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48"/>
  </p:notesMasterIdLst>
  <p:sldIdLst>
    <p:sldId id="256" r:id="rId2"/>
    <p:sldId id="292" r:id="rId3"/>
    <p:sldId id="285" r:id="rId4"/>
    <p:sldId id="286" r:id="rId5"/>
    <p:sldId id="337" r:id="rId6"/>
    <p:sldId id="311" r:id="rId7"/>
    <p:sldId id="312" r:id="rId8"/>
    <p:sldId id="263" r:id="rId9"/>
    <p:sldId id="264" r:id="rId10"/>
    <p:sldId id="327" r:id="rId11"/>
    <p:sldId id="328" r:id="rId12"/>
    <p:sldId id="267" r:id="rId13"/>
    <p:sldId id="338" r:id="rId14"/>
    <p:sldId id="333" r:id="rId15"/>
    <p:sldId id="334" r:id="rId16"/>
    <p:sldId id="335" r:id="rId17"/>
    <p:sldId id="336" r:id="rId18"/>
    <p:sldId id="339" r:id="rId19"/>
    <p:sldId id="321" r:id="rId20"/>
    <p:sldId id="270" r:id="rId21"/>
    <p:sldId id="341" r:id="rId22"/>
    <p:sldId id="315" r:id="rId23"/>
    <p:sldId id="316" r:id="rId24"/>
    <p:sldId id="276" r:id="rId25"/>
    <p:sldId id="340" r:id="rId26"/>
    <p:sldId id="318" r:id="rId27"/>
    <p:sldId id="319" r:id="rId28"/>
    <p:sldId id="320" r:id="rId29"/>
    <p:sldId id="342" r:id="rId30"/>
    <p:sldId id="344" r:id="rId31"/>
    <p:sldId id="345" r:id="rId32"/>
    <p:sldId id="346" r:id="rId33"/>
    <p:sldId id="354" r:id="rId34"/>
    <p:sldId id="347" r:id="rId35"/>
    <p:sldId id="348" r:id="rId36"/>
    <p:sldId id="349" r:id="rId37"/>
    <p:sldId id="350" r:id="rId38"/>
    <p:sldId id="351" r:id="rId39"/>
    <p:sldId id="352" r:id="rId40"/>
    <p:sldId id="277" r:id="rId41"/>
    <p:sldId id="278" r:id="rId42"/>
    <p:sldId id="331" r:id="rId43"/>
    <p:sldId id="330" r:id="rId44"/>
    <p:sldId id="353" r:id="rId45"/>
    <p:sldId id="355" r:id="rId46"/>
    <p:sldId id="357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84" autoAdjust="0"/>
  </p:normalViewPr>
  <p:slideViewPr>
    <p:cSldViewPr>
      <p:cViewPr>
        <p:scale>
          <a:sx n="75" d="100"/>
          <a:sy n="75" d="100"/>
        </p:scale>
        <p:origin x="-103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92875-6F38-478C-BCF0-4C7776A1D490}" type="datetimeFigureOut">
              <a:rPr lang="it-IT" smtClean="0"/>
              <a:t>08/01/2014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68219-0D33-4629-B09F-88D79F7B66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82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E4FFD-56EB-44D8-AD9A-8370498CF00E}" type="slidenum">
              <a:rPr lang="it-IT"/>
              <a:pPr/>
              <a:t>6</a:t>
            </a:fld>
            <a:endParaRPr lang="it-IT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6AF3D-D786-4D4F-879F-E3A56E64AB01}" type="slidenum">
              <a:rPr lang="it-IT"/>
              <a:pPr/>
              <a:t>33</a:t>
            </a:fld>
            <a:endParaRPr lang="it-IT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2124B5-B512-384F-AC5A-C9F0FA747231}" type="slidenum">
              <a:rPr lang="it-IT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E02975-4B5A-C848-B152-CE05681A5DB5}" type="slidenum">
              <a:rPr lang="it-IT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48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8867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it-IT" smtClean="0">
                <a:cs typeface="+mn-cs"/>
              </a:rPr>
              <a:t>Inserire le caratteristiche del fascio</a:t>
            </a:r>
          </a:p>
        </p:txBody>
      </p:sp>
      <p:sp>
        <p:nvSpPr>
          <p:cNvPr id="63492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9D80D951-FB14-6B40-9851-56FE62E9B8B4}" type="slidenum">
              <a:rPr lang="it-IT" sz="1200" smtClean="0">
                <a:solidFill>
                  <a:srgbClr val="000000"/>
                </a:solidFill>
                <a:latin typeface="Calibri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it-IT" sz="1200" smtClean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68219-0D33-4629-B09F-88D79F7B6694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659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68219-0D33-4629-B09F-88D79F7B6694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65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84CCA-7362-40AC-8348-75277D23E21E}" type="slidenum">
              <a:rPr lang="it-IT"/>
              <a:pPr/>
              <a:t>7</a:t>
            </a:fld>
            <a:endParaRPr lang="it-IT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C1BAD-5FF0-7641-A827-BB473E8A92C9}" type="slidenum">
              <a:rPr lang="it-IT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64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4227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mtClean="0">
              <a:cs typeface="+mn-cs"/>
            </a:endParaRPr>
          </a:p>
        </p:txBody>
      </p:sp>
      <p:sp>
        <p:nvSpPr>
          <p:cNvPr id="3482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19652FEB-F6B7-9747-9FD1-BCC7ED2FBD37}" type="slidenum">
              <a:rPr lang="it-IT" sz="1200" smtClean="0">
                <a:solidFill>
                  <a:srgbClr val="000000"/>
                </a:solidFill>
                <a:latin typeface="Calibri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sz="1200" smtClean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8C938-4662-8842-9174-78A87C02CBB4}" type="slidenum">
              <a:rPr lang="it-IT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66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6275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cs typeface="+mn-cs"/>
              </a:rPr>
              <a:t>ma la separazione cinematica non e’ a 35???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mtClean="0">
              <a:cs typeface="+mn-cs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cs typeface="+mn-cs"/>
              </a:rPr>
              <a:t>Sulle slides di Eugenio c’e` 25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mtClean="0">
              <a:cs typeface="+mn-cs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cs typeface="+mn-cs"/>
              </a:rPr>
              <a:t>Forse e’ ecclente a 25 un po meno fino a 35</a:t>
            </a:r>
            <a:endParaRPr lang="it-IT" smtClean="0">
              <a:cs typeface="+mn-cs"/>
            </a:endParaRPr>
          </a:p>
        </p:txBody>
      </p:sp>
      <p:sp>
        <p:nvSpPr>
          <p:cNvPr id="3686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B4FA533F-9985-774F-AC6D-57C616426B5C}" type="slidenum">
              <a:rPr lang="it-IT" sz="1200" smtClean="0">
                <a:solidFill>
                  <a:srgbClr val="000000"/>
                </a:solidFill>
                <a:latin typeface="Calibri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z="1200" smtClean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0BE3A-F4AA-E947-A4DE-25B0BDF036B1}" type="slidenum">
              <a:rPr lang="it-IT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0BE3A-F4AA-E947-A4DE-25B0BDF036B1}" type="slidenum">
              <a:rPr lang="it-IT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68219-0D33-4629-B09F-88D79F7B669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659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0BE3A-F4AA-E947-A4DE-25B0BDF036B1}" type="slidenum">
              <a:rPr lang="it-IT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0BE3A-F4AA-E947-A4DE-25B0BDF036B1}" type="slidenum">
              <a:rPr lang="it-IT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1234480" cy="329184"/>
          </a:xfrm>
        </p:spPr>
        <p:txBody>
          <a:bodyPr/>
          <a:lstStyle/>
          <a:p>
            <a:r>
              <a:rPr lang="it-IT" smtClean="0"/>
              <a:t>F. Ambrosino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3424" y="18288"/>
            <a:ext cx="4114800" cy="329184"/>
          </a:xfrm>
        </p:spPr>
        <p:txBody>
          <a:bodyPr/>
          <a:lstStyle/>
          <a:p>
            <a:r>
              <a:rPr lang="it-IT" smtClean="0"/>
              <a:t>Riunione di Gruppo 1 Gennaio 2014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34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Riunione di Gruppo 1 Gennaio 2014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Riunione di Gruppo 1 Gennaio 2014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Riunione di Gruppo 1 Gennaio 2014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Riunione di Gruppo 1 Gennaio 2014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1090464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F. Ambrosino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3424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Riunione di Gruppo 1 Gennaio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6C0389F-C1C0-488A-BEB2-5C3DF35EA63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141735"/>
            <a:ext cx="7848600" cy="1927225"/>
          </a:xfrm>
        </p:spPr>
        <p:txBody>
          <a:bodyPr/>
          <a:lstStyle/>
          <a:p>
            <a:r>
              <a:rPr lang="it-IT" sz="4000" dirty="0" smtClean="0"/>
              <a:t>NA62: verso la presa dati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/>
          <a:lstStyle/>
          <a:p>
            <a:r>
              <a:rPr lang="it-IT" u="sng" dirty="0" smtClean="0"/>
              <a:t>F. Ambrosino</a:t>
            </a:r>
            <a:r>
              <a:rPr lang="it-IT" dirty="0" smtClean="0"/>
              <a:t>, T. </a:t>
            </a:r>
            <a:r>
              <a:rPr lang="it-IT" dirty="0" err="1" smtClean="0"/>
              <a:t>Capussela</a:t>
            </a:r>
            <a:r>
              <a:rPr lang="it-IT" dirty="0" smtClean="0"/>
              <a:t>, D. Di Filippo, P. Massarotti, M. Mirra, </a:t>
            </a:r>
            <a:r>
              <a:rPr lang="it-IT" dirty="0" err="1" smtClean="0"/>
              <a:t>M.Napolitano</a:t>
            </a:r>
            <a:r>
              <a:rPr lang="it-IT" dirty="0" smtClean="0"/>
              <a:t>, G. Saracino</a:t>
            </a:r>
          </a:p>
        </p:txBody>
      </p:sp>
      <p:pic>
        <p:nvPicPr>
          <p:cNvPr id="4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5149577" cy="19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152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Ke2 :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background</a:t>
            </a:r>
            <a:endParaRPr lang="en-US" baseline="-25000" dirty="0"/>
          </a:p>
        </p:txBody>
      </p:sp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2"/>
          <a:srcRect l="2763"/>
          <a:stretch>
            <a:fillRect/>
          </a:stretch>
        </p:blipFill>
        <p:spPr bwMode="auto">
          <a:xfrm>
            <a:off x="5179640" y="1440325"/>
            <a:ext cx="3352800" cy="184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6104" y="1140807"/>
            <a:ext cx="494995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800"/>
              </a:spcBef>
              <a:tabLst>
                <a:tab pos="0" algn="l"/>
                <a:tab pos="517525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Subsample of data (55%) taken with a 9.2-X</a:t>
            </a:r>
            <a:r>
              <a:rPr lang="en-GB" sz="2000" baseline="-25000" dirty="0" smtClean="0">
                <a:solidFill>
                  <a:srgbClr val="000000"/>
                </a:solidFill>
                <a:cs typeface="Helvetica"/>
              </a:rPr>
              <a:t>0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Pb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 in front of 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LKr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 in order to measure </a:t>
            </a:r>
            <a:r>
              <a:rPr lang="en-GB" sz="2000" i="1" u="sng" dirty="0" smtClean="0">
                <a:solidFill>
                  <a:srgbClr val="000000"/>
                </a:solidFill>
                <a:cs typeface="Helvetica"/>
              </a:rPr>
              <a:t>on data 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the </a:t>
            </a:r>
            <a:r>
              <a:rPr lang="en-GB" sz="2000" dirty="0" smtClean="0">
                <a:solidFill>
                  <a:srgbClr val="000000"/>
                </a:solidFill>
                <a:latin typeface="Symbol" pitchFamily="18" charset="2"/>
                <a:cs typeface="Helvetica"/>
              </a:rPr>
              <a:t>m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mis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-ID</a:t>
            </a:r>
          </a:p>
          <a:p>
            <a:pPr eaLnBrk="0" hangingPunct="0">
              <a:spcBef>
                <a:spcPts val="800"/>
              </a:spcBef>
              <a:tabLst>
                <a:tab pos="0" algn="l"/>
                <a:tab pos="517525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cs typeface="Helvetica"/>
            </a:endParaRPr>
          </a:p>
          <a:p>
            <a:pPr eaLnBrk="0" hangingPunct="0">
              <a:spcBef>
                <a:spcPts val="800"/>
              </a:spcBef>
              <a:tabLst>
                <a:tab pos="0" algn="l"/>
                <a:tab pos="517525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Four samples 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analyzed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 independently: K</a:t>
            </a:r>
            <a:r>
              <a:rPr lang="en-GB" sz="2000" baseline="30000" dirty="0">
                <a:solidFill>
                  <a:srgbClr val="000000"/>
                </a:solidFill>
                <a:cs typeface="Helvetica"/>
              </a:rPr>
              <a:t>+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Pb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) ; K</a:t>
            </a:r>
            <a:r>
              <a:rPr lang="en-GB" sz="2000" baseline="30000" dirty="0">
                <a:solidFill>
                  <a:srgbClr val="000000"/>
                </a:solidFill>
                <a:cs typeface="Helvetica"/>
              </a:rPr>
              <a:t>+</a:t>
            </a:r>
            <a:r>
              <a:rPr lang="en-GB" sz="2000" baseline="30000" dirty="0" smtClean="0">
                <a:solidFill>
                  <a:srgbClr val="000000"/>
                </a:solidFill>
                <a:cs typeface="Helvetica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NoPb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); K</a:t>
            </a:r>
            <a:r>
              <a:rPr lang="en-GB" sz="2000" baseline="30000" dirty="0">
                <a:solidFill>
                  <a:srgbClr val="000000"/>
                </a:solidFill>
                <a:cs typeface="Helvetica"/>
              </a:rPr>
              <a:t>-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Pb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) ; K</a:t>
            </a:r>
            <a:r>
              <a:rPr lang="en-GB" sz="2000" baseline="30000" dirty="0">
                <a:solidFill>
                  <a:srgbClr val="000000"/>
                </a:solidFill>
                <a:cs typeface="Helvetica"/>
              </a:rPr>
              <a:t>-</a:t>
            </a:r>
            <a:r>
              <a:rPr lang="en-GB" sz="2000" baseline="30000" dirty="0" smtClean="0">
                <a:solidFill>
                  <a:srgbClr val="000000"/>
                </a:solidFill>
                <a:cs typeface="Helvetica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NoPb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)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46913" y="6553200"/>
            <a:ext cx="2133600" cy="476250"/>
          </a:xfrm>
        </p:spPr>
        <p:txBody>
          <a:bodyPr/>
          <a:lstStyle/>
          <a:p>
            <a:pPr>
              <a:defRPr/>
            </a:pPr>
            <a:fld id="{44057860-163F-744F-8113-2C921867729F}" type="slidenum">
              <a:rPr lang="it-IT"/>
              <a:pPr>
                <a:defRPr/>
              </a:pPr>
              <a:t>10</a:t>
            </a:fld>
            <a:endParaRPr lang="it-IT" dirty="0"/>
          </a:p>
        </p:txBody>
      </p:sp>
      <p:pic>
        <p:nvPicPr>
          <p:cNvPr id="14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10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6C0389F-C1C0-488A-BEB2-5C3DF35EA634}" type="slidenum">
              <a:rPr lang="it-IT" smtClean="0"/>
              <a:t>10</a:t>
            </a:fld>
            <a:endParaRPr lang="it-IT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" y="3523180"/>
            <a:ext cx="9142038" cy="32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1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152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Ke2 :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background</a:t>
            </a:r>
            <a:endParaRPr lang="en-US" baseline="-25000" dirty="0"/>
          </a:p>
        </p:txBody>
      </p:sp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2"/>
          <a:srcRect l="2763"/>
          <a:stretch>
            <a:fillRect/>
          </a:stretch>
        </p:blipFill>
        <p:spPr bwMode="auto">
          <a:xfrm>
            <a:off x="5179640" y="1440325"/>
            <a:ext cx="3352800" cy="184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6104" y="1140807"/>
            <a:ext cx="494995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800"/>
              </a:spcBef>
              <a:tabLst>
                <a:tab pos="0" algn="l"/>
                <a:tab pos="517525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Subsample of data (55%) taken with a 9.2-X</a:t>
            </a:r>
            <a:r>
              <a:rPr lang="en-GB" sz="2000" baseline="-25000" dirty="0" smtClean="0">
                <a:solidFill>
                  <a:srgbClr val="000000"/>
                </a:solidFill>
                <a:cs typeface="Helvetica"/>
              </a:rPr>
              <a:t>0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Pb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 in front of 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LKr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 in order to measure </a:t>
            </a:r>
            <a:r>
              <a:rPr lang="en-GB" sz="2000" i="1" u="sng" dirty="0" smtClean="0">
                <a:solidFill>
                  <a:srgbClr val="000000"/>
                </a:solidFill>
                <a:cs typeface="Helvetica"/>
              </a:rPr>
              <a:t>on data 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the </a:t>
            </a:r>
            <a:r>
              <a:rPr lang="en-GB" sz="2000" dirty="0" smtClean="0">
                <a:solidFill>
                  <a:srgbClr val="000000"/>
                </a:solidFill>
                <a:latin typeface="Symbol" pitchFamily="18" charset="2"/>
                <a:cs typeface="Helvetica"/>
              </a:rPr>
              <a:t>m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mis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-ID</a:t>
            </a:r>
          </a:p>
          <a:p>
            <a:pPr eaLnBrk="0" hangingPunct="0">
              <a:spcBef>
                <a:spcPts val="800"/>
              </a:spcBef>
              <a:tabLst>
                <a:tab pos="0" algn="l"/>
                <a:tab pos="517525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cs typeface="Helvetica"/>
            </a:endParaRPr>
          </a:p>
          <a:p>
            <a:pPr eaLnBrk="0" hangingPunct="0">
              <a:spcBef>
                <a:spcPts val="800"/>
              </a:spcBef>
              <a:tabLst>
                <a:tab pos="0" algn="l"/>
                <a:tab pos="517525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Four samples 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analyzed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 independently: K</a:t>
            </a:r>
            <a:r>
              <a:rPr lang="en-GB" sz="2000" baseline="30000" dirty="0">
                <a:solidFill>
                  <a:srgbClr val="000000"/>
                </a:solidFill>
                <a:cs typeface="Helvetica"/>
              </a:rPr>
              <a:t>+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Pb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) ; K</a:t>
            </a:r>
            <a:r>
              <a:rPr lang="en-GB" sz="2000" baseline="30000" dirty="0">
                <a:solidFill>
                  <a:srgbClr val="000000"/>
                </a:solidFill>
                <a:cs typeface="Helvetica"/>
              </a:rPr>
              <a:t>+</a:t>
            </a:r>
            <a:r>
              <a:rPr lang="en-GB" sz="2000" baseline="30000" dirty="0" smtClean="0">
                <a:solidFill>
                  <a:srgbClr val="000000"/>
                </a:solidFill>
                <a:cs typeface="Helvetica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NoPb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); K</a:t>
            </a:r>
            <a:r>
              <a:rPr lang="en-GB" sz="2000" baseline="30000" dirty="0">
                <a:solidFill>
                  <a:srgbClr val="000000"/>
                </a:solidFill>
                <a:cs typeface="Helvetica"/>
              </a:rPr>
              <a:t>-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Pb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) ; K</a:t>
            </a:r>
            <a:r>
              <a:rPr lang="en-GB" sz="2000" baseline="30000" dirty="0">
                <a:solidFill>
                  <a:srgbClr val="000000"/>
                </a:solidFill>
                <a:cs typeface="Helvetica"/>
              </a:rPr>
              <a:t>-</a:t>
            </a:r>
            <a:r>
              <a:rPr lang="en-GB" sz="2000" baseline="30000" dirty="0" smtClean="0">
                <a:solidFill>
                  <a:srgbClr val="000000"/>
                </a:solidFill>
                <a:cs typeface="Helvetica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  <a:cs typeface="Helvetica"/>
              </a:rPr>
              <a:t>NoPb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)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46913" y="6553200"/>
            <a:ext cx="2133600" cy="476250"/>
          </a:xfrm>
        </p:spPr>
        <p:txBody>
          <a:bodyPr/>
          <a:lstStyle/>
          <a:p>
            <a:pPr>
              <a:defRPr/>
            </a:pPr>
            <a:fld id="{44057860-163F-744F-8113-2C921867729F}" type="slidenum">
              <a:rPr lang="it-IT"/>
              <a:pPr>
                <a:defRPr/>
              </a:pPr>
              <a:t>11</a:t>
            </a:fld>
            <a:endParaRPr lang="it-IT" dirty="0"/>
          </a:p>
        </p:txBody>
      </p:sp>
      <p:pic>
        <p:nvPicPr>
          <p:cNvPr id="14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9440"/>
            <a:ext cx="8784976" cy="356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6C0389F-C1C0-488A-BEB2-5C3DF35EA63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36" y="206152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K</a:t>
            </a:r>
            <a:r>
              <a:rPr lang="en-US" dirty="0" smtClean="0"/>
              <a:t> final result </a:t>
            </a:r>
            <a:endParaRPr lang="en-US" baseline="-25000" dirty="0"/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3275856" y="1988840"/>
            <a:ext cx="5757879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chemeClr val="bg1"/>
                </a:solidFill>
                <a:cs typeface="Helvetica"/>
              </a:rPr>
              <a:t>R</a:t>
            </a:r>
            <a:r>
              <a:rPr lang="en-GB" sz="2400" b="1" baseline="-25000" dirty="0" smtClean="0">
                <a:solidFill>
                  <a:schemeClr val="bg1"/>
                </a:solidFill>
                <a:cs typeface="Helvetica"/>
              </a:rPr>
              <a:t>K</a:t>
            </a:r>
            <a:r>
              <a:rPr lang="en-GB" sz="2400" b="1" dirty="0" smtClean="0">
                <a:solidFill>
                  <a:schemeClr val="bg1"/>
                </a:solidFill>
                <a:cs typeface="Helvetica"/>
              </a:rPr>
              <a:t> </a:t>
            </a:r>
            <a:r>
              <a:rPr lang="en-GB" sz="2400" b="1" dirty="0">
                <a:solidFill>
                  <a:schemeClr val="bg1"/>
                </a:solidFill>
                <a:cs typeface="Helvetica"/>
              </a:rPr>
              <a:t>= </a:t>
            </a:r>
            <a:r>
              <a:rPr lang="en-GB" sz="2400" b="1" dirty="0" smtClean="0">
                <a:solidFill>
                  <a:schemeClr val="bg1"/>
                </a:solidFill>
                <a:cs typeface="Helvetica"/>
              </a:rPr>
              <a:t>2.488(7)</a:t>
            </a:r>
            <a:r>
              <a:rPr lang="en-GB" sz="2400" b="1" baseline="-25000" dirty="0" smtClean="0">
                <a:solidFill>
                  <a:schemeClr val="bg1"/>
                </a:solidFill>
                <a:cs typeface="Helvetica"/>
              </a:rPr>
              <a:t>stat</a:t>
            </a:r>
            <a:r>
              <a:rPr lang="en-GB" sz="2400" b="1" dirty="0" smtClean="0">
                <a:solidFill>
                  <a:schemeClr val="bg1"/>
                </a:solidFill>
                <a:cs typeface="Helvetica"/>
              </a:rPr>
              <a:t>(7)</a:t>
            </a:r>
            <a:r>
              <a:rPr lang="en-GB" sz="2400" b="1" baseline="-25000" dirty="0" smtClean="0">
                <a:solidFill>
                  <a:schemeClr val="bg1"/>
                </a:solidFill>
                <a:cs typeface="Helvetica"/>
              </a:rPr>
              <a:t>syst</a:t>
            </a:r>
            <a:r>
              <a:rPr lang="en-GB" sz="2400" b="1" dirty="0" smtClean="0">
                <a:solidFill>
                  <a:schemeClr val="bg1"/>
                </a:solidFill>
                <a:cs typeface="Helvetica"/>
              </a:rPr>
              <a:t>10</a:t>
            </a:r>
            <a:r>
              <a:rPr lang="en-GB" sz="2400" b="1" baseline="30000" dirty="0">
                <a:solidFill>
                  <a:schemeClr val="bg1"/>
                </a:solidFill>
                <a:cs typeface="Helvetica"/>
              </a:rPr>
              <a:t>-</a:t>
            </a:r>
            <a:r>
              <a:rPr lang="en-GB" sz="2400" b="1" baseline="30000" dirty="0" smtClean="0">
                <a:solidFill>
                  <a:schemeClr val="bg1"/>
                </a:solidFill>
                <a:cs typeface="Helvetica"/>
              </a:rPr>
              <a:t>5</a:t>
            </a:r>
            <a:r>
              <a:rPr lang="en-GB" sz="2400" b="1" dirty="0" smtClean="0">
                <a:solidFill>
                  <a:schemeClr val="bg1"/>
                </a:solidFill>
                <a:cs typeface="Helvetica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cs typeface="Helvetica"/>
              </a:rPr>
              <a:t>[PLB 719 (2013) 326]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27498"/>
              </p:ext>
            </p:extLst>
          </p:nvPr>
        </p:nvGraphicFramePr>
        <p:xfrm>
          <a:off x="57642" y="2364824"/>
          <a:ext cx="3074198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509"/>
                <a:gridCol w="1315689"/>
              </a:tblGrid>
              <a:tr h="27998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FF"/>
                          </a:solidFill>
                        </a:rPr>
                        <a:t>Source</a:t>
                      </a:r>
                      <a:endParaRPr lang="en-US" sz="15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500" dirty="0" err="1" smtClean="0">
                          <a:solidFill>
                            <a:srgbClr val="0000FF"/>
                          </a:solidFill>
                        </a:rPr>
                        <a:t>R</a:t>
                      </a:r>
                      <a:r>
                        <a:rPr lang="en-US" sz="1500" baseline="-25000" dirty="0" err="1" smtClean="0">
                          <a:solidFill>
                            <a:srgbClr val="0000FF"/>
                          </a:solidFill>
                        </a:rPr>
                        <a:t>K</a:t>
                      </a:r>
                      <a:r>
                        <a:rPr lang="en-US" sz="1500" baseline="0" dirty="0" smtClean="0">
                          <a:solidFill>
                            <a:srgbClr val="0000FF"/>
                          </a:solidFill>
                        </a:rPr>
                        <a:t> (10</a:t>
                      </a:r>
                      <a:r>
                        <a:rPr lang="en-US" sz="1500" baseline="30000" dirty="0" smtClean="0">
                          <a:solidFill>
                            <a:srgbClr val="0000FF"/>
                          </a:solidFill>
                        </a:rPr>
                        <a:t>-5</a:t>
                      </a:r>
                      <a:r>
                        <a:rPr lang="en-US" sz="1500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15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7998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Statistics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0.007</a:t>
                      </a:r>
                    </a:p>
                  </a:txBody>
                  <a:tcPr/>
                </a:tc>
              </a:tr>
              <a:tr h="27998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K</a:t>
                      </a:r>
                      <a:r>
                        <a:rPr lang="en-US" sz="150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500" dirty="0" smtClean="0"/>
                        <a:t>2 </a:t>
                      </a:r>
                      <a:r>
                        <a:rPr lang="en-US" sz="1500" dirty="0" err="1" smtClean="0"/>
                        <a:t>bkg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0.004</a:t>
                      </a:r>
                    </a:p>
                  </a:txBody>
                  <a:tcPr/>
                </a:tc>
              </a:tr>
              <a:tr h="279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Ke2</a:t>
                      </a:r>
                      <a:r>
                        <a:rPr lang="en-US" sz="1500" dirty="0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500" dirty="0" smtClean="0"/>
                        <a:t> SD+ </a:t>
                      </a:r>
                      <a:r>
                        <a:rPr lang="en-US" sz="1500" dirty="0" err="1" smtClean="0"/>
                        <a:t>bkg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0.002</a:t>
                      </a:r>
                    </a:p>
                  </a:txBody>
                  <a:tcPr/>
                </a:tc>
              </a:tr>
              <a:tr h="279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Ke3, </a:t>
                      </a:r>
                      <a:r>
                        <a:rPr lang="en-US" sz="1500" dirty="0" smtClean="0">
                          <a:latin typeface="Symbol" charset="2"/>
                          <a:cs typeface="Symbol" charset="2"/>
                        </a:rPr>
                        <a:t>pp</a:t>
                      </a:r>
                      <a:r>
                        <a:rPr lang="en-US" sz="1500" baseline="30000" dirty="0" smtClean="0"/>
                        <a:t>0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bkg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0.003</a:t>
                      </a:r>
                    </a:p>
                  </a:txBody>
                  <a:tcPr/>
                </a:tc>
              </a:tr>
              <a:tr h="279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Muon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baseline="0" dirty="0" smtClean="0"/>
                        <a:t>halo </a:t>
                      </a:r>
                      <a:r>
                        <a:rPr lang="en-US" sz="1500" baseline="0" dirty="0" err="1" smtClean="0"/>
                        <a:t>bkg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0.002</a:t>
                      </a:r>
                    </a:p>
                  </a:txBody>
                  <a:tcPr/>
                </a:tc>
              </a:tr>
              <a:tr h="279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Material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0.002</a:t>
                      </a:r>
                    </a:p>
                  </a:txBody>
                  <a:tcPr/>
                </a:tc>
              </a:tr>
              <a:tr h="279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Acceptance </a:t>
                      </a:r>
                      <a:r>
                        <a:rPr lang="en-US" sz="1500" dirty="0" err="1" smtClean="0"/>
                        <a:t>corr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0.002</a:t>
                      </a:r>
                    </a:p>
                  </a:txBody>
                  <a:tcPr/>
                </a:tc>
              </a:tr>
              <a:tr h="279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DCH 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0.001</a:t>
                      </a:r>
                    </a:p>
                  </a:txBody>
                  <a:tcPr/>
                </a:tc>
              </a:tr>
              <a:tr h="279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Electron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0.001</a:t>
                      </a:r>
                    </a:p>
                  </a:txBody>
                  <a:tcPr/>
                </a:tc>
              </a:tr>
              <a:tr h="279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 TRK trigger </a:t>
                      </a:r>
                      <a:r>
                        <a:rPr lang="en-US" sz="1500" dirty="0" err="1" smtClean="0"/>
                        <a:t>eff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0.001</a:t>
                      </a:r>
                    </a:p>
                  </a:txBody>
                  <a:tcPr/>
                </a:tc>
              </a:tr>
              <a:tr h="279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LKr</a:t>
                      </a:r>
                      <a:r>
                        <a:rPr lang="en-US" sz="1500" dirty="0" smtClean="0"/>
                        <a:t> readout </a:t>
                      </a:r>
                      <a:r>
                        <a:rPr lang="en-US" sz="1500" dirty="0" err="1" smtClean="0"/>
                        <a:t>eff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0.001</a:t>
                      </a:r>
                    </a:p>
                  </a:txBody>
                  <a:tcPr/>
                </a:tc>
              </a:tr>
              <a:tr h="279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0.010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RK-vs-p-al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760" y="2852937"/>
            <a:ext cx="3808512" cy="3015912"/>
          </a:xfrm>
          <a:prstGeom prst="rect">
            <a:avLst/>
          </a:prstGeom>
        </p:spPr>
      </p:pic>
      <p:pic>
        <p:nvPicPr>
          <p:cNvPr id="13" name="Picture 12" descr="RK-vs-c-all.eps"/>
          <p:cNvPicPr>
            <a:picLocks noChangeAspect="1"/>
          </p:cNvPicPr>
          <p:nvPr/>
        </p:nvPicPr>
        <p:blipFill>
          <a:blip r:embed="rId3"/>
          <a:srcRect l="11200"/>
          <a:stretch>
            <a:fillRect/>
          </a:stretch>
        </p:blipFill>
        <p:spPr>
          <a:xfrm>
            <a:off x="6934217" y="2852936"/>
            <a:ext cx="2246295" cy="30159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73222" y="5966688"/>
            <a:ext cx="5776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Fit over 40 independent measurements, 10 lepton momentum bins × 4 configurations:</a:t>
            </a:r>
          </a:p>
          <a:p>
            <a:r>
              <a:rPr lang="en-GB" b="1" dirty="0" smtClean="0">
                <a:solidFill>
                  <a:srgbClr val="000000"/>
                </a:solidFill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c</a:t>
            </a:r>
            <a:r>
              <a:rPr lang="en-GB" b="1" baseline="30000" dirty="0" smtClean="0">
                <a:solidFill>
                  <a:srgbClr val="000000"/>
                </a:solidFill>
              </a:rPr>
              <a:t>2 </a:t>
            </a:r>
            <a:r>
              <a:rPr lang="en-GB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/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Nd.o.f</a:t>
            </a:r>
            <a:r>
              <a:rPr lang="en-GB" b="1" dirty="0" smtClean="0">
                <a:solidFill>
                  <a:srgbClr val="000000"/>
                </a:solidFill>
              </a:rPr>
              <a:t>. = 47/39 (P = 18%)</a:t>
            </a:r>
            <a:endParaRPr lang="en-US" b="1" dirty="0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46913" y="6553200"/>
            <a:ext cx="2133600" cy="476250"/>
          </a:xfrm>
        </p:spPr>
        <p:txBody>
          <a:bodyPr/>
          <a:lstStyle/>
          <a:p>
            <a:pPr>
              <a:defRPr/>
            </a:pPr>
            <a:fld id="{44057860-163F-744F-8113-2C921867729F}" type="slidenum">
              <a:rPr lang="it-IT"/>
              <a:pPr>
                <a:defRPr/>
              </a:pPr>
              <a:t>12</a:t>
            </a:fld>
            <a:endParaRPr lang="it-IT" dirty="0"/>
          </a:p>
        </p:txBody>
      </p:sp>
      <p:pic>
        <p:nvPicPr>
          <p:cNvPr id="10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1520" y="1052736"/>
            <a:ext cx="8767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0.4% </a:t>
            </a:r>
            <a:r>
              <a:rPr lang="it-IT" sz="2400" dirty="0" err="1" smtClean="0"/>
              <a:t>accuracy</a:t>
            </a:r>
            <a:r>
              <a:rPr lang="it-IT" sz="2400" dirty="0" smtClean="0"/>
              <a:t> </a:t>
            </a:r>
            <a:r>
              <a:rPr lang="it-IT" sz="2400" dirty="0" err="1" smtClean="0"/>
              <a:t>reached</a:t>
            </a:r>
            <a:r>
              <a:rPr lang="it-IT" sz="2400" dirty="0" smtClean="0"/>
              <a:t>! </a:t>
            </a:r>
            <a:r>
              <a:rPr lang="it-IT" sz="2400" dirty="0" err="1" smtClean="0"/>
              <a:t>But</a:t>
            </a:r>
            <a:r>
              <a:rPr lang="it-IT" sz="2400" dirty="0" smtClean="0"/>
              <a:t> </a:t>
            </a:r>
            <a:r>
              <a:rPr lang="it-IT" sz="2400" dirty="0" err="1"/>
              <a:t>t</a:t>
            </a:r>
            <a:r>
              <a:rPr lang="it-IT" sz="2400" dirty="0" err="1" smtClean="0"/>
              <a:t>heoretical</a:t>
            </a:r>
            <a:r>
              <a:rPr lang="it-IT" sz="2400" dirty="0" smtClean="0"/>
              <a:t> </a:t>
            </a:r>
            <a:r>
              <a:rPr lang="it-IT" sz="2400" dirty="0" err="1" smtClean="0"/>
              <a:t>error</a:t>
            </a:r>
            <a:r>
              <a:rPr lang="it-IT" sz="2400" dirty="0" smtClean="0"/>
              <a:t> </a:t>
            </a:r>
            <a:r>
              <a:rPr lang="it-IT" sz="2400" dirty="0" err="1"/>
              <a:t>s</a:t>
            </a:r>
            <a:r>
              <a:rPr lang="it-IT" sz="2400" dirty="0" err="1" smtClean="0"/>
              <a:t>till</a:t>
            </a:r>
            <a:r>
              <a:rPr lang="it-IT" sz="2400" dirty="0" smtClean="0"/>
              <a:t> 1 </a:t>
            </a:r>
            <a:r>
              <a:rPr lang="it-IT" sz="2400" dirty="0" err="1" smtClean="0"/>
              <a:t>order</a:t>
            </a:r>
            <a:r>
              <a:rPr lang="it-IT" sz="2400" dirty="0" smtClean="0"/>
              <a:t> of </a:t>
            </a:r>
            <a:r>
              <a:rPr lang="it-IT" sz="2400" dirty="0" err="1" smtClean="0"/>
              <a:t>magnitude</a:t>
            </a:r>
            <a:r>
              <a:rPr lang="it-IT" sz="2400" dirty="0" smtClean="0"/>
              <a:t> </a:t>
            </a:r>
            <a:r>
              <a:rPr lang="it-IT" sz="2400" dirty="0" err="1" smtClean="0"/>
              <a:t>smaller</a:t>
            </a:r>
            <a:r>
              <a:rPr lang="it-IT" sz="2400" dirty="0" smtClean="0"/>
              <a:t> …</a:t>
            </a: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15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6C0389F-C1C0-488A-BEB2-5C3DF35EA63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5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7272808" cy="1800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/>
              <a:t>Recent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 smtClean="0"/>
          </a:p>
          <a:p>
            <a:pPr lvl="1"/>
            <a:r>
              <a:rPr lang="it-IT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NA62 : Ke2 , K</a:t>
            </a:r>
            <a:r>
              <a:rPr lang="it-I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it-IT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2 and </a:t>
            </a:r>
            <a:r>
              <a:rPr lang="it-IT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lepton</a:t>
            </a:r>
            <a:r>
              <a:rPr lang="it-IT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universality</a:t>
            </a:r>
            <a:endParaRPr lang="it-IT" dirty="0" smtClean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/>
            <a:r>
              <a:rPr lang="it-IT" dirty="0">
                <a:solidFill>
                  <a:schemeClr val="tx1"/>
                </a:solidFill>
              </a:rPr>
              <a:t>NA48/2-NA62 : K </a:t>
            </a: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it-IT" dirty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p g </a:t>
            </a:r>
            <a:r>
              <a:rPr lang="it-IT" dirty="0" err="1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g</a:t>
            </a:r>
            <a:endParaRPr lang="it-IT" dirty="0">
              <a:solidFill>
                <a:schemeClr val="tx1"/>
              </a:solidFill>
              <a:latin typeface="Symbol" pitchFamily="18" charset="2"/>
              <a:sym typeface="Wingdings" pitchFamily="2" charset="2"/>
            </a:endParaRPr>
          </a:p>
          <a:p>
            <a:pPr lvl="1"/>
            <a:endParaRPr lang="it-IT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274320" lvl="1" indent="0">
              <a:buNone/>
            </a:pPr>
            <a:endParaRPr lang="it-IT" dirty="0">
              <a:solidFill>
                <a:schemeClr val="bg2"/>
              </a:solidFill>
              <a:sym typeface="Wingdings" pitchFamily="2" charset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3861048"/>
            <a:ext cx="7344816" cy="2185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Prospects</a:t>
            </a:r>
            <a:r>
              <a:rPr lang="it-IT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:</a:t>
            </a:r>
          </a:p>
          <a:p>
            <a:endParaRPr lang="it-IT" sz="2000" dirty="0" smtClean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NA62  and K 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 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p n </a:t>
            </a: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it-IT" sz="2000" dirty="0" smtClean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Other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 rare and </a:t>
            </a: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forbidden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 </a:t>
            </a: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decays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 </a:t>
            </a: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studies</a:t>
            </a:r>
            <a:endParaRPr lang="it-IT" sz="2000" dirty="0" smtClean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Napoli in NA62</a:t>
            </a:r>
            <a:endParaRPr lang="it-IT" sz="2000" dirty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0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/>
          <a:lstStyle/>
          <a:p>
            <a:r>
              <a:rPr lang="it-IT" dirty="0" smtClean="0"/>
              <a:t>K</a:t>
            </a:r>
            <a:r>
              <a:rPr lang="it-IT" baseline="30000" dirty="0" smtClean="0"/>
              <a:t>+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it-IT" baseline="30000" dirty="0" err="1" smtClean="0">
                <a:latin typeface="Symbol" pitchFamily="18" charset="2"/>
                <a:sym typeface="Wingdings" pitchFamily="2" charset="2"/>
              </a:rPr>
              <a:t>+</a:t>
            </a:r>
            <a:r>
              <a:rPr lang="it-IT" dirty="0" err="1" smtClean="0">
                <a:latin typeface="Symbol" pitchFamily="18" charset="2"/>
                <a:sym typeface="Wingdings" pitchFamily="2" charset="2"/>
              </a:rPr>
              <a:t>gg</a:t>
            </a:r>
            <a:r>
              <a:rPr lang="it-IT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it-IT" dirty="0" smtClean="0">
                <a:latin typeface="+mn-lt"/>
                <a:sym typeface="Wingdings" pitchFamily="2" charset="2"/>
              </a:rPr>
              <a:t>and </a:t>
            </a:r>
            <a:r>
              <a:rPr lang="it-IT" dirty="0" err="1" smtClean="0">
                <a:latin typeface="+mn-lt"/>
                <a:sym typeface="Wingdings" pitchFamily="2" charset="2"/>
              </a:rPr>
              <a:t>ChPT</a:t>
            </a:r>
            <a:endParaRPr lang="it-IT" dirty="0">
              <a:latin typeface="Symbol" pitchFamily="18" charset="2"/>
            </a:endParaRPr>
          </a:p>
        </p:txBody>
      </p:sp>
      <p:pic>
        <p:nvPicPr>
          <p:cNvPr id="8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3"/>
              <p:cNvSpPr>
                <a:spLocks noGrp="1"/>
              </p:cNvSpPr>
              <p:nvPr>
                <p:ph idx="1"/>
              </p:nvPr>
            </p:nvSpPr>
            <p:spPr>
              <a:xfrm>
                <a:off x="158824" y="1412776"/>
                <a:ext cx="8229600" cy="4876800"/>
              </a:xfrm>
            </p:spPr>
            <p:txBody>
              <a:bodyPr/>
              <a:lstStyle/>
              <a:p>
                <a:r>
                  <a:rPr lang="it-IT" dirty="0" smtClean="0"/>
                  <a:t>In </a:t>
                </a:r>
                <a:r>
                  <a:rPr lang="it-IT" dirty="0" err="1" smtClean="0"/>
                  <a:t>ChPT</a:t>
                </a:r>
                <a:r>
                  <a:rPr lang="it-IT" dirty="0" smtClean="0"/>
                  <a:t> rate and </a:t>
                </a:r>
                <a:r>
                  <a:rPr lang="it-IT" dirty="0" err="1" smtClean="0"/>
                  <a:t>spectrum</a:t>
                </a:r>
                <a:r>
                  <a:rPr lang="it-IT" dirty="0" smtClean="0"/>
                  <a:t> in z=m</a:t>
                </a:r>
                <a:r>
                  <a:rPr lang="it-IT" baseline="30000" dirty="0" smtClean="0"/>
                  <a:t>2</a:t>
                </a:r>
                <a:r>
                  <a:rPr lang="it-IT" dirty="0" smtClean="0">
                    <a:latin typeface="Symbol" pitchFamily="18" charset="2"/>
                  </a:rPr>
                  <a:t>gg /</a:t>
                </a:r>
                <a:r>
                  <a:rPr lang="it-IT" dirty="0" smtClean="0"/>
                  <a:t> m</a:t>
                </a:r>
                <a:r>
                  <a:rPr lang="it-IT" baseline="30000" dirty="0" smtClean="0"/>
                  <a:t>2</a:t>
                </a:r>
                <a:r>
                  <a:rPr lang="it-IT" baseline="-25000" dirty="0" smtClean="0"/>
                  <a:t>K 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depend</a:t>
                </a:r>
                <a:r>
                  <a:rPr lang="it-IT" dirty="0" smtClean="0"/>
                  <a:t> on a single, </a:t>
                </a:r>
                <a:r>
                  <a:rPr lang="it-IT" dirty="0" err="1" smtClean="0"/>
                  <a:t>unknown</a:t>
                </a:r>
                <a:r>
                  <a:rPr lang="it-IT" dirty="0" smtClean="0"/>
                  <a:t>, O(1) </a:t>
                </a:r>
                <a:r>
                  <a:rPr lang="it-IT" dirty="0" err="1" smtClean="0"/>
                  <a:t>parameter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it-IT" dirty="0" smtClean="0"/>
                  <a:t>:</a:t>
                </a:r>
              </a:p>
              <a:p>
                <a:endParaRPr lang="it-IT" dirty="0">
                  <a:latin typeface="Symbol" pitchFamily="18" charset="2"/>
                </a:endParaRPr>
              </a:p>
              <a:p>
                <a:endParaRPr lang="it-IT" dirty="0" smtClean="0">
                  <a:latin typeface="Symbol" pitchFamily="18" charset="2"/>
                </a:endParaRPr>
              </a:p>
              <a:p>
                <a:endParaRPr lang="it-IT" dirty="0">
                  <a:latin typeface="Symbol" pitchFamily="18" charset="2"/>
                </a:endParaRPr>
              </a:p>
              <a:p>
                <a:endParaRPr lang="it-IT" dirty="0" smtClean="0">
                  <a:latin typeface="Symbol" pitchFamily="18" charset="2"/>
                </a:endParaRPr>
              </a:p>
              <a:p>
                <a:endParaRPr lang="it-IT" dirty="0">
                  <a:latin typeface="Symbol" pitchFamily="18" charset="2"/>
                </a:endParaRPr>
              </a:p>
              <a:p>
                <a:endParaRPr lang="it-IT" dirty="0" smtClean="0"/>
              </a:p>
              <a:p>
                <a:r>
                  <a:rPr lang="it-IT" dirty="0" smtClean="0"/>
                  <a:t>«</a:t>
                </a:r>
                <a:r>
                  <a:rPr lang="it-IT" dirty="0" err="1" smtClean="0"/>
                  <a:t>Cusp</a:t>
                </a:r>
                <a:r>
                  <a:rPr lang="it-IT" dirty="0" smtClean="0"/>
                  <a:t>» </a:t>
                </a:r>
                <a:r>
                  <a:rPr lang="it-IT" dirty="0" err="1" smtClean="0"/>
                  <a:t>like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behavior</a:t>
                </a:r>
                <a:r>
                  <a:rPr lang="it-IT" dirty="0" smtClean="0"/>
                  <a:t> @ (2m</a:t>
                </a:r>
                <a:r>
                  <a:rPr lang="it-IT" baseline="-25000" dirty="0" smtClean="0">
                    <a:latin typeface="Symbol" pitchFamily="18" charset="2"/>
                  </a:rPr>
                  <a:t>pp </a:t>
                </a:r>
                <a:r>
                  <a:rPr lang="it-IT" dirty="0" smtClean="0">
                    <a:latin typeface="Symbol" pitchFamily="18" charset="2"/>
                  </a:rPr>
                  <a:t>)</a:t>
                </a:r>
                <a:r>
                  <a:rPr lang="it-IT" baseline="30000" dirty="0" smtClean="0">
                    <a:latin typeface="Symbol" pitchFamily="18" charset="2"/>
                  </a:rPr>
                  <a:t>2</a:t>
                </a:r>
                <a:r>
                  <a:rPr lang="it-IT" dirty="0" smtClean="0">
                    <a:latin typeface="Symbol" pitchFamily="18" charset="2"/>
                  </a:rPr>
                  <a:t> </a:t>
                </a:r>
                <a:r>
                  <a:rPr lang="it-IT" dirty="0" err="1" smtClean="0"/>
                  <a:t>threshold</a:t>
                </a:r>
                <a:endParaRPr lang="it-IT" dirty="0" smtClean="0">
                  <a:latin typeface="Symbol" pitchFamily="18" charset="2"/>
                </a:endParaRPr>
              </a:p>
              <a:p>
                <a:r>
                  <a:rPr lang="it-IT" dirty="0" err="1" smtClean="0"/>
                  <a:t>Predictions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at</a:t>
                </a:r>
                <a:r>
                  <a:rPr lang="it-IT" dirty="0" smtClean="0"/>
                  <a:t> O(p</a:t>
                </a:r>
                <a:r>
                  <a:rPr lang="it-IT" baseline="30000" dirty="0" smtClean="0"/>
                  <a:t>4</a:t>
                </a:r>
                <a:r>
                  <a:rPr lang="it-IT" dirty="0" smtClean="0"/>
                  <a:t>) and O(p</a:t>
                </a:r>
                <a:r>
                  <a:rPr lang="it-IT" baseline="30000" dirty="0" smtClean="0"/>
                  <a:t>6</a:t>
                </a:r>
                <a:r>
                  <a:rPr lang="it-IT" dirty="0" smtClean="0"/>
                  <a:t>) </a:t>
                </a:r>
                <a:r>
                  <a:rPr lang="it-IT" dirty="0" err="1" smtClean="0"/>
                  <a:t>differ</a:t>
                </a:r>
                <a:r>
                  <a:rPr lang="it-IT" dirty="0" smtClean="0"/>
                  <a:t>: </a:t>
                </a:r>
              </a:p>
              <a:p>
                <a:pPr marL="0" indent="0">
                  <a:buNone/>
                </a:pPr>
                <a:r>
                  <a:rPr lang="it-IT" dirty="0"/>
                  <a:t> 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may</a:t>
                </a:r>
                <a:r>
                  <a:rPr lang="it-IT" dirty="0" smtClean="0"/>
                  <a:t> be </a:t>
                </a:r>
                <a:r>
                  <a:rPr lang="it-IT" dirty="0" err="1" smtClean="0"/>
                  <a:t>tested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experimentally</a:t>
                </a:r>
                <a:r>
                  <a:rPr lang="it-IT" dirty="0" smtClean="0"/>
                  <a:t> !</a:t>
                </a:r>
                <a:endParaRPr lang="it-IT" dirty="0"/>
              </a:p>
            </p:txBody>
          </p:sp>
        </mc:Choice>
        <mc:Fallback xmlns="">
          <p:sp>
            <p:nvSpPr>
              <p:cNvPr id="4" name="Segnaposto contenu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824" y="1412776"/>
                <a:ext cx="8229600" cy="4876800"/>
              </a:xfrm>
              <a:blipFill rotWithShape="1">
                <a:blip r:embed="rId3"/>
                <a:stretch>
                  <a:fillRect l="-667" t="-1000" b="-8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204864"/>
            <a:ext cx="953363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49" y="3302322"/>
            <a:ext cx="2729023" cy="355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8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892553" cy="565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  <a:noFill/>
        </p:spPr>
        <p:txBody>
          <a:bodyPr/>
          <a:lstStyle/>
          <a:p>
            <a:r>
              <a:rPr lang="it-IT" dirty="0" smtClean="0"/>
              <a:t>K</a:t>
            </a:r>
            <a:r>
              <a:rPr lang="it-IT" baseline="30000" dirty="0" smtClean="0"/>
              <a:t>+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it-IT" baseline="30000" dirty="0" err="1" smtClean="0">
                <a:latin typeface="Symbol" pitchFamily="18" charset="2"/>
                <a:sym typeface="Wingdings" pitchFamily="2" charset="2"/>
              </a:rPr>
              <a:t>+</a:t>
            </a:r>
            <a:r>
              <a:rPr lang="it-IT" dirty="0" err="1" smtClean="0">
                <a:latin typeface="Symbol" pitchFamily="18" charset="2"/>
                <a:sym typeface="Wingdings" pitchFamily="2" charset="2"/>
              </a:rPr>
              <a:t>gg</a:t>
            </a:r>
            <a:r>
              <a:rPr lang="it-IT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it-IT" dirty="0" err="1" smtClean="0">
                <a:latin typeface="+mn-lt"/>
                <a:sym typeface="Wingdings" pitchFamily="2" charset="2"/>
              </a:rPr>
              <a:t>at</a:t>
            </a:r>
            <a:r>
              <a:rPr lang="it-IT" dirty="0" smtClean="0">
                <a:latin typeface="+mn-lt"/>
                <a:sym typeface="Wingdings" pitchFamily="2" charset="2"/>
              </a:rPr>
              <a:t> </a:t>
            </a:r>
            <a:r>
              <a:rPr lang="it-IT" dirty="0" smtClean="0">
                <a:latin typeface="+mn-lt"/>
                <a:sym typeface="Wingdings" pitchFamily="2" charset="2"/>
              </a:rPr>
              <a:t>NA48 &amp; NA62</a:t>
            </a:r>
            <a:endParaRPr lang="it-IT" dirty="0">
              <a:latin typeface="Symbol" pitchFamily="18" charset="2"/>
            </a:endParaRPr>
          </a:p>
        </p:txBody>
      </p:sp>
      <p:pic>
        <p:nvPicPr>
          <p:cNvPr id="8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90872" y="1124744"/>
            <a:ext cx="8229600" cy="43204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it-IT" dirty="0" smtClean="0"/>
              <a:t>Data </a:t>
            </a:r>
            <a:r>
              <a:rPr lang="it-IT" dirty="0" err="1" smtClean="0"/>
              <a:t>collected</a:t>
            </a:r>
            <a:r>
              <a:rPr lang="it-IT" dirty="0" smtClean="0"/>
              <a:t> w minimum </a:t>
            </a:r>
            <a:r>
              <a:rPr lang="it-IT" dirty="0" err="1" smtClean="0"/>
              <a:t>bias</a:t>
            </a:r>
            <a:r>
              <a:rPr lang="it-IT" dirty="0" smtClean="0"/>
              <a:t> trigger </a:t>
            </a:r>
            <a:r>
              <a:rPr lang="it-IT" dirty="0" err="1" smtClean="0"/>
              <a:t>condition</a:t>
            </a:r>
            <a:endParaRPr lang="it-IT" dirty="0" smtClean="0"/>
          </a:p>
          <a:p>
            <a:endParaRPr lang="it-IT" dirty="0">
              <a:latin typeface="Symbol" pitchFamily="18" charset="2"/>
            </a:endParaRPr>
          </a:p>
          <a:p>
            <a:endParaRPr lang="it-IT" dirty="0" smtClean="0">
              <a:latin typeface="Symbol" pitchFamily="18" charset="2"/>
            </a:endParaRPr>
          </a:p>
          <a:p>
            <a:endParaRPr lang="it-IT" dirty="0">
              <a:latin typeface="Symbol" pitchFamily="18" charset="2"/>
            </a:endParaRPr>
          </a:p>
          <a:p>
            <a:endParaRPr lang="it-IT" dirty="0" smtClean="0">
              <a:latin typeface="Symbol" pitchFamily="18" charset="2"/>
            </a:endParaRPr>
          </a:p>
          <a:p>
            <a:endParaRPr lang="it-IT" dirty="0">
              <a:latin typeface="Symbol" pitchFamily="18" charset="2"/>
            </a:endParaRP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24328" y="6453336"/>
            <a:ext cx="2487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8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  <a:noFill/>
        </p:spPr>
        <p:txBody>
          <a:bodyPr/>
          <a:lstStyle/>
          <a:p>
            <a:r>
              <a:rPr lang="it-IT" dirty="0" smtClean="0"/>
              <a:t>K</a:t>
            </a:r>
            <a:r>
              <a:rPr lang="it-IT" baseline="30000" dirty="0" smtClean="0"/>
              <a:t>+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it-IT" baseline="30000" dirty="0" err="1" smtClean="0">
                <a:latin typeface="Symbol" pitchFamily="18" charset="2"/>
                <a:sym typeface="Wingdings" pitchFamily="2" charset="2"/>
              </a:rPr>
              <a:t>+</a:t>
            </a:r>
            <a:r>
              <a:rPr lang="it-IT" dirty="0" err="1" smtClean="0">
                <a:latin typeface="Symbol" pitchFamily="18" charset="2"/>
                <a:sym typeface="Wingdings" pitchFamily="2" charset="2"/>
              </a:rPr>
              <a:t>gg</a:t>
            </a:r>
            <a:r>
              <a:rPr lang="it-IT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it-IT" dirty="0" err="1" smtClean="0">
                <a:latin typeface="+mn-lt"/>
                <a:sym typeface="Wingdings" pitchFamily="2" charset="2"/>
              </a:rPr>
              <a:t>ChPT</a:t>
            </a:r>
            <a:r>
              <a:rPr lang="it-IT" dirty="0" smtClean="0">
                <a:latin typeface="+mn-lt"/>
                <a:sym typeface="Wingdings" pitchFamily="2" charset="2"/>
              </a:rPr>
              <a:t>  </a:t>
            </a:r>
            <a:r>
              <a:rPr lang="it-IT" dirty="0" err="1" smtClean="0">
                <a:latin typeface="+mn-lt"/>
                <a:sym typeface="Wingdings" pitchFamily="2" charset="2"/>
              </a:rPr>
              <a:t>fits</a:t>
            </a:r>
            <a:endParaRPr lang="it-IT" dirty="0">
              <a:latin typeface="Symbol" pitchFamily="18" charset="2"/>
            </a:endParaRPr>
          </a:p>
        </p:txBody>
      </p:sp>
      <p:pic>
        <p:nvPicPr>
          <p:cNvPr id="8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90872" y="1124744"/>
            <a:ext cx="8229600" cy="43204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it-IT" dirty="0" err="1" smtClean="0"/>
              <a:t>Fits</a:t>
            </a:r>
            <a:r>
              <a:rPr lang="it-IT" dirty="0" smtClean="0"/>
              <a:t> </a:t>
            </a:r>
            <a:r>
              <a:rPr lang="it-IT" dirty="0" err="1" smtClean="0"/>
              <a:t>limited</a:t>
            </a:r>
            <a:r>
              <a:rPr lang="it-IT" dirty="0" smtClean="0"/>
              <a:t> to </a:t>
            </a:r>
            <a:r>
              <a:rPr lang="it-IT" dirty="0" err="1" smtClean="0"/>
              <a:t>region</a:t>
            </a:r>
            <a:r>
              <a:rPr lang="it-IT" dirty="0" smtClean="0"/>
              <a:t> z&gt;0.2  due to </a:t>
            </a:r>
            <a:r>
              <a:rPr lang="it-IT" dirty="0" err="1" smtClean="0"/>
              <a:t>residual</a:t>
            </a:r>
            <a:r>
              <a:rPr lang="it-IT" dirty="0" smtClean="0"/>
              <a:t> BKG</a:t>
            </a:r>
          </a:p>
          <a:p>
            <a:endParaRPr lang="it-IT" dirty="0">
              <a:latin typeface="Symbol" pitchFamily="18" charset="2"/>
            </a:endParaRPr>
          </a:p>
          <a:p>
            <a:endParaRPr lang="it-IT" dirty="0" smtClean="0">
              <a:latin typeface="Symbol" pitchFamily="18" charset="2"/>
            </a:endParaRPr>
          </a:p>
          <a:p>
            <a:endParaRPr lang="it-IT" dirty="0">
              <a:latin typeface="Symbol" pitchFamily="18" charset="2"/>
            </a:endParaRPr>
          </a:p>
          <a:p>
            <a:endParaRPr lang="it-IT" dirty="0" smtClean="0">
              <a:latin typeface="Symbol" pitchFamily="18" charset="2"/>
            </a:endParaRPr>
          </a:p>
          <a:p>
            <a:endParaRPr lang="it-IT" dirty="0">
              <a:latin typeface="Symbol" pitchFamily="18" charset="2"/>
            </a:endParaRP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24328" y="6453336"/>
            <a:ext cx="2487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531440" y="1672555"/>
            <a:ext cx="8001000" cy="4420741"/>
            <a:chOff x="467544" y="1700808"/>
            <a:chExt cx="8001000" cy="4420741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44824"/>
              <a:ext cx="8001000" cy="427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755576" y="1700808"/>
              <a:ext cx="201622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                             </a:t>
              </a:r>
            </a:p>
            <a:p>
              <a:endParaRPr lang="it-IT" dirty="0"/>
            </a:p>
          </p:txBody>
        </p:sp>
      </p:grp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  <a:noFill/>
        </p:spPr>
        <p:txBody>
          <a:bodyPr/>
          <a:lstStyle/>
          <a:p>
            <a:r>
              <a:rPr lang="it-IT" dirty="0" smtClean="0"/>
              <a:t>K</a:t>
            </a:r>
            <a:r>
              <a:rPr lang="it-IT" baseline="30000" dirty="0" smtClean="0"/>
              <a:t>+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latin typeface="Symbol" pitchFamily="18" charset="2"/>
                <a:sym typeface="Wingdings" pitchFamily="2" charset="2"/>
              </a:rPr>
              <a:t>p</a:t>
            </a:r>
            <a:r>
              <a:rPr lang="it-IT" baseline="30000" dirty="0" err="1" smtClean="0">
                <a:latin typeface="Symbol" pitchFamily="18" charset="2"/>
                <a:sym typeface="Wingdings" pitchFamily="2" charset="2"/>
              </a:rPr>
              <a:t>+</a:t>
            </a:r>
            <a:r>
              <a:rPr lang="it-IT" dirty="0" err="1" smtClean="0">
                <a:latin typeface="Symbol" pitchFamily="18" charset="2"/>
                <a:sym typeface="Wingdings" pitchFamily="2" charset="2"/>
              </a:rPr>
              <a:t>gg</a:t>
            </a:r>
            <a:r>
              <a:rPr lang="it-IT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it-IT" dirty="0" err="1" smtClean="0">
                <a:latin typeface="+mn-lt"/>
                <a:sym typeface="Wingdings" pitchFamily="2" charset="2"/>
              </a:rPr>
              <a:t>ChPT</a:t>
            </a:r>
            <a:r>
              <a:rPr lang="it-IT" dirty="0" smtClean="0">
                <a:latin typeface="+mn-lt"/>
                <a:sym typeface="Wingdings" pitchFamily="2" charset="2"/>
              </a:rPr>
              <a:t>  </a:t>
            </a:r>
            <a:r>
              <a:rPr lang="it-IT" dirty="0" err="1" smtClean="0">
                <a:latin typeface="+mn-lt"/>
                <a:sym typeface="Wingdings" pitchFamily="2" charset="2"/>
              </a:rPr>
              <a:t>fits</a:t>
            </a:r>
            <a:endParaRPr lang="it-IT" dirty="0">
              <a:latin typeface="Symbol" pitchFamily="18" charset="2"/>
            </a:endParaRPr>
          </a:p>
        </p:txBody>
      </p:sp>
      <p:pic>
        <p:nvPicPr>
          <p:cNvPr id="8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90872" y="1124744"/>
            <a:ext cx="8229600" cy="43204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it-IT" dirty="0" err="1" smtClean="0"/>
              <a:t>Fits</a:t>
            </a:r>
            <a:r>
              <a:rPr lang="it-IT" dirty="0" smtClean="0"/>
              <a:t> </a:t>
            </a:r>
            <a:r>
              <a:rPr lang="it-IT" dirty="0" err="1" smtClean="0"/>
              <a:t>limited</a:t>
            </a:r>
            <a:r>
              <a:rPr lang="it-IT" dirty="0" smtClean="0"/>
              <a:t> to </a:t>
            </a:r>
            <a:r>
              <a:rPr lang="it-IT" dirty="0" err="1" smtClean="0"/>
              <a:t>region</a:t>
            </a:r>
            <a:r>
              <a:rPr lang="it-IT" dirty="0" smtClean="0"/>
              <a:t> z&gt;0.2  due to </a:t>
            </a:r>
            <a:r>
              <a:rPr lang="it-IT" dirty="0" err="1" smtClean="0"/>
              <a:t>residual</a:t>
            </a:r>
            <a:r>
              <a:rPr lang="it-IT" dirty="0" smtClean="0"/>
              <a:t> BKG</a:t>
            </a:r>
          </a:p>
          <a:p>
            <a:endParaRPr lang="it-IT" dirty="0">
              <a:latin typeface="Symbol" pitchFamily="18" charset="2"/>
            </a:endParaRPr>
          </a:p>
          <a:p>
            <a:endParaRPr lang="it-IT" dirty="0" smtClean="0">
              <a:latin typeface="Symbol" pitchFamily="18" charset="2"/>
            </a:endParaRPr>
          </a:p>
          <a:p>
            <a:endParaRPr lang="it-IT" dirty="0">
              <a:latin typeface="Symbol" pitchFamily="18" charset="2"/>
            </a:endParaRPr>
          </a:p>
          <a:p>
            <a:endParaRPr lang="it-IT" dirty="0" smtClean="0">
              <a:latin typeface="Symbol" pitchFamily="18" charset="2"/>
            </a:endParaRPr>
          </a:p>
          <a:p>
            <a:endParaRPr lang="it-IT" dirty="0">
              <a:latin typeface="Symbol" pitchFamily="18" charset="2"/>
            </a:endParaRP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24328" y="6453336"/>
            <a:ext cx="2487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850851"/>
            <a:ext cx="8134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971600" y="1558533"/>
            <a:ext cx="2520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</a:t>
            </a:r>
            <a:endParaRPr lang="it-IT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0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7272808" cy="1800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>
                <a:solidFill>
                  <a:schemeClr val="bg2"/>
                </a:solidFill>
              </a:rPr>
              <a:t>Recent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  <a:r>
              <a:rPr lang="it-IT" dirty="0" err="1" smtClean="0">
                <a:solidFill>
                  <a:schemeClr val="bg2"/>
                </a:solidFill>
              </a:rPr>
              <a:t>results</a:t>
            </a:r>
            <a:r>
              <a:rPr lang="it-IT" dirty="0" smtClean="0">
                <a:solidFill>
                  <a:schemeClr val="bg2"/>
                </a:solidFill>
              </a:rPr>
              <a:t>:</a:t>
            </a:r>
          </a:p>
          <a:p>
            <a:pPr marL="0" indent="0">
              <a:buNone/>
            </a:pPr>
            <a:endParaRPr lang="it-IT" dirty="0" smtClean="0">
              <a:solidFill>
                <a:schemeClr val="bg2"/>
              </a:solidFill>
            </a:endParaRPr>
          </a:p>
          <a:p>
            <a:pPr lvl="1"/>
            <a:r>
              <a:rPr lang="it-IT" dirty="0" smtClean="0">
                <a:solidFill>
                  <a:schemeClr val="bg2"/>
                </a:solidFill>
                <a:sym typeface="Wingdings" pitchFamily="2" charset="2"/>
              </a:rPr>
              <a:t>NA62 : Ke2 , K</a:t>
            </a:r>
            <a:r>
              <a:rPr lang="it-IT" dirty="0" smtClean="0">
                <a:solidFill>
                  <a:schemeClr val="bg2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it-IT" dirty="0" smtClean="0">
                <a:solidFill>
                  <a:schemeClr val="bg2"/>
                </a:solidFill>
                <a:sym typeface="Wingdings" pitchFamily="2" charset="2"/>
              </a:rPr>
              <a:t>2 and </a:t>
            </a:r>
            <a:r>
              <a:rPr lang="it-IT" dirty="0" err="1" smtClean="0">
                <a:solidFill>
                  <a:schemeClr val="bg2"/>
                </a:solidFill>
                <a:sym typeface="Wingdings" pitchFamily="2" charset="2"/>
              </a:rPr>
              <a:t>lepton</a:t>
            </a:r>
            <a:r>
              <a:rPr lang="it-IT" dirty="0" smtClean="0">
                <a:solidFill>
                  <a:schemeClr val="bg2"/>
                </a:solidFill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chemeClr val="bg2"/>
                </a:solidFill>
                <a:sym typeface="Wingdings" pitchFamily="2" charset="2"/>
              </a:rPr>
              <a:t>universality</a:t>
            </a:r>
            <a:endParaRPr lang="it-IT" dirty="0" smtClean="0">
              <a:solidFill>
                <a:schemeClr val="bg2"/>
              </a:solidFill>
              <a:sym typeface="Wingdings" pitchFamily="2" charset="2"/>
            </a:endParaRPr>
          </a:p>
          <a:p>
            <a:pPr lvl="1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NA48/2-NA62 : K </a:t>
            </a:r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 </a:t>
            </a:r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p g </a:t>
            </a:r>
            <a:r>
              <a:rPr lang="it-IT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g</a:t>
            </a:r>
            <a:endParaRPr lang="it-IT" dirty="0">
              <a:solidFill>
                <a:schemeClr val="accent1">
                  <a:lumMod val="20000"/>
                  <a:lumOff val="80000"/>
                </a:schemeClr>
              </a:solidFill>
              <a:latin typeface="Symbol" pitchFamily="18" charset="2"/>
              <a:sym typeface="Wingdings" pitchFamily="2" charset="2"/>
            </a:endParaRPr>
          </a:p>
          <a:p>
            <a:pPr lvl="1"/>
            <a:endParaRPr lang="it-IT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274320" lvl="1" indent="0">
              <a:buNone/>
            </a:pPr>
            <a:endParaRPr lang="it-IT" dirty="0">
              <a:solidFill>
                <a:schemeClr val="bg2"/>
              </a:solidFill>
              <a:sym typeface="Wingdings" pitchFamily="2" charset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3861048"/>
            <a:ext cx="7344816" cy="2185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tx1"/>
                </a:solidFill>
                <a:sym typeface="Wingdings" pitchFamily="2" charset="2"/>
              </a:rPr>
              <a:t>Prospects</a:t>
            </a:r>
            <a:r>
              <a:rPr lang="it-IT" sz="2400" dirty="0" smtClean="0">
                <a:solidFill>
                  <a:schemeClr val="tx1"/>
                </a:solidFill>
                <a:sym typeface="Wingdings" pitchFamily="2" charset="2"/>
              </a:rPr>
              <a:t>:</a:t>
            </a:r>
          </a:p>
          <a:p>
            <a:endParaRPr lang="it-IT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NA62  and K </a:t>
            </a: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it-IT" sz="2000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p n </a:t>
            </a:r>
            <a:r>
              <a:rPr lang="it-IT" sz="2000" dirty="0" err="1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endParaRPr lang="it-IT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Other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 rare and </a:t>
            </a: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forbidden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 </a:t>
            </a: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decays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 </a:t>
            </a: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studies</a:t>
            </a:r>
            <a:endParaRPr lang="it-IT" sz="2000" dirty="0" smtClean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Napoli in NA62</a:t>
            </a:r>
            <a:endParaRPr lang="it-IT" sz="2000" dirty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0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3028"/>
            <a:ext cx="6912768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smtClean="0"/>
              <a:t>Rare </a:t>
            </a:r>
            <a:r>
              <a:rPr lang="it-IT" dirty="0" err="1" smtClean="0"/>
              <a:t>kaon</a:t>
            </a:r>
            <a:r>
              <a:rPr lang="it-IT" dirty="0" smtClean="0"/>
              <a:t> </a:t>
            </a:r>
            <a:r>
              <a:rPr lang="it-IT" dirty="0" err="1" smtClean="0"/>
              <a:t>decays</a:t>
            </a:r>
            <a:r>
              <a:rPr lang="it-IT" dirty="0" smtClean="0"/>
              <a:t>:</a:t>
            </a:r>
            <a:r>
              <a:rPr lang="en-US" dirty="0" smtClean="0">
                <a:cs typeface="+mj-cs"/>
              </a:rPr>
              <a:t> motivation</a:t>
            </a:r>
            <a:endParaRPr lang="it-IT" dirty="0" smtClean="0">
              <a:cs typeface="+mj-cs"/>
            </a:endParaRPr>
          </a:p>
        </p:txBody>
      </p:sp>
      <p:pic>
        <p:nvPicPr>
          <p:cNvPr id="29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19</a:t>
            </a:fld>
            <a:endParaRPr lang="it-IT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8"/>
            <a:ext cx="6781800" cy="508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5496" y="6197242"/>
            <a:ext cx="9108503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The 100 </a:t>
            </a:r>
            <a:r>
              <a:rPr lang="it-IT" sz="2000" dirty="0" err="1" smtClean="0"/>
              <a:t>TeV</a:t>
            </a:r>
            <a:r>
              <a:rPr lang="it-IT" sz="2000" dirty="0" smtClean="0"/>
              <a:t> scale </a:t>
            </a:r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only</a:t>
            </a:r>
            <a:r>
              <a:rPr lang="it-IT" sz="2000" dirty="0" smtClean="0"/>
              <a:t> be </a:t>
            </a:r>
            <a:r>
              <a:rPr lang="it-IT" sz="2000" dirty="0" err="1" smtClean="0"/>
              <a:t>accessible</a:t>
            </a:r>
            <a:r>
              <a:rPr lang="it-IT" sz="2000" dirty="0" smtClean="0"/>
              <a:t> with rare </a:t>
            </a:r>
            <a:r>
              <a:rPr lang="it-IT" sz="2000" dirty="0" err="1" smtClean="0"/>
              <a:t>decay</a:t>
            </a:r>
            <a:r>
              <a:rPr lang="it-IT" sz="2000" dirty="0" smtClean="0"/>
              <a:t> </a:t>
            </a:r>
            <a:r>
              <a:rPr lang="it-IT" sz="2000" dirty="0" err="1" smtClean="0"/>
              <a:t>studies</a:t>
            </a:r>
            <a:r>
              <a:rPr lang="it-IT" sz="2000" dirty="0" smtClean="0"/>
              <a:t> up to &gt; 2035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13925" y="5805264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A. </a:t>
            </a:r>
            <a:r>
              <a:rPr lang="it-IT" dirty="0" err="1" smtClean="0"/>
              <a:t>Buras@EPS</a:t>
            </a:r>
            <a:r>
              <a:rPr lang="it-IT" dirty="0" smtClean="0"/>
              <a:t>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05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7272808" cy="1800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/>
              <a:t>Recent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 smtClean="0"/>
          </a:p>
          <a:p>
            <a:pPr lvl="1"/>
            <a:r>
              <a:rPr lang="it-IT" dirty="0" smtClean="0">
                <a:solidFill>
                  <a:schemeClr val="tx1"/>
                </a:solidFill>
                <a:sym typeface="Wingdings" pitchFamily="2" charset="2"/>
              </a:rPr>
              <a:t>NA62 : Ke2 , K</a:t>
            </a:r>
            <a:r>
              <a:rPr lang="it-IT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it-IT" dirty="0" smtClean="0">
                <a:solidFill>
                  <a:schemeClr val="tx1"/>
                </a:solidFill>
                <a:sym typeface="Wingdings" pitchFamily="2" charset="2"/>
              </a:rPr>
              <a:t>2 and </a:t>
            </a:r>
            <a:r>
              <a:rPr lang="it-IT" dirty="0" err="1" smtClean="0">
                <a:solidFill>
                  <a:schemeClr val="tx1"/>
                </a:solidFill>
                <a:sym typeface="Wingdings" pitchFamily="2" charset="2"/>
              </a:rPr>
              <a:t>lepton</a:t>
            </a:r>
            <a:r>
              <a:rPr lang="it-IT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sym typeface="Wingdings" pitchFamily="2" charset="2"/>
              </a:rPr>
              <a:t>universality</a:t>
            </a:r>
            <a:endParaRPr lang="it-IT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it-IT" dirty="0">
                <a:solidFill>
                  <a:schemeClr val="tx1"/>
                </a:solidFill>
              </a:rPr>
              <a:t>NA48/2-NA62 : K </a:t>
            </a: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it-IT" dirty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p g </a:t>
            </a:r>
            <a:r>
              <a:rPr lang="it-IT" dirty="0" err="1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g</a:t>
            </a:r>
            <a:endParaRPr lang="it-IT" dirty="0">
              <a:solidFill>
                <a:schemeClr val="tx1"/>
              </a:solidFill>
              <a:latin typeface="Symbol" pitchFamily="18" charset="2"/>
              <a:sym typeface="Wingdings" pitchFamily="2" charset="2"/>
            </a:endParaRPr>
          </a:p>
          <a:p>
            <a:pPr lvl="1"/>
            <a:endParaRPr lang="it-IT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274320" lvl="1" indent="0">
              <a:buNone/>
            </a:pPr>
            <a:endParaRPr lang="it-IT" dirty="0">
              <a:solidFill>
                <a:schemeClr val="bg2"/>
              </a:solidFill>
              <a:sym typeface="Wingdings" pitchFamily="2" charset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3861048"/>
            <a:ext cx="7344816" cy="2185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tx1"/>
                </a:solidFill>
                <a:sym typeface="Wingdings" pitchFamily="2" charset="2"/>
              </a:rPr>
              <a:t>Prospects</a:t>
            </a:r>
            <a:r>
              <a:rPr lang="it-IT" sz="2400" dirty="0" smtClean="0">
                <a:solidFill>
                  <a:schemeClr val="tx1"/>
                </a:solidFill>
                <a:sym typeface="Wingdings" pitchFamily="2" charset="2"/>
              </a:rPr>
              <a:t>:</a:t>
            </a:r>
          </a:p>
          <a:p>
            <a:endParaRPr lang="it-IT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NA62  and K </a:t>
            </a: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it-IT" sz="2000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p n </a:t>
            </a:r>
            <a:r>
              <a:rPr lang="it-IT" sz="2000" dirty="0" err="1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endParaRPr lang="it-IT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  <a:sym typeface="Wingdings" pitchFamily="2" charset="2"/>
              </a:rPr>
              <a:t>Other</a:t>
            </a: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 rare and </a:t>
            </a:r>
            <a:r>
              <a:rPr lang="it-IT" sz="2000" dirty="0" err="1" smtClean="0">
                <a:solidFill>
                  <a:schemeClr val="tx1"/>
                </a:solidFill>
                <a:sym typeface="Wingdings" pitchFamily="2" charset="2"/>
              </a:rPr>
              <a:t>forbidden</a:t>
            </a: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sym typeface="Wingdings" pitchFamily="2" charset="2"/>
              </a:rPr>
              <a:t>decays</a:t>
            </a: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sym typeface="Wingdings" pitchFamily="2" charset="2"/>
              </a:rPr>
              <a:t>studies</a:t>
            </a:r>
            <a:endParaRPr lang="it-IT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Napoli in NA62</a:t>
            </a:r>
            <a:endParaRPr lang="it-IT" sz="2000" dirty="0">
              <a:solidFill>
                <a:schemeClr val="tx1"/>
              </a:solidFill>
              <a:sym typeface="Wingdings" pitchFamily="2" charset="2"/>
            </a:endParaRP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2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3028"/>
            <a:ext cx="6264696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smtClean="0">
                <a:cs typeface="+mj-cs"/>
              </a:rPr>
              <a:t>K</a:t>
            </a:r>
            <a:r>
              <a:rPr lang="it-IT" baseline="30000" dirty="0" smtClean="0">
                <a:cs typeface="+mj-cs"/>
              </a:rPr>
              <a:t>+</a:t>
            </a:r>
            <a:r>
              <a:rPr lang="it-IT" dirty="0" smtClean="0">
                <a:latin typeface="Arial Unicode MS" charset="0"/>
                <a:cs typeface="Arial Unicode MS" charset="0"/>
              </a:rPr>
              <a:t>→</a:t>
            </a:r>
            <a:r>
              <a:rPr lang="en-US" dirty="0" err="1" smtClean="0">
                <a:latin typeface="Symbol" charset="0"/>
                <a:cs typeface="Arial Unicode MS" charset="0"/>
              </a:rPr>
              <a:t>p</a:t>
            </a:r>
            <a:r>
              <a:rPr lang="en-US" baseline="30000" dirty="0" err="1" smtClean="0">
                <a:latin typeface="Symbol" charset="0"/>
                <a:cs typeface="Arial Unicode MS" charset="0"/>
              </a:rPr>
              <a:t>+</a:t>
            </a:r>
            <a:r>
              <a:rPr lang="en-US" dirty="0" err="1" smtClean="0">
                <a:latin typeface="Symbol" charset="0"/>
                <a:cs typeface="Arial Unicode MS" charset="0"/>
              </a:rPr>
              <a:t>nn</a:t>
            </a:r>
            <a:r>
              <a:rPr lang="en-US" dirty="0" smtClean="0">
                <a:cs typeface="+mj-cs"/>
              </a:rPr>
              <a:t>  in SM </a:t>
            </a:r>
            <a:endParaRPr lang="it-IT" dirty="0" smtClean="0">
              <a:cs typeface="+mj-cs"/>
            </a:endParaRPr>
          </a:p>
        </p:txBody>
      </p:sp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76200" y="1092150"/>
            <a:ext cx="3311525" cy="132873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SzPct val="50000"/>
              <a:buFontTx/>
              <a:buBlip>
                <a:blip r:embed="rId3"/>
              </a:buBlip>
              <a:defRPr/>
            </a:pPr>
            <a:r>
              <a:rPr lang="it-IT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Batang" charset="0"/>
                <a:cs typeface="Batang" charset="0"/>
              </a:rPr>
              <a:t>FCNC</a:t>
            </a:r>
            <a:r>
              <a:rPr lang="it-IT" dirty="0">
                <a:solidFill>
                  <a:srgbClr val="000000"/>
                </a:solidFill>
                <a:ea typeface="Batang" charset="0"/>
                <a:cs typeface="Batang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Batang" charset="0"/>
                <a:cs typeface="Batang" charset="0"/>
              </a:rPr>
              <a:t>process</a:t>
            </a:r>
            <a:r>
              <a:rPr lang="it-IT" dirty="0">
                <a:solidFill>
                  <a:srgbClr val="000000"/>
                </a:solidFill>
                <a:ea typeface="Batang" charset="0"/>
                <a:cs typeface="Batang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Batang" charset="0"/>
                <a:cs typeface="Batang" charset="0"/>
              </a:rPr>
              <a:t>forbidden</a:t>
            </a:r>
            <a:r>
              <a:rPr lang="it-IT" dirty="0">
                <a:solidFill>
                  <a:srgbClr val="000000"/>
                </a:solidFill>
                <a:ea typeface="Batang" charset="0"/>
                <a:cs typeface="Batang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Batang" charset="0"/>
                <a:cs typeface="Batang" charset="0"/>
              </a:rPr>
              <a:t>at</a:t>
            </a:r>
            <a:r>
              <a:rPr lang="it-IT" dirty="0">
                <a:solidFill>
                  <a:srgbClr val="000000"/>
                </a:solidFill>
                <a:ea typeface="Batang" charset="0"/>
                <a:cs typeface="Batang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Batang" charset="0"/>
                <a:cs typeface="Batang" charset="0"/>
              </a:rPr>
              <a:t>tree</a:t>
            </a:r>
            <a:r>
              <a:rPr lang="it-IT" dirty="0">
                <a:solidFill>
                  <a:srgbClr val="000000"/>
                </a:solidFill>
                <a:ea typeface="Batang" charset="0"/>
                <a:cs typeface="Batang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Batang" charset="0"/>
                <a:cs typeface="Batang" charset="0"/>
              </a:rPr>
              <a:t>level</a:t>
            </a:r>
            <a:endParaRPr lang="it-IT" dirty="0">
              <a:solidFill>
                <a:srgbClr val="000000"/>
              </a:solidFill>
              <a:ea typeface="Batang" charset="0"/>
              <a:cs typeface="Batang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SzPct val="50000"/>
              <a:buFontTx/>
              <a:buBlip>
                <a:blip r:embed="rId3"/>
              </a:buBlip>
              <a:defRPr/>
            </a:pPr>
            <a:r>
              <a:rPr lang="it-IT" dirty="0">
                <a:solidFill>
                  <a:srgbClr val="000000"/>
                </a:solidFill>
                <a:ea typeface="Batang" charset="0"/>
                <a:cs typeface="Batang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Batang" charset="0"/>
                <a:cs typeface="Batang" charset="0"/>
              </a:rPr>
              <a:t>Only</a:t>
            </a:r>
            <a:r>
              <a:rPr lang="it-IT" dirty="0">
                <a:solidFill>
                  <a:srgbClr val="000000"/>
                </a:solidFill>
                <a:ea typeface="Batang" charset="0"/>
                <a:cs typeface="Batang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Batang" charset="0"/>
                <a:cs typeface="Batang" charset="0"/>
              </a:rPr>
              <a:t>one</a:t>
            </a:r>
            <a:r>
              <a:rPr lang="it-IT" dirty="0">
                <a:solidFill>
                  <a:srgbClr val="000000"/>
                </a:solidFill>
                <a:ea typeface="Batang" charset="0"/>
                <a:cs typeface="Batang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Batang" charset="0"/>
                <a:cs typeface="Batang" charset="0"/>
              </a:rPr>
              <a:t>loop</a:t>
            </a:r>
            <a:r>
              <a:rPr lang="it-IT" dirty="0">
                <a:solidFill>
                  <a:srgbClr val="000000"/>
                </a:solidFill>
                <a:ea typeface="Batang" charset="0"/>
                <a:cs typeface="Batang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Batang" charset="0"/>
                <a:cs typeface="Batang" charset="0"/>
              </a:rPr>
              <a:t>contributions</a:t>
            </a:r>
            <a:r>
              <a:rPr lang="it-IT" dirty="0">
                <a:solidFill>
                  <a:srgbClr val="000000"/>
                </a:solidFill>
                <a:ea typeface="Batang" charset="0"/>
                <a:cs typeface="Batang" charset="0"/>
              </a:rPr>
              <a:t>: </a:t>
            </a:r>
            <a:r>
              <a:rPr lang="it-IT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Batang" charset="0"/>
                <a:cs typeface="Batang" charset="0"/>
              </a:rPr>
              <a:t>Boxes </a:t>
            </a:r>
            <a:r>
              <a:rPr lang="it-IT" dirty="0">
                <a:solidFill>
                  <a:srgbClr val="000000"/>
                </a:solidFill>
                <a:ea typeface="Batang" charset="0"/>
                <a:cs typeface="Batang" charset="0"/>
              </a:rPr>
              <a:t>and</a:t>
            </a:r>
            <a:r>
              <a:rPr lang="it-IT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Batang" charset="0"/>
                <a:cs typeface="Batang" charset="0"/>
              </a:rPr>
              <a:t> </a:t>
            </a:r>
            <a:r>
              <a:rPr lang="it-IT" dirty="0" err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Batang" charset="0"/>
                <a:cs typeface="Batang" charset="0"/>
              </a:rPr>
              <a:t>Penguins</a:t>
            </a:r>
            <a:endParaRPr lang="el-GR" b="1" baseline="30000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Arial" charset="0"/>
              <a:sym typeface="Symbol" charset="0"/>
            </a:endParaRPr>
          </a:p>
        </p:txBody>
      </p:sp>
      <p:pic>
        <p:nvPicPr>
          <p:cNvPr id="50180" name="Picture 4" descr="diagram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052736"/>
            <a:ext cx="51847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6714" name="Line 26"/>
          <p:cNvSpPr>
            <a:spLocks noChangeShapeType="1"/>
          </p:cNvSpPr>
          <p:nvPr/>
        </p:nvSpPr>
        <p:spPr bwMode="auto">
          <a:xfrm>
            <a:off x="1835696" y="548680"/>
            <a:ext cx="142875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" name="Picture 52" descr="Screen shot 2012-08-01 at 2.06.2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3337144"/>
            <a:ext cx="5737671" cy="667920"/>
          </a:xfrm>
          <a:prstGeom prst="rect">
            <a:avLst/>
          </a:prstGeom>
        </p:spPr>
      </p:pic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107504" y="2780928"/>
            <a:ext cx="9102321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cs typeface="Helvetica"/>
              </a:rPr>
              <a:t>SM 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prediction (10</a:t>
            </a:r>
            <a:r>
              <a:rPr lang="en-GB" sz="2000" baseline="30000" dirty="0" smtClean="0">
                <a:solidFill>
                  <a:srgbClr val="000000"/>
                </a:solidFill>
                <a:cs typeface="Helvetica"/>
              </a:rPr>
              <a:t>-11 </a:t>
            </a:r>
            <a:r>
              <a:rPr lang="en-GB" sz="2000" dirty="0" smtClean="0">
                <a:solidFill>
                  <a:srgbClr val="000000"/>
                </a:solidFill>
                <a:cs typeface="Helvetica"/>
              </a:rPr>
              <a:t>units) </a:t>
            </a:r>
            <a:r>
              <a:rPr lang="en-GB" sz="1600" dirty="0" smtClean="0">
                <a:solidFill>
                  <a:srgbClr val="000000"/>
                </a:solidFill>
                <a:cs typeface="Helvetica"/>
              </a:rPr>
              <a:t>[</a:t>
            </a:r>
            <a:r>
              <a:rPr lang="en-GB" sz="1600" dirty="0" err="1" smtClean="0">
                <a:solidFill>
                  <a:srgbClr val="000000"/>
                </a:solidFill>
                <a:cs typeface="Helvetica"/>
              </a:rPr>
              <a:t>Brod</a:t>
            </a:r>
            <a:r>
              <a:rPr lang="en-GB" sz="1600" dirty="0" smtClean="0">
                <a:solidFill>
                  <a:srgbClr val="000000"/>
                </a:solidFill>
                <a:cs typeface="Helvetica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cs typeface="Helvetica"/>
              </a:rPr>
              <a:t>Gorbahn</a:t>
            </a:r>
            <a:r>
              <a:rPr lang="en-GB" sz="1600" dirty="0" smtClean="0">
                <a:solidFill>
                  <a:srgbClr val="000000"/>
                </a:solidFill>
                <a:cs typeface="Helvetica"/>
              </a:rPr>
              <a:t> and </a:t>
            </a:r>
            <a:r>
              <a:rPr lang="en-GB" sz="1600" dirty="0" err="1" smtClean="0">
                <a:solidFill>
                  <a:srgbClr val="000000"/>
                </a:solidFill>
                <a:cs typeface="Helvetica"/>
              </a:rPr>
              <a:t>Stamou</a:t>
            </a:r>
            <a:r>
              <a:rPr lang="en-GB" sz="1600" dirty="0" smtClean="0">
                <a:solidFill>
                  <a:srgbClr val="000000"/>
                </a:solidFill>
                <a:cs typeface="Helvetica"/>
              </a:rPr>
              <a:t> 2011 and refs therein]</a:t>
            </a:r>
            <a:endParaRPr lang="en-GB" sz="1600" dirty="0">
              <a:solidFill>
                <a:srgbClr val="000000"/>
              </a:solidFill>
              <a:cs typeface="Helvetica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0" y="3251572"/>
            <a:ext cx="9144249" cy="825500"/>
            <a:chOff x="0" y="2747516"/>
            <a:chExt cx="9144249" cy="825500"/>
          </a:xfrm>
        </p:grpSpPr>
        <p:pic>
          <p:nvPicPr>
            <p:cNvPr id="52" name="Picture 51" descr="Screen shot 2012-08-01 at 2.11.36 PM.png"/>
            <p:cNvPicPr>
              <a:picLocks noChangeAspect="1"/>
            </p:cNvPicPr>
            <p:nvPr/>
          </p:nvPicPr>
          <p:blipFill>
            <a:blip r:embed="rId6"/>
            <a:srcRect r="29863"/>
            <a:stretch>
              <a:fillRect/>
            </a:stretch>
          </p:blipFill>
          <p:spPr>
            <a:xfrm>
              <a:off x="7326327" y="2943027"/>
              <a:ext cx="1817922" cy="42194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1001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54" name="Picture 10"/>
            <p:cNvPicPr>
              <a:picLocks noChangeAspect="1" noChangeArrowheads="1"/>
            </p:cNvPicPr>
            <p:nvPr/>
          </p:nvPicPr>
          <p:blipFill>
            <a:blip r:embed="rId7"/>
            <a:srcRect l="1653" t="61514" r="74871" b="19844"/>
            <a:stretch>
              <a:fillRect/>
            </a:stretch>
          </p:blipFill>
          <p:spPr bwMode="auto">
            <a:xfrm>
              <a:off x="0" y="2747516"/>
              <a:ext cx="1735168" cy="8255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1001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58" name="Line 19"/>
            <p:cNvSpPr>
              <a:spLocks noChangeShapeType="1"/>
            </p:cNvSpPr>
            <p:nvPr/>
          </p:nvSpPr>
          <p:spPr bwMode="auto">
            <a:xfrm>
              <a:off x="3116386" y="3464448"/>
              <a:ext cx="1143000" cy="0"/>
            </a:xfrm>
            <a:prstGeom prst="lin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1001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>
              <a:off x="6133523" y="3485086"/>
              <a:ext cx="1143000" cy="0"/>
            </a:xfrm>
            <a:prstGeom prst="lin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1001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>
              <a:off x="4745207" y="3466036"/>
              <a:ext cx="1143000" cy="0"/>
            </a:xfrm>
            <a:prstGeom prst="lin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1001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3"/>
            <p:cNvSpPr>
              <a:spLocks noChangeShapeType="1"/>
            </p:cNvSpPr>
            <p:nvPr/>
          </p:nvSpPr>
          <p:spPr bwMode="auto">
            <a:xfrm>
              <a:off x="1928843" y="3312048"/>
              <a:ext cx="304800" cy="0"/>
            </a:xfrm>
            <a:prstGeom prst="lin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1001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20"/>
            <p:cNvSpPr>
              <a:spLocks noChangeShapeType="1"/>
            </p:cNvSpPr>
            <p:nvPr/>
          </p:nvSpPr>
          <p:spPr bwMode="auto">
            <a:xfrm>
              <a:off x="8126814" y="3321524"/>
              <a:ext cx="285625" cy="0"/>
            </a:xfrm>
            <a:prstGeom prst="lin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1001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>
              <a:off x="8764803" y="3324500"/>
              <a:ext cx="285625" cy="0"/>
            </a:xfrm>
            <a:prstGeom prst="line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1001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47625" y="4365104"/>
            <a:ext cx="9096375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35000"/>
              </a:spcBef>
            </a:pPr>
            <a:r>
              <a:rPr lang="en-GB" sz="2000" b="1" dirty="0">
                <a:solidFill>
                  <a:srgbClr val="660066"/>
                </a:solidFill>
              </a:rPr>
              <a:t>Loops </a:t>
            </a:r>
            <a:r>
              <a:rPr lang="en-GB" sz="2000" b="1" dirty="0" smtClean="0">
                <a:solidFill>
                  <a:srgbClr val="660066"/>
                </a:solidFill>
              </a:rPr>
              <a:t>favour </a:t>
            </a:r>
            <a:r>
              <a:rPr lang="en-GB" sz="2000" b="1" dirty="0">
                <a:solidFill>
                  <a:srgbClr val="660066"/>
                </a:solidFill>
              </a:rPr>
              <a:t>top contribution</a:t>
            </a:r>
          </a:p>
          <a:p>
            <a:pPr eaLnBrk="0" hangingPunct="0">
              <a:spcBef>
                <a:spcPct val="35000"/>
              </a:spcBef>
            </a:pPr>
            <a:r>
              <a:rPr lang="en-GB" sz="2000" b="1" dirty="0" err="1">
                <a:solidFill>
                  <a:srgbClr val="FF0000"/>
                </a:solidFill>
              </a:rPr>
              <a:t>Hadronic</a:t>
            </a:r>
            <a:r>
              <a:rPr lang="en-GB" sz="2000" b="1" dirty="0">
                <a:solidFill>
                  <a:srgbClr val="FF0000"/>
                </a:solidFill>
              </a:rPr>
              <a:t> matrix elements </a:t>
            </a:r>
            <a:r>
              <a:rPr lang="en-GB" sz="2000" b="1" dirty="0">
                <a:solidFill>
                  <a:srgbClr val="000000"/>
                </a:solidFill>
              </a:rPr>
              <a:t>from BR(Ke3) via </a:t>
            </a:r>
            <a:r>
              <a:rPr lang="en-GB" sz="2000" b="1" dirty="0" err="1">
                <a:solidFill>
                  <a:srgbClr val="000000"/>
                </a:solidFill>
              </a:rPr>
              <a:t>isospin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rotation</a:t>
            </a:r>
          </a:p>
          <a:p>
            <a:pPr eaLnBrk="0" hangingPunct="0">
              <a:spcBef>
                <a:spcPct val="35000"/>
              </a:spcBef>
            </a:pPr>
            <a:r>
              <a:rPr lang="en-GB" sz="2000" b="1" dirty="0" smtClean="0">
                <a:solidFill>
                  <a:srgbClr val="008000"/>
                </a:solidFill>
              </a:rPr>
              <a:t>Charm</a:t>
            </a:r>
            <a:r>
              <a:rPr lang="en-GB" sz="2000" b="1" dirty="0" smtClean="0">
                <a:solidFill>
                  <a:srgbClr val="CCCC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contributes</a:t>
            </a:r>
            <a:r>
              <a:rPr lang="en-GB" sz="2000" b="1" dirty="0" smtClean="0">
                <a:solidFill>
                  <a:srgbClr val="CCCC00"/>
                </a:solidFill>
              </a:rPr>
              <a:t> </a:t>
            </a:r>
            <a:r>
              <a:rPr lang="en-GB" sz="2000" b="1" dirty="0" smtClean="0"/>
              <a:t>to</a:t>
            </a:r>
            <a:r>
              <a:rPr lang="en-GB" sz="2000" b="1" dirty="0" smtClean="0">
                <a:solidFill>
                  <a:srgbClr val="CCCC00"/>
                </a:solidFill>
              </a:rPr>
              <a:t> </a:t>
            </a:r>
            <a:r>
              <a:rPr lang="en-GB" sz="2000" b="1" dirty="0" smtClean="0">
                <a:solidFill>
                  <a:srgbClr val="FF6600"/>
                </a:solidFill>
              </a:rPr>
              <a:t>theory error</a:t>
            </a:r>
            <a:r>
              <a:rPr lang="en-US" altLang="zh-CN" sz="2000" b="1" dirty="0" smtClean="0">
                <a:ea typeface="宋体" charset="-122"/>
                <a:cs typeface="宋体" charset="-122"/>
              </a:rPr>
              <a:t>:</a:t>
            </a:r>
            <a:r>
              <a:rPr lang="en-US" altLang="zh-CN" sz="2000" b="1" dirty="0" smtClean="0">
                <a:solidFill>
                  <a:srgbClr val="CCCC00"/>
                </a:solidFill>
                <a:ea typeface="宋体" charset="-122"/>
                <a:cs typeface="宋体" charset="-122"/>
              </a:rPr>
              <a:t> </a:t>
            </a:r>
            <a:r>
              <a:rPr lang="en-US" altLang="zh-CN" sz="2000" b="1" dirty="0" smtClean="0">
                <a:ea typeface="宋体" charset="-122"/>
                <a:cs typeface="宋体" charset="-122"/>
              </a:rPr>
              <a:t>4%</a:t>
            </a:r>
            <a:r>
              <a:rPr lang="en-GB" altLang="zh-CN" sz="2000" b="1" dirty="0" smtClean="0">
                <a:ea typeface="宋体" charset="-122"/>
                <a:cs typeface="宋体" charset="-122"/>
              </a:rPr>
              <a:t> for</a:t>
            </a:r>
            <a:r>
              <a:rPr lang="en-US" altLang="zh-CN" sz="2000" b="1" dirty="0" smtClean="0">
                <a:ea typeface="宋体" charset="-122"/>
                <a:cs typeface="宋体" charset="-122"/>
              </a:rPr>
              <a:t> K</a:t>
            </a:r>
            <a:r>
              <a:rPr lang="en-US" altLang="zh-CN" sz="2000" b="1" baseline="30000" dirty="0" smtClean="0">
                <a:ea typeface="宋体" charset="-122"/>
                <a:cs typeface="宋体" charset="-122"/>
              </a:rPr>
              <a:t>+ </a:t>
            </a:r>
            <a:endParaRPr lang="zh-CN" altLang="en-GB" sz="2000" b="1" baseline="-25000" dirty="0" smtClean="0">
              <a:ea typeface="宋体" charset="-122"/>
              <a:cs typeface="宋体" charset="-122"/>
            </a:endParaRPr>
          </a:p>
          <a:p>
            <a:pPr eaLnBrk="0" hangingPunct="0">
              <a:spcBef>
                <a:spcPct val="35000"/>
              </a:spcBef>
            </a:pPr>
            <a:r>
              <a:rPr lang="en-GB" sz="2000" b="1" dirty="0" smtClean="0">
                <a:solidFill>
                  <a:srgbClr val="0000FF"/>
                </a:solidFill>
              </a:rPr>
              <a:t>Error on input parameters </a:t>
            </a:r>
            <a:r>
              <a:rPr lang="en-GB" sz="2000" b="1" dirty="0" smtClean="0">
                <a:solidFill>
                  <a:srgbClr val="000000"/>
                </a:solidFill>
              </a:rPr>
              <a:t>(</a:t>
            </a:r>
            <a:r>
              <a:rPr lang="en-GB" sz="2000" b="1" dirty="0" err="1" smtClean="0">
                <a:solidFill>
                  <a:srgbClr val="000000"/>
                </a:solidFill>
              </a:rPr>
              <a:t>V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cb</a:t>
            </a:r>
            <a:r>
              <a:rPr lang="en-GB" sz="2000" b="1" dirty="0" smtClean="0">
                <a:solidFill>
                  <a:srgbClr val="000000"/>
                </a:solidFill>
              </a:rPr>
              <a:t>, </a:t>
            </a:r>
            <a:r>
              <a:rPr lang="en-GB" sz="2000" b="1" dirty="0" err="1" smtClean="0">
                <a:solidFill>
                  <a:srgbClr val="000000"/>
                </a:solidFill>
                <a:latin typeface="Symbol" pitchFamily="18" charset="2"/>
                <a:cs typeface="Symbol" charset="2"/>
              </a:rPr>
              <a:t>r</a:t>
            </a:r>
            <a:r>
              <a:rPr lang="en-GB" sz="2000" b="1" dirty="0" smtClean="0">
                <a:solidFill>
                  <a:srgbClr val="000000"/>
                </a:solidFill>
                <a:latin typeface="Symbol" pitchFamily="18" charset="2"/>
              </a:rPr>
              <a:t>, </a:t>
            </a:r>
            <a:r>
              <a:rPr lang="en-GB" sz="2000" b="1" dirty="0" err="1" smtClean="0">
                <a:solidFill>
                  <a:srgbClr val="000000"/>
                </a:solidFill>
                <a:latin typeface="Symbol" pitchFamily="18" charset="2"/>
                <a:cs typeface="Symbol" charset="2"/>
              </a:rPr>
              <a:t>h</a:t>
            </a:r>
            <a:r>
              <a:rPr lang="en-GB" sz="2000" b="1" dirty="0" smtClean="0">
                <a:solidFill>
                  <a:srgbClr val="000000"/>
                </a:solidFill>
              </a:rPr>
              <a:t>, ...)</a:t>
            </a:r>
            <a:r>
              <a:rPr lang="en-GB" sz="2000" b="1" dirty="0" smtClean="0">
                <a:solidFill>
                  <a:srgbClr val="0000FF"/>
                </a:solidFill>
              </a:rPr>
              <a:t> </a:t>
            </a:r>
            <a:r>
              <a:rPr lang="en-GB" sz="2000" b="1" dirty="0" smtClean="0"/>
              <a:t>dominant </a:t>
            </a:r>
            <a:r>
              <a:rPr lang="en-GB" sz="2000" b="1" dirty="0" err="1" smtClean="0"/>
              <a:t>wrt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rgbClr val="FF6600"/>
                </a:solidFill>
              </a:rPr>
              <a:t>other theory errors</a:t>
            </a:r>
          </a:p>
        </p:txBody>
      </p:sp>
      <p:pic>
        <p:nvPicPr>
          <p:cNvPr id="29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/>
          <a:srcRect b="38889"/>
          <a:stretch>
            <a:fillRect/>
          </a:stretch>
        </p:blipFill>
        <p:spPr bwMode="auto">
          <a:xfrm>
            <a:off x="5957342" y="4030960"/>
            <a:ext cx="13509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3116386" y="3984426"/>
            <a:ext cx="1143000" cy="0"/>
          </a:xfrm>
          <a:prstGeom prst="line">
            <a:avLst/>
          </a:prstGeom>
          <a:noFill/>
          <a:ln w="31750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6133523" y="4005064"/>
            <a:ext cx="1143000" cy="0"/>
          </a:xfrm>
          <a:prstGeom prst="line">
            <a:avLst/>
          </a:prstGeom>
          <a:noFill/>
          <a:ln w="31750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4745207" y="3986014"/>
            <a:ext cx="1143000" cy="0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>
            <a:off x="1928843" y="3832026"/>
            <a:ext cx="304800" cy="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>
            <a:off x="8126814" y="3841502"/>
            <a:ext cx="285625" cy="0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8764803" y="3844478"/>
            <a:ext cx="285625" cy="0"/>
          </a:xfrm>
          <a:prstGeom prst="line">
            <a:avLst/>
          </a:prstGeom>
          <a:noFill/>
          <a:ln w="3175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1331640" y="6279703"/>
            <a:ext cx="666118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/>
              <a:t>BR sensitive to NP. Best probe for non MFV NP</a:t>
            </a: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7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766" y="548680"/>
            <a:ext cx="8229600" cy="990600"/>
          </a:xfrm>
        </p:spPr>
        <p:txBody>
          <a:bodyPr/>
          <a:lstStyle/>
          <a:p>
            <a:r>
              <a:rPr lang="it-IT" dirty="0" smtClean="0"/>
              <a:t> K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latin typeface="Symbol" pitchFamily="18" charset="2"/>
                <a:sym typeface="Wingdings" pitchFamily="2" charset="2"/>
              </a:rPr>
              <a:t>pnn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beyond</a:t>
            </a:r>
            <a:r>
              <a:rPr lang="it-IT" dirty="0" smtClean="0">
                <a:sym typeface="Wingdings" pitchFamily="2" charset="2"/>
              </a:rPr>
              <a:t> SM</a:t>
            </a:r>
            <a:endParaRPr lang="it-IT" dirty="0">
              <a:latin typeface="+mn-lt"/>
            </a:endParaRPr>
          </a:p>
        </p:txBody>
      </p:sp>
      <p:pic>
        <p:nvPicPr>
          <p:cNvPr id="8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21</a:t>
            </a:fld>
            <a:endParaRPr lang="it-IT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" y="1786483"/>
            <a:ext cx="90297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0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229600" cy="990600"/>
          </a:xfrm>
        </p:spPr>
        <p:txBody>
          <a:bodyPr/>
          <a:lstStyle/>
          <a:p>
            <a:r>
              <a:rPr lang="it-IT" dirty="0" smtClean="0"/>
              <a:t>NA62 : the </a:t>
            </a:r>
            <a:r>
              <a:rPr lang="it-IT" dirty="0" err="1" smtClean="0"/>
              <a:t>strategy</a:t>
            </a:r>
            <a:endParaRPr lang="it-IT" dirty="0" smtClean="0"/>
          </a:p>
        </p:txBody>
      </p:sp>
      <p:pic>
        <p:nvPicPr>
          <p:cNvPr id="29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22</a:t>
            </a:fld>
            <a:endParaRPr lang="it-IT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5245559" cy="33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77" y="4443144"/>
            <a:ext cx="1627224" cy="442352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-36512" y="1052736"/>
            <a:ext cx="4680520" cy="53285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1800" dirty="0" smtClean="0"/>
              <a:t>High K </a:t>
            </a:r>
            <a:r>
              <a:rPr lang="it-IT" sz="1800" dirty="0" err="1" smtClean="0"/>
              <a:t>momentum</a:t>
            </a:r>
            <a:r>
              <a:rPr lang="it-IT" sz="1800" dirty="0" smtClean="0"/>
              <a:t> (in </a:t>
            </a:r>
            <a:r>
              <a:rPr lang="it-IT" sz="1800" dirty="0" err="1" smtClean="0"/>
              <a:t>flight</a:t>
            </a:r>
            <a:r>
              <a:rPr lang="it-IT" sz="1800" dirty="0" smtClean="0"/>
              <a:t> </a:t>
            </a:r>
            <a:r>
              <a:rPr lang="it-IT" sz="1800" dirty="0" err="1" smtClean="0"/>
              <a:t>technique</a:t>
            </a:r>
            <a:r>
              <a:rPr lang="it-IT" sz="1800" dirty="0" smtClean="0"/>
              <a:t>)</a:t>
            </a:r>
          </a:p>
          <a:p>
            <a:pPr marL="0" indent="0">
              <a:buNone/>
            </a:pPr>
            <a:endParaRPr lang="it-IT" sz="1800" dirty="0" smtClean="0"/>
          </a:p>
          <a:p>
            <a:r>
              <a:rPr lang="it-IT" sz="1800" dirty="0" err="1" smtClean="0"/>
              <a:t>Low</a:t>
            </a:r>
            <a:r>
              <a:rPr lang="it-IT" sz="1800" dirty="0" smtClean="0"/>
              <a:t> </a:t>
            </a:r>
            <a:r>
              <a:rPr lang="it-IT" sz="1800" dirty="0" smtClean="0">
                <a:latin typeface="Symbol" pitchFamily="18" charset="2"/>
              </a:rPr>
              <a:t>p</a:t>
            </a:r>
            <a:r>
              <a:rPr lang="it-IT" sz="1800" dirty="0" smtClean="0"/>
              <a:t> </a:t>
            </a:r>
            <a:r>
              <a:rPr lang="it-IT" sz="1800" dirty="0" err="1" smtClean="0"/>
              <a:t>momentum</a:t>
            </a:r>
            <a:r>
              <a:rPr lang="it-IT" sz="1800" dirty="0" smtClean="0"/>
              <a:t> to </a:t>
            </a:r>
            <a:r>
              <a:rPr lang="it-IT" sz="1800" dirty="0" err="1" smtClean="0"/>
              <a:t>allow</a:t>
            </a:r>
            <a:r>
              <a:rPr lang="it-IT" sz="1800" dirty="0" smtClean="0"/>
              <a:t> </a:t>
            </a:r>
            <a:r>
              <a:rPr lang="it-IT" sz="1800" dirty="0" err="1" smtClean="0"/>
              <a:t>enough</a:t>
            </a:r>
            <a:r>
              <a:rPr lang="it-IT" sz="1800" dirty="0" smtClean="0"/>
              <a:t> «</a:t>
            </a:r>
            <a:r>
              <a:rPr lang="it-IT" sz="1800" dirty="0" err="1" smtClean="0"/>
              <a:t>missing</a:t>
            </a:r>
            <a:r>
              <a:rPr lang="it-IT" sz="1800" dirty="0" smtClean="0"/>
              <a:t>» </a:t>
            </a:r>
            <a:r>
              <a:rPr lang="it-IT" sz="1800" dirty="0" err="1" smtClean="0"/>
              <a:t>energy</a:t>
            </a:r>
            <a:r>
              <a:rPr lang="it-IT" sz="1800" dirty="0" smtClean="0"/>
              <a:t> to be </a:t>
            </a:r>
            <a:r>
              <a:rPr lang="it-IT" sz="1800" dirty="0" err="1" smtClean="0"/>
              <a:t>detected</a:t>
            </a:r>
            <a:r>
              <a:rPr lang="it-IT" sz="1800" dirty="0" smtClean="0"/>
              <a:t> by </a:t>
            </a:r>
            <a:r>
              <a:rPr lang="it-IT" sz="1800" dirty="0" err="1"/>
              <a:t>h</a:t>
            </a:r>
            <a:r>
              <a:rPr lang="it-IT" sz="1800" dirty="0" err="1" smtClean="0"/>
              <a:t>ermetic</a:t>
            </a:r>
            <a:r>
              <a:rPr lang="it-IT" sz="1800" dirty="0" smtClean="0"/>
              <a:t> veto detectors (</a:t>
            </a:r>
            <a:r>
              <a:rPr lang="it-IT" sz="1800" dirty="0" err="1" smtClean="0"/>
              <a:t>LAV,IRC,SAC,LKr</a:t>
            </a:r>
            <a:r>
              <a:rPr lang="it-IT" sz="1800" dirty="0" smtClean="0"/>
              <a:t>)</a:t>
            </a:r>
          </a:p>
          <a:p>
            <a:pPr marL="0" indent="0">
              <a:buNone/>
            </a:pPr>
            <a:endParaRPr lang="it-IT" sz="1800" dirty="0" smtClean="0"/>
          </a:p>
          <a:p>
            <a:r>
              <a:rPr lang="it-IT" sz="1800" dirty="0" err="1" smtClean="0"/>
              <a:t>Particle</a:t>
            </a:r>
            <a:r>
              <a:rPr lang="it-IT" sz="1800" dirty="0" smtClean="0"/>
              <a:t> </a:t>
            </a:r>
            <a:r>
              <a:rPr lang="it-IT" sz="1800" dirty="0" err="1" smtClean="0"/>
              <a:t>identification</a:t>
            </a:r>
            <a:r>
              <a:rPr lang="it-IT" sz="1800" dirty="0" smtClean="0"/>
              <a:t> (RICH, MUV)</a:t>
            </a:r>
          </a:p>
          <a:p>
            <a:pPr marL="0" indent="0">
              <a:buNone/>
            </a:pPr>
            <a:endParaRPr lang="it-IT" sz="1800" dirty="0" smtClean="0"/>
          </a:p>
          <a:p>
            <a:r>
              <a:rPr lang="it-IT" sz="1800" dirty="0" err="1"/>
              <a:t>Kinematical</a:t>
            </a:r>
            <a:r>
              <a:rPr lang="it-IT" sz="1800" dirty="0"/>
              <a:t> </a:t>
            </a:r>
            <a:r>
              <a:rPr lang="it-IT" sz="1800" dirty="0" err="1" smtClean="0"/>
              <a:t>rejection</a:t>
            </a:r>
            <a:r>
              <a:rPr lang="it-IT" sz="1800" dirty="0" smtClean="0"/>
              <a:t> w </a:t>
            </a:r>
            <a:r>
              <a:rPr lang="it-IT" sz="1800" dirty="0" err="1" smtClean="0"/>
              <a:t>lightweight</a:t>
            </a:r>
            <a:r>
              <a:rPr lang="it-IT" sz="1800" dirty="0" smtClean="0"/>
              <a:t> </a:t>
            </a:r>
            <a:r>
              <a:rPr lang="it-IT" sz="1800" dirty="0" err="1" smtClean="0"/>
              <a:t>spectrometers</a:t>
            </a:r>
            <a:r>
              <a:rPr lang="it-IT" sz="1800" dirty="0" smtClean="0"/>
              <a:t> (GTK, STRAW)</a:t>
            </a:r>
          </a:p>
          <a:p>
            <a:pPr marL="0" indent="0">
              <a:buNone/>
            </a:pPr>
            <a:endParaRPr lang="it-IT" sz="1800" dirty="0" smtClean="0"/>
          </a:p>
          <a:p>
            <a:r>
              <a:rPr lang="it-IT" sz="1800" dirty="0" err="1" smtClean="0"/>
              <a:t>Beam</a:t>
            </a:r>
            <a:r>
              <a:rPr lang="it-IT" sz="1800" dirty="0" smtClean="0"/>
              <a:t> </a:t>
            </a:r>
            <a:r>
              <a:rPr lang="it-IT" sz="1800" dirty="0" err="1" smtClean="0"/>
              <a:t>particle</a:t>
            </a:r>
            <a:r>
              <a:rPr lang="it-IT" sz="1800" dirty="0" smtClean="0"/>
              <a:t> </a:t>
            </a:r>
            <a:r>
              <a:rPr lang="it-IT" sz="1800" dirty="0" err="1" smtClean="0"/>
              <a:t>identification</a:t>
            </a:r>
            <a:r>
              <a:rPr lang="it-IT" sz="1800" dirty="0" smtClean="0"/>
              <a:t> and </a:t>
            </a:r>
            <a:r>
              <a:rPr lang="it-IT" sz="1800" dirty="0" err="1" smtClean="0"/>
              <a:t>inelastic</a:t>
            </a:r>
            <a:r>
              <a:rPr lang="it-IT" sz="1800" dirty="0" smtClean="0"/>
              <a:t> </a:t>
            </a:r>
            <a:r>
              <a:rPr lang="it-IT" sz="1800" dirty="0" err="1" smtClean="0"/>
              <a:t>event</a:t>
            </a:r>
            <a:r>
              <a:rPr lang="it-IT" sz="1800" dirty="0" smtClean="0"/>
              <a:t> </a:t>
            </a:r>
            <a:r>
              <a:rPr lang="it-IT" sz="1800" dirty="0" err="1" smtClean="0"/>
              <a:t>suppression</a:t>
            </a:r>
            <a:r>
              <a:rPr lang="it-IT" sz="1800" dirty="0" smtClean="0"/>
              <a:t> (KTAG, CHANTI)</a:t>
            </a:r>
          </a:p>
          <a:p>
            <a:endParaRPr lang="it-IT" sz="1800" dirty="0" smtClean="0"/>
          </a:p>
          <a:p>
            <a:r>
              <a:rPr lang="it-IT" sz="1800" dirty="0" smtClean="0"/>
              <a:t>Fast timing</a:t>
            </a:r>
            <a:endParaRPr lang="it-IT" sz="1800" dirty="0"/>
          </a:p>
          <a:p>
            <a:endParaRPr lang="it-IT" sz="1800" dirty="0" smtClean="0"/>
          </a:p>
          <a:p>
            <a:endParaRPr lang="it-IT" sz="1800" dirty="0" smtClean="0"/>
          </a:p>
          <a:p>
            <a:endParaRPr lang="it-IT" sz="1800" dirty="0"/>
          </a:p>
          <a:p>
            <a:endParaRPr lang="it-IT" sz="1800" dirty="0"/>
          </a:p>
        </p:txBody>
      </p:sp>
      <p:grpSp>
        <p:nvGrpSpPr>
          <p:cNvPr id="38" name="Group 8"/>
          <p:cNvGrpSpPr>
            <a:grpSpLocks/>
          </p:cNvGrpSpPr>
          <p:nvPr/>
        </p:nvGrpSpPr>
        <p:grpSpPr bwMode="auto">
          <a:xfrm>
            <a:off x="5462263" y="946797"/>
            <a:ext cx="3070177" cy="1906139"/>
            <a:chOff x="3504" y="528"/>
            <a:chExt cx="2130" cy="1337"/>
          </a:xfrm>
        </p:grpSpPr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4032" y="91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AutoShape 10"/>
            <p:cNvSpPr>
              <a:spLocks noChangeArrowheads="1"/>
            </p:cNvSpPr>
            <p:nvPr/>
          </p:nvSpPr>
          <p:spPr bwMode="auto">
            <a:xfrm>
              <a:off x="3984" y="816"/>
              <a:ext cx="960" cy="192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auto">
            <a:xfrm rot="-2853217">
              <a:off x="4824" y="696"/>
              <a:ext cx="336" cy="192"/>
            </a:xfrm>
            <a:prstGeom prst="rightArrow">
              <a:avLst>
                <a:gd name="adj1" fmla="val 50000"/>
                <a:gd name="adj2" fmla="val 43750"/>
              </a:avLst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3552" y="1104"/>
              <a:ext cx="2082" cy="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FF3300"/>
                  </a:solidFill>
                </a:rPr>
                <a:t>Signature:</a:t>
              </a:r>
            </a:p>
            <a:p>
              <a:pPr eaLnBrk="0" hangingPunct="0">
                <a:buFontTx/>
                <a:buChar char="•"/>
              </a:pPr>
              <a:r>
                <a:rPr lang="en-US" sz="1600" dirty="0"/>
                <a:t>Incoming </a:t>
              </a:r>
              <a:r>
                <a:rPr lang="en-US" sz="1600" b="1" dirty="0">
                  <a:solidFill>
                    <a:srgbClr val="0000FF"/>
                  </a:solidFill>
                </a:rPr>
                <a:t>high</a:t>
              </a:r>
              <a:r>
                <a:rPr lang="en-US" sz="1600" dirty="0"/>
                <a:t> momentum K</a:t>
              </a:r>
              <a:r>
                <a:rPr lang="en-US" sz="1600" baseline="30000" dirty="0">
                  <a:latin typeface="Symbol" pitchFamily="18" charset="2"/>
                </a:rPr>
                <a:t>+</a:t>
              </a:r>
              <a:r>
                <a:rPr lang="en-US" sz="1600" dirty="0"/>
                <a:t> </a:t>
              </a:r>
            </a:p>
            <a:p>
              <a:pPr eaLnBrk="0" hangingPunct="0">
                <a:buFontTx/>
                <a:buChar char="•"/>
              </a:pPr>
              <a:r>
                <a:rPr lang="en-US" sz="1600" dirty="0"/>
                <a:t>Outgoing </a:t>
              </a:r>
              <a:r>
                <a:rPr lang="en-US" sz="1600" b="1" dirty="0">
                  <a:solidFill>
                    <a:srgbClr val="FF3300"/>
                  </a:solidFill>
                </a:rPr>
                <a:t>low</a:t>
              </a:r>
              <a:r>
                <a:rPr lang="en-US" sz="1600" dirty="0"/>
                <a:t> momentum </a:t>
              </a:r>
              <a:r>
                <a:rPr lang="en-US" sz="1600" dirty="0">
                  <a:latin typeface="Symbol" pitchFamily="18" charset="2"/>
                </a:rPr>
                <a:t>p</a:t>
              </a:r>
              <a:r>
                <a:rPr lang="en-US" sz="1600" baseline="30000" dirty="0"/>
                <a:t>+</a:t>
              </a:r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4176" y="624"/>
              <a:ext cx="2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FF"/>
                  </a:solidFill>
                </a:rPr>
                <a:t>K</a:t>
              </a:r>
              <a:r>
                <a:rPr lang="en-US" b="1" baseline="30000">
                  <a:solidFill>
                    <a:srgbClr val="0000FF"/>
                  </a:solidFill>
                  <a:latin typeface="Symbol" pitchFamily="18" charset="2"/>
                </a:rPr>
                <a:t>+</a:t>
              </a:r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4704" y="528"/>
              <a:ext cx="2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3300"/>
                  </a:solidFill>
                  <a:latin typeface="Symbol" pitchFamily="18" charset="2"/>
                </a:rPr>
                <a:t>p</a:t>
              </a:r>
              <a:r>
                <a:rPr lang="en-US" b="1" baseline="3000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45" name="Rectangle 15"/>
            <p:cNvSpPr>
              <a:spLocks noChangeArrowheads="1"/>
            </p:cNvSpPr>
            <p:nvPr/>
          </p:nvSpPr>
          <p:spPr bwMode="auto">
            <a:xfrm>
              <a:off x="3504" y="569"/>
              <a:ext cx="2112" cy="129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1187624" y="6207695"/>
            <a:ext cx="7567364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GOAL: BR </a:t>
            </a:r>
            <a:r>
              <a:rPr lang="it-IT" sz="2400" dirty="0" err="1" smtClean="0"/>
              <a:t>measurement</a:t>
            </a:r>
            <a:r>
              <a:rPr lang="it-IT" sz="2400" dirty="0" smtClean="0"/>
              <a:t> @ 10% relative </a:t>
            </a:r>
            <a:r>
              <a:rPr lang="it-IT" sz="2400" dirty="0" err="1" smtClean="0"/>
              <a:t>uncertainty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63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848" y="350168"/>
            <a:ext cx="8229600" cy="990600"/>
          </a:xfrm>
        </p:spPr>
        <p:txBody>
          <a:bodyPr/>
          <a:lstStyle/>
          <a:p>
            <a:r>
              <a:rPr lang="it-IT" dirty="0" smtClean="0"/>
              <a:t>NA62 : </a:t>
            </a:r>
            <a:r>
              <a:rPr lang="it-IT" dirty="0" err="1" smtClean="0"/>
              <a:t>beam</a:t>
            </a:r>
            <a:r>
              <a:rPr lang="it-IT" dirty="0" smtClean="0"/>
              <a:t> and detector</a:t>
            </a:r>
          </a:p>
        </p:txBody>
      </p:sp>
      <p:pic>
        <p:nvPicPr>
          <p:cNvPr id="29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35496" y="1268760"/>
            <a:ext cx="9084924" cy="3608065"/>
            <a:chOff x="35496" y="1268760"/>
            <a:chExt cx="9084924" cy="3608065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412776"/>
              <a:ext cx="9084924" cy="346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3491880" y="1628800"/>
              <a:ext cx="144016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CHANTI</a:t>
              </a:r>
              <a:endParaRPr lang="it-IT" sz="1100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635896" y="1268760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                     </a:t>
              </a:r>
              <a:endParaRPr lang="it-IT" dirty="0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395536" y="5445224"/>
            <a:ext cx="86485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                                                                                                                   </a:t>
            </a:r>
            <a:endParaRPr lang="it-IT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6" y="4653136"/>
            <a:ext cx="858952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2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60" y="422176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Bookman Old Style (Headings)"/>
              </a:rPr>
              <a:t>NA62 expected sensitivity</a:t>
            </a:r>
            <a:endParaRPr lang="en-US" baseline="-25000" dirty="0">
              <a:latin typeface="+mn-lt"/>
              <a:cs typeface="Symbol" charset="2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46913" y="6553200"/>
            <a:ext cx="2133600" cy="476250"/>
          </a:xfrm>
        </p:spPr>
        <p:txBody>
          <a:bodyPr/>
          <a:lstStyle/>
          <a:p>
            <a:pPr>
              <a:defRPr/>
            </a:pPr>
            <a:fld id="{44057860-163F-744F-8113-2C921867729F}" type="slidenum">
              <a:rPr lang="it-IT"/>
              <a:pPr>
                <a:defRPr/>
              </a:pPr>
              <a:t>24</a:t>
            </a:fld>
            <a:endParaRPr lang="it-IT" dirty="0"/>
          </a:p>
        </p:txBody>
      </p:sp>
      <p:pic>
        <p:nvPicPr>
          <p:cNvPr id="6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78" y="1412776"/>
            <a:ext cx="6713422" cy="38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99592" y="5673442"/>
            <a:ext cx="7402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Simple </a:t>
            </a:r>
            <a:r>
              <a:rPr lang="it-IT" sz="2000" dirty="0" err="1" smtClean="0"/>
              <a:t>cut</a:t>
            </a:r>
            <a:r>
              <a:rPr lang="it-IT" sz="2000" dirty="0" smtClean="0"/>
              <a:t> and </a:t>
            </a:r>
            <a:r>
              <a:rPr lang="it-IT" sz="2000" dirty="0" err="1" smtClean="0"/>
              <a:t>count</a:t>
            </a:r>
            <a:r>
              <a:rPr lang="it-IT" sz="2000" dirty="0" smtClean="0"/>
              <a:t> </a:t>
            </a:r>
            <a:r>
              <a:rPr lang="it-IT" sz="2000" dirty="0" err="1" smtClean="0"/>
              <a:t>estimation</a:t>
            </a:r>
            <a:r>
              <a:rPr lang="it-IT" sz="2000" dirty="0" smtClean="0"/>
              <a:t> with no </a:t>
            </a:r>
            <a:r>
              <a:rPr lang="it-IT" sz="2000" dirty="0" err="1" smtClean="0"/>
              <a:t>optimization</a:t>
            </a:r>
            <a:endParaRPr lang="it-IT" sz="2000" dirty="0" smtClean="0"/>
          </a:p>
          <a:p>
            <a:r>
              <a:rPr lang="it-IT" sz="2000" dirty="0" smtClean="0"/>
              <a:t>Background to be </a:t>
            </a:r>
            <a:r>
              <a:rPr lang="it-IT" sz="2000" dirty="0" err="1" smtClean="0"/>
              <a:t>evaluated</a:t>
            </a:r>
            <a:r>
              <a:rPr lang="it-IT" sz="2000" dirty="0" smtClean="0"/>
              <a:t> on data to </a:t>
            </a:r>
            <a:r>
              <a:rPr lang="it-IT" sz="2000" dirty="0" err="1" smtClean="0"/>
              <a:t>reach</a:t>
            </a:r>
            <a:r>
              <a:rPr lang="it-IT" sz="2000" dirty="0" smtClean="0"/>
              <a:t> the 10% </a:t>
            </a:r>
            <a:r>
              <a:rPr lang="it-IT" sz="2000" dirty="0" err="1" smtClean="0"/>
              <a:t>accuracy</a:t>
            </a:r>
            <a:endParaRPr 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6C0389F-C1C0-488A-BEB2-5C3DF35EA634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7272808" cy="1800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>
                <a:solidFill>
                  <a:schemeClr val="bg2"/>
                </a:solidFill>
              </a:rPr>
              <a:t>Recent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  <a:r>
              <a:rPr lang="it-IT" dirty="0" err="1" smtClean="0">
                <a:solidFill>
                  <a:schemeClr val="bg2"/>
                </a:solidFill>
              </a:rPr>
              <a:t>results</a:t>
            </a:r>
            <a:r>
              <a:rPr lang="it-IT" dirty="0" smtClean="0">
                <a:solidFill>
                  <a:schemeClr val="bg2"/>
                </a:solidFill>
              </a:rPr>
              <a:t>:</a:t>
            </a:r>
          </a:p>
          <a:p>
            <a:pPr marL="0" indent="0">
              <a:buNone/>
            </a:pPr>
            <a:endParaRPr lang="it-IT" dirty="0" smtClean="0">
              <a:solidFill>
                <a:schemeClr val="bg2"/>
              </a:solidFill>
            </a:endParaRPr>
          </a:p>
          <a:p>
            <a:pPr lvl="1"/>
            <a:r>
              <a:rPr lang="it-IT" dirty="0" smtClean="0">
                <a:solidFill>
                  <a:schemeClr val="bg2"/>
                </a:solidFill>
                <a:sym typeface="Wingdings" pitchFamily="2" charset="2"/>
              </a:rPr>
              <a:t>NA62 : Ke2 , K</a:t>
            </a:r>
            <a:r>
              <a:rPr lang="it-IT" dirty="0" smtClean="0">
                <a:solidFill>
                  <a:schemeClr val="bg2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it-IT" dirty="0" smtClean="0">
                <a:solidFill>
                  <a:schemeClr val="bg2"/>
                </a:solidFill>
                <a:sym typeface="Wingdings" pitchFamily="2" charset="2"/>
              </a:rPr>
              <a:t>2 and </a:t>
            </a:r>
            <a:r>
              <a:rPr lang="it-IT" dirty="0" err="1" smtClean="0">
                <a:solidFill>
                  <a:schemeClr val="bg2"/>
                </a:solidFill>
                <a:sym typeface="Wingdings" pitchFamily="2" charset="2"/>
              </a:rPr>
              <a:t>lepton</a:t>
            </a:r>
            <a:r>
              <a:rPr lang="it-IT" dirty="0" smtClean="0">
                <a:solidFill>
                  <a:schemeClr val="bg2"/>
                </a:solidFill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chemeClr val="bg2"/>
                </a:solidFill>
                <a:sym typeface="Wingdings" pitchFamily="2" charset="2"/>
              </a:rPr>
              <a:t>universality</a:t>
            </a:r>
            <a:endParaRPr lang="it-IT" dirty="0" smtClean="0">
              <a:solidFill>
                <a:schemeClr val="bg2"/>
              </a:solidFill>
              <a:sym typeface="Wingdings" pitchFamily="2" charset="2"/>
            </a:endParaRPr>
          </a:p>
          <a:p>
            <a:pPr lvl="1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NA48/2-NA62 : K </a:t>
            </a:r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 </a:t>
            </a:r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p g </a:t>
            </a:r>
            <a:r>
              <a:rPr lang="it-IT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g</a:t>
            </a:r>
            <a:endParaRPr lang="it-IT" dirty="0">
              <a:solidFill>
                <a:schemeClr val="accent1">
                  <a:lumMod val="20000"/>
                  <a:lumOff val="80000"/>
                </a:schemeClr>
              </a:solidFill>
              <a:latin typeface="Symbol" pitchFamily="18" charset="2"/>
              <a:sym typeface="Wingdings" pitchFamily="2" charset="2"/>
            </a:endParaRPr>
          </a:p>
          <a:p>
            <a:pPr lvl="1"/>
            <a:endParaRPr lang="it-IT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274320" lvl="1" indent="0">
              <a:buNone/>
            </a:pPr>
            <a:endParaRPr lang="it-IT" dirty="0">
              <a:solidFill>
                <a:schemeClr val="bg2"/>
              </a:solidFill>
              <a:sym typeface="Wingdings" pitchFamily="2" charset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3861048"/>
            <a:ext cx="7344816" cy="2185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tx1"/>
                </a:solidFill>
                <a:sym typeface="Wingdings" pitchFamily="2" charset="2"/>
              </a:rPr>
              <a:t>Prospects</a:t>
            </a:r>
            <a:r>
              <a:rPr lang="it-IT" sz="2400" dirty="0" smtClean="0">
                <a:solidFill>
                  <a:schemeClr val="tx1"/>
                </a:solidFill>
                <a:sym typeface="Wingdings" pitchFamily="2" charset="2"/>
              </a:rPr>
              <a:t>:</a:t>
            </a:r>
          </a:p>
          <a:p>
            <a:endParaRPr lang="it-IT" sz="2000" dirty="0" smtClean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NA62  and K 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 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p n </a:t>
            </a: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it-IT" sz="2000" dirty="0" smtClean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  <a:sym typeface="Wingdings" pitchFamily="2" charset="2"/>
              </a:rPr>
              <a:t>Other</a:t>
            </a: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 rare and </a:t>
            </a:r>
            <a:r>
              <a:rPr lang="it-IT" sz="2000" dirty="0" err="1" smtClean="0">
                <a:solidFill>
                  <a:schemeClr val="tx1"/>
                </a:solidFill>
                <a:sym typeface="Wingdings" pitchFamily="2" charset="2"/>
              </a:rPr>
              <a:t>forbidden</a:t>
            </a: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sym typeface="Wingdings" pitchFamily="2" charset="2"/>
              </a:rPr>
              <a:t>decays</a:t>
            </a: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sym typeface="Wingdings" pitchFamily="2" charset="2"/>
              </a:rPr>
              <a:t>studies</a:t>
            </a:r>
            <a:endParaRPr lang="it-IT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Napoli in NA62</a:t>
            </a:r>
            <a:endParaRPr lang="it-IT" sz="2000" dirty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0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60" y="332656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Symbol" charset="2"/>
              </a:rPr>
              <a:t>LFV/LNV modes</a:t>
            </a:r>
            <a:endParaRPr lang="en-US" baseline="-25000" dirty="0">
              <a:latin typeface="+mn-lt"/>
              <a:cs typeface="Symbol" charset="2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46913" y="6553200"/>
            <a:ext cx="2133600" cy="476250"/>
          </a:xfrm>
        </p:spPr>
        <p:txBody>
          <a:bodyPr/>
          <a:lstStyle/>
          <a:p>
            <a:pPr>
              <a:defRPr/>
            </a:pPr>
            <a:fld id="{44057860-163F-744F-8113-2C921867729F}" type="slidenum">
              <a:rPr lang="it-IT"/>
              <a:pPr>
                <a:defRPr/>
              </a:pPr>
              <a:t>26</a:t>
            </a:fld>
            <a:endParaRPr lang="it-IT" dirty="0"/>
          </a:p>
        </p:txBody>
      </p:sp>
      <p:pic>
        <p:nvPicPr>
          <p:cNvPr id="6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515175" cy="486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9552" y="1270501"/>
            <a:ext cx="799288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High </a:t>
            </a:r>
            <a:r>
              <a:rPr lang="it-IT" dirty="0" err="1" smtClean="0"/>
              <a:t>fluxes</a:t>
            </a:r>
            <a:r>
              <a:rPr lang="it-IT" dirty="0" smtClean="0"/>
              <a:t> and PID/veto </a:t>
            </a:r>
            <a:r>
              <a:rPr lang="it-IT" dirty="0" err="1" smtClean="0"/>
              <a:t>capabilities</a:t>
            </a:r>
            <a:r>
              <a:rPr lang="it-IT" dirty="0" smtClean="0"/>
              <a:t> of NA62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suited</a:t>
            </a:r>
            <a:r>
              <a:rPr lang="it-IT" dirty="0" smtClean="0"/>
              <a:t>  to look for </a:t>
            </a:r>
            <a:r>
              <a:rPr lang="it-IT" dirty="0" err="1" smtClean="0"/>
              <a:t>Lepton</a:t>
            </a:r>
            <a:r>
              <a:rPr lang="it-IT" dirty="0" smtClean="0"/>
              <a:t> </a:t>
            </a:r>
            <a:r>
              <a:rPr lang="it-IT" dirty="0" err="1" smtClean="0"/>
              <a:t>Flavor</a:t>
            </a:r>
            <a:r>
              <a:rPr lang="it-IT" dirty="0" smtClean="0"/>
              <a:t>/ </a:t>
            </a:r>
            <a:r>
              <a:rPr lang="it-IT" dirty="0" err="1" smtClean="0"/>
              <a:t>Lepton</a:t>
            </a:r>
            <a:r>
              <a:rPr lang="it-IT" dirty="0" smtClean="0"/>
              <a:t>  </a:t>
            </a:r>
            <a:r>
              <a:rPr lang="it-IT" dirty="0" err="1" smtClean="0"/>
              <a:t>Number</a:t>
            </a:r>
            <a:r>
              <a:rPr lang="it-IT" dirty="0" smtClean="0"/>
              <a:t> </a:t>
            </a:r>
            <a:r>
              <a:rPr lang="it-IT" dirty="0" err="1" smtClean="0"/>
              <a:t>Violation</a:t>
            </a:r>
            <a:r>
              <a:rPr lang="it-IT" dirty="0" smtClean="0"/>
              <a:t> </a:t>
            </a:r>
            <a:r>
              <a:rPr lang="it-IT" dirty="0" err="1" smtClean="0"/>
              <a:t>modes</a:t>
            </a:r>
            <a:r>
              <a:rPr lang="it-IT" dirty="0" smtClean="0"/>
              <a:t> in 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kaon</a:t>
            </a:r>
            <a:r>
              <a:rPr lang="it-IT" dirty="0" smtClean="0"/>
              <a:t> and </a:t>
            </a:r>
            <a:r>
              <a:rPr lang="it-IT" dirty="0" err="1" smtClean="0"/>
              <a:t>pion</a:t>
            </a:r>
            <a:r>
              <a:rPr lang="it-IT" dirty="0" smtClean="0"/>
              <a:t> </a:t>
            </a:r>
            <a:r>
              <a:rPr lang="it-IT" dirty="0" err="1" smtClean="0"/>
              <a:t>decays</a:t>
            </a:r>
            <a:r>
              <a:rPr lang="it-IT" dirty="0" smtClean="0"/>
              <a:t>: 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6C0389F-C1C0-488A-BEB2-5C3DF35EA634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6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22176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Symbol" charset="2"/>
              </a:rPr>
              <a:t>Other rare/forbidden modes</a:t>
            </a:r>
            <a:endParaRPr lang="en-US" baseline="-25000" dirty="0">
              <a:latin typeface="+mn-lt"/>
              <a:cs typeface="Symbol" charset="2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46913" y="6553200"/>
            <a:ext cx="2133600" cy="476250"/>
          </a:xfrm>
        </p:spPr>
        <p:txBody>
          <a:bodyPr/>
          <a:lstStyle/>
          <a:p>
            <a:pPr>
              <a:defRPr/>
            </a:pPr>
            <a:fld id="{44057860-163F-744F-8113-2C921867729F}" type="slidenum">
              <a:rPr lang="it-IT"/>
              <a:pPr>
                <a:defRPr/>
              </a:pPr>
              <a:t>27</a:t>
            </a:fld>
            <a:endParaRPr lang="it-IT" dirty="0"/>
          </a:p>
        </p:txBody>
      </p:sp>
      <p:pic>
        <p:nvPicPr>
          <p:cNvPr id="6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403945"/>
            <a:ext cx="81057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6C0389F-C1C0-488A-BEB2-5C3DF35EA634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9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60" y="422176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Symbol" charset="2"/>
              </a:rPr>
              <a:t>NA62 timeline</a:t>
            </a:r>
            <a:endParaRPr lang="en-US" baseline="-25000" dirty="0">
              <a:latin typeface="+mn-lt"/>
              <a:cs typeface="Symbol" charset="2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46913" y="6553200"/>
            <a:ext cx="2133600" cy="476250"/>
          </a:xfrm>
        </p:spPr>
        <p:txBody>
          <a:bodyPr/>
          <a:lstStyle/>
          <a:p>
            <a:pPr>
              <a:defRPr/>
            </a:pPr>
            <a:fld id="{44057860-163F-744F-8113-2C921867729F}" type="slidenum">
              <a:rPr lang="it-IT"/>
              <a:pPr>
                <a:defRPr/>
              </a:pPr>
              <a:t>28</a:t>
            </a:fld>
            <a:endParaRPr lang="it-IT" dirty="0"/>
          </a:p>
        </p:txBody>
      </p:sp>
      <p:pic>
        <p:nvPicPr>
          <p:cNvPr id="6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6C0389F-C1C0-488A-BEB2-5C3DF35EA634}" type="slidenum">
              <a:rPr lang="it-IT" smtClean="0"/>
              <a:t>28</a:t>
            </a:fld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101290" y="1422995"/>
            <a:ext cx="9007214" cy="5174357"/>
            <a:chOff x="101290" y="1422995"/>
            <a:chExt cx="9007214" cy="5174357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90" y="1422995"/>
              <a:ext cx="9007214" cy="517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tangolo 4"/>
            <p:cNvSpPr/>
            <p:nvPr/>
          </p:nvSpPr>
          <p:spPr>
            <a:xfrm>
              <a:off x="2771800" y="2708920"/>
              <a:ext cx="504056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8076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60" y="422176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Symbol" charset="2"/>
              </a:rPr>
              <a:t>NA62 challenge for 2014</a:t>
            </a:r>
            <a:endParaRPr lang="en-US" baseline="-25000" dirty="0">
              <a:latin typeface="+mn-lt"/>
              <a:cs typeface="Symbol" charset="2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46913" y="6553200"/>
            <a:ext cx="2133600" cy="476250"/>
          </a:xfrm>
        </p:spPr>
        <p:txBody>
          <a:bodyPr/>
          <a:lstStyle/>
          <a:p>
            <a:pPr>
              <a:defRPr/>
            </a:pPr>
            <a:fld id="{44057860-163F-744F-8113-2C921867729F}" type="slidenum">
              <a:rPr lang="it-IT"/>
              <a:pPr>
                <a:defRPr/>
              </a:pPr>
              <a:t>29</a:t>
            </a:fld>
            <a:endParaRPr lang="it-IT" dirty="0"/>
          </a:p>
        </p:txBody>
      </p:sp>
      <p:pic>
        <p:nvPicPr>
          <p:cNvPr id="6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6C0389F-C1C0-488A-BEB2-5C3DF35EA634}" type="slidenum">
              <a:rPr lang="it-IT" smtClean="0"/>
              <a:t>29</a:t>
            </a:fld>
            <a:endParaRPr lang="it-IT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556792"/>
            <a:ext cx="82772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beam</a:t>
            </a:r>
            <a:r>
              <a:rPr lang="it-IT" dirty="0" smtClean="0"/>
              <a:t>(s)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339751" y="4869160"/>
            <a:ext cx="6829931" cy="1872208"/>
          </a:xfrm>
        </p:spPr>
        <p:txBody>
          <a:bodyPr>
            <a:normAutofit/>
          </a:bodyPr>
          <a:lstStyle/>
          <a:p>
            <a:r>
              <a:rPr lang="it-IT" sz="2000" dirty="0" err="1"/>
              <a:t>P</a:t>
            </a:r>
            <a:r>
              <a:rPr lang="it-IT" sz="2000" dirty="0" err="1" smtClean="0"/>
              <a:t>rimary</a:t>
            </a:r>
            <a:r>
              <a:rPr lang="it-IT" sz="2000" dirty="0" smtClean="0"/>
              <a:t> </a:t>
            </a:r>
            <a:r>
              <a:rPr lang="it-IT" sz="2000" dirty="0" err="1" smtClean="0"/>
              <a:t>beam</a:t>
            </a:r>
            <a:r>
              <a:rPr lang="it-IT" sz="2000" dirty="0" smtClean="0"/>
              <a:t>: 400 </a:t>
            </a:r>
            <a:r>
              <a:rPr lang="it-IT" sz="2000" dirty="0" err="1" smtClean="0"/>
              <a:t>GeV</a:t>
            </a:r>
            <a:r>
              <a:rPr lang="it-IT" sz="2000" dirty="0" smtClean="0"/>
              <a:t> </a:t>
            </a:r>
            <a:r>
              <a:rPr lang="it-IT" sz="2000" dirty="0" err="1" smtClean="0"/>
              <a:t>protons</a:t>
            </a:r>
            <a:r>
              <a:rPr lang="it-IT" sz="2000" dirty="0" smtClean="0"/>
              <a:t> from CERN SPS </a:t>
            </a:r>
          </a:p>
          <a:p>
            <a:r>
              <a:rPr lang="it-IT" sz="2000" dirty="0" err="1" smtClean="0"/>
              <a:t>Charge</a:t>
            </a:r>
            <a:r>
              <a:rPr lang="it-IT" sz="2000" dirty="0" smtClean="0"/>
              <a:t> </a:t>
            </a:r>
            <a:r>
              <a:rPr lang="it-IT" sz="2000" dirty="0" err="1" smtClean="0"/>
              <a:t>symmetrization</a:t>
            </a:r>
            <a:r>
              <a:rPr lang="it-IT" sz="2000" dirty="0" smtClean="0"/>
              <a:t> of </a:t>
            </a:r>
            <a:r>
              <a:rPr lang="it-IT" sz="2000" dirty="0" err="1" smtClean="0"/>
              <a:t>experimental</a:t>
            </a:r>
            <a:r>
              <a:rPr lang="it-IT" sz="2000" dirty="0" smtClean="0"/>
              <a:t> </a:t>
            </a:r>
            <a:r>
              <a:rPr lang="it-IT" sz="2000" dirty="0" err="1" smtClean="0"/>
              <a:t>condition</a:t>
            </a:r>
            <a:r>
              <a:rPr lang="it-IT" sz="2000" dirty="0" err="1"/>
              <a:t>s</a:t>
            </a:r>
            <a:endParaRPr lang="it-IT" sz="2000" dirty="0" smtClean="0"/>
          </a:p>
          <a:p>
            <a:r>
              <a:rPr lang="it-IT" sz="2000" dirty="0" err="1" smtClean="0"/>
              <a:t>Flux</a:t>
            </a:r>
            <a:r>
              <a:rPr lang="it-IT" sz="2000" dirty="0" smtClean="0"/>
              <a:t> ratio K</a:t>
            </a:r>
            <a:r>
              <a:rPr lang="it-IT" sz="2000" baseline="30000" dirty="0" smtClean="0"/>
              <a:t>+</a:t>
            </a:r>
            <a:r>
              <a:rPr lang="it-IT" sz="2000" dirty="0" smtClean="0"/>
              <a:t> /K</a:t>
            </a:r>
            <a:r>
              <a:rPr lang="it-IT" sz="2000" baseline="30000" dirty="0" smtClean="0"/>
              <a:t>-</a:t>
            </a:r>
            <a:r>
              <a:rPr lang="it-IT" sz="2000" dirty="0" smtClean="0"/>
              <a:t> </a:t>
            </a:r>
            <a:r>
              <a:rPr lang="it-IT" sz="2000" dirty="0" smtClean="0">
                <a:latin typeface="Cambria Math"/>
                <a:ea typeface="Cambria Math"/>
              </a:rPr>
              <a:t>≈</a:t>
            </a:r>
            <a:r>
              <a:rPr lang="it-IT" sz="2000" dirty="0" smtClean="0"/>
              <a:t> 1.8 (2003-2004) </a:t>
            </a:r>
            <a:r>
              <a:rPr lang="it-IT" sz="2000" dirty="0" smtClean="0">
                <a:sym typeface="Wingdings" pitchFamily="2" charset="2"/>
              </a:rPr>
              <a:t> 2 (2007-2008)</a:t>
            </a:r>
            <a:endParaRPr lang="it-IT" sz="2000" dirty="0" smtClean="0"/>
          </a:p>
          <a:p>
            <a:r>
              <a:rPr lang="it-IT" sz="2000" dirty="0" smtClean="0"/>
              <a:t>P</a:t>
            </a:r>
            <a:r>
              <a:rPr lang="it-IT" sz="2000" baseline="-25000" dirty="0" smtClean="0"/>
              <a:t>K</a:t>
            </a:r>
            <a:r>
              <a:rPr lang="it-IT" sz="2000" dirty="0" smtClean="0"/>
              <a:t> = 60±3 </a:t>
            </a:r>
            <a:r>
              <a:rPr lang="it-IT" sz="2000" dirty="0" err="1" smtClean="0"/>
              <a:t>GeV</a:t>
            </a:r>
            <a:r>
              <a:rPr lang="it-IT" sz="2000" dirty="0" smtClean="0"/>
              <a:t>/c (NA48/2, 2003-2004) </a:t>
            </a:r>
          </a:p>
          <a:p>
            <a:pPr marL="0" indent="0">
              <a:buNone/>
            </a:pP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smtClean="0">
                <a:sym typeface="Wingdings" pitchFamily="2" charset="2"/>
              </a:rPr>
              <a:t>      75±2 </a:t>
            </a:r>
            <a:r>
              <a:rPr lang="it-IT" sz="2000" dirty="0" err="1" smtClean="0">
                <a:sym typeface="Wingdings" pitchFamily="2" charset="2"/>
              </a:rPr>
              <a:t>GeV</a:t>
            </a:r>
            <a:r>
              <a:rPr lang="it-IT" sz="2000" dirty="0" smtClean="0">
                <a:sym typeface="Wingdings" pitchFamily="2" charset="2"/>
              </a:rPr>
              <a:t>/c (NA62  R</a:t>
            </a:r>
            <a:r>
              <a:rPr lang="it-IT" sz="2000" baseline="-25000" dirty="0" smtClean="0">
                <a:sym typeface="Wingdings" pitchFamily="2" charset="2"/>
              </a:rPr>
              <a:t>K</a:t>
            </a:r>
            <a:r>
              <a:rPr lang="it-IT" sz="2000" dirty="0" smtClean="0">
                <a:sym typeface="Wingdings" pitchFamily="2" charset="2"/>
              </a:rPr>
              <a:t> </a:t>
            </a:r>
            <a:r>
              <a:rPr lang="it-IT" sz="2000" dirty="0" err="1" smtClean="0">
                <a:sym typeface="Wingdings" pitchFamily="2" charset="2"/>
              </a:rPr>
              <a:t>phase</a:t>
            </a:r>
            <a:r>
              <a:rPr lang="it-IT" sz="2000" dirty="0" smtClean="0">
                <a:sym typeface="Wingdings" pitchFamily="2" charset="2"/>
              </a:rPr>
              <a:t>, 2007-2008) </a:t>
            </a:r>
            <a:endParaRPr lang="it-IT" sz="2000" dirty="0"/>
          </a:p>
        </p:txBody>
      </p:sp>
      <p:grpSp>
        <p:nvGrpSpPr>
          <p:cNvPr id="8" name="Gruppo 7"/>
          <p:cNvGrpSpPr/>
          <p:nvPr/>
        </p:nvGrpSpPr>
        <p:grpSpPr>
          <a:xfrm>
            <a:off x="107504" y="1424471"/>
            <a:ext cx="8316416" cy="3300673"/>
            <a:chOff x="107504" y="2857162"/>
            <a:chExt cx="6896100" cy="363855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857162"/>
              <a:ext cx="6896100" cy="36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sellaDiTesto 5"/>
            <p:cNvSpPr txBox="1"/>
            <p:nvPr/>
          </p:nvSpPr>
          <p:spPr>
            <a:xfrm>
              <a:off x="6574570" y="6178195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m</a:t>
              </a:r>
              <a:endParaRPr lang="it-IT" sz="1100" dirty="0"/>
            </a:p>
          </p:txBody>
        </p:sp>
      </p:grpSp>
      <p:pic>
        <p:nvPicPr>
          <p:cNvPr id="13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69160"/>
            <a:ext cx="2360764" cy="188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3</a:t>
            </a:fld>
            <a:endParaRPr lang="it-IT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1656184" cy="154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ttore 2 14"/>
          <p:cNvCxnSpPr/>
          <p:nvPr/>
        </p:nvCxnSpPr>
        <p:spPr>
          <a:xfrm>
            <a:off x="5292080" y="2924944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7272808" cy="1800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>
                <a:solidFill>
                  <a:schemeClr val="bg2"/>
                </a:solidFill>
              </a:rPr>
              <a:t>Recent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  <a:r>
              <a:rPr lang="it-IT" dirty="0" err="1" smtClean="0">
                <a:solidFill>
                  <a:schemeClr val="bg2"/>
                </a:solidFill>
              </a:rPr>
              <a:t>results</a:t>
            </a:r>
            <a:r>
              <a:rPr lang="it-IT" dirty="0" smtClean="0">
                <a:solidFill>
                  <a:schemeClr val="bg2"/>
                </a:solidFill>
              </a:rPr>
              <a:t>:</a:t>
            </a:r>
          </a:p>
          <a:p>
            <a:pPr marL="0" indent="0">
              <a:buNone/>
            </a:pPr>
            <a:endParaRPr lang="it-IT" dirty="0" smtClean="0">
              <a:solidFill>
                <a:schemeClr val="bg2"/>
              </a:solidFill>
            </a:endParaRPr>
          </a:p>
          <a:p>
            <a:pPr lvl="1"/>
            <a:r>
              <a:rPr lang="it-IT" dirty="0" smtClean="0">
                <a:solidFill>
                  <a:schemeClr val="bg2"/>
                </a:solidFill>
                <a:sym typeface="Wingdings" pitchFamily="2" charset="2"/>
              </a:rPr>
              <a:t>NA62 : Ke2 , K</a:t>
            </a:r>
            <a:r>
              <a:rPr lang="it-IT" dirty="0" smtClean="0">
                <a:solidFill>
                  <a:schemeClr val="bg2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it-IT" dirty="0" smtClean="0">
                <a:solidFill>
                  <a:schemeClr val="bg2"/>
                </a:solidFill>
                <a:sym typeface="Wingdings" pitchFamily="2" charset="2"/>
              </a:rPr>
              <a:t>2 and </a:t>
            </a:r>
            <a:r>
              <a:rPr lang="it-IT" dirty="0" err="1" smtClean="0">
                <a:solidFill>
                  <a:schemeClr val="bg2"/>
                </a:solidFill>
                <a:sym typeface="Wingdings" pitchFamily="2" charset="2"/>
              </a:rPr>
              <a:t>lepton</a:t>
            </a:r>
            <a:r>
              <a:rPr lang="it-IT" dirty="0" smtClean="0">
                <a:solidFill>
                  <a:schemeClr val="bg2"/>
                </a:solidFill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chemeClr val="bg2"/>
                </a:solidFill>
                <a:sym typeface="Wingdings" pitchFamily="2" charset="2"/>
              </a:rPr>
              <a:t>universality</a:t>
            </a:r>
            <a:endParaRPr lang="it-IT" dirty="0" smtClean="0">
              <a:solidFill>
                <a:schemeClr val="bg2"/>
              </a:solidFill>
              <a:sym typeface="Wingdings" pitchFamily="2" charset="2"/>
            </a:endParaRPr>
          </a:p>
          <a:p>
            <a:pPr lvl="1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NA48/2-NA62 : K </a:t>
            </a:r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 </a:t>
            </a:r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p g </a:t>
            </a:r>
            <a:r>
              <a:rPr lang="it-IT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g</a:t>
            </a:r>
            <a:endParaRPr lang="it-IT" dirty="0">
              <a:solidFill>
                <a:schemeClr val="accent1">
                  <a:lumMod val="20000"/>
                  <a:lumOff val="80000"/>
                </a:schemeClr>
              </a:solidFill>
              <a:latin typeface="Symbol" pitchFamily="18" charset="2"/>
              <a:sym typeface="Wingdings" pitchFamily="2" charset="2"/>
            </a:endParaRPr>
          </a:p>
          <a:p>
            <a:pPr lvl="1"/>
            <a:endParaRPr lang="it-IT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274320" lvl="1" indent="0">
              <a:buNone/>
            </a:pPr>
            <a:endParaRPr lang="it-IT" dirty="0">
              <a:solidFill>
                <a:schemeClr val="bg2"/>
              </a:solidFill>
              <a:sym typeface="Wingdings" pitchFamily="2" charset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3861048"/>
            <a:ext cx="7344816" cy="2185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tx1"/>
                </a:solidFill>
                <a:sym typeface="Wingdings" pitchFamily="2" charset="2"/>
              </a:rPr>
              <a:t>Prospects</a:t>
            </a:r>
            <a:r>
              <a:rPr lang="it-IT" sz="2400" dirty="0" smtClean="0">
                <a:solidFill>
                  <a:schemeClr val="tx1"/>
                </a:solidFill>
                <a:sym typeface="Wingdings" pitchFamily="2" charset="2"/>
              </a:rPr>
              <a:t>:</a:t>
            </a:r>
          </a:p>
          <a:p>
            <a:endParaRPr lang="it-IT" sz="2000" dirty="0" smtClean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NA62  and K 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 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p n </a:t>
            </a: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it-IT" sz="2000" dirty="0" smtClean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bg2"/>
                </a:solidFill>
                <a:sym typeface="Wingdings" pitchFamily="2" charset="2"/>
              </a:rPr>
              <a:t>Other</a:t>
            </a:r>
            <a:r>
              <a:rPr lang="it-IT" sz="2000" dirty="0" smtClean="0">
                <a:solidFill>
                  <a:schemeClr val="bg2"/>
                </a:solidFill>
                <a:sym typeface="Wingdings" pitchFamily="2" charset="2"/>
              </a:rPr>
              <a:t> rare and </a:t>
            </a:r>
            <a:r>
              <a:rPr lang="it-IT" sz="2000" dirty="0" err="1" smtClean="0">
                <a:solidFill>
                  <a:schemeClr val="bg2"/>
                </a:solidFill>
                <a:sym typeface="Wingdings" pitchFamily="2" charset="2"/>
              </a:rPr>
              <a:t>forbidden</a:t>
            </a:r>
            <a:r>
              <a:rPr lang="it-IT" sz="2000" dirty="0" smtClean="0">
                <a:solidFill>
                  <a:schemeClr val="bg2"/>
                </a:solidFill>
                <a:sym typeface="Wingdings" pitchFamily="2" charset="2"/>
              </a:rPr>
              <a:t> </a:t>
            </a:r>
            <a:r>
              <a:rPr lang="it-IT" sz="2000" dirty="0" err="1" smtClean="0">
                <a:solidFill>
                  <a:schemeClr val="bg2"/>
                </a:solidFill>
                <a:sym typeface="Wingdings" pitchFamily="2" charset="2"/>
              </a:rPr>
              <a:t>decays</a:t>
            </a:r>
            <a:r>
              <a:rPr lang="it-IT" sz="2000" dirty="0" smtClean="0">
                <a:solidFill>
                  <a:schemeClr val="bg2"/>
                </a:solidFill>
                <a:sym typeface="Wingdings" pitchFamily="2" charset="2"/>
              </a:rPr>
              <a:t> </a:t>
            </a:r>
            <a:r>
              <a:rPr lang="it-IT" sz="2000" dirty="0" err="1" smtClean="0">
                <a:solidFill>
                  <a:schemeClr val="bg2"/>
                </a:solidFill>
                <a:sym typeface="Wingdings" pitchFamily="2" charset="2"/>
              </a:rPr>
              <a:t>studies</a:t>
            </a:r>
            <a:endParaRPr lang="it-IT" sz="2000" dirty="0" smtClean="0">
              <a:solidFill>
                <a:schemeClr val="bg2"/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sym typeface="Wingdings" pitchFamily="2" charset="2"/>
              </a:rPr>
              <a:t>Napoli in NA62</a:t>
            </a:r>
            <a:endParaRPr lang="it-IT" sz="2000" dirty="0">
              <a:solidFill>
                <a:schemeClr val="tx1"/>
              </a:solidFill>
              <a:sym typeface="Wingdings" pitchFamily="2" charset="2"/>
            </a:endParaRP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2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22176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Symbol" charset="2"/>
              </a:rPr>
              <a:t>Napoli in NA62 since proposal</a:t>
            </a:r>
            <a:endParaRPr lang="en-US" baseline="-25000" dirty="0">
              <a:latin typeface="+mn-lt"/>
              <a:cs typeface="Symbol" charset="2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46913" y="6553200"/>
            <a:ext cx="2133600" cy="476250"/>
          </a:xfrm>
        </p:spPr>
        <p:txBody>
          <a:bodyPr/>
          <a:lstStyle/>
          <a:p>
            <a:pPr>
              <a:defRPr/>
            </a:pPr>
            <a:fld id="{44057860-163F-744F-8113-2C921867729F}" type="slidenum">
              <a:rPr lang="it-IT"/>
              <a:pPr>
                <a:defRPr/>
              </a:pPr>
              <a:t>31</a:t>
            </a:fld>
            <a:endParaRPr lang="it-IT" dirty="0"/>
          </a:p>
        </p:txBody>
      </p:sp>
      <p:pic>
        <p:nvPicPr>
          <p:cNvPr id="6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6C0389F-C1C0-488A-BEB2-5C3DF35EA634}" type="slidenum">
              <a:rPr lang="it-IT" smtClean="0"/>
              <a:t>31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556792"/>
            <a:ext cx="59904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Two</a:t>
            </a:r>
            <a:r>
              <a:rPr lang="it-IT" sz="2400" dirty="0" smtClean="0"/>
              <a:t> </a:t>
            </a:r>
            <a:r>
              <a:rPr lang="it-IT" sz="2400" dirty="0" err="1" smtClean="0"/>
              <a:t>main</a:t>
            </a:r>
            <a:r>
              <a:rPr lang="it-IT" sz="2400" dirty="0"/>
              <a:t> </a:t>
            </a:r>
            <a:r>
              <a:rPr lang="it-IT" sz="2400" dirty="0" smtClean="0"/>
              <a:t>hardware </a:t>
            </a:r>
            <a:r>
              <a:rPr lang="it-IT" sz="2400" dirty="0" err="1" smtClean="0"/>
              <a:t>responsibilities</a:t>
            </a:r>
            <a:r>
              <a:rPr lang="it-IT" sz="24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Large Angle </a:t>
            </a:r>
            <a:r>
              <a:rPr lang="it-IT" sz="2400" dirty="0" err="1" smtClean="0"/>
              <a:t>Vetoes</a:t>
            </a:r>
            <a:r>
              <a:rPr lang="it-IT" sz="2400" dirty="0" smtClean="0"/>
              <a:t> (w LNF-PI-Rm1)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CHANTI (NA </a:t>
            </a:r>
            <a:r>
              <a:rPr lang="it-IT" sz="2400" dirty="0" err="1" smtClean="0"/>
              <a:t>only</a:t>
            </a:r>
            <a:r>
              <a:rPr lang="it-IT" sz="2400" dirty="0" smtClean="0"/>
              <a:t>)</a:t>
            </a:r>
          </a:p>
          <a:p>
            <a:endParaRPr lang="it-IT" sz="24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03" y="2996952"/>
            <a:ext cx="4414361" cy="294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25661"/>
            <a:ext cx="3100388" cy="347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7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22176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Symbol" charset="2"/>
              </a:rPr>
              <a:t>2013 </a:t>
            </a:r>
            <a:r>
              <a:rPr lang="en-US" dirty="0" smtClean="0">
                <a:latin typeface="+mn-lt"/>
                <a:cs typeface="Symbol" charset="2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+mn-lt"/>
                <a:cs typeface="Symbol" charset="2"/>
              </a:rPr>
              <a:t> 2014: LAV</a:t>
            </a:r>
            <a:endParaRPr lang="en-US" baseline="-25000" dirty="0">
              <a:latin typeface="+mn-lt"/>
              <a:cs typeface="Symbol" charset="2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46913" y="6553200"/>
            <a:ext cx="2133600" cy="476250"/>
          </a:xfrm>
        </p:spPr>
        <p:txBody>
          <a:bodyPr/>
          <a:lstStyle/>
          <a:p>
            <a:pPr>
              <a:defRPr/>
            </a:pPr>
            <a:fld id="{44057860-163F-744F-8113-2C921867729F}" type="slidenum">
              <a:rPr lang="it-IT"/>
              <a:pPr>
                <a:defRPr/>
              </a:pPr>
              <a:t>32</a:t>
            </a:fld>
            <a:endParaRPr lang="it-IT" dirty="0"/>
          </a:p>
        </p:txBody>
      </p:sp>
      <p:pic>
        <p:nvPicPr>
          <p:cNvPr id="6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6C0389F-C1C0-488A-BEB2-5C3DF35EA634}" type="slidenum">
              <a:rPr lang="it-IT" smtClean="0"/>
              <a:t>32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0" y="1412776"/>
            <a:ext cx="508856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5469759" y="1272817"/>
            <a:ext cx="3494729" cy="53245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A9 and A10 </a:t>
            </a:r>
            <a:r>
              <a:rPr lang="it-IT" sz="2000" dirty="0" err="1"/>
              <a:t>c</a:t>
            </a:r>
            <a:r>
              <a:rPr lang="it-IT" sz="2000" dirty="0" err="1" smtClean="0"/>
              <a:t>ompleted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LNF and </a:t>
            </a:r>
            <a:r>
              <a:rPr lang="it-IT" sz="2000" dirty="0" err="1" smtClean="0"/>
              <a:t>transported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CERN (A11 </a:t>
            </a:r>
            <a:r>
              <a:rPr lang="it-IT" sz="2000" dirty="0" err="1" smtClean="0"/>
              <a:t>already</a:t>
            </a:r>
            <a:r>
              <a:rPr lang="it-IT" sz="2000" dirty="0" smtClean="0"/>
              <a:t> </a:t>
            </a:r>
            <a:r>
              <a:rPr lang="it-IT" sz="2000" dirty="0" err="1" smtClean="0"/>
              <a:t>done</a:t>
            </a:r>
            <a:r>
              <a:rPr lang="it-IT" sz="2000" dirty="0" smtClean="0"/>
              <a:t> in 2012)</a:t>
            </a:r>
          </a:p>
          <a:p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A9 </a:t>
            </a:r>
            <a:r>
              <a:rPr lang="it-IT" sz="2000" dirty="0" err="1" smtClean="0"/>
              <a:t>installed</a:t>
            </a:r>
            <a:r>
              <a:rPr lang="it-IT" sz="2000" dirty="0" smtClean="0"/>
              <a:t> on </a:t>
            </a:r>
            <a:r>
              <a:rPr lang="it-IT" sz="2000" dirty="0" err="1" smtClean="0"/>
              <a:t>beam</a:t>
            </a:r>
            <a:r>
              <a:rPr lang="it-IT" sz="2000" dirty="0" smtClean="0"/>
              <a:t> line (</a:t>
            </a:r>
            <a:r>
              <a:rPr lang="it-IT" sz="2000" dirty="0" err="1" smtClean="0"/>
              <a:t>November</a:t>
            </a:r>
            <a:r>
              <a:rPr lang="it-IT" sz="2000" dirty="0" smtClean="0"/>
              <a:t>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In 2014 </a:t>
            </a:r>
            <a:r>
              <a:rPr lang="it-IT" sz="2000" dirty="0" err="1" smtClean="0"/>
              <a:t>need</a:t>
            </a:r>
            <a:r>
              <a:rPr lang="it-IT" sz="2000" dirty="0" smtClean="0"/>
              <a:t> to complete the last station A12, the </a:t>
            </a:r>
            <a:r>
              <a:rPr lang="it-IT" sz="2000" dirty="0" err="1" smtClean="0"/>
              <a:t>largest</a:t>
            </a:r>
            <a:r>
              <a:rPr lang="it-IT" sz="2000" dirty="0" smtClean="0"/>
              <a:t> of </a:t>
            </a:r>
            <a:r>
              <a:rPr lang="it-IT" sz="2000" dirty="0" err="1" smtClean="0"/>
              <a:t>all</a:t>
            </a:r>
            <a:r>
              <a:rPr lang="it-IT" sz="2000" dirty="0" smtClean="0"/>
              <a:t> (and the </a:t>
            </a:r>
            <a:r>
              <a:rPr lang="it-IT" sz="2000" dirty="0" err="1" smtClean="0"/>
              <a:t>only</a:t>
            </a:r>
            <a:r>
              <a:rPr lang="it-IT" sz="2000" dirty="0" smtClean="0"/>
              <a:t> </a:t>
            </a:r>
            <a:r>
              <a:rPr lang="it-IT" sz="2000" dirty="0" err="1" smtClean="0"/>
              <a:t>one</a:t>
            </a:r>
            <a:r>
              <a:rPr lang="it-IT" sz="2000" dirty="0" smtClean="0"/>
              <a:t> </a:t>
            </a:r>
            <a:r>
              <a:rPr lang="it-IT" sz="2000" dirty="0" err="1" smtClean="0"/>
              <a:t>which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in </a:t>
            </a:r>
            <a:r>
              <a:rPr lang="it-IT" sz="2000" dirty="0" err="1" smtClean="0"/>
              <a:t>vacuum</a:t>
            </a:r>
            <a:r>
              <a:rPr lang="it-IT" sz="2000" dirty="0" smtClean="0"/>
              <a:t>) and </a:t>
            </a:r>
            <a:r>
              <a:rPr lang="it-IT" sz="2000" dirty="0" err="1" smtClean="0"/>
              <a:t>assemlble</a:t>
            </a:r>
            <a:r>
              <a:rPr lang="it-IT" sz="2000" dirty="0" smtClean="0"/>
              <a:t> the last part of the line</a:t>
            </a:r>
          </a:p>
          <a:p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/>
              <a:t>Expect</a:t>
            </a:r>
            <a:r>
              <a:rPr lang="it-IT" sz="2000" dirty="0" smtClean="0"/>
              <a:t> to </a:t>
            </a:r>
            <a:r>
              <a:rPr lang="it-IT" sz="2000" dirty="0" err="1" smtClean="0"/>
              <a:t>deliver</a:t>
            </a:r>
            <a:r>
              <a:rPr lang="it-IT" sz="2000" dirty="0" smtClean="0"/>
              <a:t> to CERN </a:t>
            </a:r>
            <a:r>
              <a:rPr lang="it-IT" sz="2000" dirty="0" err="1" smtClean="0"/>
              <a:t>Summer</a:t>
            </a:r>
            <a:r>
              <a:rPr lang="it-IT" sz="2000" dirty="0" smtClean="0"/>
              <a:t> </a:t>
            </a:r>
            <a:r>
              <a:rPr lang="it-IT" sz="2000" dirty="0" smtClean="0"/>
              <a:t>2014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332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08" y="-18257"/>
            <a:ext cx="8229600" cy="1143001"/>
          </a:xfrm>
        </p:spPr>
        <p:txBody>
          <a:bodyPr/>
          <a:lstStyle/>
          <a:p>
            <a:r>
              <a:rPr lang="it-IT" dirty="0" smtClean="0"/>
              <a:t>CHANTI</a:t>
            </a:r>
            <a:r>
              <a:rPr lang="it-IT" dirty="0"/>
              <a:t> </a:t>
            </a:r>
            <a:r>
              <a:rPr lang="it-IT" dirty="0" smtClean="0"/>
              <a:t>postcard</a:t>
            </a:r>
            <a:endParaRPr lang="it-I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249737"/>
            <a:ext cx="4968552" cy="327560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2000" dirty="0" err="1" smtClean="0"/>
              <a:t>Six</a:t>
            </a:r>
            <a:r>
              <a:rPr lang="it-IT" sz="2000" dirty="0" smtClean="0"/>
              <a:t> «</a:t>
            </a:r>
            <a:r>
              <a:rPr lang="it-IT" sz="2000" dirty="0" err="1" smtClean="0"/>
              <a:t>guard</a:t>
            </a:r>
            <a:r>
              <a:rPr lang="it-IT" sz="2000" dirty="0" smtClean="0"/>
              <a:t> </a:t>
            </a:r>
            <a:r>
              <a:rPr lang="it-IT" sz="2000" dirty="0" err="1" smtClean="0"/>
              <a:t>rings</a:t>
            </a:r>
            <a:r>
              <a:rPr lang="it-IT" sz="2000" dirty="0" smtClean="0"/>
              <a:t>»  to </a:t>
            </a:r>
            <a:r>
              <a:rPr lang="it-IT" sz="2000" dirty="0" smtClean="0"/>
              <a:t>veto </a:t>
            </a:r>
            <a:r>
              <a:rPr lang="it-IT" sz="2000" dirty="0" err="1" smtClean="0"/>
              <a:t>i</a:t>
            </a:r>
            <a:r>
              <a:rPr lang="it-IT" sz="2000" dirty="0" err="1" smtClean="0"/>
              <a:t>nelastic</a:t>
            </a:r>
            <a:r>
              <a:rPr lang="it-IT" sz="2000" dirty="0" smtClean="0"/>
              <a:t> </a:t>
            </a:r>
            <a:r>
              <a:rPr lang="it-IT" sz="2000" dirty="0" err="1" smtClean="0"/>
              <a:t>interactions</a:t>
            </a:r>
            <a:r>
              <a:rPr lang="it-IT" sz="2000" dirty="0" smtClean="0"/>
              <a:t> of </a:t>
            </a:r>
            <a:r>
              <a:rPr lang="it-IT" sz="2000" dirty="0" smtClean="0"/>
              <a:t>K </a:t>
            </a:r>
            <a:r>
              <a:rPr lang="it-IT" sz="2000" dirty="0" smtClean="0"/>
              <a:t>on</a:t>
            </a:r>
            <a:r>
              <a:rPr lang="it-IT" sz="2000" dirty="0" smtClean="0"/>
              <a:t> GTK3</a:t>
            </a:r>
          </a:p>
          <a:p>
            <a:pPr marL="0" indent="0">
              <a:buNone/>
            </a:pPr>
            <a:endParaRPr lang="it-IT" sz="2000" dirty="0">
              <a:sym typeface="Symbol" pitchFamily="18" charset="2"/>
            </a:endParaRPr>
          </a:p>
          <a:p>
            <a:r>
              <a:rPr lang="it-IT" sz="2000" dirty="0" err="1" smtClean="0"/>
              <a:t>Staggered</a:t>
            </a:r>
            <a:r>
              <a:rPr lang="it-IT" sz="2000" dirty="0" smtClean="0"/>
              <a:t> </a:t>
            </a:r>
            <a:r>
              <a:rPr lang="it-IT" sz="2000" dirty="0" err="1"/>
              <a:t>s</a:t>
            </a:r>
            <a:r>
              <a:rPr lang="it-IT" sz="2000" dirty="0" err="1" smtClean="0"/>
              <a:t>cintilaltor</a:t>
            </a:r>
            <a:r>
              <a:rPr lang="it-IT" sz="2000" dirty="0" smtClean="0"/>
              <a:t> </a:t>
            </a:r>
            <a:r>
              <a:rPr lang="it-IT" sz="2000" dirty="0" err="1" smtClean="0"/>
              <a:t>bars</a:t>
            </a:r>
            <a:r>
              <a:rPr lang="it-IT" sz="2000" dirty="0" smtClean="0"/>
              <a:t> w</a:t>
            </a:r>
            <a:r>
              <a:rPr lang="it-IT" sz="2000" dirty="0" smtClean="0"/>
              <a:t> </a:t>
            </a:r>
            <a:r>
              <a:rPr lang="it-IT" sz="2000" dirty="0" err="1" smtClean="0"/>
              <a:t>triangular</a:t>
            </a:r>
            <a:r>
              <a:rPr lang="it-IT" sz="2000" dirty="0" smtClean="0"/>
              <a:t> </a:t>
            </a:r>
            <a:r>
              <a:rPr lang="it-IT" sz="2000" dirty="0" err="1" smtClean="0"/>
              <a:t>section</a:t>
            </a:r>
            <a:r>
              <a:rPr lang="it-IT" sz="2000" dirty="0" smtClean="0"/>
              <a:t> </a:t>
            </a:r>
            <a:r>
              <a:rPr lang="it-IT" sz="2000" dirty="0" err="1" smtClean="0"/>
              <a:t>read</a:t>
            </a:r>
            <a:r>
              <a:rPr lang="it-IT" sz="2000" dirty="0" smtClean="0"/>
              <a:t> via </a:t>
            </a:r>
            <a:r>
              <a:rPr lang="it-IT" sz="2000" dirty="0"/>
              <a:t>fast </a:t>
            </a:r>
            <a:r>
              <a:rPr lang="it-IT" sz="2000" dirty="0" smtClean="0"/>
              <a:t> WLS </a:t>
            </a:r>
            <a:r>
              <a:rPr lang="it-IT" sz="2000" dirty="0" err="1" smtClean="0"/>
              <a:t>fibers</a:t>
            </a:r>
            <a:r>
              <a:rPr lang="it-IT" sz="2000" dirty="0" smtClean="0"/>
              <a:t> and </a:t>
            </a:r>
            <a:r>
              <a:rPr lang="it-IT" sz="2000" dirty="0" err="1" smtClean="0"/>
              <a:t>SiPM</a:t>
            </a:r>
            <a:r>
              <a:rPr lang="it-IT" sz="2000" dirty="0"/>
              <a:t> </a:t>
            </a:r>
            <a:r>
              <a:rPr lang="it-IT" sz="2000" dirty="0" err="1" smtClean="0"/>
              <a:t>forming</a:t>
            </a:r>
            <a:r>
              <a:rPr lang="it-IT" sz="2000" dirty="0" smtClean="0"/>
              <a:t> </a:t>
            </a:r>
            <a:r>
              <a:rPr lang="it-IT" sz="2000" dirty="0" smtClean="0"/>
              <a:t>6 </a:t>
            </a:r>
            <a:r>
              <a:rPr lang="it-IT" sz="2000" dirty="0" err="1" smtClean="0"/>
              <a:t>xy</a:t>
            </a:r>
            <a:r>
              <a:rPr lang="it-IT" sz="2000" dirty="0" smtClean="0"/>
              <a:t> sensitive </a:t>
            </a:r>
            <a:r>
              <a:rPr lang="it-IT" sz="2000" dirty="0" err="1" smtClean="0"/>
              <a:t>planes</a:t>
            </a: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R</a:t>
            </a:r>
            <a:r>
              <a:rPr lang="it-IT" sz="2000" dirty="0" smtClean="0"/>
              <a:t>ate </a:t>
            </a:r>
            <a:r>
              <a:rPr lang="it-IT" sz="2000" dirty="0" smtClean="0"/>
              <a:t>on full </a:t>
            </a:r>
            <a:r>
              <a:rPr lang="it-IT" sz="2000" dirty="0" smtClean="0"/>
              <a:t>detector </a:t>
            </a:r>
            <a:r>
              <a:rPr lang="it-IT" sz="2000" dirty="0"/>
              <a:t>O(2 MHz), </a:t>
            </a:r>
            <a:r>
              <a:rPr lang="it-IT" sz="2000" dirty="0" smtClean="0"/>
              <a:t>veto </a:t>
            </a:r>
            <a:r>
              <a:rPr lang="it-IT" sz="2000" dirty="0" err="1" smtClean="0"/>
              <a:t>efficiency</a:t>
            </a:r>
            <a:r>
              <a:rPr lang="it-IT" sz="2000" dirty="0" smtClean="0"/>
              <a:t> </a:t>
            </a:r>
            <a:r>
              <a:rPr lang="it-IT" sz="2000" dirty="0">
                <a:sym typeface="Symbol" pitchFamily="18" charset="2"/>
              </a:rPr>
              <a:t>99%</a:t>
            </a:r>
            <a:r>
              <a:rPr lang="it-IT" sz="2000" dirty="0"/>
              <a:t>  </a:t>
            </a:r>
            <a:r>
              <a:rPr lang="it-IT" sz="2000" dirty="0" err="1" smtClean="0"/>
              <a:t>limited</a:t>
            </a:r>
            <a:r>
              <a:rPr lang="it-IT" sz="2000" dirty="0" smtClean="0"/>
              <a:t> </a:t>
            </a:r>
            <a:r>
              <a:rPr lang="it-IT" sz="2000" dirty="0" smtClean="0"/>
              <a:t>by </a:t>
            </a:r>
            <a:r>
              <a:rPr lang="it-IT" sz="2000" dirty="0" err="1" smtClean="0"/>
              <a:t>acceptance</a:t>
            </a:r>
            <a:endParaRPr lang="it-IT" sz="2000" dirty="0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-36513" y="908720"/>
            <a:ext cx="5425098" cy="1860550"/>
            <a:chOff x="342" y="897"/>
            <a:chExt cx="4887" cy="1671"/>
          </a:xfrm>
        </p:grpSpPr>
        <p:grpSp>
          <p:nvGrpSpPr>
            <p:cNvPr id="5125" name="Gruppo 56"/>
            <p:cNvGrpSpPr>
              <a:grpSpLocks/>
            </p:cNvGrpSpPr>
            <p:nvPr/>
          </p:nvGrpSpPr>
          <p:grpSpPr bwMode="auto">
            <a:xfrm>
              <a:off x="2108" y="897"/>
              <a:ext cx="2385" cy="1627"/>
              <a:chOff x="3347864" y="1424278"/>
              <a:chExt cx="3786051" cy="2582065"/>
            </a:xfrm>
          </p:grpSpPr>
          <p:grpSp>
            <p:nvGrpSpPr>
              <p:cNvPr id="5126" name="Gruppo 36"/>
              <p:cNvGrpSpPr>
                <a:grpSpLocks/>
              </p:cNvGrpSpPr>
              <p:nvPr/>
            </p:nvGrpSpPr>
            <p:grpSpPr bwMode="auto">
              <a:xfrm>
                <a:off x="3563888" y="1428750"/>
                <a:ext cx="124448" cy="2576314"/>
                <a:chOff x="3874404" y="1428750"/>
                <a:chExt cx="124448" cy="2576314"/>
              </a:xfrm>
            </p:grpSpPr>
            <p:sp>
              <p:nvSpPr>
                <p:cNvPr id="17" name="Rettangolo 16"/>
                <p:cNvSpPr/>
                <p:nvPr/>
              </p:nvSpPr>
              <p:spPr>
                <a:xfrm>
                  <a:off x="3874922" y="1428803"/>
                  <a:ext cx="122607" cy="7919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ttangolo 39"/>
                <p:cNvSpPr/>
                <p:nvPr/>
              </p:nvSpPr>
              <p:spPr>
                <a:xfrm>
                  <a:off x="3877193" y="3211816"/>
                  <a:ext cx="122607" cy="7919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5129" name="Gruppo 41"/>
              <p:cNvGrpSpPr>
                <a:grpSpLocks/>
              </p:cNvGrpSpPr>
              <p:nvPr/>
            </p:nvGrpSpPr>
            <p:grpSpPr bwMode="auto">
              <a:xfrm>
                <a:off x="3347864" y="1424278"/>
                <a:ext cx="124448" cy="2576314"/>
                <a:chOff x="3874404" y="1428750"/>
                <a:chExt cx="124448" cy="2576314"/>
              </a:xfrm>
            </p:grpSpPr>
            <p:sp>
              <p:nvSpPr>
                <p:cNvPr id="43" name="Rettangolo 42"/>
                <p:cNvSpPr/>
                <p:nvPr/>
              </p:nvSpPr>
              <p:spPr>
                <a:xfrm>
                  <a:off x="3875248" y="1428750"/>
                  <a:ext cx="122607" cy="7919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" name="Rettangolo 43"/>
                <p:cNvSpPr/>
                <p:nvPr/>
              </p:nvSpPr>
              <p:spPr>
                <a:xfrm>
                  <a:off x="3877518" y="3211764"/>
                  <a:ext cx="122607" cy="7919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5132" name="Gruppo 44"/>
              <p:cNvGrpSpPr>
                <a:grpSpLocks/>
              </p:cNvGrpSpPr>
              <p:nvPr/>
            </p:nvGrpSpPr>
            <p:grpSpPr bwMode="auto">
              <a:xfrm>
                <a:off x="3851920" y="1430029"/>
                <a:ext cx="124448" cy="2576314"/>
                <a:chOff x="3874404" y="1428750"/>
                <a:chExt cx="124448" cy="2576314"/>
              </a:xfrm>
            </p:grpSpPr>
            <p:sp>
              <p:nvSpPr>
                <p:cNvPr id="46" name="Rettangolo 45"/>
                <p:cNvSpPr/>
                <p:nvPr/>
              </p:nvSpPr>
              <p:spPr>
                <a:xfrm>
                  <a:off x="3875245" y="1429786"/>
                  <a:ext cx="122607" cy="7919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" name="Rettangolo 46"/>
                <p:cNvSpPr/>
                <p:nvPr/>
              </p:nvSpPr>
              <p:spPr>
                <a:xfrm>
                  <a:off x="3877515" y="3212800"/>
                  <a:ext cx="122607" cy="7919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5135" name="Gruppo 47"/>
              <p:cNvGrpSpPr>
                <a:grpSpLocks/>
              </p:cNvGrpSpPr>
              <p:nvPr/>
            </p:nvGrpSpPr>
            <p:grpSpPr bwMode="auto">
              <a:xfrm>
                <a:off x="4303536" y="1430029"/>
                <a:ext cx="124448" cy="2576314"/>
                <a:chOff x="3874404" y="1428750"/>
                <a:chExt cx="124448" cy="2576314"/>
              </a:xfrm>
            </p:grpSpPr>
            <p:sp>
              <p:nvSpPr>
                <p:cNvPr id="49" name="Rettangolo 48"/>
                <p:cNvSpPr/>
                <p:nvPr/>
              </p:nvSpPr>
              <p:spPr>
                <a:xfrm>
                  <a:off x="3875461" y="1429786"/>
                  <a:ext cx="122607" cy="7919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" name="Rettangolo 49"/>
                <p:cNvSpPr/>
                <p:nvPr/>
              </p:nvSpPr>
              <p:spPr>
                <a:xfrm>
                  <a:off x="3877732" y="3212800"/>
                  <a:ext cx="122607" cy="7919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5138" name="Gruppo 50"/>
              <p:cNvGrpSpPr>
                <a:grpSpLocks/>
              </p:cNvGrpSpPr>
              <p:nvPr/>
            </p:nvGrpSpPr>
            <p:grpSpPr bwMode="auto">
              <a:xfrm>
                <a:off x="5176864" y="1428803"/>
                <a:ext cx="124876" cy="2574961"/>
                <a:chOff x="4171668" y="1428803"/>
                <a:chExt cx="124876" cy="2574961"/>
              </a:xfrm>
            </p:grpSpPr>
            <p:sp>
              <p:nvSpPr>
                <p:cNvPr id="52" name="Rettangolo 51"/>
                <p:cNvSpPr/>
                <p:nvPr/>
              </p:nvSpPr>
              <p:spPr>
                <a:xfrm>
                  <a:off x="4171668" y="1428803"/>
                  <a:ext cx="122605" cy="7919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" name="Rettangolo 52"/>
                <p:cNvSpPr/>
                <p:nvPr/>
              </p:nvSpPr>
              <p:spPr>
                <a:xfrm>
                  <a:off x="4173936" y="3211816"/>
                  <a:ext cx="122608" cy="7919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5141" name="Gruppo 53"/>
              <p:cNvGrpSpPr>
                <a:grpSpLocks/>
              </p:cNvGrpSpPr>
              <p:nvPr/>
            </p:nvGrpSpPr>
            <p:grpSpPr bwMode="auto">
              <a:xfrm>
                <a:off x="7009049" y="1428803"/>
                <a:ext cx="124866" cy="2574961"/>
                <a:chOff x="5211765" y="1428803"/>
                <a:chExt cx="124866" cy="2574961"/>
              </a:xfrm>
            </p:grpSpPr>
            <p:sp>
              <p:nvSpPr>
                <p:cNvPr id="55" name="Rettangolo 54"/>
                <p:cNvSpPr/>
                <p:nvPr/>
              </p:nvSpPr>
              <p:spPr>
                <a:xfrm>
                  <a:off x="5211765" y="1428803"/>
                  <a:ext cx="122611" cy="7919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" name="Rettangolo 55"/>
                <p:cNvSpPr/>
                <p:nvPr/>
              </p:nvSpPr>
              <p:spPr>
                <a:xfrm>
                  <a:off x="5214025" y="3211816"/>
                  <a:ext cx="122606" cy="79194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cxnSp>
          <p:nvCxnSpPr>
            <p:cNvPr id="20" name="Connettore 1 19"/>
            <p:cNvCxnSpPr/>
            <p:nvPr/>
          </p:nvCxnSpPr>
          <p:spPr>
            <a:xfrm>
              <a:off x="1965" y="1399"/>
              <a:ext cx="0" cy="597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 flipV="1">
              <a:off x="1987" y="1485"/>
              <a:ext cx="3242" cy="223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sellaDiTesto 23"/>
            <p:cNvSpPr txBox="1"/>
            <p:nvPr/>
          </p:nvSpPr>
          <p:spPr>
            <a:xfrm>
              <a:off x="678" y="1499"/>
              <a:ext cx="273" cy="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dirty="0"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5147" name="CasellaDiTesto 24"/>
            <p:cNvSpPr txBox="1">
              <a:spLocks noChangeArrowheads="1"/>
            </p:cNvSpPr>
            <p:nvPr/>
          </p:nvSpPr>
          <p:spPr bwMode="auto">
            <a:xfrm>
              <a:off x="3768" y="1279"/>
              <a:ext cx="30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it-IT" dirty="0">
                  <a:latin typeface="Comic Sans MS" pitchFamily="66" charset="0"/>
                  <a:cs typeface="Arial" charset="0"/>
                </a:rPr>
                <a:t>π</a:t>
              </a:r>
            </a:p>
          </p:txBody>
        </p:sp>
        <p:cxnSp>
          <p:nvCxnSpPr>
            <p:cNvPr id="26" name="Connettore 2 25"/>
            <p:cNvCxnSpPr/>
            <p:nvPr/>
          </p:nvCxnSpPr>
          <p:spPr>
            <a:xfrm>
              <a:off x="1949" y="1680"/>
              <a:ext cx="316" cy="113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>
              <a:off x="1942" y="1680"/>
              <a:ext cx="413" cy="8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V="1">
              <a:off x="1942" y="1345"/>
              <a:ext cx="166" cy="335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flipV="1">
              <a:off x="1942" y="1345"/>
              <a:ext cx="769" cy="335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>
              <a:off x="1942" y="1680"/>
              <a:ext cx="1131" cy="798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 flipV="1">
              <a:off x="1949" y="1544"/>
              <a:ext cx="159" cy="135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 flipV="1">
              <a:off x="1942" y="1544"/>
              <a:ext cx="440" cy="135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5" name="CasellaDiTesto 32"/>
            <p:cNvSpPr txBox="1">
              <a:spLocks noChangeArrowheads="1"/>
            </p:cNvSpPr>
            <p:nvPr/>
          </p:nvSpPr>
          <p:spPr bwMode="auto">
            <a:xfrm>
              <a:off x="342" y="1925"/>
              <a:ext cx="155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it-IT" dirty="0" err="1">
                  <a:latin typeface="Comic Sans MS" pitchFamily="66" charset="0"/>
                  <a:cs typeface="Arial" charset="0"/>
                </a:rPr>
                <a:t>Tracker</a:t>
              </a:r>
              <a:r>
                <a:rPr lang="it-IT" dirty="0">
                  <a:latin typeface="Comic Sans MS" pitchFamily="66" charset="0"/>
                  <a:cs typeface="Arial" charset="0"/>
                </a:rPr>
                <a:t> (GTK)</a:t>
              </a:r>
              <a:endParaRPr lang="en-US" dirty="0">
                <a:latin typeface="Comic Sans MS" pitchFamily="66" charset="0"/>
                <a:cs typeface="Arial" charset="0"/>
              </a:endParaRPr>
            </a:p>
          </p:txBody>
        </p:sp>
        <p:cxnSp>
          <p:nvCxnSpPr>
            <p:cNvPr id="34" name="Connettore 2 33"/>
            <p:cNvCxnSpPr>
              <a:stCxn id="5155" idx="3"/>
            </p:cNvCxnSpPr>
            <p:nvPr/>
          </p:nvCxnSpPr>
          <p:spPr>
            <a:xfrm flipV="1">
              <a:off x="1442" y="1803"/>
              <a:ext cx="458" cy="2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Esplosione 1 57"/>
            <p:cNvSpPr/>
            <p:nvPr/>
          </p:nvSpPr>
          <p:spPr>
            <a:xfrm>
              <a:off x="2057" y="1243"/>
              <a:ext cx="129" cy="134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Esplosione 1 63"/>
            <p:cNvSpPr/>
            <p:nvPr/>
          </p:nvSpPr>
          <p:spPr>
            <a:xfrm>
              <a:off x="2684" y="1262"/>
              <a:ext cx="130" cy="13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Esplosione 1 64"/>
            <p:cNvSpPr/>
            <p:nvPr/>
          </p:nvSpPr>
          <p:spPr>
            <a:xfrm>
              <a:off x="2400" y="1992"/>
              <a:ext cx="129" cy="13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Esplosione 1 65"/>
            <p:cNvSpPr/>
            <p:nvPr/>
          </p:nvSpPr>
          <p:spPr>
            <a:xfrm>
              <a:off x="2687" y="2196"/>
              <a:ext cx="129" cy="13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Esplosione 1 68"/>
            <p:cNvSpPr/>
            <p:nvPr/>
          </p:nvSpPr>
          <p:spPr>
            <a:xfrm>
              <a:off x="3061" y="2433"/>
              <a:ext cx="130" cy="13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8" name="Picture 4" descr="C:\Users\Vito\PhD Thesis\images\ChapterCHANTI\BarArrang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1213"/>
            <a:ext cx="4037013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5031"/>
            <a:ext cx="2952328" cy="3309993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>
            <a:off x="639542" y="1772816"/>
            <a:ext cx="10546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1693035" y="836712"/>
            <a:ext cx="1726837" cy="2016224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/>
          <p:cNvSpPr/>
          <p:nvPr/>
        </p:nvSpPr>
        <p:spPr>
          <a:xfrm>
            <a:off x="4283968" y="836712"/>
            <a:ext cx="575498" cy="2016224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7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22176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Symbol" charset="2"/>
              </a:rPr>
              <a:t>2013 </a:t>
            </a:r>
            <a:r>
              <a:rPr lang="en-US" dirty="0" smtClean="0">
                <a:latin typeface="+mn-lt"/>
                <a:cs typeface="Symbol" charset="2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+mn-lt"/>
                <a:cs typeface="Symbol" charset="2"/>
              </a:rPr>
              <a:t> 2014: CHANTI</a:t>
            </a:r>
            <a:endParaRPr lang="en-US" baseline="-25000" dirty="0">
              <a:latin typeface="+mn-lt"/>
              <a:cs typeface="Symbol" charset="2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46913" y="6553200"/>
            <a:ext cx="2133600" cy="476250"/>
          </a:xfrm>
        </p:spPr>
        <p:txBody>
          <a:bodyPr/>
          <a:lstStyle/>
          <a:p>
            <a:pPr>
              <a:defRPr/>
            </a:pPr>
            <a:fld id="{44057860-163F-744F-8113-2C921867729F}" type="slidenum">
              <a:rPr lang="it-IT"/>
              <a:pPr>
                <a:defRPr/>
              </a:pPr>
              <a:t>34</a:t>
            </a:fld>
            <a:endParaRPr lang="it-IT" dirty="0"/>
          </a:p>
        </p:txBody>
      </p:sp>
      <p:pic>
        <p:nvPicPr>
          <p:cNvPr id="6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6C0389F-C1C0-488A-BEB2-5C3DF35EA634}" type="slidenum">
              <a:rPr lang="it-IT" smtClean="0"/>
              <a:t>34</a:t>
            </a:fld>
            <a:endParaRPr lang="it-IT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75" y="1682843"/>
            <a:ext cx="6584469" cy="304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79512" y="4730368"/>
            <a:ext cx="8928992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 smtClean="0"/>
              <a:t>Mechanical</a:t>
            </a:r>
            <a:r>
              <a:rPr lang="it-IT" sz="2000" dirty="0" smtClean="0"/>
              <a:t> design </a:t>
            </a:r>
            <a:r>
              <a:rPr lang="it-IT" sz="2000" dirty="0" err="1" smtClean="0"/>
              <a:t>almost</a:t>
            </a:r>
            <a:r>
              <a:rPr lang="it-IT" sz="2000" dirty="0" smtClean="0"/>
              <a:t> </a:t>
            </a:r>
            <a:r>
              <a:rPr lang="it-IT" sz="2000" dirty="0" err="1" smtClean="0"/>
              <a:t>completed</a:t>
            </a:r>
            <a:r>
              <a:rPr lang="it-IT" sz="2000" dirty="0" smtClean="0"/>
              <a:t>. </a:t>
            </a:r>
            <a:r>
              <a:rPr lang="it-IT" sz="2000" dirty="0" err="1" smtClean="0"/>
              <a:t>Still</a:t>
            </a:r>
            <a:r>
              <a:rPr lang="it-IT" sz="2000" dirty="0" smtClean="0"/>
              <a:t> </a:t>
            </a:r>
            <a:r>
              <a:rPr lang="it-IT" sz="2000" dirty="0" err="1" smtClean="0"/>
              <a:t>needed</a:t>
            </a:r>
            <a:r>
              <a:rPr lang="it-IT" sz="2000" dirty="0" smtClean="0"/>
              <a:t> </a:t>
            </a:r>
            <a:r>
              <a:rPr lang="it-IT" sz="2000" dirty="0" err="1" smtClean="0"/>
              <a:t>tools</a:t>
            </a:r>
            <a:r>
              <a:rPr lang="it-IT" sz="2000" dirty="0" smtClean="0"/>
              <a:t> for </a:t>
            </a:r>
            <a:r>
              <a:rPr lang="it-IT" sz="2000" dirty="0" err="1" smtClean="0"/>
              <a:t>assembly</a:t>
            </a:r>
            <a:r>
              <a:rPr lang="it-IT" sz="2000" dirty="0" smtClean="0"/>
              <a:t>, </a:t>
            </a:r>
            <a:r>
              <a:rPr lang="it-IT" sz="2000" dirty="0" err="1" smtClean="0"/>
              <a:t>alignment</a:t>
            </a:r>
            <a:r>
              <a:rPr lang="it-IT" sz="2000" dirty="0" smtClean="0"/>
              <a:t>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/>
              <a:t>Will be </a:t>
            </a:r>
            <a:r>
              <a:rPr lang="it-IT" sz="2000" dirty="0" err="1" smtClean="0"/>
              <a:t>delivered</a:t>
            </a:r>
            <a:r>
              <a:rPr lang="it-IT" sz="2000" dirty="0" smtClean="0"/>
              <a:t> to CERN  </a:t>
            </a:r>
            <a:r>
              <a:rPr lang="it-IT" sz="2000" dirty="0" err="1" smtClean="0"/>
              <a:t>mid</a:t>
            </a:r>
            <a:r>
              <a:rPr lang="it-IT" sz="2000" dirty="0" smtClean="0"/>
              <a:t> </a:t>
            </a:r>
            <a:r>
              <a:rPr lang="it-IT" sz="2000" dirty="0" err="1" smtClean="0"/>
              <a:t>June</a:t>
            </a:r>
            <a:r>
              <a:rPr lang="it-IT" sz="2000" dirty="0" smtClean="0"/>
              <a:t> 2014</a:t>
            </a:r>
            <a:endParaRPr lang="it-IT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/>
              <a:t>&gt;90% of </a:t>
            </a:r>
            <a:r>
              <a:rPr lang="it-IT" sz="2000" dirty="0" err="1" smtClean="0"/>
              <a:t>bars</a:t>
            </a:r>
            <a:r>
              <a:rPr lang="it-IT" sz="2000" dirty="0" smtClean="0"/>
              <a:t> </a:t>
            </a:r>
            <a:r>
              <a:rPr lang="it-IT" sz="2000" dirty="0" err="1" smtClean="0"/>
              <a:t>produced</a:t>
            </a:r>
            <a:r>
              <a:rPr lang="it-IT" sz="2000" dirty="0" smtClean="0"/>
              <a:t>. &gt;80% of </a:t>
            </a:r>
            <a:r>
              <a:rPr lang="it-IT" sz="2000" dirty="0" err="1" smtClean="0"/>
              <a:t>them</a:t>
            </a:r>
            <a:r>
              <a:rPr lang="it-IT" sz="2000" dirty="0" smtClean="0"/>
              <a:t> </a:t>
            </a:r>
            <a:r>
              <a:rPr lang="it-IT" sz="2000" dirty="0" err="1" smtClean="0"/>
              <a:t>tested</a:t>
            </a:r>
            <a:r>
              <a:rPr lang="it-IT" sz="2000" dirty="0" smtClean="0"/>
              <a:t> in </a:t>
            </a:r>
            <a:r>
              <a:rPr lang="it-IT" sz="2000" dirty="0" err="1" smtClean="0"/>
              <a:t>climatic</a:t>
            </a:r>
            <a:r>
              <a:rPr lang="it-IT" sz="2000" dirty="0" smtClean="0"/>
              <a:t> </a:t>
            </a:r>
            <a:r>
              <a:rPr lang="it-IT" sz="2000" dirty="0" err="1" smtClean="0"/>
              <a:t>chamber</a:t>
            </a: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7581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60" y="1124744"/>
            <a:ext cx="5934084" cy="27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22176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Symbol" charset="2"/>
              </a:rPr>
              <a:t>2013 </a:t>
            </a:r>
            <a:r>
              <a:rPr lang="en-US" dirty="0" smtClean="0">
                <a:latin typeface="+mn-lt"/>
                <a:cs typeface="Symbol" charset="2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+mn-lt"/>
                <a:cs typeface="Symbol" charset="2"/>
              </a:rPr>
              <a:t> 2014: CHANTI</a:t>
            </a:r>
            <a:endParaRPr lang="en-US" baseline="-25000" dirty="0">
              <a:latin typeface="+mn-lt"/>
              <a:cs typeface="Symbol" charset="2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46913" y="6553200"/>
            <a:ext cx="2133600" cy="476250"/>
          </a:xfrm>
        </p:spPr>
        <p:txBody>
          <a:bodyPr/>
          <a:lstStyle/>
          <a:p>
            <a:pPr>
              <a:defRPr/>
            </a:pPr>
            <a:fld id="{44057860-163F-744F-8113-2C921867729F}" type="slidenum">
              <a:rPr lang="it-IT"/>
              <a:pPr>
                <a:defRPr/>
              </a:pPr>
              <a:t>35</a:t>
            </a:fld>
            <a:endParaRPr lang="it-IT" dirty="0"/>
          </a:p>
        </p:txBody>
      </p:sp>
      <p:pic>
        <p:nvPicPr>
          <p:cNvPr id="6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46C0389F-C1C0-488A-BEB2-5C3DF35EA634}" type="slidenum">
              <a:rPr lang="it-IT" smtClean="0"/>
              <a:t>35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4293096"/>
            <a:ext cx="8424936" cy="240065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/>
              <a:t>Custom front-end </a:t>
            </a:r>
            <a:r>
              <a:rPr lang="it-IT" sz="2000" dirty="0" err="1" smtClean="0"/>
              <a:t>electronics</a:t>
            </a:r>
            <a:r>
              <a:rPr lang="it-IT" sz="2000" dirty="0" smtClean="0"/>
              <a:t> production </a:t>
            </a:r>
            <a:r>
              <a:rPr lang="it-IT" sz="2000" dirty="0" err="1" smtClean="0"/>
              <a:t>will</a:t>
            </a:r>
            <a:r>
              <a:rPr lang="it-IT" sz="2000" dirty="0" smtClean="0"/>
              <a:t> start </a:t>
            </a:r>
            <a:r>
              <a:rPr lang="it-IT" sz="2000" dirty="0" err="1" smtClean="0"/>
              <a:t>soon</a:t>
            </a:r>
            <a:r>
              <a:rPr lang="it-IT" sz="2000" dirty="0" smtClean="0"/>
              <a:t> (gara </a:t>
            </a:r>
            <a:r>
              <a:rPr lang="it-IT" sz="2000" dirty="0" err="1" smtClean="0"/>
              <a:t>closed</a:t>
            </a:r>
            <a:r>
              <a:rPr lang="it-IT" sz="2000" dirty="0" smtClean="0"/>
              <a:t> </a:t>
            </a:r>
            <a:r>
              <a:rPr lang="it-IT" sz="2000" dirty="0" err="1" smtClean="0"/>
              <a:t>yesterday</a:t>
            </a:r>
            <a:r>
              <a:rPr lang="it-IT" sz="2000" dirty="0" smtClean="0"/>
              <a:t>!). </a:t>
            </a:r>
            <a:r>
              <a:rPr lang="it-IT" sz="2000" dirty="0" err="1" smtClean="0"/>
              <a:t>Expect</a:t>
            </a:r>
            <a:r>
              <a:rPr lang="it-IT" sz="2000" dirty="0" smtClean="0"/>
              <a:t> delivery by end of March </a:t>
            </a:r>
            <a:endParaRPr lang="it-IT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/>
              <a:t>T</a:t>
            </a:r>
            <a:r>
              <a:rPr lang="it-IT" sz="2000" dirty="0" err="1" smtClean="0"/>
              <a:t>ests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BTF </a:t>
            </a:r>
            <a:r>
              <a:rPr lang="it-IT" sz="2000" dirty="0">
                <a:sym typeface="Wingdings" panose="05000000000000000000" pitchFamily="2" charset="2"/>
              </a:rPr>
              <a:t>(</a:t>
            </a:r>
            <a:r>
              <a:rPr lang="it-IT" sz="2000" dirty="0" smtClean="0"/>
              <a:t>B</a:t>
            </a:r>
            <a:r>
              <a:rPr lang="it-IT" sz="2000" dirty="0" smtClean="0"/>
              <a:t>. Sc. </a:t>
            </a:r>
            <a:r>
              <a:rPr lang="it-IT" sz="2000" dirty="0" err="1" smtClean="0"/>
              <a:t>thesis</a:t>
            </a:r>
            <a:r>
              <a:rPr lang="it-IT" sz="2000" dirty="0" smtClean="0"/>
              <a:t> M. </a:t>
            </a:r>
            <a:r>
              <a:rPr lang="it-IT" sz="2000" dirty="0" smtClean="0"/>
              <a:t>Corvino)</a:t>
            </a:r>
            <a:r>
              <a:rPr lang="it-IT" sz="2000" dirty="0" smtClean="0"/>
              <a:t> </a:t>
            </a:r>
            <a:r>
              <a:rPr lang="it-IT" sz="2000" dirty="0" smtClean="0">
                <a:sym typeface="Wingdings" panose="05000000000000000000" pitchFamily="2" charset="2"/>
              </a:rPr>
              <a:t> dead time &lt; 2% for </a:t>
            </a:r>
            <a:r>
              <a:rPr lang="it-IT" sz="2000" dirty="0" err="1" smtClean="0">
                <a:sym typeface="Wingdings" panose="05000000000000000000" pitchFamily="2" charset="2"/>
              </a:rPr>
              <a:t>hottest</a:t>
            </a:r>
            <a:r>
              <a:rPr lang="it-IT" sz="2000" dirty="0" smtClean="0"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sym typeface="Wingdings" panose="05000000000000000000" pitchFamily="2" charset="2"/>
              </a:rPr>
              <a:t>channels</a:t>
            </a:r>
            <a:endParaRPr lang="it-IT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/>
              <a:t>DCS </a:t>
            </a:r>
            <a:r>
              <a:rPr lang="it-IT" sz="2000" dirty="0" err="1" smtClean="0"/>
              <a:t>still</a:t>
            </a:r>
            <a:r>
              <a:rPr lang="it-IT" sz="2000" dirty="0" smtClean="0"/>
              <a:t> to be </a:t>
            </a:r>
            <a:r>
              <a:rPr lang="it-IT" sz="2000" dirty="0" err="1" smtClean="0"/>
              <a:t>addressed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10" name="Picture 3" descr="C:\Users\ambrosin\AppData\Local\Temp\DSC008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4772"/>
            <a:ext cx="3671991" cy="27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Simulation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36</a:t>
            </a:fld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432048" y="3861048"/>
            <a:ext cx="8172400" cy="3312368"/>
            <a:chOff x="-36512" y="4437112"/>
            <a:chExt cx="6893822" cy="2483916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437112"/>
              <a:ext cx="6893822" cy="248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ttore 1 10"/>
            <p:cNvCxnSpPr/>
            <p:nvPr/>
          </p:nvCxnSpPr>
          <p:spPr>
            <a:xfrm>
              <a:off x="5292080" y="5877272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5724128" y="5877272"/>
              <a:ext cx="0" cy="36004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>
              <a:off x="5508104" y="5877272"/>
              <a:ext cx="0" cy="36004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5370701" y="6309320"/>
              <a:ext cx="569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ToT</a:t>
              </a:r>
              <a:endParaRPr lang="it-IT" dirty="0"/>
            </a:p>
          </p:txBody>
        </p: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47567" y="1052736"/>
            <a:ext cx="4744913" cy="319695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2000" dirty="0" err="1" smtClean="0"/>
              <a:t>Very</a:t>
            </a:r>
            <a:r>
              <a:rPr lang="it-IT" sz="2000" dirty="0" smtClean="0"/>
              <a:t> </a:t>
            </a:r>
            <a:r>
              <a:rPr lang="it-IT" sz="2000" dirty="0" err="1" smtClean="0"/>
              <a:t>detailed</a:t>
            </a:r>
            <a:r>
              <a:rPr lang="it-IT" sz="2000" dirty="0" smtClean="0"/>
              <a:t> </a:t>
            </a:r>
            <a:r>
              <a:rPr lang="it-IT" sz="2000" dirty="0" err="1" smtClean="0"/>
              <a:t>simulation</a:t>
            </a:r>
            <a:r>
              <a:rPr lang="it-IT" sz="2000" dirty="0" smtClean="0"/>
              <a:t> of the CHANTI in </a:t>
            </a:r>
            <a:r>
              <a:rPr lang="it-IT" sz="2000" dirty="0" err="1" smtClean="0"/>
              <a:t>order</a:t>
            </a:r>
            <a:r>
              <a:rPr lang="it-IT" sz="2000" dirty="0" smtClean="0"/>
              <a:t> to </a:t>
            </a:r>
            <a:r>
              <a:rPr lang="it-IT" sz="2000" dirty="0" err="1" smtClean="0"/>
              <a:t>obtain</a:t>
            </a:r>
            <a:r>
              <a:rPr lang="it-IT" sz="2000" dirty="0" smtClean="0"/>
              <a:t> a </a:t>
            </a:r>
            <a:r>
              <a:rPr lang="it-IT" sz="2000" dirty="0" err="1" smtClean="0"/>
              <a:t>realistic</a:t>
            </a:r>
            <a:r>
              <a:rPr lang="it-IT" sz="2000" dirty="0" smtClean="0"/>
              <a:t> </a:t>
            </a:r>
            <a:r>
              <a:rPr lang="it-IT" sz="2000" dirty="0" err="1" smtClean="0"/>
              <a:t>digitization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signal</a:t>
            </a: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 err="1" smtClean="0"/>
              <a:t>Includes</a:t>
            </a:r>
            <a:r>
              <a:rPr lang="it-IT" sz="2000" dirty="0" smtClean="0"/>
              <a:t> </a:t>
            </a:r>
            <a:r>
              <a:rPr lang="it-IT" sz="2000" dirty="0" err="1" smtClean="0"/>
              <a:t>all</a:t>
            </a:r>
            <a:r>
              <a:rPr lang="it-IT" sz="2000" dirty="0" smtClean="0"/>
              <a:t> </a:t>
            </a:r>
            <a:r>
              <a:rPr lang="it-IT" sz="2000" dirty="0" err="1" smtClean="0"/>
              <a:t>optical</a:t>
            </a:r>
            <a:r>
              <a:rPr lang="it-IT" sz="2000" dirty="0" smtClean="0"/>
              <a:t> </a:t>
            </a:r>
            <a:r>
              <a:rPr lang="it-IT" sz="2000" dirty="0" err="1" smtClean="0"/>
              <a:t>processes</a:t>
            </a:r>
            <a:r>
              <a:rPr lang="it-IT" sz="2000" dirty="0" smtClean="0"/>
              <a:t> inside a bar and the </a:t>
            </a:r>
            <a:r>
              <a:rPr lang="it-IT" sz="2000" dirty="0" err="1" smtClean="0"/>
              <a:t>simulation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analog</a:t>
            </a:r>
            <a:r>
              <a:rPr lang="it-IT" sz="2000" dirty="0" smtClean="0"/>
              <a:t> </a:t>
            </a:r>
            <a:r>
              <a:rPr lang="it-IT" sz="2000" dirty="0" err="1" smtClean="0"/>
              <a:t>signal</a:t>
            </a:r>
            <a:r>
              <a:rPr lang="it-IT" sz="2000" dirty="0" smtClean="0"/>
              <a:t> in </a:t>
            </a:r>
            <a:r>
              <a:rPr lang="it-IT" sz="2000" dirty="0" err="1" smtClean="0"/>
              <a:t>order</a:t>
            </a:r>
            <a:r>
              <a:rPr lang="it-IT" sz="2000" dirty="0" smtClean="0"/>
              <a:t> to </a:t>
            </a:r>
            <a:r>
              <a:rPr lang="it-IT" sz="2000" dirty="0" err="1" smtClean="0"/>
              <a:t>obtain</a:t>
            </a:r>
            <a:r>
              <a:rPr lang="it-IT" sz="2000" dirty="0" smtClean="0"/>
              <a:t> the time over </a:t>
            </a:r>
            <a:r>
              <a:rPr lang="it-IT" sz="2000" dirty="0" err="1" smtClean="0"/>
              <a:t>threshold</a:t>
            </a:r>
            <a:r>
              <a:rPr lang="it-IT" sz="2000" dirty="0" smtClean="0"/>
              <a:t> for a </a:t>
            </a:r>
            <a:r>
              <a:rPr lang="it-IT" sz="2000" dirty="0" err="1" smtClean="0"/>
              <a:t>given</a:t>
            </a:r>
            <a:r>
              <a:rPr lang="it-IT" sz="2000" dirty="0" smtClean="0"/>
              <a:t> </a:t>
            </a:r>
            <a:r>
              <a:rPr lang="it-IT" sz="2000" dirty="0" err="1" smtClean="0"/>
              <a:t>energy</a:t>
            </a:r>
            <a:r>
              <a:rPr lang="it-IT" sz="2000" dirty="0" smtClean="0"/>
              <a:t> </a:t>
            </a:r>
            <a:r>
              <a:rPr lang="it-IT" sz="2000" dirty="0" err="1" smtClean="0"/>
              <a:t>deposit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grpSp>
        <p:nvGrpSpPr>
          <p:cNvPr id="9" name="Gruppo 8"/>
          <p:cNvGrpSpPr/>
          <p:nvPr/>
        </p:nvGrpSpPr>
        <p:grpSpPr>
          <a:xfrm>
            <a:off x="35496" y="1628800"/>
            <a:ext cx="3762375" cy="2771775"/>
            <a:chOff x="107504" y="3789040"/>
            <a:chExt cx="3762375" cy="2771775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789040"/>
              <a:ext cx="3762375" cy="277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Connettore 1 7"/>
            <p:cNvCxnSpPr/>
            <p:nvPr/>
          </p:nvCxnSpPr>
          <p:spPr>
            <a:xfrm flipV="1">
              <a:off x="2915816" y="5661248"/>
              <a:ext cx="72008" cy="8275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25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06152"/>
            <a:ext cx="8229600" cy="990600"/>
          </a:xfrm>
        </p:spPr>
        <p:txBody>
          <a:bodyPr/>
          <a:lstStyle/>
          <a:p>
            <a:r>
              <a:rPr lang="it-IT" dirty="0" err="1" smtClean="0"/>
              <a:t>Simulation</a:t>
            </a:r>
            <a:r>
              <a:rPr lang="it-IT" dirty="0" smtClean="0"/>
              <a:t> (2)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37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323528" y="1028650"/>
            <a:ext cx="8443664" cy="5640710"/>
            <a:chOff x="179512" y="980728"/>
            <a:chExt cx="8659688" cy="6000750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80728"/>
              <a:ext cx="8534400" cy="600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tangolo 9"/>
            <p:cNvSpPr/>
            <p:nvPr/>
          </p:nvSpPr>
          <p:spPr>
            <a:xfrm>
              <a:off x="179512" y="980728"/>
              <a:ext cx="252028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462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06152"/>
            <a:ext cx="8229600" cy="990600"/>
          </a:xfrm>
        </p:spPr>
        <p:txBody>
          <a:bodyPr/>
          <a:lstStyle/>
          <a:p>
            <a:r>
              <a:rPr lang="it-IT" dirty="0" err="1" smtClean="0"/>
              <a:t>Simulation</a:t>
            </a:r>
            <a:r>
              <a:rPr lang="it-IT" dirty="0" smtClean="0"/>
              <a:t> (3)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38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4" y="1196752"/>
            <a:ext cx="8414518" cy="556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0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6" y="620688"/>
            <a:ext cx="7380312" cy="374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06152"/>
            <a:ext cx="8229600" cy="990600"/>
          </a:xfrm>
        </p:spPr>
        <p:txBody>
          <a:bodyPr/>
          <a:lstStyle/>
          <a:p>
            <a:r>
              <a:rPr lang="it-IT" dirty="0" smtClean="0"/>
              <a:t>Analysis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39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72008" y="4365104"/>
            <a:ext cx="9036496" cy="216024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responsibility</a:t>
            </a:r>
            <a:r>
              <a:rPr lang="it-IT" dirty="0" smtClean="0"/>
              <a:t>: </a:t>
            </a:r>
            <a:r>
              <a:rPr lang="it-IT" dirty="0" err="1" smtClean="0"/>
              <a:t>evaluation</a:t>
            </a:r>
            <a:r>
              <a:rPr lang="it-IT" dirty="0" smtClean="0"/>
              <a:t> of the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anelastic</a:t>
            </a:r>
            <a:r>
              <a:rPr lang="it-IT" dirty="0" smtClean="0"/>
              <a:t> background for the </a:t>
            </a:r>
            <a:r>
              <a:rPr lang="it-IT" dirty="0" err="1" smtClean="0"/>
              <a:t>K</a:t>
            </a:r>
            <a:r>
              <a:rPr lang="it-IT" dirty="0" err="1" smtClean="0">
                <a:sym typeface="Wingdings" panose="05000000000000000000" pitchFamily="2" charset="2"/>
              </a:rPr>
              <a:t></a:t>
            </a:r>
            <a:r>
              <a:rPr lang="it-IT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pnn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analysis</a:t>
            </a:r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dirty="0" err="1" smtClean="0">
                <a:sym typeface="Wingdings" panose="05000000000000000000" pitchFamily="2" charset="2"/>
              </a:rPr>
              <a:t>Main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ingredients</a:t>
            </a:r>
            <a:r>
              <a:rPr lang="it-IT" dirty="0" smtClean="0">
                <a:sym typeface="Wingdings" panose="05000000000000000000" pitchFamily="2" charset="2"/>
              </a:rPr>
              <a:t> to </a:t>
            </a:r>
            <a:r>
              <a:rPr lang="it-IT" dirty="0" err="1" smtClean="0">
                <a:sym typeface="Wingdings" panose="05000000000000000000" pitchFamily="2" charset="2"/>
              </a:rPr>
              <a:t>suppress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this</a:t>
            </a:r>
            <a:r>
              <a:rPr lang="it-IT" dirty="0" smtClean="0">
                <a:sym typeface="Wingdings" panose="05000000000000000000" pitchFamily="2" charset="2"/>
              </a:rPr>
              <a:t> (</a:t>
            </a:r>
            <a:r>
              <a:rPr lang="it-IT" dirty="0" err="1" smtClean="0">
                <a:sym typeface="Wingdings" panose="05000000000000000000" pitchFamily="2" charset="2"/>
              </a:rPr>
              <a:t>huge</a:t>
            </a:r>
            <a:r>
              <a:rPr lang="it-IT" dirty="0" smtClean="0">
                <a:sym typeface="Wingdings" panose="05000000000000000000" pitchFamily="2" charset="2"/>
              </a:rPr>
              <a:t>) background: </a:t>
            </a:r>
          </a:p>
          <a:p>
            <a:pPr marL="0" indent="0">
              <a:buNone/>
            </a:pP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 CHANTI + LAV (!!!) </a:t>
            </a:r>
            <a:r>
              <a:rPr lang="it-IT" dirty="0" err="1" smtClean="0">
                <a:sym typeface="Wingdings" panose="05000000000000000000" pitchFamily="2" charset="2"/>
              </a:rPr>
              <a:t>Ph.D</a:t>
            </a:r>
            <a:r>
              <a:rPr lang="it-IT" dirty="0" smtClean="0">
                <a:sym typeface="Wingdings" panose="05000000000000000000" pitchFamily="2" charset="2"/>
              </a:rPr>
              <a:t>. </a:t>
            </a:r>
            <a:r>
              <a:rPr lang="it-IT" dirty="0" err="1" smtClean="0">
                <a:sym typeface="Wingdings" panose="05000000000000000000" pitchFamily="2" charset="2"/>
              </a:rPr>
              <a:t>thesis</a:t>
            </a:r>
            <a:r>
              <a:rPr lang="it-IT" dirty="0" smtClean="0">
                <a:sym typeface="Wingdings" panose="05000000000000000000" pitchFamily="2" charset="2"/>
              </a:rPr>
              <a:t> D. Di Filippo</a:t>
            </a:r>
          </a:p>
          <a:p>
            <a:r>
              <a:rPr lang="it-IT" dirty="0" err="1" smtClean="0">
                <a:sym typeface="Wingdings" panose="05000000000000000000" pitchFamily="2" charset="2"/>
              </a:rPr>
              <a:t>Also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interest</a:t>
            </a:r>
            <a:r>
              <a:rPr lang="it-IT" dirty="0" smtClean="0">
                <a:sym typeface="Wingdings" panose="05000000000000000000" pitchFamily="2" charset="2"/>
              </a:rPr>
              <a:t> in LFV-LNV </a:t>
            </a:r>
            <a:r>
              <a:rPr lang="it-IT" dirty="0" err="1" smtClean="0">
                <a:sym typeface="Wingdings" panose="05000000000000000000" pitchFamily="2" charset="2"/>
              </a:rPr>
              <a:t>modes</a:t>
            </a:r>
            <a:r>
              <a:rPr lang="it-IT" dirty="0" smtClean="0">
                <a:sym typeface="Wingdings" panose="05000000000000000000" pitchFamily="2" charset="2"/>
              </a:rPr>
              <a:t> (P. Massarotti)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71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8819456" cy="58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0269" y="1052736"/>
            <a:ext cx="47697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       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                                   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4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816" y="260648"/>
            <a:ext cx="8229600" cy="990600"/>
          </a:xfrm>
        </p:spPr>
        <p:txBody>
          <a:bodyPr/>
          <a:lstStyle/>
          <a:p>
            <a:r>
              <a:rPr lang="it-IT" dirty="0" smtClean="0"/>
              <a:t>The detector (2004-2007)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88024" y="4437112"/>
            <a:ext cx="4032448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≈ 100 m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decay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region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in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vacuum</a:t>
            </a:r>
            <a:endParaRPr lang="it-IT" dirty="0" smtClean="0">
              <a:solidFill>
                <a:schemeClr val="bg1"/>
              </a:solidFill>
              <a:latin typeface="Cambria Math"/>
              <a:ea typeface="Cambria Math"/>
            </a:endParaRPr>
          </a:p>
          <a:p>
            <a:endParaRPr lang="it-IT" dirty="0" smtClean="0">
              <a:solidFill>
                <a:schemeClr val="bg1"/>
              </a:solidFill>
              <a:latin typeface="Cambria Math"/>
              <a:ea typeface="Cambria Math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Similar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acceptance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between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K</a:t>
            </a:r>
            <a:r>
              <a:rPr lang="it-IT" baseline="30000" dirty="0" smtClean="0">
                <a:solidFill>
                  <a:schemeClr val="bg1"/>
                </a:solidFill>
                <a:latin typeface="Cambria Math"/>
                <a:ea typeface="Cambria Math"/>
              </a:rPr>
              <a:t>+ 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and K</a:t>
            </a:r>
            <a:r>
              <a:rPr lang="it-IT" baseline="30000" dirty="0" smtClean="0">
                <a:solidFill>
                  <a:schemeClr val="bg1"/>
                </a:solidFill>
                <a:latin typeface="Cambria Math"/>
                <a:ea typeface="Cambria Math"/>
              </a:rPr>
              <a:t>-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beams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ensured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reversing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magnetic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fields</a:t>
            </a:r>
            <a:endParaRPr lang="it-IT" dirty="0" smtClean="0">
              <a:solidFill>
                <a:schemeClr val="bg1"/>
              </a:solidFill>
              <a:latin typeface="Cambria Math"/>
              <a:ea typeface="Cambria Math"/>
            </a:endParaRPr>
          </a:p>
          <a:p>
            <a:endParaRPr lang="it-IT" dirty="0" smtClean="0">
              <a:solidFill>
                <a:schemeClr val="bg1"/>
              </a:solidFill>
              <a:latin typeface="Cambria Math"/>
              <a:ea typeface="Cambria Math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Pion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decay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products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from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hadronic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beam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remain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into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Cambria Math"/>
                <a:ea typeface="Cambria Math"/>
              </a:rPr>
              <a:t>beam</a:t>
            </a:r>
            <a:r>
              <a:rPr lang="it-IT" dirty="0" smtClean="0">
                <a:solidFill>
                  <a:schemeClr val="bg1"/>
                </a:solidFill>
                <a:latin typeface="Cambria Math"/>
                <a:ea typeface="Cambria Math"/>
              </a:rPr>
              <a:t> pipe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Conclusions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More </a:t>
            </a:r>
            <a:r>
              <a:rPr lang="it-IT" dirty="0" err="1" smtClean="0"/>
              <a:t>than</a:t>
            </a:r>
            <a:r>
              <a:rPr lang="it-IT" dirty="0" smtClean="0"/>
              <a:t> 60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discovery</a:t>
            </a:r>
            <a:r>
              <a:rPr lang="it-IT" dirty="0" smtClean="0"/>
              <a:t> </a:t>
            </a:r>
            <a:r>
              <a:rPr lang="it-IT" dirty="0" err="1" smtClean="0"/>
              <a:t>kaons</a:t>
            </a:r>
            <a:r>
              <a:rPr lang="it-IT" dirty="0" smtClean="0"/>
              <a:t> </a:t>
            </a:r>
            <a:r>
              <a:rPr lang="it-IT" dirty="0" err="1" smtClean="0"/>
              <a:t>provide</a:t>
            </a:r>
            <a:r>
              <a:rPr lang="it-IT" dirty="0" smtClean="0"/>
              <a:t> a </a:t>
            </a:r>
            <a:r>
              <a:rPr lang="it-IT" dirty="0" err="1" smtClean="0"/>
              <a:t>unique</a:t>
            </a:r>
            <a:r>
              <a:rPr lang="it-IT" dirty="0" smtClean="0"/>
              <a:t> playground for </a:t>
            </a:r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ideas</a:t>
            </a:r>
            <a:r>
              <a:rPr lang="it-IT" dirty="0" smtClean="0"/>
              <a:t> on </a:t>
            </a:r>
            <a:r>
              <a:rPr lang="it-IT" dirty="0" err="1" smtClean="0"/>
              <a:t>fundamental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NA62  </a:t>
            </a:r>
            <a:r>
              <a:rPr lang="it-IT" dirty="0" err="1" smtClean="0"/>
              <a:t>collaboration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analyzing</a:t>
            </a:r>
            <a:r>
              <a:rPr lang="it-IT" dirty="0" smtClean="0"/>
              <a:t> data </a:t>
            </a:r>
            <a:r>
              <a:rPr lang="it-IT" dirty="0" err="1" smtClean="0"/>
              <a:t>taken</a:t>
            </a:r>
            <a:r>
              <a:rPr lang="it-IT" dirty="0" smtClean="0"/>
              <a:t> in </a:t>
            </a:r>
            <a:r>
              <a:rPr lang="it-IT" dirty="0" err="1" smtClean="0"/>
              <a:t>past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 and </a:t>
            </a:r>
            <a:r>
              <a:rPr lang="it-IT" dirty="0" err="1" smtClean="0"/>
              <a:t>producing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precise </a:t>
            </a:r>
            <a:r>
              <a:rPr lang="it-IT" dirty="0" err="1" smtClean="0"/>
              <a:t>results</a:t>
            </a:r>
            <a:r>
              <a:rPr lang="it-IT" dirty="0" smtClean="0"/>
              <a:t> for 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leptonic</a:t>
            </a:r>
            <a:r>
              <a:rPr lang="it-IT" dirty="0" smtClean="0"/>
              <a:t>, non-</a:t>
            </a:r>
            <a:r>
              <a:rPr lang="it-IT" dirty="0" err="1" smtClean="0"/>
              <a:t>leptonic</a:t>
            </a:r>
            <a:r>
              <a:rPr lang="it-IT" dirty="0" smtClean="0"/>
              <a:t> and </a:t>
            </a:r>
            <a:r>
              <a:rPr lang="it-IT" dirty="0" err="1" smtClean="0"/>
              <a:t>semileptonic</a:t>
            </a:r>
            <a:r>
              <a:rPr lang="it-IT" dirty="0" smtClean="0"/>
              <a:t> </a:t>
            </a:r>
            <a:r>
              <a:rPr lang="it-IT" dirty="0" err="1" smtClean="0"/>
              <a:t>kaon</a:t>
            </a:r>
            <a:r>
              <a:rPr lang="it-IT" dirty="0" smtClean="0"/>
              <a:t> </a:t>
            </a:r>
            <a:r>
              <a:rPr lang="it-IT" dirty="0" err="1" smtClean="0"/>
              <a:t>decays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err="1" smtClean="0"/>
              <a:t>But</a:t>
            </a:r>
            <a:r>
              <a:rPr lang="it-IT" dirty="0" smtClean="0"/>
              <a:t> the best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yet</a:t>
            </a:r>
            <a:r>
              <a:rPr lang="it-IT" dirty="0" smtClean="0"/>
              <a:t> to come, with the new generation NA62 </a:t>
            </a:r>
            <a:r>
              <a:rPr lang="it-IT" dirty="0" err="1" smtClean="0"/>
              <a:t>apparatus</a:t>
            </a:r>
            <a:r>
              <a:rPr lang="it-IT" dirty="0" smtClean="0"/>
              <a:t> </a:t>
            </a:r>
            <a:r>
              <a:rPr lang="it-IT" dirty="0" err="1" smtClean="0"/>
              <a:t>starting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data </a:t>
            </a:r>
            <a:r>
              <a:rPr lang="it-IT" dirty="0" err="1" smtClean="0"/>
              <a:t>taking</a:t>
            </a:r>
            <a:r>
              <a:rPr lang="it-IT" dirty="0" smtClean="0"/>
              <a:t> in </a:t>
            </a:r>
            <a:r>
              <a:rPr lang="it-IT" dirty="0" err="1" smtClean="0"/>
              <a:t>fall</a:t>
            </a:r>
            <a:r>
              <a:rPr lang="it-IT" dirty="0" smtClean="0"/>
              <a:t> 2014: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collect</a:t>
            </a:r>
            <a:r>
              <a:rPr lang="it-IT" dirty="0" smtClean="0"/>
              <a:t> an </a:t>
            </a:r>
            <a:r>
              <a:rPr lang="it-IT" dirty="0" err="1" smtClean="0"/>
              <a:t>unprecedented</a:t>
            </a:r>
            <a:r>
              <a:rPr lang="it-IT" dirty="0" smtClean="0"/>
              <a:t> </a:t>
            </a:r>
            <a:r>
              <a:rPr lang="it-IT" dirty="0" err="1" smtClean="0"/>
              <a:t>statistics</a:t>
            </a:r>
            <a:r>
              <a:rPr lang="it-IT" dirty="0" smtClean="0"/>
              <a:t> and exploit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powerful</a:t>
            </a:r>
            <a:r>
              <a:rPr lang="it-IT" dirty="0" smtClean="0"/>
              <a:t> detector </a:t>
            </a:r>
            <a:r>
              <a:rPr lang="it-IT" dirty="0" err="1" smtClean="0"/>
              <a:t>features</a:t>
            </a:r>
            <a:r>
              <a:rPr lang="it-IT" dirty="0"/>
              <a:t> </a:t>
            </a:r>
            <a:r>
              <a:rPr lang="it-IT" dirty="0" smtClean="0"/>
              <a:t>to </a:t>
            </a:r>
            <a:r>
              <a:rPr lang="it-IT" dirty="0" err="1" smtClean="0"/>
              <a:t>push</a:t>
            </a:r>
            <a:r>
              <a:rPr lang="it-IT" dirty="0" smtClean="0"/>
              <a:t> </a:t>
            </a:r>
            <a:r>
              <a:rPr lang="it-IT" dirty="0" err="1" smtClean="0"/>
              <a:t>further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 of rare (and </a:t>
            </a:r>
            <a:r>
              <a:rPr lang="it-IT" dirty="0" err="1" smtClean="0"/>
              <a:t>forbidden</a:t>
            </a:r>
            <a:r>
              <a:rPr lang="it-IT" dirty="0" smtClean="0"/>
              <a:t>) </a:t>
            </a:r>
            <a:r>
              <a:rPr lang="it-IT" dirty="0" err="1" smtClean="0"/>
              <a:t>kaon</a:t>
            </a:r>
            <a:r>
              <a:rPr lang="it-IT" dirty="0" smtClean="0"/>
              <a:t> </a:t>
            </a:r>
            <a:r>
              <a:rPr lang="it-IT" dirty="0" err="1" smtClean="0"/>
              <a:t>decays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to </a:t>
            </a:r>
            <a:r>
              <a:rPr lang="it-IT" dirty="0" err="1" smtClean="0"/>
              <a:t>completion</a:t>
            </a:r>
            <a:r>
              <a:rPr lang="it-IT" dirty="0" smtClean="0"/>
              <a:t> of </a:t>
            </a:r>
            <a:r>
              <a:rPr lang="it-IT" dirty="0" err="1" smtClean="0"/>
              <a:t>our</a:t>
            </a:r>
            <a:r>
              <a:rPr lang="it-IT" dirty="0" smtClean="0"/>
              <a:t> hardware </a:t>
            </a:r>
            <a:r>
              <a:rPr lang="it-IT" dirty="0" err="1" smtClean="0"/>
              <a:t>tasks</a:t>
            </a:r>
            <a:r>
              <a:rPr lang="it-IT" dirty="0" smtClean="0"/>
              <a:t>. </a:t>
            </a:r>
            <a:r>
              <a:rPr lang="it-IT" dirty="0" err="1" smtClean="0"/>
              <a:t>Everything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advanced</a:t>
            </a:r>
            <a:r>
              <a:rPr lang="it-IT" dirty="0" smtClean="0"/>
              <a:t> (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nothing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complete </a:t>
            </a:r>
            <a:r>
              <a:rPr lang="it-IT" dirty="0" err="1" smtClean="0"/>
              <a:t>yet</a:t>
            </a:r>
            <a:r>
              <a:rPr lang="it-IT" dirty="0" smtClean="0"/>
              <a:t>…) </a:t>
            </a:r>
          </a:p>
          <a:p>
            <a:endParaRPr lang="it-IT" dirty="0"/>
          </a:p>
          <a:p>
            <a:r>
              <a:rPr lang="it-IT" b="1" u="sng" dirty="0" smtClean="0"/>
              <a:t>2014 </a:t>
            </a:r>
            <a:r>
              <a:rPr lang="it-IT" b="1" u="sng" dirty="0" err="1" smtClean="0"/>
              <a:t>will</a:t>
            </a:r>
            <a:r>
              <a:rPr lang="it-IT" b="1" u="sng" dirty="0" smtClean="0"/>
              <a:t> be the </a:t>
            </a:r>
            <a:r>
              <a:rPr lang="it-IT" b="1" u="sng" dirty="0" err="1" smtClean="0"/>
              <a:t>most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important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year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since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we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started</a:t>
            </a:r>
            <a:r>
              <a:rPr lang="it-IT" b="1" u="sng" dirty="0" smtClean="0"/>
              <a:t> the NA62 </a:t>
            </a:r>
            <a:r>
              <a:rPr lang="it-IT" b="1" u="sng" dirty="0" err="1" smtClean="0"/>
              <a:t>challenge</a:t>
            </a:r>
            <a:r>
              <a:rPr lang="it-IT" b="1" u="sng" dirty="0"/>
              <a:t>.</a:t>
            </a:r>
            <a:endParaRPr lang="it-IT" b="1" u="sng" dirty="0"/>
          </a:p>
        </p:txBody>
      </p:sp>
      <p:pic>
        <p:nvPicPr>
          <p:cNvPr id="5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4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596336" y="0"/>
            <a:ext cx="1090464" cy="329184"/>
          </a:xfrm>
        </p:spPr>
        <p:txBody>
          <a:bodyPr/>
          <a:lstStyle/>
          <a:p>
            <a:pPr>
              <a:defRPr/>
            </a:pPr>
            <a:fld id="{996F0CE1-701E-B043-83E3-811ED441B724}" type="slidenum">
              <a:rPr lang="it-IT" b="1"/>
              <a:pPr>
                <a:defRPr/>
              </a:pPr>
              <a:t>41</a:t>
            </a:fld>
            <a:endParaRPr lang="it-IT" b="1" dirty="0"/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123728" y="2492896"/>
            <a:ext cx="4535958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 dirty="0" smtClean="0"/>
              <a:t>SPARES</a:t>
            </a:r>
            <a:endParaRPr lang="en-US" sz="6600" dirty="0" smtClean="0">
              <a:cs typeface="+mj-cs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539552" y="12700"/>
            <a:ext cx="1090464" cy="329184"/>
          </a:xfrm>
        </p:spPr>
        <p:txBody>
          <a:bodyPr/>
          <a:lstStyle/>
          <a:p>
            <a:r>
              <a:rPr lang="it-IT" smtClean="0"/>
              <a:t>F. Ambrosino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4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766" y="548680"/>
            <a:ext cx="8229600" cy="990600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dirty="0" err="1" smtClean="0"/>
              <a:t>Bounds</a:t>
            </a:r>
            <a:r>
              <a:rPr lang="it-IT" dirty="0" smtClean="0"/>
              <a:t> on NP from R</a:t>
            </a:r>
            <a:r>
              <a:rPr lang="it-IT" baseline="-25000" dirty="0" smtClean="0"/>
              <a:t>K</a:t>
            </a:r>
            <a:r>
              <a:rPr lang="it-IT" dirty="0" smtClean="0">
                <a:sym typeface="Wingdings" pitchFamily="2" charset="2"/>
              </a:rPr>
              <a:t> </a:t>
            </a:r>
            <a:endParaRPr lang="it-IT" dirty="0">
              <a:latin typeface="+mn-lt"/>
            </a:endParaRPr>
          </a:p>
        </p:txBody>
      </p:sp>
      <p:pic>
        <p:nvPicPr>
          <p:cNvPr id="8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42</a:t>
            </a:fld>
            <a:endParaRPr lang="it-I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96" y="1620495"/>
            <a:ext cx="5803156" cy="51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4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766" y="548680"/>
            <a:ext cx="8229600" cy="990600"/>
          </a:xfrm>
        </p:spPr>
        <p:txBody>
          <a:bodyPr/>
          <a:lstStyle/>
          <a:p>
            <a:r>
              <a:rPr lang="it-IT" dirty="0" smtClean="0"/>
              <a:t> Trigger for LFV </a:t>
            </a:r>
            <a:r>
              <a:rPr lang="it-IT" dirty="0" err="1" smtClean="0"/>
              <a:t>modes</a:t>
            </a:r>
            <a:r>
              <a:rPr lang="it-IT" dirty="0" smtClean="0"/>
              <a:t> in NA62</a:t>
            </a:r>
            <a:endParaRPr lang="it-IT" dirty="0">
              <a:latin typeface="+mn-lt"/>
            </a:endParaRPr>
          </a:p>
        </p:txBody>
      </p:sp>
      <p:pic>
        <p:nvPicPr>
          <p:cNvPr id="8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43</a:t>
            </a:fld>
            <a:endParaRPr lang="it-IT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772816"/>
            <a:ext cx="80581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5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1266"/>
            <a:ext cx="7772400" cy="1143000"/>
          </a:xfrm>
        </p:spPr>
        <p:txBody>
          <a:bodyPr/>
          <a:lstStyle/>
          <a:p>
            <a:r>
              <a:rPr lang="it-IT" dirty="0" smtClean="0"/>
              <a:t>Motivazioni per il CHANTI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712968" cy="540060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Il flusso previsto di K </a:t>
            </a:r>
            <a:r>
              <a:rPr lang="it-IT" dirty="0"/>
              <a:t>sul GTK </a:t>
            </a:r>
            <a:r>
              <a:rPr lang="it-IT" dirty="0" smtClean="0"/>
              <a:t>nei due anni di presa dati di NA62 è pari a 7.8*10</a:t>
            </a:r>
            <a:r>
              <a:rPr lang="it-IT" baseline="30000" dirty="0" smtClean="0"/>
              <a:t>13</a:t>
            </a:r>
          </a:p>
          <a:p>
            <a:r>
              <a:rPr lang="it-IT" dirty="0" smtClean="0"/>
              <a:t>Circa 7*10</a:t>
            </a:r>
            <a:r>
              <a:rPr lang="it-IT" baseline="30000" dirty="0" smtClean="0"/>
              <a:t>-4</a:t>
            </a:r>
            <a:r>
              <a:rPr lang="it-IT" dirty="0" smtClean="0"/>
              <a:t> di essi subirà interazione anelastica su GTK3</a:t>
            </a:r>
          </a:p>
          <a:p>
            <a:r>
              <a:rPr lang="it-IT" dirty="0" smtClean="0"/>
              <a:t>I tagli «standard» dell’analisi (incluso il volume fiduciale) sono in grado di sopprimere il fondo anelastico di un fattore 4*10</a:t>
            </a:r>
            <a:r>
              <a:rPr lang="it-IT" baseline="30000" dirty="0" smtClean="0"/>
              <a:t>-5</a:t>
            </a:r>
          </a:p>
          <a:p>
            <a:r>
              <a:rPr lang="it-IT" dirty="0" smtClean="0"/>
              <a:t>Aggiungendo una richiesta di veto sui LAV e assumendo che l’inefficienza dei LAV per questo tipo di eventi (3*10</a:t>
            </a:r>
            <a:r>
              <a:rPr lang="it-IT" baseline="30000" dirty="0" smtClean="0"/>
              <a:t>-3</a:t>
            </a:r>
            <a:r>
              <a:rPr lang="it-IT" dirty="0" smtClean="0"/>
              <a:t> ) fattorizzi si rimane con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0070C0"/>
                </a:solidFill>
              </a:rPr>
              <a:t>O(7000) eventi di fondo pari a  circa 70 volte il segnale SM</a:t>
            </a:r>
          </a:p>
          <a:p>
            <a:r>
              <a:rPr lang="it-IT" dirty="0" smtClean="0"/>
              <a:t>Altri tre-quattro ordini di grandezza di reiezione da ottenere: necessità di sfruttare la risposta del GTK (reiezione circa 4*10</a:t>
            </a:r>
            <a:r>
              <a:rPr lang="it-IT" baseline="30000" dirty="0" smtClean="0"/>
              <a:t>-2</a:t>
            </a:r>
            <a:r>
              <a:rPr lang="it-IT" dirty="0" smtClean="0"/>
              <a:t>) </a:t>
            </a:r>
            <a:r>
              <a:rPr lang="it-IT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un veto specifico per eventi anelastici (anche per validare le simulazioni e selezionare campioni di controllo !</a:t>
            </a:r>
            <a:r>
              <a:rPr lang="it-IT" dirty="0" smtClean="0">
                <a:solidFill>
                  <a:srgbClr val="0070C0"/>
                </a:solidFill>
              </a:rPr>
              <a:t>)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15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it-IT" dirty="0" err="1" smtClean="0"/>
              <a:t>Chanti</a:t>
            </a:r>
            <a:r>
              <a:rPr lang="it-IT" dirty="0" smtClean="0"/>
              <a:t> FEE </a:t>
            </a:r>
            <a:r>
              <a:rPr lang="it-IT" dirty="0" err="1" smtClean="0"/>
              <a:t>scheme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2840" y="980728"/>
            <a:ext cx="8229600" cy="2871028"/>
          </a:xfrm>
        </p:spPr>
        <p:txBody>
          <a:bodyPr>
            <a:normAutofit/>
          </a:bodyPr>
          <a:lstStyle/>
          <a:p>
            <a:r>
              <a:rPr lang="it-IT" dirty="0" err="1" smtClean="0"/>
              <a:t>Ri</a:t>
            </a:r>
            <a:r>
              <a:rPr lang="it-IT" dirty="0" smtClean="0"/>
              <a:t> uso delle LAV-FEE  </a:t>
            </a:r>
            <a:r>
              <a:rPr lang="it-IT" dirty="0" err="1" smtClean="0"/>
              <a:t>ToT</a:t>
            </a:r>
            <a:r>
              <a:rPr lang="it-IT" dirty="0" smtClean="0"/>
              <a:t> </a:t>
            </a:r>
            <a:r>
              <a:rPr lang="it-IT" dirty="0" err="1" smtClean="0"/>
              <a:t>boards</a:t>
            </a:r>
            <a:r>
              <a:rPr lang="it-IT" dirty="0" smtClean="0"/>
              <a:t> in uno schema a due livelli</a:t>
            </a:r>
          </a:p>
          <a:p>
            <a:r>
              <a:rPr lang="it-IT" dirty="0" smtClean="0"/>
              <a:t>CHANTI </a:t>
            </a:r>
            <a:r>
              <a:rPr lang="it-IT" dirty="0" err="1" smtClean="0"/>
              <a:t>boards</a:t>
            </a:r>
            <a:r>
              <a:rPr lang="it-IT" dirty="0" smtClean="0"/>
              <a:t> (LNF, G. Corradi): </a:t>
            </a:r>
          </a:p>
          <a:p>
            <a:pPr lvl="1">
              <a:buFont typeface="Wingdings" pitchFamily="2" charset="2"/>
              <a:buChar char="Ø"/>
            </a:pPr>
            <a:r>
              <a:rPr lang="it-IT" dirty="0" smtClean="0"/>
              <a:t>Set </a:t>
            </a:r>
            <a:r>
              <a:rPr lang="it-IT" dirty="0" err="1" smtClean="0"/>
              <a:t>Vbias</a:t>
            </a:r>
            <a:r>
              <a:rPr lang="it-IT" dirty="0" smtClean="0"/>
              <a:t> (</a:t>
            </a:r>
            <a:r>
              <a:rPr lang="it-IT" dirty="0" err="1" smtClean="0"/>
              <a:t>mV</a:t>
            </a:r>
            <a:r>
              <a:rPr lang="it-IT" dirty="0" smtClean="0"/>
              <a:t>), </a:t>
            </a:r>
          </a:p>
          <a:p>
            <a:pPr lvl="1">
              <a:buFont typeface="Wingdings" pitchFamily="2" charset="2"/>
              <a:buChar char="Ø"/>
            </a:pPr>
            <a:r>
              <a:rPr lang="it-IT" dirty="0" smtClean="0"/>
              <a:t>Amplificazione veloce</a:t>
            </a:r>
          </a:p>
          <a:p>
            <a:pPr lvl="1">
              <a:buFont typeface="Wingdings" pitchFamily="2" charset="2"/>
              <a:buChar char="Ø"/>
            </a:pPr>
            <a:r>
              <a:rPr lang="it-IT" dirty="0" smtClean="0"/>
              <a:t>Lettura corrente singolo canale </a:t>
            </a:r>
            <a:r>
              <a:rPr lang="it-IT" dirty="0"/>
              <a:t>(</a:t>
            </a:r>
            <a:r>
              <a:rPr lang="it-IT" dirty="0" err="1" smtClean="0"/>
              <a:t>nA</a:t>
            </a:r>
            <a:r>
              <a:rPr lang="it-IT" dirty="0" smtClean="0"/>
              <a:t>) </a:t>
            </a:r>
            <a:endParaRPr lang="it-IT" dirty="0"/>
          </a:p>
          <a:p>
            <a:pPr lvl="1">
              <a:buFont typeface="Wingdings" pitchFamily="2" charset="2"/>
              <a:buChar char="Ø"/>
            </a:pPr>
            <a:r>
              <a:rPr lang="it-IT" dirty="0" smtClean="0"/>
              <a:t>Lettura sonde di temperatura (pt100)</a:t>
            </a:r>
          </a:p>
          <a:p>
            <a:pPr marL="0" indent="0">
              <a:buNone/>
            </a:pPr>
            <a:endParaRPr lang="it-IT" dirty="0" smtClean="0"/>
          </a:p>
        </p:txBody>
      </p:sp>
      <p:grpSp>
        <p:nvGrpSpPr>
          <p:cNvPr id="9" name="Gruppo 8"/>
          <p:cNvGrpSpPr/>
          <p:nvPr/>
        </p:nvGrpSpPr>
        <p:grpSpPr>
          <a:xfrm>
            <a:off x="420995" y="3851756"/>
            <a:ext cx="7967429" cy="2673588"/>
            <a:chOff x="395536" y="3356992"/>
            <a:chExt cx="8640960" cy="3096344"/>
          </a:xfrm>
        </p:grpSpPr>
        <p:sp>
          <p:nvSpPr>
            <p:cNvPr id="4" name="Rettangolo arrotondato 3"/>
            <p:cNvSpPr/>
            <p:nvPr/>
          </p:nvSpPr>
          <p:spPr>
            <a:xfrm>
              <a:off x="395536" y="4149080"/>
              <a:ext cx="2160240" cy="15841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Picture 2" descr="D:\CHANTI\photo\DSC0768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96" y="4293085"/>
              <a:ext cx="1727919" cy="12961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llaDiTesto 5"/>
            <p:cNvSpPr txBox="1"/>
            <p:nvPr/>
          </p:nvSpPr>
          <p:spPr>
            <a:xfrm>
              <a:off x="637937" y="3779748"/>
              <a:ext cx="1557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Vacuum</a:t>
              </a:r>
              <a:r>
                <a:rPr lang="it-IT" dirty="0" smtClean="0"/>
                <a:t> vessel</a:t>
              </a:r>
              <a:endParaRPr lang="it-IT" dirty="0"/>
            </a:p>
          </p:txBody>
        </p:sp>
        <p:sp>
          <p:nvSpPr>
            <p:cNvPr id="7" name="Ovale 6"/>
            <p:cNvSpPr/>
            <p:nvPr/>
          </p:nvSpPr>
          <p:spPr>
            <a:xfrm>
              <a:off x="2483768" y="4509120"/>
              <a:ext cx="144016" cy="8641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189529" y="5723964"/>
              <a:ext cx="798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Flange</a:t>
              </a:r>
              <a:endParaRPr lang="it-IT" dirty="0"/>
            </a:p>
          </p:txBody>
        </p:sp>
        <p:cxnSp>
          <p:nvCxnSpPr>
            <p:cNvPr id="10" name="Connettore 2 9"/>
            <p:cNvCxnSpPr/>
            <p:nvPr/>
          </p:nvCxnSpPr>
          <p:spPr>
            <a:xfrm>
              <a:off x="2627784" y="4635666"/>
              <a:ext cx="1245227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>
              <a:off x="2627784" y="4788066"/>
              <a:ext cx="1245227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>
              <a:off x="2627784" y="4941168"/>
              <a:ext cx="1245227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>
              <a:off x="2627784" y="5085184"/>
              <a:ext cx="1245227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>
              <a:off x="2627784" y="5229200"/>
              <a:ext cx="1245227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2627784" y="5373216"/>
              <a:ext cx="1245227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tangolo 17"/>
            <p:cNvSpPr/>
            <p:nvPr/>
          </p:nvSpPr>
          <p:spPr>
            <a:xfrm>
              <a:off x="3873011" y="3779748"/>
              <a:ext cx="1923125" cy="26015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3779912" y="3356992"/>
              <a:ext cx="2031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CHANTI </a:t>
              </a:r>
              <a:r>
                <a:rPr lang="it-IT" dirty="0" err="1" smtClean="0"/>
                <a:t>boards</a:t>
              </a:r>
              <a:r>
                <a:rPr lang="it-IT" dirty="0" smtClean="0"/>
                <a:t> (9X)</a:t>
              </a:r>
              <a:endParaRPr lang="it-IT" dirty="0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4211960" y="4149080"/>
              <a:ext cx="1054661" cy="7920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4211960" y="5157192"/>
              <a:ext cx="1054661" cy="7920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355976" y="4221088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16 CH</a:t>
              </a:r>
              <a:endParaRPr lang="it-IT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4336751" y="5219908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16 CH</a:t>
              </a:r>
              <a:endParaRPr lang="it-IT" dirty="0"/>
            </a:p>
          </p:txBody>
        </p:sp>
        <p:cxnSp>
          <p:nvCxnSpPr>
            <p:cNvPr id="24" name="Connettore 2 23"/>
            <p:cNvCxnSpPr/>
            <p:nvPr/>
          </p:nvCxnSpPr>
          <p:spPr>
            <a:xfrm>
              <a:off x="5868144" y="4653136"/>
              <a:ext cx="1245227" cy="0"/>
            </a:xfrm>
            <a:prstGeom prst="straightConnector1">
              <a:avLst/>
            </a:prstGeom>
            <a:ln w="381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>
              <a:off x="5868144" y="4805536"/>
              <a:ext cx="1245227" cy="0"/>
            </a:xfrm>
            <a:prstGeom prst="straightConnector1">
              <a:avLst/>
            </a:prstGeom>
            <a:ln w="381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>
              <a:off x="5868144" y="4957936"/>
              <a:ext cx="1245227" cy="0"/>
            </a:xfrm>
            <a:prstGeom prst="straightConnector1">
              <a:avLst/>
            </a:prstGeom>
            <a:ln w="381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>
              <a:off x="5868144" y="5110336"/>
              <a:ext cx="1245227" cy="0"/>
            </a:xfrm>
            <a:prstGeom prst="straightConnector1">
              <a:avLst/>
            </a:prstGeom>
            <a:ln w="381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>
              <a:off x="5868144" y="5262736"/>
              <a:ext cx="1245227" cy="0"/>
            </a:xfrm>
            <a:prstGeom prst="straightConnector1">
              <a:avLst/>
            </a:prstGeom>
            <a:ln w="381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/>
            <p:nvPr/>
          </p:nvCxnSpPr>
          <p:spPr>
            <a:xfrm>
              <a:off x="5868144" y="5415136"/>
              <a:ext cx="1245227" cy="0"/>
            </a:xfrm>
            <a:prstGeom prst="straightConnector1">
              <a:avLst/>
            </a:prstGeom>
            <a:ln w="381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ttangolo 33"/>
            <p:cNvSpPr/>
            <p:nvPr/>
          </p:nvSpPr>
          <p:spPr>
            <a:xfrm>
              <a:off x="7113371" y="3851756"/>
              <a:ext cx="1923125" cy="26015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7020272" y="3429000"/>
              <a:ext cx="1675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TOT </a:t>
              </a:r>
              <a:r>
                <a:rPr lang="it-IT" dirty="0" err="1" smtClean="0"/>
                <a:t>boards</a:t>
              </a:r>
              <a:r>
                <a:rPr lang="it-IT" dirty="0" smtClean="0"/>
                <a:t> (9X)</a:t>
              </a:r>
              <a:endParaRPr lang="it-IT" dirty="0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7308304" y="4329100"/>
              <a:ext cx="1054661" cy="13321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7433095" y="4787860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32 CH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901938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2088" y="53752"/>
            <a:ext cx="7772400" cy="1143000"/>
          </a:xfrm>
        </p:spPr>
        <p:txBody>
          <a:bodyPr/>
          <a:lstStyle/>
          <a:p>
            <a:r>
              <a:rPr lang="it-IT" dirty="0" smtClean="0"/>
              <a:t>CHANTI-01 nel 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run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4032448" cy="4968552"/>
          </a:xfrm>
        </p:spPr>
        <p:txBody>
          <a:bodyPr>
            <a:normAutofit/>
          </a:bodyPr>
          <a:lstStyle/>
          <a:p>
            <a:r>
              <a:rPr lang="it-IT" sz="2000" dirty="0"/>
              <a:t>L</a:t>
            </a:r>
            <a:r>
              <a:rPr lang="it-IT" sz="2000" dirty="0" smtClean="0"/>
              <a:t>a prima stazione del CHANTI è stata utilizzata nel TR</a:t>
            </a:r>
            <a:r>
              <a:rPr lang="it-IT" sz="2000" dirty="0"/>
              <a:t>, posizionata </a:t>
            </a:r>
            <a:r>
              <a:rPr lang="it-IT" sz="2000" dirty="0" smtClean="0"/>
              <a:t>in modo da misurare l’alone </a:t>
            </a:r>
            <a:r>
              <a:rPr lang="it-IT" sz="2000" dirty="0"/>
              <a:t>del fascio </a:t>
            </a:r>
            <a:endParaRPr lang="it-IT" sz="2000" dirty="0" smtClean="0"/>
          </a:p>
          <a:p>
            <a:r>
              <a:rPr lang="it-IT" sz="2000" dirty="0"/>
              <a:t> </a:t>
            </a:r>
            <a:r>
              <a:rPr lang="it-IT" sz="2000" dirty="0" smtClean="0"/>
              <a:t>Tutti i 46 canali letti con successo (</a:t>
            </a:r>
            <a:r>
              <a:rPr lang="it-IT" sz="2000" dirty="0" err="1" smtClean="0"/>
              <a:t>max</a:t>
            </a:r>
            <a:r>
              <a:rPr lang="it-IT" sz="2000" dirty="0" smtClean="0"/>
              <a:t> 32 simultaneamente) con la catena FE-</a:t>
            </a:r>
            <a:r>
              <a:rPr lang="it-IT" sz="2000" dirty="0" err="1" smtClean="0"/>
              <a:t>ToT</a:t>
            </a:r>
            <a:r>
              <a:rPr lang="it-IT" sz="2000" dirty="0" smtClean="0"/>
              <a:t>-TDC (Tel62)</a:t>
            </a:r>
          </a:p>
          <a:p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16" y="1556792"/>
            <a:ext cx="498658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15"/>
          <p:cNvSpPr txBox="1"/>
          <p:nvPr/>
        </p:nvSpPr>
        <p:spPr>
          <a:xfrm>
            <a:off x="6775338" y="1485426"/>
            <a:ext cx="2247436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Time difference among two bars (corrected for time slewing &amp; position). </a:t>
            </a:r>
          </a:p>
          <a:p>
            <a:r>
              <a:rPr lang="en-US" sz="1400" dirty="0" smtClean="0">
                <a:latin typeface="Helvetica"/>
                <a:cs typeface="Helvetica"/>
              </a:rPr>
              <a:t>Res=</a:t>
            </a:r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Symbol" pitchFamily="18" charset="2"/>
                <a:cs typeface="Helvetica"/>
              </a:rPr>
              <a:t>s</a:t>
            </a:r>
            <a:r>
              <a:rPr lang="en-US" sz="1400" dirty="0">
                <a:solidFill>
                  <a:schemeClr val="bg1"/>
                </a:solidFill>
                <a:latin typeface="Helvetica"/>
                <a:cs typeface="Helvetica"/>
              </a:rPr>
              <a:t>/</a:t>
            </a:r>
            <a:r>
              <a:rPr lang="en-US" sz="1400" dirty="0">
                <a:solidFill>
                  <a:schemeClr val="bg1"/>
                </a:solidFill>
                <a:latin typeface="Helvetica"/>
                <a:cs typeface="Helvetica"/>
                <a:sym typeface="Symbol"/>
              </a:rPr>
              <a:t></a:t>
            </a:r>
            <a:r>
              <a:rPr lang="en-US" sz="1400" dirty="0">
                <a:solidFill>
                  <a:schemeClr val="bg1"/>
                </a:solidFill>
                <a:latin typeface="Helvetica"/>
                <a:cs typeface="Helvetica"/>
              </a:rPr>
              <a:t>2 = 1ns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Helvetica"/>
                <a:cs typeface="Helvetica"/>
              </a:rPr>
              <a:t> 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07504" y="4581128"/>
            <a:ext cx="8640960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/>
              <a:t>Risultati molto buoni per la risoluzione temporale (1 ns/</a:t>
            </a:r>
            <a:r>
              <a:rPr lang="it-IT" sz="2000" dirty="0" err="1" smtClean="0"/>
              <a:t>ch</a:t>
            </a:r>
            <a:r>
              <a:rPr lang="it-IT" sz="2000" dirty="0" smtClean="0"/>
              <a:t>)</a:t>
            </a:r>
          </a:p>
          <a:p>
            <a:r>
              <a:rPr lang="it-IT" sz="2000" dirty="0" smtClean="0"/>
              <a:t>Prese dati in diverse condizioni di guadagno/diverse soglie </a:t>
            </a:r>
            <a:r>
              <a:rPr lang="it-IT" sz="2000" dirty="0" err="1" smtClean="0"/>
              <a:t>ToT</a:t>
            </a:r>
            <a:r>
              <a:rPr lang="it-IT" sz="2000" dirty="0" smtClean="0"/>
              <a:t> per </a:t>
            </a:r>
            <a:r>
              <a:rPr lang="it-IT" sz="2000" dirty="0" err="1" smtClean="0"/>
              <a:t>tuning</a:t>
            </a:r>
            <a:r>
              <a:rPr lang="it-IT" sz="2000" dirty="0" smtClean="0"/>
              <a:t> simulazione</a:t>
            </a:r>
            <a:r>
              <a:rPr lang="it-IT" sz="2000" dirty="0" smtClean="0">
                <a:sym typeface="Wingdings" pitchFamily="2" charset="2"/>
              </a:rPr>
              <a:t> simulazione dettagliata del segnale</a:t>
            </a:r>
            <a:endParaRPr lang="it-IT" sz="2000" dirty="0" smtClean="0"/>
          </a:p>
          <a:p>
            <a:r>
              <a:rPr lang="it-IT" sz="2000" dirty="0" smtClean="0"/>
              <a:t>Operata con successo in vuoto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407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7272808" cy="1800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/>
              <a:t>Recent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 smtClean="0"/>
          </a:p>
          <a:p>
            <a:pPr lvl="1"/>
            <a:r>
              <a:rPr lang="it-IT" dirty="0" smtClean="0">
                <a:solidFill>
                  <a:schemeClr val="tx1"/>
                </a:solidFill>
                <a:sym typeface="Wingdings" pitchFamily="2" charset="2"/>
              </a:rPr>
              <a:t>NA62 : Ke2 , K</a:t>
            </a:r>
            <a:r>
              <a:rPr lang="it-IT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it-IT" dirty="0" smtClean="0">
                <a:solidFill>
                  <a:schemeClr val="tx1"/>
                </a:solidFill>
                <a:sym typeface="Wingdings" pitchFamily="2" charset="2"/>
              </a:rPr>
              <a:t>2 and </a:t>
            </a:r>
            <a:r>
              <a:rPr lang="it-IT" dirty="0" err="1" smtClean="0">
                <a:solidFill>
                  <a:schemeClr val="tx1"/>
                </a:solidFill>
                <a:sym typeface="Wingdings" pitchFamily="2" charset="2"/>
              </a:rPr>
              <a:t>lepton</a:t>
            </a:r>
            <a:r>
              <a:rPr lang="it-IT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sym typeface="Wingdings" pitchFamily="2" charset="2"/>
              </a:rPr>
              <a:t>universality</a:t>
            </a:r>
            <a:endParaRPr lang="it-IT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NA48/2-NA62 : K </a:t>
            </a:r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 </a:t>
            </a:r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p g </a:t>
            </a:r>
            <a:r>
              <a:rPr lang="it-IT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g</a:t>
            </a:r>
            <a:endParaRPr lang="it-IT" dirty="0">
              <a:solidFill>
                <a:schemeClr val="accent1">
                  <a:lumMod val="20000"/>
                  <a:lumOff val="80000"/>
                </a:schemeClr>
              </a:solidFill>
              <a:latin typeface="Symbol" pitchFamily="18" charset="2"/>
              <a:sym typeface="Wingdings" pitchFamily="2" charset="2"/>
            </a:endParaRPr>
          </a:p>
          <a:p>
            <a:pPr lvl="1"/>
            <a:endParaRPr lang="it-IT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274320" lvl="1" indent="0">
              <a:buNone/>
            </a:pPr>
            <a:endParaRPr lang="it-IT" dirty="0">
              <a:solidFill>
                <a:schemeClr val="bg2"/>
              </a:solidFill>
              <a:sym typeface="Wingdings" pitchFamily="2" charset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3861048"/>
            <a:ext cx="7344816" cy="2185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Prospects</a:t>
            </a:r>
            <a:r>
              <a:rPr lang="it-IT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:</a:t>
            </a:r>
          </a:p>
          <a:p>
            <a:endParaRPr lang="it-IT" sz="2000" dirty="0" smtClean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NA62  and K 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 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p n </a:t>
            </a: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it-IT" sz="2000" dirty="0" smtClean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Other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 rare and </a:t>
            </a: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forbidden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 </a:t>
            </a: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decays</a:t>
            </a: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 </a:t>
            </a:r>
            <a:r>
              <a:rPr lang="it-IT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studies</a:t>
            </a:r>
            <a:endParaRPr lang="it-IT" sz="2000" dirty="0" smtClean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Wingdings" pitchFamily="2" charset="2"/>
              </a:rPr>
              <a:t>Napoli in NA62</a:t>
            </a:r>
            <a:endParaRPr lang="it-IT" sz="2000" dirty="0">
              <a:solidFill>
                <a:schemeClr val="accent1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3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270500" y="2924944"/>
            <a:ext cx="3478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Palatino" pitchFamily="18" charset="0"/>
              </a:rPr>
              <a:t>[V. </a:t>
            </a:r>
            <a:r>
              <a:rPr lang="en-US" sz="1200" dirty="0" err="1">
                <a:solidFill>
                  <a:srgbClr val="0000FF"/>
                </a:solidFill>
                <a:latin typeface="Palatino" pitchFamily="18" charset="0"/>
              </a:rPr>
              <a:t>Cirigliano</a:t>
            </a:r>
            <a:r>
              <a:rPr lang="en-US" sz="1200" dirty="0">
                <a:solidFill>
                  <a:srgbClr val="0000FF"/>
                </a:solidFill>
                <a:latin typeface="Palatino" pitchFamily="18" charset="0"/>
              </a:rPr>
              <a:t> and I </a:t>
            </a:r>
            <a:r>
              <a:rPr lang="en-US" sz="1200" dirty="0" err="1">
                <a:solidFill>
                  <a:srgbClr val="0000FF"/>
                </a:solidFill>
                <a:latin typeface="Palatino" pitchFamily="18" charset="0"/>
              </a:rPr>
              <a:t>Rosell</a:t>
            </a:r>
            <a:r>
              <a:rPr lang="en-US" sz="1200" dirty="0">
                <a:solidFill>
                  <a:srgbClr val="0000FF"/>
                </a:solidFill>
                <a:latin typeface="Palatino" pitchFamily="18" charset="0"/>
              </a:rPr>
              <a:t>, JHEP 0710:005 (2007)]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-324719" y="1171600"/>
            <a:ext cx="799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it-IT" sz="2400" dirty="0"/>
              <a:t>The ratio</a:t>
            </a:r>
            <a:r>
              <a:rPr lang="it-IT" sz="2400" dirty="0">
                <a:solidFill>
                  <a:srgbClr val="FF0000"/>
                </a:solidFill>
              </a:rPr>
              <a:t> R</a:t>
            </a:r>
            <a:r>
              <a:rPr lang="it-IT" sz="2400" baseline="-25000" dirty="0">
                <a:solidFill>
                  <a:srgbClr val="FF0000"/>
                </a:solidFill>
              </a:rPr>
              <a:t>K</a:t>
            </a:r>
            <a:r>
              <a:rPr lang="it-IT" sz="2400" dirty="0"/>
              <a:t> </a:t>
            </a:r>
            <a:r>
              <a:rPr lang="it-IT" sz="2400" dirty="0" err="1"/>
              <a:t>accurately</a:t>
            </a:r>
            <a:r>
              <a:rPr lang="it-IT" sz="2400" dirty="0"/>
              <a:t> </a:t>
            </a:r>
            <a:r>
              <a:rPr lang="it-IT" sz="2400" dirty="0" err="1"/>
              <a:t>predicted</a:t>
            </a:r>
            <a:r>
              <a:rPr lang="it-IT" sz="2400" dirty="0"/>
              <a:t> </a:t>
            </a:r>
            <a:r>
              <a:rPr lang="it-IT" sz="2400" dirty="0" err="1"/>
              <a:t>within</a:t>
            </a:r>
            <a:r>
              <a:rPr lang="it-IT" sz="2400" dirty="0"/>
              <a:t> the SM:</a:t>
            </a:r>
          </a:p>
        </p:txBody>
      </p:sp>
      <p:graphicFrame>
        <p:nvGraphicFramePr>
          <p:cNvPr id="12304" name="Object 1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420791"/>
              </p:ext>
            </p:extLst>
          </p:nvPr>
        </p:nvGraphicFramePr>
        <p:xfrm>
          <a:off x="395288" y="1825625"/>
          <a:ext cx="833755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1" name="Equation" r:id="rId4" imgW="4431960" imgH="545760" progId="Equation.3">
                  <p:embed/>
                </p:oleObj>
              </mc:Choice>
              <mc:Fallback>
                <p:oleObj name="Equation" r:id="rId4" imgW="443196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25625"/>
                        <a:ext cx="8337550" cy="10271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1116013" y="2997200"/>
            <a:ext cx="1800225" cy="647700"/>
          </a:xfrm>
          <a:prstGeom prst="wedgeRoundRectCallout">
            <a:avLst>
              <a:gd name="adj1" fmla="val 56704"/>
              <a:gd name="adj2" fmla="val -977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t-IT"/>
              <a:t>Helicity suppression</a:t>
            </a:r>
          </a:p>
          <a:p>
            <a:pPr algn="ctr"/>
            <a:endParaRPr lang="it-IT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3348038" y="2997200"/>
            <a:ext cx="1800225" cy="647700"/>
          </a:xfrm>
          <a:prstGeom prst="wedgeRoundRectCallout">
            <a:avLst>
              <a:gd name="adj1" fmla="val 66931"/>
              <a:gd name="adj2" fmla="val -11666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t-IT"/>
              <a:t> Radiative (IB) correction</a:t>
            </a:r>
          </a:p>
          <a:p>
            <a:pPr algn="ctr"/>
            <a:endParaRPr lang="it-IT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53653" y="4005064"/>
            <a:ext cx="67794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dirty="0" err="1"/>
              <a:t>Cancellation</a:t>
            </a:r>
            <a:r>
              <a:rPr lang="it-IT" sz="2400" dirty="0"/>
              <a:t> of </a:t>
            </a:r>
            <a:r>
              <a:rPr lang="it-IT" sz="2400" dirty="0" err="1"/>
              <a:t>hadronic</a:t>
            </a:r>
            <a:r>
              <a:rPr lang="it-IT" sz="2400" dirty="0"/>
              <a:t> </a:t>
            </a:r>
            <a:r>
              <a:rPr lang="it-IT" sz="2400" dirty="0" err="1"/>
              <a:t>uncertainties</a:t>
            </a:r>
            <a:r>
              <a:rPr lang="it-IT" sz="2400" dirty="0"/>
              <a:t> (no </a:t>
            </a:r>
            <a:r>
              <a:rPr lang="it-IT" sz="2400" dirty="0" err="1"/>
              <a:t>f</a:t>
            </a:r>
            <a:r>
              <a:rPr lang="it-IT" sz="2400" baseline="-25000" dirty="0" err="1"/>
              <a:t>K</a:t>
            </a:r>
            <a:r>
              <a:rPr lang="it-IT" sz="2400" dirty="0"/>
              <a:t> ) </a:t>
            </a:r>
          </a:p>
          <a:p>
            <a:pPr>
              <a:buFontTx/>
              <a:buChar char="•"/>
            </a:pPr>
            <a:endParaRPr lang="it-IT" sz="2400" dirty="0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2843808" y="4628555"/>
            <a:ext cx="2990850" cy="5286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it-IT" sz="2800" baseline="-25000" dirty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/R</a:t>
            </a:r>
            <a:r>
              <a:rPr lang="it-IT" sz="2800" baseline="-25000" dirty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it-IT" sz="2800" dirty="0">
                <a:solidFill>
                  <a:srgbClr val="FF0000"/>
                </a:solidFill>
                <a:latin typeface="Comic Sans MS" pitchFamily="66" charset="0"/>
              </a:rPr>
              <a:t>|</a:t>
            </a:r>
            <a:r>
              <a:rPr lang="it-IT" sz="2800" baseline="-25000" dirty="0">
                <a:solidFill>
                  <a:srgbClr val="FF0000"/>
                </a:solidFill>
                <a:latin typeface="Comic Sans MS" pitchFamily="66" charset="0"/>
              </a:rPr>
              <a:t>SM</a:t>
            </a:r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~ 0.04%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51520" y="5270500"/>
            <a:ext cx="76311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A precise </a:t>
            </a:r>
            <a:r>
              <a:rPr lang="it-IT" sz="2400" dirty="0" err="1"/>
              <a:t>measurement</a:t>
            </a:r>
            <a:r>
              <a:rPr lang="it-IT" sz="2400" dirty="0"/>
              <a:t> </a:t>
            </a:r>
            <a:r>
              <a:rPr lang="it-IT" sz="2400" dirty="0" err="1"/>
              <a:t>probes</a:t>
            </a:r>
            <a:r>
              <a:rPr lang="it-IT" sz="2400" dirty="0"/>
              <a:t> </a:t>
            </a:r>
            <a:r>
              <a:rPr lang="it-IT" sz="2400" dirty="0">
                <a:latin typeface="Symbol" pitchFamily="18" charset="2"/>
              </a:rPr>
              <a:t>m-</a:t>
            </a:r>
            <a:r>
              <a:rPr lang="it-IT" sz="2400" dirty="0">
                <a:latin typeface="Times New Roman" pitchFamily="18" charset="0"/>
              </a:rPr>
              <a:t>e</a:t>
            </a:r>
            <a:r>
              <a:rPr lang="it-IT" sz="2400" dirty="0"/>
              <a:t> </a:t>
            </a:r>
            <a:r>
              <a:rPr lang="it-IT" sz="2400" dirty="0" err="1"/>
              <a:t>univesality</a:t>
            </a:r>
            <a:r>
              <a:rPr lang="it-IT" sz="2400" dirty="0"/>
              <a:t> and </a:t>
            </a:r>
            <a:r>
              <a:rPr lang="it-IT" sz="2400" dirty="0" err="1"/>
              <a:t>provides</a:t>
            </a:r>
            <a:r>
              <a:rPr lang="it-IT" sz="2400" dirty="0"/>
              <a:t> a </a:t>
            </a:r>
            <a:r>
              <a:rPr lang="it-IT" sz="2400" dirty="0" err="1"/>
              <a:t>stringent</a:t>
            </a:r>
            <a:r>
              <a:rPr lang="it-IT" sz="2400" dirty="0"/>
              <a:t> test of the SM </a:t>
            </a:r>
          </a:p>
          <a:p>
            <a:pPr>
              <a:buFontTx/>
              <a:buChar char="•"/>
            </a:pPr>
            <a:endParaRPr lang="it-IT" sz="2400" dirty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90600"/>
          </a:xfrm>
        </p:spPr>
        <p:txBody>
          <a:bodyPr/>
          <a:lstStyle/>
          <a:p>
            <a:r>
              <a:rPr lang="it-IT" dirty="0" smtClean="0"/>
              <a:t>Ke2 and K</a:t>
            </a:r>
            <a:r>
              <a:rPr lang="it-IT" dirty="0" smtClean="0">
                <a:latin typeface="Symbol" pitchFamily="18" charset="2"/>
              </a:rPr>
              <a:t>m</a:t>
            </a:r>
            <a:r>
              <a:rPr lang="it-IT" dirty="0" smtClean="0"/>
              <a:t>2: </a:t>
            </a:r>
            <a:r>
              <a:rPr lang="it-IT" dirty="0" err="1" smtClean="0"/>
              <a:t>motivations</a:t>
            </a:r>
            <a:endParaRPr lang="it-IT" dirty="0"/>
          </a:p>
        </p:txBody>
      </p:sp>
      <p:pic>
        <p:nvPicPr>
          <p:cNvPr id="15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7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41" name="Object 1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3127110"/>
              </p:ext>
            </p:extLst>
          </p:nvPr>
        </p:nvGraphicFramePr>
        <p:xfrm>
          <a:off x="900113" y="1844675"/>
          <a:ext cx="6769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0" name="Equation" r:id="rId4" imgW="2946240" imgH="304560" progId="Equation.3">
                  <p:embed/>
                </p:oleObj>
              </mc:Choice>
              <mc:Fallback>
                <p:oleObj name="Equation" r:id="rId4" imgW="29462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44675"/>
                        <a:ext cx="6769100" cy="5953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07950" y="1268413"/>
            <a:ext cx="87125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MSSM with R-</a:t>
            </a:r>
            <a:r>
              <a:rPr lang="it-IT" sz="2400" dirty="0" err="1"/>
              <a:t>parity</a:t>
            </a:r>
            <a:r>
              <a:rPr lang="it-IT" sz="2400" dirty="0"/>
              <a:t> </a:t>
            </a:r>
            <a:r>
              <a:rPr lang="it-IT" sz="2400" dirty="0" err="1"/>
              <a:t>allows</a:t>
            </a:r>
            <a:r>
              <a:rPr lang="it-IT" sz="2400" dirty="0"/>
              <a:t> new </a:t>
            </a:r>
            <a:r>
              <a:rPr lang="it-IT" sz="2400" dirty="0" err="1"/>
              <a:t>contributions</a:t>
            </a:r>
            <a:r>
              <a:rPr lang="it-IT" sz="2400" dirty="0"/>
              <a:t> to the </a:t>
            </a:r>
            <a:r>
              <a:rPr lang="it-IT" sz="2400" dirty="0" err="1"/>
              <a:t>decays</a:t>
            </a:r>
            <a:r>
              <a:rPr lang="it-IT" sz="2400" dirty="0"/>
              <a:t>:</a:t>
            </a: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195513" y="2708275"/>
            <a:ext cx="1584325" cy="360363"/>
          </a:xfrm>
          <a:prstGeom prst="wedgeRoundRectCallout">
            <a:avLst>
              <a:gd name="adj1" fmla="val 57616"/>
              <a:gd name="adj2" fmla="val -13590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t-IT"/>
              <a:t>SM</a:t>
            </a:r>
          </a:p>
          <a:p>
            <a:pPr algn="ctr"/>
            <a:endParaRPr lang="it-IT"/>
          </a:p>
        </p:txBody>
      </p:sp>
      <p:sp>
        <p:nvSpPr>
          <p:cNvPr id="99336" name="AutoShape 8"/>
          <p:cNvSpPr>
            <a:spLocks noChangeArrowheads="1"/>
          </p:cNvSpPr>
          <p:nvPr/>
        </p:nvSpPr>
        <p:spPr bwMode="auto">
          <a:xfrm>
            <a:off x="4211638" y="2565400"/>
            <a:ext cx="3671887" cy="647700"/>
          </a:xfrm>
          <a:prstGeom prst="wedgeRoundRectCallout">
            <a:avLst>
              <a:gd name="adj1" fmla="val -4648"/>
              <a:gd name="adj2" fmla="val -9852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t-IT"/>
              <a:t> effective pseudoscalar LFV amplitude</a:t>
            </a:r>
          </a:p>
          <a:p>
            <a:pPr algn="ctr"/>
            <a:endParaRPr lang="it-IT"/>
          </a:p>
          <a:p>
            <a:pPr algn="ctr"/>
            <a:endParaRPr lang="it-IT"/>
          </a:p>
        </p:txBody>
      </p:sp>
      <p:pic>
        <p:nvPicPr>
          <p:cNvPr id="99352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9725"/>
            <a:ext cx="316865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53" name="Line 25"/>
          <p:cNvSpPr>
            <a:spLocks noChangeShapeType="1"/>
          </p:cNvSpPr>
          <p:nvPr/>
        </p:nvSpPr>
        <p:spPr bwMode="auto">
          <a:xfrm>
            <a:off x="1258888" y="3573463"/>
            <a:ext cx="9366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9354" name="Line 26"/>
          <p:cNvSpPr>
            <a:spLocks noChangeShapeType="1"/>
          </p:cNvSpPr>
          <p:nvPr/>
        </p:nvSpPr>
        <p:spPr bwMode="auto">
          <a:xfrm flipV="1">
            <a:off x="2195513" y="3573463"/>
            <a:ext cx="10080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9355" name="Text Box 27"/>
          <p:cNvSpPr txBox="1">
            <a:spLocks noChangeArrowheads="1"/>
          </p:cNvSpPr>
          <p:nvPr/>
        </p:nvSpPr>
        <p:spPr bwMode="auto">
          <a:xfrm>
            <a:off x="1187450" y="3789363"/>
            <a:ext cx="417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u</a:t>
            </a:r>
            <a:r>
              <a:rPr lang="it-IT" sz="2000" baseline="-25000"/>
              <a:t>L</a:t>
            </a:r>
            <a:endParaRPr lang="it-IT" sz="2000"/>
          </a:p>
        </p:txBody>
      </p:sp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2771775" y="3789363"/>
            <a:ext cx="44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d</a:t>
            </a:r>
            <a:r>
              <a:rPr lang="it-IT" sz="2000" baseline="-25000"/>
              <a:t>R</a:t>
            </a:r>
            <a:endParaRPr lang="it-IT" sz="2000"/>
          </a:p>
        </p:txBody>
      </p:sp>
      <p:graphicFrame>
        <p:nvGraphicFramePr>
          <p:cNvPr id="99357" name="Object 2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2249415"/>
              </p:ext>
            </p:extLst>
          </p:nvPr>
        </p:nvGraphicFramePr>
        <p:xfrm>
          <a:off x="3693534" y="4083050"/>
          <a:ext cx="5054930" cy="858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1" name="Equation" r:id="rId7" imgW="2539800" imgH="431640" progId="Equation.3">
                  <p:embed/>
                </p:oleObj>
              </mc:Choice>
              <mc:Fallback>
                <p:oleObj name="Equation" r:id="rId7" imgW="2539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534" y="4083050"/>
                        <a:ext cx="5054930" cy="85811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9" name="Text Box 31"/>
          <p:cNvSpPr txBox="1">
            <a:spLocks noChangeArrowheads="1"/>
          </p:cNvSpPr>
          <p:nvPr/>
        </p:nvSpPr>
        <p:spPr bwMode="auto">
          <a:xfrm>
            <a:off x="3779838" y="3619500"/>
            <a:ext cx="4389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 err="1"/>
              <a:t>Effective</a:t>
            </a:r>
            <a:r>
              <a:rPr lang="it-IT" sz="2000" dirty="0"/>
              <a:t> </a:t>
            </a:r>
            <a:r>
              <a:rPr lang="it-IT" sz="2000" dirty="0" err="1"/>
              <a:t>coupling</a:t>
            </a:r>
            <a:r>
              <a:rPr lang="it-IT" sz="2000" dirty="0"/>
              <a:t> (HRS </a:t>
            </a:r>
            <a:r>
              <a:rPr lang="it-IT" sz="2000" dirty="0" err="1"/>
              <a:t>mechanism</a:t>
            </a:r>
            <a:r>
              <a:rPr lang="it-IT" sz="2000" dirty="0"/>
              <a:t>):</a:t>
            </a:r>
          </a:p>
        </p:txBody>
      </p:sp>
      <p:sp>
        <p:nvSpPr>
          <p:cNvPr id="99362" name="Rectangle 34"/>
          <p:cNvSpPr>
            <a:spLocks noChangeArrowheads="1"/>
          </p:cNvSpPr>
          <p:nvPr/>
        </p:nvSpPr>
        <p:spPr bwMode="auto">
          <a:xfrm>
            <a:off x="4067175" y="5013325"/>
            <a:ext cx="4349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Times New Roman" pitchFamily="18" charset="0"/>
              </a:rPr>
              <a:t>[</a:t>
            </a:r>
            <a:r>
              <a:rPr lang="en-US" sz="1200">
                <a:solidFill>
                  <a:srgbClr val="000099"/>
                </a:solidFill>
              </a:rPr>
              <a:t>Masiero, Paradisi, Petronzio, Phys. Rev. D74 (2006) 011701]</a:t>
            </a:r>
            <a:endParaRPr lang="en-US" sz="1200">
              <a:solidFill>
                <a:srgbClr val="0000FF"/>
              </a:solidFill>
              <a:latin typeface="Palatino" pitchFamily="18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4067175" y="5373688"/>
            <a:ext cx="3616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Times New Roman" pitchFamily="18" charset="0"/>
              </a:rPr>
              <a:t>[</a:t>
            </a:r>
            <a:r>
              <a:rPr lang="en-US" sz="1200">
                <a:solidFill>
                  <a:srgbClr val="000099"/>
                </a:solidFill>
              </a:rPr>
              <a:t>Hall, Rattazzi, Sarid, Phys. Rev. D50 (1994) 7048]</a:t>
            </a:r>
            <a:endParaRPr lang="en-US" sz="1200">
              <a:solidFill>
                <a:srgbClr val="0000FF"/>
              </a:solidFill>
              <a:latin typeface="Palatino" pitchFamily="18" charset="0"/>
            </a:endParaRPr>
          </a:p>
        </p:txBody>
      </p:sp>
      <p:sp>
        <p:nvSpPr>
          <p:cNvPr id="99365" name="Rectangle 37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/>
          <a:lstStyle/>
          <a:p>
            <a:r>
              <a:rPr lang="it-IT" dirty="0" smtClean="0"/>
              <a:t>R</a:t>
            </a:r>
            <a:r>
              <a:rPr lang="it-IT" baseline="-25000" dirty="0" smtClean="0"/>
              <a:t>K</a:t>
            </a:r>
            <a:r>
              <a:rPr lang="it-IT" dirty="0" smtClean="0"/>
              <a:t> </a:t>
            </a:r>
            <a:r>
              <a:rPr lang="it-IT" dirty="0" err="1" smtClean="0"/>
              <a:t>beyond</a:t>
            </a:r>
            <a:r>
              <a:rPr lang="it-IT" dirty="0" smtClean="0"/>
              <a:t> Standard Model</a:t>
            </a:r>
            <a:endParaRPr lang="it-IT" dirty="0"/>
          </a:p>
        </p:txBody>
      </p:sp>
      <p:pic>
        <p:nvPicPr>
          <p:cNvPr id="19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2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395288" y="116632"/>
            <a:ext cx="6823074" cy="11430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NA62 measurement Strategy</a:t>
            </a:r>
          </a:p>
        </p:txBody>
      </p:sp>
      <p:sp>
        <p:nvSpPr>
          <p:cNvPr id="33795" name="CasellaDiTesto 17"/>
          <p:cNvSpPr txBox="1">
            <a:spLocks noChangeArrowheads="1"/>
          </p:cNvSpPr>
          <p:nvPr/>
        </p:nvSpPr>
        <p:spPr bwMode="auto">
          <a:xfrm>
            <a:off x="428625" y="1154113"/>
            <a:ext cx="6643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95536" y="1196752"/>
            <a:ext cx="8064946" cy="292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K</a:t>
            </a:r>
            <a:r>
              <a:rPr lang="en-US" baseline="-250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e2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and K</a:t>
            </a:r>
            <a:r>
              <a:rPr lang="en-US" baseline="-250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μ2 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candidates </a:t>
            </a:r>
            <a:r>
              <a:rPr lang="en-US" dirty="0" smtClean="0">
                <a:solidFill>
                  <a:srgbClr val="376092"/>
                </a:solidFill>
                <a:latin typeface="+mn-lt"/>
                <a:cs typeface="ＭＳ Ｐゴシック" charset="0"/>
              </a:rPr>
              <a:t>collected simultaneously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: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-&gt; Many systematic effects </a:t>
            </a:r>
            <a:r>
              <a:rPr lang="en-US" dirty="0" smtClean="0">
                <a:solidFill>
                  <a:srgbClr val="009E47"/>
                </a:solidFill>
                <a:latin typeface="+mn-lt"/>
                <a:cs typeface="ＭＳ Ｐゴシック" charset="0"/>
              </a:rPr>
              <a:t>reduced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,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-&gt; Measurement 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ＭＳ Ｐゴシック" charset="0"/>
              </a:rPr>
              <a:t>independent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of the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ＭＳ Ｐゴシック" charset="0"/>
              </a:rPr>
              <a:t>Kaon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flux.</a:t>
            </a:r>
          </a:p>
          <a:p>
            <a:pPr defTabSz="914400"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SzPct val="50000"/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Particle identification with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ＭＳ Ｐゴシック" charset="0"/>
              </a:rPr>
              <a:t>E/p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ＭＳ Ｐゴシック" charset="0"/>
              </a:rPr>
              <a:t>LKr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and spectrometer)</a:t>
            </a:r>
          </a:p>
          <a:p>
            <a:pPr defTabSz="91440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MC simulations used to </a:t>
            </a:r>
            <a:r>
              <a:rPr lang="en-US" dirty="0" smtClean="0">
                <a:solidFill>
                  <a:srgbClr val="376092"/>
                </a:solidFill>
                <a:latin typeface="+mn-lt"/>
                <a:cs typeface="ＭＳ Ｐゴシック" charset="0"/>
              </a:rPr>
              <a:t>limited extent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: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-&gt; Acceptance correction (only for </a:t>
            </a:r>
            <a:r>
              <a:rPr lang="en-US" dirty="0" smtClean="0">
                <a:solidFill>
                  <a:srgbClr val="009E47"/>
                </a:solidFill>
                <a:latin typeface="+mn-lt"/>
                <a:cs typeface="ＭＳ Ｐゴシック" charset="0"/>
              </a:rPr>
              <a:t>geometry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),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-&gt; Simulation of “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ＭＳ Ｐゴシック" charset="0"/>
              </a:rPr>
              <a:t>catastrophic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” bremsstrahlung by </a:t>
            </a:r>
            <a:r>
              <a:rPr lang="en-US" dirty="0" err="1" smtClean="0">
                <a:solidFill>
                  <a:srgbClr val="000000"/>
                </a:solidFill>
                <a:latin typeface="+mn-lt"/>
                <a:cs typeface="ＭＳ Ｐゴシック" charset="0"/>
              </a:rPr>
              <a:t>muons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Analysis in 10 </a:t>
            </a:r>
            <a:r>
              <a:rPr lang="en-US" dirty="0" smtClean="0">
                <a:solidFill>
                  <a:srgbClr val="E46C0A"/>
                </a:solidFill>
                <a:latin typeface="+mn-lt"/>
                <a:cs typeface="ＭＳ Ｐゴシック" charset="0"/>
              </a:rPr>
              <a:t>track momentum bins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.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+mn-lt"/>
              <a:cs typeface="ＭＳ Ｐゴシック" charset="0"/>
            </a:endParaRPr>
          </a:p>
        </p:txBody>
      </p:sp>
      <p:grpSp>
        <p:nvGrpSpPr>
          <p:cNvPr id="33797" name="Group 40"/>
          <p:cNvGrpSpPr>
            <a:grpSpLocks/>
          </p:cNvGrpSpPr>
          <p:nvPr/>
        </p:nvGrpSpPr>
        <p:grpSpPr bwMode="auto">
          <a:xfrm>
            <a:off x="827584" y="4077072"/>
            <a:ext cx="7626350" cy="2679719"/>
            <a:chOff x="1076370" y="849300"/>
            <a:chExt cx="7626059" cy="2679737"/>
          </a:xfrm>
        </p:grpSpPr>
        <p:sp>
          <p:nvSpPr>
            <p:cNvPr id="33798" name="Text Box 17"/>
            <p:cNvSpPr txBox="1">
              <a:spLocks noChangeArrowheads="1"/>
            </p:cNvSpPr>
            <p:nvPr/>
          </p:nvSpPr>
          <p:spPr bwMode="auto">
            <a:xfrm>
              <a:off x="4981471" y="2052633"/>
              <a:ext cx="2663723" cy="39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err="1" smtClean="0">
                  <a:solidFill>
                    <a:srgbClr val="7030A0"/>
                  </a:solidFill>
                  <a:latin typeface="Comic Sans MS" charset="0"/>
                  <a:cs typeface="Arial Unicode MS" charset="0"/>
                </a:rPr>
                <a:t>f</a:t>
              </a:r>
              <a:r>
                <a:rPr lang="en-US" sz="2000" baseline="-25000" dirty="0" err="1" smtClean="0">
                  <a:solidFill>
                    <a:srgbClr val="7030A0"/>
                  </a:solidFill>
                  <a:latin typeface="Comic Sans MS" charset="0"/>
                  <a:cs typeface="Arial Unicode MS" charset="0"/>
                </a:rPr>
                <a:t>e</a:t>
              </a:r>
              <a:r>
                <a:rPr lang="en-US" sz="2000" dirty="0" smtClean="0">
                  <a:solidFill>
                    <a:srgbClr val="000000"/>
                  </a:solidFill>
                  <a:latin typeface="Comic Sans MS" charset="0"/>
                  <a:cs typeface="Arial Unicode MS" charset="0"/>
                </a:rPr>
                <a:t> </a:t>
              </a:r>
              <a:r>
                <a:rPr lang="en-US" sz="1600" dirty="0" smtClean="0">
                  <a:solidFill>
                    <a:srgbClr val="000000"/>
                  </a:solidFill>
                  <a:latin typeface="Comic Sans MS" charset="0"/>
                </a:rPr>
                <a:t>· </a:t>
              </a:r>
              <a:r>
                <a:rPr lang="en-US" sz="2000" dirty="0" smtClean="0">
                  <a:solidFill>
                    <a:srgbClr val="00B050"/>
                  </a:solidFill>
                  <a:latin typeface="Comic Sans MS" charset="0"/>
                  <a:cs typeface="Arial Unicode MS" charset="0"/>
                </a:rPr>
                <a:t>A(K</a:t>
              </a:r>
              <a:r>
                <a:rPr lang="en-US" sz="2000" baseline="-25000" dirty="0" smtClean="0">
                  <a:solidFill>
                    <a:srgbClr val="00B050"/>
                  </a:solidFill>
                  <a:latin typeface="Comic Sans MS" charset="0"/>
                  <a:cs typeface="Arial Unicode MS" charset="0"/>
                </a:rPr>
                <a:t>e2</a:t>
              </a:r>
              <a:r>
                <a:rPr lang="en-US" sz="2000" dirty="0" smtClean="0">
                  <a:solidFill>
                    <a:srgbClr val="00B050"/>
                  </a:solidFill>
                  <a:latin typeface="Comic Sans MS" charset="0"/>
                  <a:cs typeface="Arial Unicode MS" charset="0"/>
                </a:rPr>
                <a:t>)</a:t>
              </a:r>
              <a:r>
                <a:rPr lang="en-US" sz="2000" dirty="0" smtClean="0">
                  <a:solidFill>
                    <a:srgbClr val="FFC000"/>
                  </a:solidFill>
                  <a:latin typeface="Comic Sans MS" charset="0"/>
                  <a:cs typeface="Arial Unicode MS" charset="0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Comic Sans MS" charset="0"/>
                  <a:ea typeface="Arial Unicode MS" charset="0"/>
                  <a:cs typeface="Arial" charset="0"/>
                </a:rPr>
                <a:t>· </a:t>
              </a:r>
              <a:r>
                <a:rPr lang="el-GR" sz="2000" dirty="0" smtClean="0">
                  <a:solidFill>
                    <a:srgbClr val="31859C"/>
                  </a:solidFill>
                  <a:latin typeface="Comic Sans MS" charset="0"/>
                  <a:cs typeface="Arial Unicode MS" charset="0"/>
                </a:rPr>
                <a:t>ε</a:t>
              </a:r>
              <a:r>
                <a:rPr lang="en-US" sz="2000" dirty="0" smtClean="0">
                  <a:solidFill>
                    <a:srgbClr val="31859C"/>
                  </a:solidFill>
                  <a:latin typeface="Comic Sans MS" charset="0"/>
                  <a:cs typeface="Arial Unicode MS" charset="0"/>
                </a:rPr>
                <a:t>(K</a:t>
              </a:r>
              <a:r>
                <a:rPr lang="en-US" sz="2000" baseline="-25000" dirty="0" smtClean="0">
                  <a:solidFill>
                    <a:srgbClr val="31859C"/>
                  </a:solidFill>
                  <a:latin typeface="Comic Sans MS" charset="0"/>
                  <a:cs typeface="Arial Unicode MS" charset="0"/>
                </a:rPr>
                <a:t>e2</a:t>
              </a:r>
              <a:r>
                <a:rPr lang="en-US" sz="2000" dirty="0" smtClean="0">
                  <a:solidFill>
                    <a:srgbClr val="31859C"/>
                  </a:solidFill>
                  <a:latin typeface="Comic Sans MS" charset="0"/>
                  <a:cs typeface="Arial Unicode MS" charset="0"/>
                </a:rPr>
                <a:t>)</a:t>
              </a:r>
            </a:p>
          </p:txBody>
        </p:sp>
        <p:sp>
          <p:nvSpPr>
            <p:cNvPr id="33799" name="Text Box 23"/>
            <p:cNvSpPr txBox="1">
              <a:spLocks noChangeArrowheads="1"/>
            </p:cNvSpPr>
            <p:nvPr/>
          </p:nvSpPr>
          <p:spPr bwMode="auto">
            <a:xfrm>
              <a:off x="7637257" y="2052633"/>
              <a:ext cx="792132" cy="39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B0F0"/>
                  </a:solidFill>
                  <a:latin typeface="Comic Sans MS" charset="0"/>
                </a:rPr>
                <a:t>f</a:t>
              </a:r>
              <a:r>
                <a:rPr lang="en-US" sz="2000" baseline="-25000" smtClean="0">
                  <a:solidFill>
                    <a:srgbClr val="00B0F0"/>
                  </a:solidFill>
                  <a:latin typeface="Comic Sans MS" charset="0"/>
                </a:rPr>
                <a:t>LKR</a:t>
              </a:r>
            </a:p>
          </p:txBody>
        </p:sp>
        <p:sp>
          <p:nvSpPr>
            <p:cNvPr id="33800" name="Text Box 7"/>
            <p:cNvSpPr txBox="1">
              <a:spLocks noChangeArrowheads="1"/>
            </p:cNvSpPr>
            <p:nvPr/>
          </p:nvSpPr>
          <p:spPr bwMode="auto">
            <a:xfrm>
              <a:off x="1076370" y="1777994"/>
              <a:ext cx="752446" cy="39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Comic Sans MS" charset="0"/>
                </a:rPr>
                <a:t>R</a:t>
              </a:r>
              <a:r>
                <a:rPr lang="en-US" sz="2000" baseline="-25000" smtClean="0">
                  <a:solidFill>
                    <a:srgbClr val="000000"/>
                  </a:solidFill>
                  <a:latin typeface="Comic Sans MS" charset="0"/>
                </a:rPr>
                <a:t>K</a:t>
              </a:r>
              <a:r>
                <a:rPr lang="en-US" sz="2000" smtClean="0">
                  <a:solidFill>
                    <a:srgbClr val="000000"/>
                  </a:solidFill>
                  <a:latin typeface="Comic Sans MS" charset="0"/>
                </a:rPr>
                <a:t> =</a:t>
              </a:r>
              <a:endParaRPr lang="en-US" sz="2000" baseline="-25000" smtClean="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33801" name="Text Box 11"/>
            <p:cNvSpPr txBox="1">
              <a:spLocks noChangeArrowheads="1"/>
            </p:cNvSpPr>
            <p:nvPr/>
          </p:nvSpPr>
          <p:spPr bwMode="auto">
            <a:xfrm>
              <a:off x="2462205" y="1547805"/>
              <a:ext cx="2419257" cy="39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CC00"/>
                  </a:solidFill>
                  <a:latin typeface="Comic Sans MS" charset="0"/>
                  <a:cs typeface="Arial Unicode MS" charset="0"/>
                </a:rPr>
                <a:t>N(K</a:t>
              </a:r>
              <a:r>
                <a:rPr lang="en-US" sz="2000" baseline="-25000" smtClean="0">
                  <a:solidFill>
                    <a:srgbClr val="00CC00"/>
                  </a:solidFill>
                  <a:latin typeface="Comic Sans MS" charset="0"/>
                  <a:cs typeface="Arial Unicode MS" charset="0"/>
                </a:rPr>
                <a:t>e2</a:t>
              </a:r>
              <a:r>
                <a:rPr lang="en-US" sz="2000" smtClean="0">
                  <a:solidFill>
                    <a:srgbClr val="00CC00"/>
                  </a:solidFill>
                  <a:latin typeface="Comic Sans MS" charset="0"/>
                  <a:cs typeface="Arial Unicode MS" charset="0"/>
                </a:rPr>
                <a:t>)</a:t>
              </a: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Arial Unicode MS" charset="0"/>
                </a:rPr>
                <a:t> - </a:t>
              </a:r>
              <a:r>
                <a:rPr lang="en-US" sz="2000" smtClean="0">
                  <a:solidFill>
                    <a:srgbClr val="C00000"/>
                  </a:solidFill>
                  <a:latin typeface="Comic Sans MS" charset="0"/>
                  <a:cs typeface="Arial Unicode MS" charset="0"/>
                </a:rPr>
                <a:t>N</a:t>
              </a:r>
              <a:r>
                <a:rPr lang="en-US" sz="2000" baseline="-25000" smtClean="0">
                  <a:solidFill>
                    <a:srgbClr val="C00000"/>
                  </a:solidFill>
                  <a:latin typeface="Comic Sans MS" charset="0"/>
                  <a:cs typeface="Arial Unicode MS" charset="0"/>
                </a:rPr>
                <a:t>B</a:t>
              </a:r>
              <a:r>
                <a:rPr lang="en-US" sz="2000" smtClean="0">
                  <a:solidFill>
                    <a:srgbClr val="C00000"/>
                  </a:solidFill>
                  <a:latin typeface="Comic Sans MS" charset="0"/>
                  <a:cs typeface="Arial Unicode MS" charset="0"/>
                </a:rPr>
                <a:t>(K</a:t>
              </a:r>
              <a:r>
                <a:rPr lang="en-US" sz="2000" baseline="-25000" smtClean="0">
                  <a:solidFill>
                    <a:srgbClr val="C00000"/>
                  </a:solidFill>
                  <a:latin typeface="Comic Sans MS" charset="0"/>
                  <a:cs typeface="Arial Unicode MS" charset="0"/>
                </a:rPr>
                <a:t>e2</a:t>
              </a:r>
              <a:r>
                <a:rPr lang="en-US" sz="2000" smtClean="0">
                  <a:solidFill>
                    <a:srgbClr val="C00000"/>
                  </a:solidFill>
                  <a:latin typeface="Comic Sans MS" charset="0"/>
                  <a:cs typeface="Arial Unicode MS" charset="0"/>
                </a:rPr>
                <a:t>)</a:t>
              </a:r>
              <a:endParaRPr lang="en-US" sz="2000" baseline="-25000" smtClean="0">
                <a:solidFill>
                  <a:srgbClr val="C00000"/>
                </a:solidFill>
                <a:latin typeface="Comic Sans MS" charset="0"/>
                <a:cs typeface="Arial Unicode MS" charset="0"/>
              </a:endParaRPr>
            </a:p>
          </p:txBody>
        </p:sp>
        <p:sp>
          <p:nvSpPr>
            <p:cNvPr id="33802" name="Text Box 12"/>
            <p:cNvSpPr txBox="1">
              <a:spLocks noChangeArrowheads="1"/>
            </p:cNvSpPr>
            <p:nvPr/>
          </p:nvSpPr>
          <p:spPr bwMode="auto">
            <a:xfrm>
              <a:off x="2462205" y="2052633"/>
              <a:ext cx="2430369" cy="39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CC00"/>
                  </a:solidFill>
                  <a:latin typeface="Comic Sans MS" charset="0"/>
                  <a:cs typeface="Arial Unicode MS" charset="0"/>
                </a:rPr>
                <a:t>N(K</a:t>
              </a:r>
              <a:r>
                <a:rPr lang="en-US" sz="2000" baseline="-25000" smtClean="0">
                  <a:solidFill>
                    <a:srgbClr val="00CC00"/>
                  </a:solidFill>
                  <a:latin typeface="Symbol" charset="0"/>
                  <a:cs typeface="Arial Unicode MS" charset="0"/>
                </a:rPr>
                <a:t>m</a:t>
              </a:r>
              <a:r>
                <a:rPr lang="en-US" sz="2000" baseline="-25000" smtClean="0">
                  <a:solidFill>
                    <a:srgbClr val="00CC00"/>
                  </a:solidFill>
                  <a:latin typeface="Comic Sans MS" charset="0"/>
                  <a:cs typeface="Arial Unicode MS" charset="0"/>
                </a:rPr>
                <a:t>2</a:t>
              </a:r>
              <a:r>
                <a:rPr lang="en-US" sz="2000" smtClean="0">
                  <a:solidFill>
                    <a:srgbClr val="00CC00"/>
                  </a:solidFill>
                  <a:latin typeface="Comic Sans MS" charset="0"/>
                  <a:cs typeface="Arial Unicode MS" charset="0"/>
                </a:rPr>
                <a:t>)</a:t>
              </a:r>
              <a:r>
                <a:rPr lang="en-US" sz="2000" smtClean="0">
                  <a:solidFill>
                    <a:srgbClr val="C00000"/>
                  </a:solidFill>
                  <a:latin typeface="Comic Sans MS" charset="0"/>
                  <a:cs typeface="Arial Unicode MS" charset="0"/>
                </a:rPr>
                <a:t> </a:t>
              </a: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Arial Unicode MS" charset="0"/>
                </a:rPr>
                <a:t>- </a:t>
              </a:r>
              <a:r>
                <a:rPr lang="en-US" sz="2000" smtClean="0">
                  <a:solidFill>
                    <a:srgbClr val="C00000"/>
                  </a:solidFill>
                  <a:latin typeface="Comic Sans MS" charset="0"/>
                  <a:cs typeface="Arial Unicode MS" charset="0"/>
                </a:rPr>
                <a:t>N</a:t>
              </a:r>
              <a:r>
                <a:rPr lang="en-US" sz="2000" baseline="-25000" smtClean="0">
                  <a:solidFill>
                    <a:srgbClr val="C00000"/>
                  </a:solidFill>
                  <a:latin typeface="Comic Sans MS" charset="0"/>
                  <a:cs typeface="Arial Unicode MS" charset="0"/>
                </a:rPr>
                <a:t>B</a:t>
              </a:r>
              <a:r>
                <a:rPr lang="en-US" sz="2000" smtClean="0">
                  <a:solidFill>
                    <a:srgbClr val="C00000"/>
                  </a:solidFill>
                  <a:latin typeface="Comic Sans MS" charset="0"/>
                  <a:cs typeface="Arial Unicode MS" charset="0"/>
                </a:rPr>
                <a:t>(K</a:t>
              </a:r>
              <a:r>
                <a:rPr lang="en-US" sz="2000" baseline="-25000" smtClean="0">
                  <a:solidFill>
                    <a:srgbClr val="C00000"/>
                  </a:solidFill>
                  <a:latin typeface="Symbol" charset="0"/>
                  <a:cs typeface="Arial Unicode MS" charset="0"/>
                </a:rPr>
                <a:t>m</a:t>
              </a:r>
              <a:r>
                <a:rPr lang="en-US" sz="2000" baseline="-25000" smtClean="0">
                  <a:solidFill>
                    <a:srgbClr val="C00000"/>
                  </a:solidFill>
                  <a:latin typeface="Comic Sans MS" charset="0"/>
                  <a:cs typeface="Arial Unicode MS" charset="0"/>
                </a:rPr>
                <a:t>2</a:t>
              </a:r>
              <a:r>
                <a:rPr lang="en-US" sz="2000" smtClean="0">
                  <a:solidFill>
                    <a:srgbClr val="C00000"/>
                  </a:solidFill>
                  <a:latin typeface="Comic Sans MS" charset="0"/>
                  <a:cs typeface="Arial Unicode MS" charset="0"/>
                </a:rPr>
                <a:t>)</a:t>
              </a:r>
            </a:p>
          </p:txBody>
        </p:sp>
        <p:sp>
          <p:nvSpPr>
            <p:cNvPr id="33803" name="Line 13"/>
            <p:cNvSpPr>
              <a:spLocks noChangeShapeType="1"/>
            </p:cNvSpPr>
            <p:nvPr/>
          </p:nvSpPr>
          <p:spPr bwMode="auto">
            <a:xfrm>
              <a:off x="2465388" y="2052479"/>
              <a:ext cx="23760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804" name="Line 14"/>
            <p:cNvSpPr>
              <a:spLocks noChangeShapeType="1"/>
            </p:cNvSpPr>
            <p:nvPr/>
          </p:nvSpPr>
          <p:spPr bwMode="auto">
            <a:xfrm>
              <a:off x="4957762" y="2052479"/>
              <a:ext cx="25560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805" name="Text Box 16"/>
            <p:cNvSpPr txBox="1">
              <a:spLocks noChangeArrowheads="1"/>
            </p:cNvSpPr>
            <p:nvPr/>
          </p:nvSpPr>
          <p:spPr bwMode="auto">
            <a:xfrm>
              <a:off x="4981471" y="1547805"/>
              <a:ext cx="2663723" cy="39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7030A0"/>
                  </a:solidFill>
                  <a:latin typeface="Comic Sans MS" charset="0"/>
                  <a:cs typeface="Arial Unicode MS" charset="0"/>
                </a:rPr>
                <a:t>f</a:t>
              </a:r>
              <a:r>
                <a:rPr lang="en-US" sz="2000" baseline="-25000" smtClean="0">
                  <a:solidFill>
                    <a:srgbClr val="7030A0"/>
                  </a:solidFill>
                  <a:latin typeface="Comic Sans MS" charset="0"/>
                  <a:cs typeface="Arial Unicode MS" charset="0"/>
                </a:rPr>
                <a:t>m</a:t>
              </a: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Arial Unicode MS" charset="0"/>
                </a:rPr>
                <a:t> </a:t>
              </a:r>
              <a:r>
                <a:rPr lang="en-US" sz="1600" smtClean="0">
                  <a:solidFill>
                    <a:srgbClr val="000000"/>
                  </a:solidFill>
                  <a:latin typeface="Comic Sans MS" charset="0"/>
                </a:rPr>
                <a:t>· </a:t>
              </a:r>
              <a:r>
                <a:rPr lang="en-US" sz="2000" smtClean="0">
                  <a:solidFill>
                    <a:srgbClr val="00B050"/>
                  </a:solidFill>
                  <a:latin typeface="Comic Sans MS" charset="0"/>
                  <a:cs typeface="Arial Unicode MS" charset="0"/>
                </a:rPr>
                <a:t>A(K</a:t>
              </a:r>
              <a:r>
                <a:rPr lang="el-GR" sz="2000" baseline="-25000" smtClean="0">
                  <a:solidFill>
                    <a:srgbClr val="00B050"/>
                  </a:solidFill>
                  <a:latin typeface="Comic Sans MS" charset="0"/>
                </a:rPr>
                <a:t>μ</a:t>
              </a:r>
              <a:r>
                <a:rPr lang="en-US" sz="2000" baseline="-25000" smtClean="0">
                  <a:solidFill>
                    <a:srgbClr val="00B050"/>
                  </a:solidFill>
                  <a:latin typeface="Comic Sans MS" charset="0"/>
                  <a:cs typeface="Arial Unicode MS" charset="0"/>
                </a:rPr>
                <a:t>2</a:t>
              </a:r>
              <a:r>
                <a:rPr lang="en-US" sz="2000" smtClean="0">
                  <a:solidFill>
                    <a:srgbClr val="00B050"/>
                  </a:solidFill>
                  <a:latin typeface="Comic Sans MS" charset="0"/>
                  <a:cs typeface="Arial Unicode MS" charset="0"/>
                </a:rPr>
                <a:t>)</a:t>
              </a: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Arial Unicode MS" charset="0"/>
                </a:rPr>
                <a:t> </a:t>
              </a: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ea typeface="Arial Unicode MS" charset="0"/>
                  <a:cs typeface="Arial" charset="0"/>
                </a:rPr>
                <a:t>· </a:t>
              </a:r>
              <a:r>
                <a:rPr lang="el-GR" sz="2000" smtClean="0">
                  <a:solidFill>
                    <a:srgbClr val="31859C"/>
                  </a:solidFill>
                  <a:latin typeface="Comic Sans MS" charset="0"/>
                  <a:cs typeface="Arial Unicode MS" charset="0"/>
                </a:rPr>
                <a:t>ε</a:t>
              </a:r>
              <a:r>
                <a:rPr lang="en-US" sz="2000" smtClean="0">
                  <a:solidFill>
                    <a:srgbClr val="31859C"/>
                  </a:solidFill>
                  <a:latin typeface="Comic Sans MS" charset="0"/>
                  <a:cs typeface="Arial Unicode MS" charset="0"/>
                </a:rPr>
                <a:t>(K</a:t>
              </a:r>
              <a:r>
                <a:rPr lang="el-GR" sz="2000" baseline="-25000" smtClean="0">
                  <a:solidFill>
                    <a:srgbClr val="31859C"/>
                  </a:solidFill>
                  <a:latin typeface="Comic Sans MS" charset="0"/>
                </a:rPr>
                <a:t>μ</a:t>
              </a:r>
              <a:r>
                <a:rPr lang="en-US" sz="2000" baseline="-25000" smtClean="0">
                  <a:solidFill>
                    <a:srgbClr val="31859C"/>
                  </a:solidFill>
                  <a:latin typeface="Comic Sans MS" charset="0"/>
                  <a:cs typeface="Arial Unicode MS" charset="0"/>
                </a:rPr>
                <a:t>2</a:t>
              </a:r>
              <a:r>
                <a:rPr lang="en-US" sz="2000" smtClean="0">
                  <a:solidFill>
                    <a:srgbClr val="31859C"/>
                  </a:solidFill>
                  <a:latin typeface="Comic Sans MS" charset="0"/>
                  <a:cs typeface="Arial Unicode MS" charset="0"/>
                </a:rPr>
                <a:t>)</a:t>
              </a:r>
            </a:p>
          </p:txBody>
        </p:sp>
        <p:sp>
          <p:nvSpPr>
            <p:cNvPr id="33806" name="Line 18"/>
            <p:cNvSpPr>
              <a:spLocks noChangeShapeType="1"/>
            </p:cNvSpPr>
            <p:nvPr/>
          </p:nvSpPr>
          <p:spPr bwMode="auto">
            <a:xfrm>
              <a:off x="1851025" y="2052479"/>
              <a:ext cx="503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807" name="Text Box 19"/>
            <p:cNvSpPr txBox="1">
              <a:spLocks noChangeArrowheads="1"/>
            </p:cNvSpPr>
            <p:nvPr/>
          </p:nvSpPr>
          <p:spPr bwMode="auto">
            <a:xfrm>
              <a:off x="1924063" y="1620830"/>
              <a:ext cx="298438" cy="39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1882789" y="2052633"/>
              <a:ext cx="366699" cy="396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2D2D8A">
                      <a:lumMod val="75000"/>
                    </a:srgbClr>
                  </a:solidFill>
                  <a:latin typeface="Comic Sans MS" pitchFamily="66" charset="0"/>
                  <a:ea typeface="ＭＳ Ｐゴシック"/>
                  <a:cs typeface="ＭＳ Ｐゴシック" charset="0"/>
                </a:rPr>
                <a:t>D</a:t>
              </a:r>
            </a:p>
          </p:txBody>
        </p:sp>
        <p:sp>
          <p:nvSpPr>
            <p:cNvPr id="33809" name="Line 21"/>
            <p:cNvSpPr>
              <a:spLocks noChangeShapeType="1"/>
            </p:cNvSpPr>
            <p:nvPr/>
          </p:nvSpPr>
          <p:spPr bwMode="auto">
            <a:xfrm>
              <a:off x="7643812" y="2052479"/>
              <a:ext cx="611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810" name="Text Box 22"/>
            <p:cNvSpPr txBox="1">
              <a:spLocks noChangeArrowheads="1"/>
            </p:cNvSpPr>
            <p:nvPr/>
          </p:nvSpPr>
          <p:spPr bwMode="auto">
            <a:xfrm>
              <a:off x="7796001" y="1620830"/>
              <a:ext cx="298439" cy="39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33811" name="Text Box 25"/>
            <p:cNvSpPr txBox="1">
              <a:spLocks noChangeArrowheads="1"/>
            </p:cNvSpPr>
            <p:nvPr/>
          </p:nvSpPr>
          <p:spPr bwMode="auto">
            <a:xfrm>
              <a:off x="2565388" y="992176"/>
              <a:ext cx="887379" cy="58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smtClean="0">
                  <a:solidFill>
                    <a:srgbClr val="00CC00"/>
                  </a:solidFill>
                  <a:latin typeface="Comic Sans MS" charset="0"/>
                </a:rPr>
                <a:t>Signal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smtClean="0">
                  <a:solidFill>
                    <a:srgbClr val="00CC00"/>
                  </a:solidFill>
                  <a:latin typeface="Comic Sans MS" charset="0"/>
                </a:rPr>
                <a:t>events</a:t>
              </a:r>
            </a:p>
          </p:txBody>
        </p:sp>
        <p:sp>
          <p:nvSpPr>
            <p:cNvPr id="33812" name="Text Box 28"/>
            <p:cNvSpPr txBox="1">
              <a:spLocks noChangeArrowheads="1"/>
            </p:cNvSpPr>
            <p:nvPr/>
          </p:nvSpPr>
          <p:spPr bwMode="auto">
            <a:xfrm>
              <a:off x="3362283" y="2574924"/>
              <a:ext cx="1358848" cy="95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C00000"/>
                  </a:solidFill>
                  <a:latin typeface="Comic Sans MS" charset="0"/>
                </a:rPr>
                <a:t>Background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C00000"/>
                  </a:solidFill>
                  <a:latin typeface="Comic Sans MS" charset="0"/>
                </a:rPr>
                <a:t>Events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 dirty="0" smtClean="0">
                  <a:solidFill>
                    <a:srgbClr val="C00000"/>
                  </a:solidFill>
                  <a:latin typeface="Comic Sans MS" charset="0"/>
                </a:rPr>
                <a:t>(Main source of systematics)</a:t>
              </a:r>
            </a:p>
          </p:txBody>
        </p:sp>
        <p:sp>
          <p:nvSpPr>
            <p:cNvPr id="33813" name="Text Box 31"/>
            <p:cNvSpPr txBox="1">
              <a:spLocks noChangeArrowheads="1"/>
            </p:cNvSpPr>
            <p:nvPr/>
          </p:nvSpPr>
          <p:spPr bwMode="auto">
            <a:xfrm>
              <a:off x="4416343" y="992176"/>
              <a:ext cx="1495367" cy="58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smtClean="0">
                  <a:solidFill>
                    <a:srgbClr val="7030A0"/>
                  </a:solidFill>
                  <a:latin typeface="Comic Sans MS" charset="0"/>
                </a:rPr>
                <a:t>Particle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smtClean="0">
                  <a:solidFill>
                    <a:srgbClr val="7030A0"/>
                  </a:solidFill>
                  <a:latin typeface="Comic Sans MS" charset="0"/>
                </a:rPr>
                <a:t>ID efficiency</a:t>
              </a:r>
            </a:p>
          </p:txBody>
        </p:sp>
        <p:sp>
          <p:nvSpPr>
            <p:cNvPr id="33814" name="Text Box 33"/>
            <p:cNvSpPr txBox="1">
              <a:spLocks noChangeArrowheads="1"/>
            </p:cNvSpPr>
            <p:nvPr/>
          </p:nvSpPr>
          <p:spPr bwMode="auto">
            <a:xfrm>
              <a:off x="5167201" y="2541586"/>
              <a:ext cx="1409647" cy="58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smtClean="0">
                  <a:solidFill>
                    <a:srgbClr val="00B050"/>
                  </a:solidFill>
                  <a:latin typeface="Comic Sans MS" charset="0"/>
                </a:rPr>
                <a:t>Geometrical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smtClean="0">
                  <a:solidFill>
                    <a:srgbClr val="00B050"/>
                  </a:solidFill>
                  <a:latin typeface="Comic Sans MS" charset="0"/>
                </a:rPr>
                <a:t>acceptance</a:t>
              </a:r>
            </a:p>
          </p:txBody>
        </p:sp>
        <p:sp>
          <p:nvSpPr>
            <p:cNvPr id="33815" name="Text Box 35"/>
            <p:cNvSpPr txBox="1">
              <a:spLocks noChangeArrowheads="1"/>
            </p:cNvSpPr>
            <p:nvPr/>
          </p:nvSpPr>
          <p:spPr bwMode="auto">
            <a:xfrm>
              <a:off x="6005370" y="849300"/>
              <a:ext cx="1500130" cy="825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smtClean="0">
                  <a:solidFill>
                    <a:srgbClr val="31859C"/>
                  </a:solidFill>
                  <a:latin typeface="Comic Sans MS" charset="0"/>
                </a:rPr>
                <a:t>Trigger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smtClean="0">
                  <a:solidFill>
                    <a:srgbClr val="31859C"/>
                  </a:solidFill>
                  <a:latin typeface="Comic Sans MS" charset="0"/>
                </a:rPr>
                <a:t>Efficiency (&gt;99.9%)</a:t>
              </a:r>
            </a:p>
          </p:txBody>
        </p:sp>
        <p:sp>
          <p:nvSpPr>
            <p:cNvPr id="33816" name="Text Box 37"/>
            <p:cNvSpPr txBox="1">
              <a:spLocks noChangeArrowheads="1"/>
            </p:cNvSpPr>
            <p:nvPr/>
          </p:nvSpPr>
          <p:spPr bwMode="auto">
            <a:xfrm>
              <a:off x="7262621" y="2541587"/>
              <a:ext cx="1439808" cy="825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smtClean="0">
                  <a:solidFill>
                    <a:srgbClr val="00B0F0"/>
                  </a:solidFill>
                  <a:latin typeface="Comic Sans MS" charset="0"/>
                </a:rPr>
                <a:t>Global LKr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smtClean="0">
                  <a:solidFill>
                    <a:srgbClr val="00B0F0"/>
                  </a:solidFill>
                  <a:latin typeface="Comic Sans MS" charset="0"/>
                </a:rPr>
                <a:t>readout eff (0.998)</a:t>
              </a:r>
            </a:p>
          </p:txBody>
        </p:sp>
        <p:sp>
          <p:nvSpPr>
            <p:cNvPr id="33817" name="Text Box 40"/>
            <p:cNvSpPr txBox="1">
              <a:spLocks noChangeArrowheads="1"/>
            </p:cNvSpPr>
            <p:nvPr/>
          </p:nvSpPr>
          <p:spPr bwMode="auto">
            <a:xfrm>
              <a:off x="1385921" y="2539999"/>
              <a:ext cx="1381072" cy="58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smtClean="0">
                  <a:solidFill>
                    <a:srgbClr val="E46C0A"/>
                  </a:solidFill>
                  <a:latin typeface="Comic Sans MS" charset="0"/>
                </a:rPr>
                <a:t>K</a:t>
              </a:r>
              <a:r>
                <a:rPr lang="el-GR" sz="1600" i="1" baseline="-25000" smtClean="0">
                  <a:solidFill>
                    <a:srgbClr val="E46C0A"/>
                  </a:solidFill>
                  <a:latin typeface="Comic Sans MS" charset="0"/>
                </a:rPr>
                <a:t>μ</a:t>
              </a:r>
              <a:r>
                <a:rPr lang="en-US" sz="1600" i="1" baseline="-25000" smtClean="0">
                  <a:solidFill>
                    <a:srgbClr val="E46C0A"/>
                  </a:solidFill>
                  <a:latin typeface="Comic Sans MS" charset="0"/>
                </a:rPr>
                <a:t>2</a:t>
              </a:r>
              <a:endParaRPr lang="en-US" sz="1600" i="1" smtClean="0">
                <a:solidFill>
                  <a:srgbClr val="E46C0A"/>
                </a:solidFill>
                <a:latin typeface="Comic Sans MS" charset="0"/>
              </a:endParaRP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smtClean="0">
                  <a:solidFill>
                    <a:srgbClr val="E46C0A"/>
                  </a:solidFill>
                  <a:latin typeface="Comic Sans MS" charset="0"/>
                </a:rPr>
                <a:t>downscaling</a:t>
              </a:r>
            </a:p>
          </p:txBody>
        </p:sp>
      </p:grpSp>
      <p:pic>
        <p:nvPicPr>
          <p:cNvPr id="27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4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4" descr="mm2_vs_ptrack_v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603" y="1123555"/>
            <a:ext cx="33845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1" name="Picture 3" descr="eop_ke2_kmu2_v4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79" y="3789040"/>
            <a:ext cx="31718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Signals selection</a:t>
            </a:r>
          </a:p>
        </p:txBody>
      </p:sp>
      <p:sp>
        <p:nvSpPr>
          <p:cNvPr id="35844" name="CasellaDiTesto 29"/>
          <p:cNvSpPr txBox="1">
            <a:spLocks noChangeArrowheads="1"/>
          </p:cNvSpPr>
          <p:nvPr/>
        </p:nvSpPr>
        <p:spPr bwMode="auto">
          <a:xfrm>
            <a:off x="6553" y="1467356"/>
            <a:ext cx="5717575" cy="470898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71438" indent="-71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38" indent="-71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28638" indent="-71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985838" indent="-71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Common</a:t>
            </a:r>
            <a:r>
              <a:rPr lang="en-US" sz="1800" dirty="0" smtClean="0">
                <a:solidFill>
                  <a:srgbClr val="953735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reconstruction: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-&gt; 1 Reconstructed Track,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-&gt; Geometrical acceptance cuts,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-&gt; Photon veto using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ＭＳ Ｐゴシック" charset="0"/>
              </a:rPr>
              <a:t>LKr</a:t>
            </a:r>
            <a:endParaRPr lang="en-US" sz="1800" dirty="0" smtClean="0">
              <a:solidFill>
                <a:srgbClr val="000000"/>
              </a:solidFill>
              <a:latin typeface="+mn-lt"/>
              <a:cs typeface="ＭＳ Ｐゴシック" charset="0"/>
            </a:endParaRP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-&gt; Track momentum </a:t>
            </a:r>
            <a:r>
              <a:rPr lang="en-US" sz="1800" dirty="0" smtClean="0">
                <a:solidFill>
                  <a:srgbClr val="00B050"/>
                </a:solidFill>
                <a:latin typeface="+mn-lt"/>
                <a:cs typeface="ＭＳ Ｐゴシック" charset="0"/>
              </a:rPr>
              <a:t>13 </a:t>
            </a:r>
            <a:r>
              <a:rPr lang="en-US" sz="1800" dirty="0" err="1" smtClean="0">
                <a:solidFill>
                  <a:srgbClr val="00B050"/>
                </a:solidFill>
                <a:latin typeface="+mn-lt"/>
                <a:cs typeface="ＭＳ Ｐゴシック" charset="0"/>
              </a:rPr>
              <a:t>GeV</a:t>
            </a:r>
            <a:r>
              <a:rPr lang="en-US" sz="1800" dirty="0" smtClean="0">
                <a:solidFill>
                  <a:srgbClr val="00B050"/>
                </a:solidFill>
                <a:latin typeface="+mn-lt"/>
                <a:cs typeface="ＭＳ Ｐゴシック" charset="0"/>
              </a:rPr>
              <a:t>/c &lt; p &lt; 65 </a:t>
            </a:r>
            <a:r>
              <a:rPr lang="en-US" sz="1800" dirty="0" err="1" smtClean="0">
                <a:solidFill>
                  <a:srgbClr val="00B050"/>
                </a:solidFill>
                <a:latin typeface="+mn-lt"/>
                <a:cs typeface="ＭＳ Ｐゴシック" charset="0"/>
              </a:rPr>
              <a:t>GeV</a:t>
            </a:r>
            <a:r>
              <a:rPr lang="en-US" sz="1800" dirty="0" smtClean="0">
                <a:solidFill>
                  <a:srgbClr val="00B050"/>
                </a:solidFill>
                <a:latin typeface="+mn-lt"/>
                <a:cs typeface="ＭＳ Ｐゴシック" charset="0"/>
              </a:rPr>
              <a:t>/c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-&gt; Good decay vertex reconstruction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solidFill>
                <a:srgbClr val="000000"/>
              </a:solidFill>
              <a:latin typeface="+mn-lt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E46C0A"/>
                </a:solidFill>
                <a:latin typeface="+mn-lt"/>
              </a:rPr>
              <a:t>Kinematical separation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:</a:t>
            </a:r>
            <a:endParaRPr lang="en-US" sz="1800" dirty="0" smtClean="0">
              <a:solidFill>
                <a:srgbClr val="000000"/>
              </a:solidFill>
              <a:latin typeface="+mn-lt"/>
            </a:endParaRP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-&gt; Missing mass </a:t>
            </a:r>
            <a:r>
              <a:rPr lang="en-US" sz="1800" dirty="0" smtClean="0">
                <a:solidFill>
                  <a:srgbClr val="0070C0"/>
                </a:solidFill>
                <a:latin typeface="+mn-lt"/>
                <a:cs typeface="ＭＳ Ｐゴシック" charset="0"/>
              </a:rPr>
              <a:t>M</a:t>
            </a:r>
            <a:r>
              <a:rPr lang="en-US" sz="1800" baseline="30000" dirty="0" smtClean="0">
                <a:solidFill>
                  <a:srgbClr val="0070C0"/>
                </a:solidFill>
                <a:latin typeface="+mn-lt"/>
                <a:cs typeface="ＭＳ Ｐゴシック" charset="0"/>
              </a:rPr>
              <a:t>2</a:t>
            </a:r>
            <a:r>
              <a:rPr lang="en-US" sz="1800" dirty="0" smtClean="0">
                <a:solidFill>
                  <a:srgbClr val="0070C0"/>
                </a:solidFill>
                <a:latin typeface="+mn-lt"/>
                <a:cs typeface="ＭＳ Ｐゴシック" charset="0"/>
              </a:rPr>
              <a:t> = (</a:t>
            </a:r>
            <a:r>
              <a:rPr lang="en-US" sz="1800" dirty="0" err="1" smtClean="0">
                <a:solidFill>
                  <a:srgbClr val="0070C0"/>
                </a:solidFill>
                <a:latin typeface="+mn-lt"/>
                <a:cs typeface="ＭＳ Ｐゴシック" charset="0"/>
              </a:rPr>
              <a:t>p</a:t>
            </a:r>
            <a:r>
              <a:rPr lang="en-US" sz="1800" baseline="-25000" dirty="0" err="1" smtClean="0">
                <a:solidFill>
                  <a:srgbClr val="0070C0"/>
                </a:solidFill>
                <a:latin typeface="+mn-lt"/>
                <a:cs typeface="ＭＳ Ｐゴシック" charset="0"/>
              </a:rPr>
              <a:t>K</a:t>
            </a:r>
            <a:r>
              <a:rPr lang="en-US" sz="1800" dirty="0" smtClean="0">
                <a:solidFill>
                  <a:srgbClr val="0070C0"/>
                </a:solidFill>
                <a:latin typeface="+mn-lt"/>
                <a:cs typeface="ＭＳ Ｐゴシック" charset="0"/>
              </a:rPr>
              <a:t> - </a:t>
            </a:r>
            <a:r>
              <a:rPr lang="en-US" sz="1800" dirty="0" err="1" smtClean="0">
                <a:solidFill>
                  <a:srgbClr val="0070C0"/>
                </a:solidFill>
                <a:latin typeface="+mn-lt"/>
                <a:cs typeface="ＭＳ Ｐゴシック" charset="0"/>
              </a:rPr>
              <a:t>p</a:t>
            </a:r>
            <a:r>
              <a:rPr lang="en-US" sz="1800" baseline="-25000" dirty="0" err="1" smtClean="0">
                <a:solidFill>
                  <a:srgbClr val="0070C0"/>
                </a:solidFill>
                <a:latin typeface="+mn-lt"/>
                <a:cs typeface="ＭＳ Ｐゴシック" charset="0"/>
              </a:rPr>
              <a:t>l</a:t>
            </a:r>
            <a:r>
              <a:rPr lang="en-US" sz="1800" dirty="0" smtClean="0">
                <a:solidFill>
                  <a:srgbClr val="0070C0"/>
                </a:solidFill>
                <a:latin typeface="+mn-lt"/>
                <a:cs typeface="ＭＳ Ｐゴシック" charset="0"/>
              </a:rPr>
              <a:t>)</a:t>
            </a:r>
            <a:r>
              <a:rPr lang="en-US" sz="1800" baseline="30000" dirty="0" smtClean="0">
                <a:solidFill>
                  <a:srgbClr val="0070C0"/>
                </a:solidFill>
                <a:latin typeface="+mn-lt"/>
                <a:cs typeface="ＭＳ Ｐゴシック" charset="0"/>
              </a:rPr>
              <a:t>2</a:t>
            </a: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-&gt; P</a:t>
            </a:r>
            <a:r>
              <a:rPr lang="en-US" sz="1800" baseline="-250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K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: Average monitored with K</a:t>
            </a:r>
            <a:r>
              <a:rPr lang="en-US" sz="1800" baseline="-250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3</a:t>
            </a:r>
            <a:r>
              <a:rPr lang="el-GR" sz="1800" baseline="-250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π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decays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aseline="30000" dirty="0" smtClean="0">
              <a:solidFill>
                <a:srgbClr val="000000"/>
              </a:solidFill>
              <a:latin typeface="+mn-lt"/>
              <a:cs typeface="ＭＳ Ｐゴシック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E46C0A"/>
                </a:solidFill>
                <a:latin typeface="+mn-lt"/>
              </a:rPr>
              <a:t>Particle Identification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=&gt;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</a:rPr>
              <a:t>Muon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suppression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~1</a:t>
            </a:r>
            <a:r>
              <a:rPr lang="it-IT" sz="1800" dirty="0" smtClean="0">
                <a:solidFill>
                  <a:srgbClr val="C00000"/>
                </a:solidFill>
                <a:latin typeface="+mn-lt"/>
              </a:rPr>
              <a:t>0</a:t>
            </a:r>
            <a:r>
              <a:rPr lang="it-IT" sz="1800" baseline="30000" dirty="0" smtClean="0">
                <a:solidFill>
                  <a:srgbClr val="C00000"/>
                </a:solidFill>
                <a:latin typeface="+mn-lt"/>
              </a:rPr>
              <a:t>-6   </a:t>
            </a:r>
            <a:r>
              <a:rPr lang="it-IT" sz="1800" dirty="0" smtClean="0">
                <a:solidFill>
                  <a:srgbClr val="C00000"/>
                </a:solidFill>
                <a:latin typeface="+mn-lt"/>
              </a:rPr>
              <a:t>:</a:t>
            </a:r>
            <a:endParaRPr lang="it-IT" sz="1800" baseline="30000" dirty="0" smtClean="0">
              <a:solidFill>
                <a:srgbClr val="C00000"/>
              </a:solidFill>
              <a:latin typeface="+mn-lt"/>
            </a:endParaRPr>
          </a:p>
          <a:p>
            <a:pPr lvl="2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-&gt; </a:t>
            </a:r>
            <a:r>
              <a:rPr lang="it-IT" sz="1800" dirty="0" smtClean="0">
                <a:solidFill>
                  <a:srgbClr val="376092"/>
                </a:solidFill>
                <a:latin typeface="+mn-lt"/>
                <a:cs typeface="ＭＳ Ｐゴシック" charset="0"/>
              </a:rPr>
              <a:t>E/p</a:t>
            </a:r>
            <a:r>
              <a:rPr lang="it-IT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= (</a:t>
            </a:r>
            <a:r>
              <a:rPr lang="it-IT" sz="1800" dirty="0" err="1" smtClean="0">
                <a:solidFill>
                  <a:srgbClr val="000000"/>
                </a:solidFill>
                <a:latin typeface="+mn-lt"/>
                <a:cs typeface="ＭＳ Ｐゴシック" charset="0"/>
              </a:rPr>
              <a:t>LKr</a:t>
            </a:r>
            <a:r>
              <a:rPr lang="it-IT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  <a:latin typeface="+mn-lt"/>
                <a:cs typeface="ＭＳ Ｐゴシック" charset="0"/>
              </a:rPr>
              <a:t>energy</a:t>
            </a:r>
            <a:r>
              <a:rPr lang="it-IT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  <a:latin typeface="+mn-lt"/>
                <a:cs typeface="ＭＳ Ｐゴシック" charset="0"/>
              </a:rPr>
              <a:t>deposit</a:t>
            </a:r>
            <a:r>
              <a:rPr lang="it-IT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/</a:t>
            </a:r>
            <a:r>
              <a:rPr lang="it-IT" sz="1800" dirty="0" err="1" smtClean="0">
                <a:solidFill>
                  <a:srgbClr val="000000"/>
                </a:solidFill>
                <a:latin typeface="+mn-lt"/>
                <a:cs typeface="ＭＳ Ｐゴシック" charset="0"/>
              </a:rPr>
              <a:t>track</a:t>
            </a:r>
            <a:r>
              <a:rPr lang="it-IT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</a:t>
            </a:r>
            <a:r>
              <a:rPr lang="it-IT" sz="1800" dirty="0" err="1" smtClean="0">
                <a:solidFill>
                  <a:srgbClr val="000000"/>
                </a:solidFill>
                <a:latin typeface="+mn-lt"/>
                <a:cs typeface="ＭＳ Ｐゴシック" charset="0"/>
              </a:rPr>
              <a:t>momentum</a:t>
            </a:r>
            <a:r>
              <a:rPr lang="it-IT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)</a:t>
            </a:r>
          </a:p>
          <a:p>
            <a:pPr lvl="3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0.90&lt;E/p&lt;1.10 </a:t>
            </a:r>
            <a:r>
              <a:rPr lang="it-IT" sz="1800" dirty="0" smtClean="0">
                <a:solidFill>
                  <a:srgbClr val="C00000"/>
                </a:solidFill>
                <a:latin typeface="+mn-lt"/>
                <a:cs typeface="ＭＳ Ｐゴシック" charset="0"/>
              </a:rPr>
              <a:t>for </a:t>
            </a:r>
            <a:r>
              <a:rPr lang="it-IT" sz="1800" dirty="0" err="1" smtClean="0">
                <a:solidFill>
                  <a:srgbClr val="C00000"/>
                </a:solidFill>
                <a:latin typeface="+mn-lt"/>
                <a:cs typeface="ＭＳ Ｐゴシック" charset="0"/>
              </a:rPr>
              <a:t>electrons</a:t>
            </a:r>
            <a:r>
              <a:rPr lang="it-IT" sz="1800" dirty="0" smtClean="0">
                <a:solidFill>
                  <a:srgbClr val="C00000"/>
                </a:solidFill>
                <a:latin typeface="+mn-lt"/>
                <a:cs typeface="ＭＳ Ｐゴシック" charset="0"/>
              </a:rPr>
              <a:t> with P≤25GeV</a:t>
            </a:r>
            <a:r>
              <a:rPr lang="it-IT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,</a:t>
            </a:r>
          </a:p>
          <a:p>
            <a:pPr lvl="3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0.95&lt;E/p&lt;1.10 </a:t>
            </a:r>
            <a:r>
              <a:rPr lang="it-IT" sz="1800" dirty="0" smtClean="0">
                <a:solidFill>
                  <a:srgbClr val="C00000"/>
                </a:solidFill>
                <a:latin typeface="+mn-lt"/>
                <a:cs typeface="ＭＳ Ｐゴシック" charset="0"/>
              </a:rPr>
              <a:t>for </a:t>
            </a:r>
            <a:r>
              <a:rPr lang="it-IT" sz="1800" dirty="0" err="1" smtClean="0">
                <a:solidFill>
                  <a:srgbClr val="C00000"/>
                </a:solidFill>
                <a:latin typeface="+mn-lt"/>
                <a:cs typeface="ＭＳ Ｐゴシック" charset="0"/>
              </a:rPr>
              <a:t>electrons</a:t>
            </a:r>
            <a:r>
              <a:rPr lang="it-IT" sz="1800" dirty="0" smtClean="0">
                <a:solidFill>
                  <a:srgbClr val="C00000"/>
                </a:solidFill>
                <a:latin typeface="+mn-lt"/>
                <a:cs typeface="ＭＳ Ｐゴシック" charset="0"/>
              </a:rPr>
              <a:t> with P&gt;25 </a:t>
            </a:r>
            <a:r>
              <a:rPr lang="it-IT" sz="1800" dirty="0" err="1" smtClean="0">
                <a:solidFill>
                  <a:srgbClr val="C00000"/>
                </a:solidFill>
                <a:latin typeface="+mn-lt"/>
                <a:cs typeface="ＭＳ Ｐゴシック" charset="0"/>
              </a:rPr>
              <a:t>GeV</a:t>
            </a:r>
            <a:r>
              <a:rPr lang="it-IT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,</a:t>
            </a:r>
          </a:p>
          <a:p>
            <a:pPr lvl="3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 E/p&lt;0.85          </a:t>
            </a:r>
            <a:r>
              <a:rPr lang="it-IT" sz="1800" dirty="0" smtClean="0">
                <a:solidFill>
                  <a:srgbClr val="0062AC"/>
                </a:solidFill>
                <a:latin typeface="+mn-lt"/>
                <a:cs typeface="ＭＳ Ｐゴシック" charset="0"/>
              </a:rPr>
              <a:t>for </a:t>
            </a:r>
            <a:r>
              <a:rPr lang="it-IT" sz="1800" dirty="0" err="1" smtClean="0">
                <a:solidFill>
                  <a:srgbClr val="0062AC"/>
                </a:solidFill>
                <a:latin typeface="+mn-lt"/>
                <a:cs typeface="ＭＳ Ｐゴシック" charset="0"/>
              </a:rPr>
              <a:t>muons</a:t>
            </a:r>
            <a:r>
              <a:rPr lang="it-IT" sz="180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.</a:t>
            </a:r>
          </a:p>
          <a:p>
            <a:pPr lvl="3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800" dirty="0" smtClean="0">
              <a:solidFill>
                <a:srgbClr val="000000"/>
              </a:solidFill>
              <a:latin typeface="+mn-lt"/>
              <a:cs typeface="ＭＳ Ｐゴシック" charset="0"/>
            </a:endParaRPr>
          </a:p>
        </p:txBody>
      </p:sp>
      <p:sp>
        <p:nvSpPr>
          <p:cNvPr id="35845" name="AutoShape 36"/>
          <p:cNvSpPr>
            <a:spLocks noChangeAspect="1" noChangeArrowheads="1"/>
          </p:cNvSpPr>
          <p:nvPr/>
        </p:nvSpPr>
        <p:spPr bwMode="auto">
          <a:xfrm>
            <a:off x="5359400" y="1428750"/>
            <a:ext cx="37846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6" name="AutoShape 37"/>
          <p:cNvSpPr>
            <a:spLocks noChangeAspect="1" noChangeArrowheads="1"/>
          </p:cNvSpPr>
          <p:nvPr/>
        </p:nvSpPr>
        <p:spPr bwMode="auto">
          <a:xfrm>
            <a:off x="5359400" y="1412875"/>
            <a:ext cx="37846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2" descr="http://cds.cern.ch/record/1293104/files/NA62%20Logo.bmp?subformat=icon-14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3" y="372641"/>
            <a:ext cx="2225660" cy="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F. Ambrosino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di Gruppo 1 Gennaio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389F-C1C0-488A-BEB2-5C3DF35EA63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7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5228</TotalTime>
  <Words>2527</Words>
  <Application>Microsoft Office PowerPoint</Application>
  <PresentationFormat>Presentazione su schermo (4:3)</PresentationFormat>
  <Paragraphs>507</Paragraphs>
  <Slides>46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8" baseType="lpstr">
      <vt:lpstr>Chiaro</vt:lpstr>
      <vt:lpstr>Equation</vt:lpstr>
      <vt:lpstr>NA62: verso la presa dati</vt:lpstr>
      <vt:lpstr>Outline</vt:lpstr>
      <vt:lpstr>The beam(s)</vt:lpstr>
      <vt:lpstr>The detector (2004-2007)</vt:lpstr>
      <vt:lpstr>Outline</vt:lpstr>
      <vt:lpstr>Ke2 and Km2: motivations</vt:lpstr>
      <vt:lpstr>RK beyond Standard Model</vt:lpstr>
      <vt:lpstr>NA62 measurement Strategy</vt:lpstr>
      <vt:lpstr>Signals selection</vt:lpstr>
      <vt:lpstr>Ke2 : m background</vt:lpstr>
      <vt:lpstr>Ke2 : m background</vt:lpstr>
      <vt:lpstr>RK final result </vt:lpstr>
      <vt:lpstr>Outline</vt:lpstr>
      <vt:lpstr>K+  p+gg and ChPT</vt:lpstr>
      <vt:lpstr>K+  p+gg at NA48 &amp; NA62</vt:lpstr>
      <vt:lpstr>K+  p+gg ChPT  fits</vt:lpstr>
      <vt:lpstr>K+  p+gg ChPT  fits</vt:lpstr>
      <vt:lpstr>Outline</vt:lpstr>
      <vt:lpstr>Rare kaon decays: motivation</vt:lpstr>
      <vt:lpstr>K+→p+nn  in SM </vt:lpstr>
      <vt:lpstr> K pnn beyond SM</vt:lpstr>
      <vt:lpstr>NA62 : the strategy</vt:lpstr>
      <vt:lpstr>NA62 : beam and detector</vt:lpstr>
      <vt:lpstr>NA62 expected sensitivity</vt:lpstr>
      <vt:lpstr>Outline</vt:lpstr>
      <vt:lpstr>LFV/LNV modes</vt:lpstr>
      <vt:lpstr>Other rare/forbidden modes</vt:lpstr>
      <vt:lpstr>NA62 timeline</vt:lpstr>
      <vt:lpstr>NA62 challenge for 2014</vt:lpstr>
      <vt:lpstr>Outline</vt:lpstr>
      <vt:lpstr>Napoli in NA62 since proposal</vt:lpstr>
      <vt:lpstr>2013  2014: LAV</vt:lpstr>
      <vt:lpstr>CHANTI postcard</vt:lpstr>
      <vt:lpstr>2013  2014: CHANTI</vt:lpstr>
      <vt:lpstr>2013  2014: CHANTI</vt:lpstr>
      <vt:lpstr>Simulation </vt:lpstr>
      <vt:lpstr>Simulation (2)</vt:lpstr>
      <vt:lpstr>Simulation (3)</vt:lpstr>
      <vt:lpstr>Analysis</vt:lpstr>
      <vt:lpstr>Conclusions</vt:lpstr>
      <vt:lpstr>SPARES</vt:lpstr>
      <vt:lpstr> Bounds on NP from RK </vt:lpstr>
      <vt:lpstr> Trigger for LFV modes in NA62</vt:lpstr>
      <vt:lpstr>Motivazioni per il CHANTI</vt:lpstr>
      <vt:lpstr>Chanti FEE scheme</vt:lpstr>
      <vt:lpstr>CHANTI-01 nel technical run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ambrosin</dc:creator>
  <cp:lastModifiedBy>ambrosin</cp:lastModifiedBy>
  <cp:revision>187</cp:revision>
  <dcterms:created xsi:type="dcterms:W3CDTF">2013-06-27T16:36:47Z</dcterms:created>
  <dcterms:modified xsi:type="dcterms:W3CDTF">2014-01-09T13:20:02Z</dcterms:modified>
</cp:coreProperties>
</file>