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67" r:id="rId2"/>
    <p:sldId id="407" r:id="rId3"/>
    <p:sldId id="413" r:id="rId4"/>
    <p:sldId id="426" r:id="rId5"/>
    <p:sldId id="427" r:id="rId6"/>
    <p:sldId id="428" r:id="rId7"/>
    <p:sldId id="421" r:id="rId8"/>
    <p:sldId id="420" r:id="rId9"/>
    <p:sldId id="429" r:id="rId10"/>
    <p:sldId id="422" r:id="rId11"/>
    <p:sldId id="423" r:id="rId12"/>
    <p:sldId id="414" r:id="rId13"/>
    <p:sldId id="434" r:id="rId14"/>
    <p:sldId id="435" r:id="rId15"/>
    <p:sldId id="410" r:id="rId16"/>
    <p:sldId id="412" r:id="rId17"/>
    <p:sldId id="411" r:id="rId18"/>
    <p:sldId id="405" r:id="rId19"/>
    <p:sldId id="406" r:id="rId20"/>
    <p:sldId id="424" r:id="rId21"/>
    <p:sldId id="425" r:id="rId22"/>
    <p:sldId id="408" r:id="rId23"/>
    <p:sldId id="431" r:id="rId24"/>
    <p:sldId id="432" r:id="rId25"/>
    <p:sldId id="409" r:id="rId26"/>
    <p:sldId id="415" r:id="rId27"/>
    <p:sldId id="416" r:id="rId28"/>
    <p:sldId id="417" r:id="rId29"/>
    <p:sldId id="419" r:id="rId30"/>
    <p:sldId id="418" r:id="rId31"/>
    <p:sldId id="430" r:id="rId32"/>
    <p:sldId id="433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F64B"/>
    <a:srgbClr val="7FD684"/>
    <a:srgbClr val="EA8C89"/>
    <a:srgbClr val="102D68"/>
    <a:srgbClr val="642774"/>
    <a:srgbClr val="1D3276"/>
    <a:srgbClr val="2727EF"/>
    <a:srgbClr val="203B8D"/>
    <a:srgbClr val="192E6B"/>
    <a:srgbClr val="1D3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59" autoAdjust="0"/>
  </p:normalViewPr>
  <p:slideViewPr>
    <p:cSldViewPr snapToObjects="1">
      <p:cViewPr varScale="1">
        <p:scale>
          <a:sx n="186" d="100"/>
          <a:sy n="186" d="100"/>
        </p:scale>
        <p:origin x="-1200" y="-104"/>
      </p:cViewPr>
      <p:guideLst>
        <p:guide orient="horz" pos="2023"/>
        <p:guide pos="6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DF78FB8-633E-E84C-BD12-602A6AED5DFD}" type="datetime1">
              <a:rPr lang="en-US"/>
              <a:pPr>
                <a:defRPr/>
              </a:pPr>
              <a:t>09/01/14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E066A4A-D7AD-CF47-AB4A-34E4555C4CF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8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EDB87E9-596B-594E-BC3A-4AA4287F47E6}" type="datetime1">
              <a:rPr lang="en-US"/>
              <a:pPr>
                <a:defRPr/>
              </a:pPr>
              <a:t>09/01/14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C9D50E9-CC1C-304B-8AEF-02328AF0AEF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D8CE3-8B22-0C4A-91E4-24FADC641C4E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77B5-0828-804F-896C-86BF24BD63FA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C2423E-5274-FC47-A15F-0C6A5F7C787A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4A91B-B9C1-A44D-B4E1-02F8EA8577C0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479E3-CD91-4D4D-81D2-970F34EFE31D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FD3AA-B695-824E-A9C2-AA0435BF5F00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D0D0D"/>
                </a:solidFill>
              </a:defRPr>
            </a:lvl1pPr>
          </a:lstStyle>
          <a:p>
            <a:r>
              <a:rPr lang="it-IT" noProof="0" smtClean="0"/>
              <a:t>Fare clic per modificare stile</a:t>
            </a:r>
            <a:endParaRPr lang="it-IT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4A87B5-B479-B045-A2D9-A1C7A739F16A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E9448-DCB3-6C4B-B250-AC659339808C}" type="datetime1">
              <a:rPr lang="it-IT" smtClean="0"/>
              <a:t>09/01/14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866C13-064E-9647-B6BB-AA414F9E3C27}" type="datetime1">
              <a:rPr lang="it-IT" smtClean="0"/>
              <a:t>09/01/14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5BEE-D4CC-764D-A087-D80279108432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6074A-3D68-4149-B14C-A8E7DB3A06B5}" type="datetime1">
              <a:rPr lang="it-IT" smtClean="0"/>
              <a:t>09/01/14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234DB-1F77-0E47-AE1E-9A40C154FAEE}" type="datetime1">
              <a:rPr lang="it-IT" smtClean="0"/>
              <a:t>09/01/14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2C0E-D589-B047-A3FA-657B2E5DB49E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7130F8-FD42-CD44-B037-73F435DBC240}" type="datetime1">
              <a:rPr lang="it-IT" smtClean="0"/>
              <a:t>09/01/14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C834B-5313-4A43-8094-4B728BDDF03C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5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D9B98-54C3-E540-925A-23C20664501C}" type="datetime1">
              <a:rPr lang="it-IT" smtClean="0"/>
              <a:t>09/01/14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2291-3A8B-BB4D-96F9-98C86D893D6A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0970" y="125760"/>
            <a:ext cx="7425829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766C97-5A2B-B945-9529-D15D6EE15801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C69EB-484B-B145-96F5-4A6B52733FE8}" type="slidenum">
              <a:rPr lang="en-US" smtClean="0"/>
              <a:pPr>
                <a:defRPr/>
              </a:pPr>
              <a:t>‹n.›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alphaModFix amt="56000"/>
          </a:blip>
          <a:srcRect l="14698" t="46840" b="26070"/>
          <a:stretch/>
        </p:blipFill>
        <p:spPr>
          <a:xfrm>
            <a:off x="1164882" y="-6198"/>
            <a:ext cx="7979117" cy="118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7" y="-27384"/>
            <a:ext cx="1183007" cy="12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6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04" y="3251962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CMS upgrade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525495"/>
            <a:ext cx="6400800" cy="847721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Pierluigi Paolucci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9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 Longevity - background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9672" y="1470484"/>
            <a:ext cx="7128792" cy="6623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Real time background monitor extrapolation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58992"/>
              </p:ext>
            </p:extLst>
          </p:nvPr>
        </p:nvGraphicFramePr>
        <p:xfrm>
          <a:off x="1475656" y="2164796"/>
          <a:ext cx="748883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033"/>
                <a:gridCol w="2073033"/>
                <a:gridCol w="3342766"/>
              </a:tblGrid>
              <a:tr h="74462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chamber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 err="1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lang="en-GB" sz="2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ate (Hz/cm</a:t>
                      </a:r>
                      <a:r>
                        <a:rPr lang="en-GB" sz="2200" baseline="300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GB" sz="2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@</a:t>
                      </a:r>
                      <a:r>
                        <a:rPr lang="en-GB" sz="2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10</a:t>
                      </a:r>
                      <a:r>
                        <a:rPr lang="en-GB" sz="2200" baseline="300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35</a:t>
                      </a:r>
                      <a:r>
                        <a:rPr lang="en-GB" sz="2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cm</a:t>
                      </a:r>
                      <a:r>
                        <a:rPr lang="en-GB" sz="2200" baseline="300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-2 </a:t>
                      </a:r>
                      <a:r>
                        <a:rPr lang="en-GB" sz="2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GB" sz="2200" baseline="300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Integrated charge C/cm</a:t>
                      </a:r>
                      <a:r>
                        <a:rPr lang="en-GB" sz="22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</a:p>
                    <a:p>
                      <a:pPr algn="ctr"/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@</a:t>
                      </a:r>
                      <a:r>
                        <a:rPr lang="en-GB" sz="2200" baseline="0" dirty="0" smtClean="0">
                          <a:latin typeface="Times New Roman"/>
                          <a:cs typeface="Times New Roman"/>
                        </a:rPr>
                        <a:t> 3000 </a:t>
                      </a: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fb</a:t>
                      </a:r>
                      <a:r>
                        <a:rPr lang="en-GB" sz="2200" baseline="30000" dirty="0" smtClean="0">
                          <a:latin typeface="Times New Roman"/>
                          <a:cs typeface="Times New Roman"/>
                        </a:rPr>
                        <a:t>-1</a:t>
                      </a:r>
                      <a:endParaRPr lang="en-GB" sz="2200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W-2 RB3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0.0036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W+2 RB1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40 - 50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&lt;=0.07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W+2 RB4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30 - 40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&lt;=0.07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W-2 RB4 S4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80-90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0.13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RE1_ring3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5-10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0.01-0.02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RE-2_ring2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100-150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&lt;=0.21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20874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RE-2_ring2_C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150-200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&lt;=0.36</a:t>
                      </a:r>
                      <a:endParaRPr lang="en-GB" sz="2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331640" y="5981218"/>
            <a:ext cx="7763621" cy="400110"/>
          </a:xfrm>
          <a:prstGeom prst="rect">
            <a:avLst/>
          </a:prstGeom>
          <a:solidFill>
            <a:srgbClr val="EFEFEF"/>
          </a:solidFill>
          <a:ln w="127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At moment, END OF RUN 2012-13, </a:t>
            </a:r>
            <a:r>
              <a:rPr lang="en-GB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GB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integrated charge is &lt; 3 mC/cm</a:t>
            </a:r>
            <a:r>
              <a:rPr lang="en-GB" sz="2000" b="1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en-GB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 </a:t>
            </a:r>
            <a:endParaRPr lang="en-GB" sz="20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9200"/>
            <a:ext cx="5627718" cy="3145904"/>
          </a:xfrm>
          <a:prstGeom prst="rect">
            <a:avLst/>
          </a:prstGeom>
        </p:spPr>
      </p:pic>
      <p:sp>
        <p:nvSpPr>
          <p:cNvPr id="10" name="CasellaDiTesto 22"/>
          <p:cNvSpPr txBox="1">
            <a:spLocks noChangeArrowheads="1"/>
          </p:cNvSpPr>
          <p:nvPr/>
        </p:nvSpPr>
        <p:spPr bwMode="auto">
          <a:xfrm>
            <a:off x="683568" y="4441710"/>
            <a:ext cx="8003231" cy="1877437"/>
          </a:xfrm>
          <a:prstGeom prst="rect">
            <a:avLst/>
          </a:prstGeom>
          <a:solidFill>
            <a:schemeClr val="bg1"/>
          </a:solidFill>
          <a:ln w="9525">
            <a:solidFill>
              <a:srgbClr val="2C7C9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  <a:latin typeface="Times New Roman"/>
                <a:cs typeface="Times New Roman"/>
              </a:rPr>
              <a:t>In the worst case</a:t>
            </a:r>
          </a:p>
          <a:p>
            <a:r>
              <a:rPr lang="en-GB" sz="2200" dirty="0">
                <a:solidFill>
                  <a:srgbClr val="FF0000"/>
                </a:solidFill>
                <a:latin typeface="Times New Roman"/>
                <a:cs typeface="Times New Roman"/>
              </a:rPr>
              <a:t>Q = 0.36 C/cm</a:t>
            </a:r>
            <a:r>
              <a:rPr lang="en-GB" sz="22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GB" sz="2200" dirty="0">
                <a:solidFill>
                  <a:srgbClr val="FF0000"/>
                </a:solidFill>
                <a:latin typeface="Times New Roman"/>
                <a:cs typeface="Times New Roman"/>
              </a:rPr>
              <a:t> @ L</a:t>
            </a:r>
            <a:r>
              <a:rPr lang="en-GB" sz="2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int</a:t>
            </a:r>
            <a:r>
              <a:rPr lang="en-GB" sz="2200" dirty="0">
                <a:solidFill>
                  <a:srgbClr val="FF0000"/>
                </a:solidFill>
                <a:latin typeface="Times New Roman"/>
                <a:cs typeface="Times New Roman"/>
              </a:rPr>
              <a:t> = 3000 fb</a:t>
            </a:r>
            <a:r>
              <a:rPr lang="en-GB" sz="22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-1 </a:t>
            </a:r>
            <a:r>
              <a:rPr lang="en-GB" sz="2200" dirty="0">
                <a:solidFill>
                  <a:srgbClr val="FF0000"/>
                </a:solidFill>
                <a:latin typeface="Times New Roman"/>
                <a:cs typeface="Times New Roman"/>
              </a:rPr>
              <a:t>close </a:t>
            </a:r>
            <a:r>
              <a:rPr lang="en-GB" sz="2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Barrel chamber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tested 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at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GIF (0.1 C/cm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it-IT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ut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Atlas and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LHCb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tested up to ~0.4 C/cm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Test of 40x40 cm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CMS chamber by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korean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group &gt; 0.4 C/cm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GB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271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Detector performance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2200 gaps, 250K electronic channels, 1200 DAQ boards, 1K sensors, 1K power system channels, 100 Km cables, 25K connectors.....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Immagine 6" descr="CentralEffBarrel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4734723" cy="2644623"/>
          </a:xfrm>
          <a:prstGeom prst="rect">
            <a:avLst/>
          </a:prstGeom>
        </p:spPr>
      </p:pic>
      <p:pic>
        <p:nvPicPr>
          <p:cNvPr id="8" name="Immagine 7" descr="just_HV50_3HVSc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68960"/>
            <a:ext cx="4495800" cy="2901970"/>
          </a:xfrm>
          <a:prstGeom prst="rect">
            <a:avLst/>
          </a:prstGeom>
        </p:spPr>
      </p:pic>
      <p:pic>
        <p:nvPicPr>
          <p:cNvPr id="9" name="Picture 5" descr="CurrentVersusLu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4" y="4185491"/>
            <a:ext cx="3574642" cy="26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upgrade I &amp; II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" y="1700808"/>
            <a:ext cx="837438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8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Progetto RPC (2013-2014)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Immagine 6" descr="Schermata 2014-01-08 alle 20.04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6" y="1196752"/>
            <a:ext cx="7972832" cy="56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2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Segnaposto piè di pagina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smtClean="0"/>
              <a:t>RPC project overview - CMS retreat Jan 2013</a:t>
            </a:r>
            <a:endParaRPr lang="it-IT"/>
          </a:p>
        </p:txBody>
      </p:sp>
      <p:sp>
        <p:nvSpPr>
          <p:cNvPr id="8" name="Segnaposto numero diapositiva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789B2E75-A9E3-7448-9872-38762C36EF7E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457200" y="6394450"/>
            <a:ext cx="9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smtClean="0"/>
              <a:t>14/7/11</a:t>
            </a:r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827491" y="6394450"/>
            <a:ext cx="4127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Dott. Pigi Paolucci - I.N.F.N. of Napoli (ITALY) - Symposium on Collider Physics at Seoul (Korea)</a:t>
            </a:r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164956" y="6394450"/>
            <a:ext cx="7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A0D4C3-8D00-A844-A37E-D357B6035B3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2" name="Group 22"/>
          <p:cNvGrpSpPr/>
          <p:nvPr/>
        </p:nvGrpSpPr>
        <p:grpSpPr>
          <a:xfrm>
            <a:off x="0" y="3592445"/>
            <a:ext cx="9144000" cy="3277419"/>
            <a:chOff x="0" y="1790290"/>
            <a:chExt cx="9144000" cy="3277419"/>
          </a:xfrm>
        </p:grpSpPr>
        <p:pic>
          <p:nvPicPr>
            <p:cNvPr id="13" name="Picture 9" descr="MOND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90290"/>
              <a:ext cx="9144000" cy="3277419"/>
            </a:xfrm>
            <a:prstGeom prst="rect">
              <a:avLst/>
            </a:prstGeom>
          </p:spPr>
        </p:pic>
        <p:sp>
          <p:nvSpPr>
            <p:cNvPr id="14" name="Oval 10"/>
            <p:cNvSpPr/>
            <p:nvPr/>
          </p:nvSpPr>
          <p:spPr>
            <a:xfrm>
              <a:off x="4993013" y="4557473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1"/>
            <p:cNvSpPr/>
            <p:nvPr/>
          </p:nvSpPr>
          <p:spPr>
            <a:xfrm>
              <a:off x="382494" y="2814178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2"/>
            <p:cNvSpPr/>
            <p:nvPr/>
          </p:nvSpPr>
          <p:spPr>
            <a:xfrm>
              <a:off x="1523585" y="4308431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3"/>
            <p:cNvSpPr/>
            <p:nvPr/>
          </p:nvSpPr>
          <p:spPr>
            <a:xfrm>
              <a:off x="6668941" y="3601636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4"/>
            <p:cNvSpPr/>
            <p:nvPr/>
          </p:nvSpPr>
          <p:spPr>
            <a:xfrm>
              <a:off x="8132721" y="3589184"/>
              <a:ext cx="818231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5"/>
            <p:cNvSpPr txBox="1"/>
            <p:nvPr/>
          </p:nvSpPr>
          <p:spPr>
            <a:xfrm>
              <a:off x="104842" y="1818011"/>
              <a:ext cx="70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Belgium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6"/>
            <p:cNvSpPr/>
            <p:nvPr/>
          </p:nvSpPr>
          <p:spPr>
            <a:xfrm>
              <a:off x="0" y="181801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257242" y="2430021"/>
              <a:ext cx="529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CERN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18"/>
            <p:cNvSpPr/>
            <p:nvPr/>
          </p:nvSpPr>
          <p:spPr>
            <a:xfrm>
              <a:off x="188685" y="2430021"/>
              <a:ext cx="657157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9"/>
            <p:cNvSpPr/>
            <p:nvPr/>
          </p:nvSpPr>
          <p:spPr>
            <a:xfrm>
              <a:off x="4111037" y="400958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1163249" y="2579446"/>
              <a:ext cx="706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Bulgaria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1"/>
            <p:cNvSpPr/>
            <p:nvPr/>
          </p:nvSpPr>
          <p:spPr>
            <a:xfrm>
              <a:off x="1058407" y="2579446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3" descr="Schermata 2011-10-07 a 14.42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352"/>
            <a:ext cx="1248363" cy="1792005"/>
          </a:xfrm>
          <a:prstGeom prst="rect">
            <a:avLst/>
          </a:prstGeom>
        </p:spPr>
      </p:pic>
      <p:sp>
        <p:nvSpPr>
          <p:cNvPr id="27" name="Oval 24"/>
          <p:cNvSpPr/>
          <p:nvPr/>
        </p:nvSpPr>
        <p:spPr>
          <a:xfrm>
            <a:off x="265398" y="2502643"/>
            <a:ext cx="785492" cy="38072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8709"/>
              </p:ext>
            </p:extLst>
          </p:nvPr>
        </p:nvGraphicFramePr>
        <p:xfrm>
          <a:off x="7035419" y="759582"/>
          <a:ext cx="2038829" cy="304050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951186"/>
                <a:gridCol w="1087643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CHINA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KOREA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16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INDIA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BELGIUM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10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COLOMBIA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latin typeface="Arial"/>
                        </a:rPr>
                        <a:t>N. Puebla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latin typeface="Arial"/>
                        </a:rPr>
                        <a:t>3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PAKISTAN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6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EGYPT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3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CERN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4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ITALY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28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BULGARIA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latin typeface="Arial"/>
                        </a:rPr>
                        <a:t>Georgia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latin typeface="Arial"/>
                        </a:rPr>
                        <a:t>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1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29" name="Immagine 28" descr="Schermata 2013-01-24 a 18.2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7" y="759582"/>
            <a:ext cx="2527300" cy="1054100"/>
          </a:xfrm>
          <a:prstGeom prst="rect">
            <a:avLst/>
          </a:prstGeom>
        </p:spPr>
      </p:pic>
      <p:sp>
        <p:nvSpPr>
          <p:cNvPr id="30" name="Oval 24"/>
          <p:cNvSpPr/>
          <p:nvPr/>
        </p:nvSpPr>
        <p:spPr>
          <a:xfrm>
            <a:off x="136443" y="927313"/>
            <a:ext cx="1111920" cy="594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852023"/>
              </p:ext>
            </p:extLst>
          </p:nvPr>
        </p:nvGraphicFramePr>
        <p:xfrm>
          <a:off x="1248363" y="1702339"/>
          <a:ext cx="568884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668"/>
                <a:gridCol w="756180"/>
                <a:gridCol w="1008342"/>
                <a:gridCol w="986006"/>
                <a:gridCol w="1154643"/>
                <a:gridCol w="7410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Barrel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Bulgaria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Colombia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90"/>
                          </a:solidFill>
                        </a:rPr>
                        <a:t>Endcap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Pakistan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Belgium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Upgrade 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Italy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Pakistan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India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Colombia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CERN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Korea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China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Belgium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Finland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Egypt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N. Puebla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Georgia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32" name="Oval 16"/>
          <p:cNvSpPr/>
          <p:nvPr/>
        </p:nvSpPr>
        <p:spPr>
          <a:xfrm>
            <a:off x="1266616" y="3885301"/>
            <a:ext cx="930356" cy="2988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0"/>
          <p:cNvSpPr txBox="1"/>
          <p:nvPr/>
        </p:nvSpPr>
        <p:spPr>
          <a:xfrm>
            <a:off x="1365379" y="3884690"/>
            <a:ext cx="68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Georgia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TextBox 20"/>
          <p:cNvSpPr txBox="1"/>
          <p:nvPr/>
        </p:nvSpPr>
        <p:spPr>
          <a:xfrm>
            <a:off x="265398" y="2519999"/>
            <a:ext cx="78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Uniandes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TextBox 20"/>
          <p:cNvSpPr txBox="1"/>
          <p:nvPr/>
        </p:nvSpPr>
        <p:spPr>
          <a:xfrm>
            <a:off x="344822" y="1009890"/>
            <a:ext cx="65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Nueva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Puebla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6" name="TextBox 20"/>
          <p:cNvSpPr txBox="1"/>
          <p:nvPr/>
        </p:nvSpPr>
        <p:spPr>
          <a:xfrm>
            <a:off x="386662" y="461530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Italy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89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RE4 production </a:t>
            </a:r>
            <a:r>
              <a:rPr lang="it-IT" dirty="0" err="1" smtClean="0"/>
              <a:t>sites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1" name="Immagine 10" descr="Schermata 2014-01-08 alle 15.4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0348"/>
            <a:ext cx="8609991" cy="58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8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Chamber</a:t>
            </a:r>
            <a:r>
              <a:rPr lang="it-IT" dirty="0" smtClean="0"/>
              <a:t> </a:t>
            </a:r>
            <a:r>
              <a:rPr lang="it-IT" dirty="0" err="1" smtClean="0"/>
              <a:t>construction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04" y="4018800"/>
            <a:ext cx="3463032" cy="25972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08" y="4005064"/>
            <a:ext cx="3463032" cy="259727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04" y="1268760"/>
            <a:ext cx="3463032" cy="259727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408" y="1268760"/>
            <a:ext cx="3463032" cy="25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0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72 RE4 </a:t>
            </a:r>
            <a:r>
              <a:rPr lang="it-IT" dirty="0" err="1" smtClean="0"/>
              <a:t>chambers</a:t>
            </a:r>
            <a:r>
              <a:rPr lang="it-IT" dirty="0" smtClean="0"/>
              <a:t> </a:t>
            </a:r>
            <a:r>
              <a:rPr lang="it-IT" dirty="0" err="1" smtClean="0"/>
              <a:t>built</a:t>
            </a:r>
            <a:r>
              <a:rPr lang="it-IT" dirty="0" smtClean="0"/>
              <a:t> in the 2013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Immagine 6" descr="Schermata 2014-01-08 alle 15.4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2736"/>
            <a:ext cx="8306663" cy="56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77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RE4 installation (phase </a:t>
            </a:r>
            <a:r>
              <a:rPr lang="en-US" sz="4000" dirty="0"/>
              <a:t>I</a:t>
            </a:r>
            <a:r>
              <a:rPr lang="en-US" sz="4000" dirty="0" smtClean="0"/>
              <a:t>) Today</a:t>
            </a:r>
            <a:endParaRPr lang="en-US" sz="4000" dirty="0"/>
          </a:p>
        </p:txBody>
      </p:sp>
      <p:pic>
        <p:nvPicPr>
          <p:cNvPr id="8" name="Segnaposto contenuto 7" descr="Schermata 2014-01-08 alle 15.19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b="773"/>
          <a:stretch>
            <a:fillRect/>
          </a:stretch>
        </p:blipFill>
        <p:spPr>
          <a:xfrm>
            <a:off x="179513" y="1340768"/>
            <a:ext cx="8848082" cy="48661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D0E0B4-F2E9-624A-BB0C-ED618E9B4087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RE4 installation (phase I) Today</a:t>
            </a:r>
            <a:endParaRPr lang="it-IT" dirty="0"/>
          </a:p>
        </p:txBody>
      </p:sp>
      <p:pic>
        <p:nvPicPr>
          <p:cNvPr id="7" name="Segnaposto contenuto 6" descr="Schermata 2014-01-08 alle 15.21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 b="5663"/>
          <a:stretch>
            <a:fillRect/>
          </a:stretch>
        </p:blipFill>
        <p:spPr/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Phase I (2012-2014)							</a:t>
            </a:r>
            <a:r>
              <a:rPr lang="en-GB" dirty="0" smtClean="0">
                <a:solidFill>
                  <a:srgbClr val="FF0000"/>
                </a:solidFill>
              </a:rPr>
              <a:t>30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</a:p>
          <a:p>
            <a:pPr lvl="1"/>
            <a:r>
              <a:rPr lang="en-GB" dirty="0" smtClean="0"/>
              <a:t>RE4 RPC detector installation</a:t>
            </a:r>
          </a:p>
          <a:p>
            <a:pPr lvl="1"/>
            <a:r>
              <a:rPr lang="en-GB" dirty="0" smtClean="0"/>
              <a:t>HCAL upgrade</a:t>
            </a:r>
          </a:p>
          <a:p>
            <a:r>
              <a:rPr lang="en-GB" dirty="0" smtClean="0"/>
              <a:t>Phase II pre (2016)</a:t>
            </a:r>
          </a:p>
          <a:p>
            <a:pPr lvl="1"/>
            <a:r>
              <a:rPr lang="en-GB" dirty="0" smtClean="0"/>
              <a:t>Pixel installation</a:t>
            </a:r>
          </a:p>
          <a:p>
            <a:pPr lvl="1"/>
            <a:r>
              <a:rPr lang="en-GB" dirty="0" smtClean="0"/>
              <a:t>GEM detector at high eta</a:t>
            </a:r>
          </a:p>
          <a:p>
            <a:pPr lvl="1"/>
            <a:r>
              <a:rPr lang="en-GB" dirty="0" smtClean="0"/>
              <a:t>RPC consolidation </a:t>
            </a:r>
          </a:p>
          <a:p>
            <a:r>
              <a:rPr lang="en-GB" dirty="0" smtClean="0"/>
              <a:t>Phase II (2018-2019) or (2019-2020)</a:t>
            </a:r>
            <a:r>
              <a:rPr lang="en-GB" dirty="0" smtClean="0">
                <a:solidFill>
                  <a:srgbClr val="FF0000"/>
                </a:solidFill>
              </a:rPr>
              <a:t>		300 </a:t>
            </a:r>
            <a:r>
              <a:rPr lang="en-GB" dirty="0">
                <a:solidFill>
                  <a:srgbClr val="FF0000"/>
                </a:solidFill>
              </a:rPr>
              <a:t>fb</a:t>
            </a:r>
            <a:r>
              <a:rPr lang="en-GB" baseline="30000" dirty="0">
                <a:solidFill>
                  <a:srgbClr val="FF0000"/>
                </a:solidFill>
              </a:rPr>
              <a:t>-</a:t>
            </a:r>
            <a:r>
              <a:rPr lang="en-GB" baseline="30000" dirty="0" smtClean="0">
                <a:solidFill>
                  <a:srgbClr val="FF0000"/>
                </a:solidFill>
              </a:rPr>
              <a:t>1</a:t>
            </a:r>
            <a:endParaRPr lang="en-GB" dirty="0" smtClean="0"/>
          </a:p>
          <a:p>
            <a:r>
              <a:rPr lang="en-GB" dirty="0" smtClean="0"/>
              <a:t>Phase III (2023-2025)		HL-LHC			</a:t>
            </a:r>
            <a:r>
              <a:rPr lang="en-GB" dirty="0" smtClean="0">
                <a:solidFill>
                  <a:srgbClr val="FF0000"/>
                </a:solidFill>
              </a:rPr>
              <a:t>3000 </a:t>
            </a:r>
            <a:r>
              <a:rPr lang="en-GB" dirty="0">
                <a:solidFill>
                  <a:srgbClr val="FF0000"/>
                </a:solidFill>
              </a:rPr>
              <a:t>fb</a:t>
            </a:r>
            <a:r>
              <a:rPr lang="en-GB" baseline="30000" dirty="0">
                <a:solidFill>
                  <a:srgbClr val="FF0000"/>
                </a:solidFill>
              </a:rPr>
              <a:t>-</a:t>
            </a:r>
            <a:r>
              <a:rPr lang="en-GB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Phase IV (?)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9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But</a:t>
            </a:r>
            <a:r>
              <a:rPr lang="it-IT" dirty="0" smtClean="0"/>
              <a:t>, </a:t>
            </a:r>
            <a:r>
              <a:rPr lang="it-IT" dirty="0" err="1" smtClean="0"/>
              <a:t>how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cost</a:t>
            </a:r>
            <a:r>
              <a:rPr lang="it-IT" dirty="0" smtClean="0"/>
              <a:t> 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1438"/>
            <a:ext cx="8738696" cy="460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 rot="1673055">
            <a:off x="5424022" y="5413905"/>
            <a:ext cx="2066992" cy="769441"/>
          </a:xfrm>
          <a:prstGeom prst="rect">
            <a:avLst/>
          </a:prstGeom>
          <a:solidFill>
            <a:srgbClr val="FFFFFF"/>
          </a:solidFill>
          <a:ln>
            <a:solidFill>
              <a:srgbClr val="2C7C9F"/>
            </a:solidFill>
          </a:ln>
        </p:spPr>
        <p:txBody>
          <a:bodyPr wrap="non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running</a:t>
            </a:r>
            <a:endParaRPr lang="it-IT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1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But</a:t>
            </a:r>
            <a:r>
              <a:rPr lang="it-IT" dirty="0" smtClean="0"/>
              <a:t>, </a:t>
            </a:r>
            <a:r>
              <a:rPr lang="it-IT" dirty="0" err="1" smtClean="0"/>
              <a:t>how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cost</a:t>
            </a:r>
            <a:r>
              <a:rPr lang="it-IT" dirty="0" smtClean="0"/>
              <a:t> 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Immagine 2" descr="Schermata 2014-01-08 alle 18.3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5408"/>
            <a:ext cx="7523736" cy="471750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1673055">
            <a:off x="3331790" y="5591152"/>
            <a:ext cx="2662658" cy="769441"/>
          </a:xfrm>
          <a:prstGeom prst="rect">
            <a:avLst/>
          </a:prstGeom>
          <a:solidFill>
            <a:srgbClr val="FFFFFF"/>
          </a:solidFill>
          <a:ln>
            <a:solidFill>
              <a:srgbClr val="2C7C9F"/>
            </a:solidFill>
          </a:ln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Upgrade I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3568" y="3140968"/>
            <a:ext cx="8003232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56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II CMS </a:t>
            </a:r>
            <a:r>
              <a:rPr lang="it-IT" dirty="0" err="1" smtClean="0"/>
              <a:t>proposal</a:t>
            </a:r>
            <a:endParaRPr lang="it-IT" dirty="0"/>
          </a:p>
        </p:txBody>
      </p:sp>
      <p:pic>
        <p:nvPicPr>
          <p:cNvPr id="7" name="Segnaposto contenuto 6" descr="Schermata 2014-01-08 alle 15.25.4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4253"/>
          <a:stretch>
            <a:fillRect/>
          </a:stretch>
        </p:blipFill>
        <p:spPr/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48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upgrade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94357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Phase I:</a:t>
            </a:r>
            <a:r>
              <a:rPr lang="en-US" dirty="0" smtClean="0"/>
              <a:t> complete the </a:t>
            </a:r>
            <a:r>
              <a:rPr lang="en-US" dirty="0" err="1" smtClean="0"/>
              <a:t>endcap</a:t>
            </a:r>
            <a:r>
              <a:rPr lang="en-US" dirty="0" smtClean="0"/>
              <a:t> region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Phase II – pre: </a:t>
            </a:r>
            <a:r>
              <a:rPr lang="en-US" dirty="0" smtClean="0"/>
              <a:t>internal layer of 1 disk of the forward region (up to eta = 2.1)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Phase II:</a:t>
            </a:r>
            <a:r>
              <a:rPr lang="en-US" dirty="0" smtClean="0"/>
              <a:t> internal layer of the 2°, 3° and 4° disk.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Consolidation of the present system.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REQUIREMENTS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Background rate up to 1 MHz/cm2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Pile-up and secondary vertex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Trigger rate reduction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Background identification with time resolution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80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Napoli nell’upgrade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>
                <a:solidFill>
                  <a:srgbClr val="2727EF"/>
                </a:solidFill>
              </a:rPr>
              <a:t>Il gruppo è composto da 14 persone. Attualmente 4 persone sono già coinvolte nell’upgrade.</a:t>
            </a:r>
            <a:endParaRPr lang="it-IT" dirty="0" smtClean="0">
              <a:solidFill>
                <a:srgbClr val="2727EF"/>
              </a:solidFill>
            </a:endParaRPr>
          </a:p>
          <a:p>
            <a:r>
              <a:rPr lang="it-IT" dirty="0" smtClean="0"/>
              <a:t>Napoli </a:t>
            </a:r>
            <a:r>
              <a:rPr lang="it-IT" dirty="0" smtClean="0"/>
              <a:t>è coinvolta nel disegno delle camere a </a:t>
            </a:r>
            <a:r>
              <a:rPr lang="it-IT" dirty="0" smtClean="0"/>
              <a:t>GEM </a:t>
            </a:r>
          </a:p>
          <a:p>
            <a:r>
              <a:rPr lang="it-IT" dirty="0" smtClean="0"/>
              <a:t>Napoli </a:t>
            </a:r>
            <a:r>
              <a:rPr lang="it-IT" dirty="0" smtClean="0"/>
              <a:t>è responsabile per la progettazione dei nuovi rivelatori ad RPC per il consolidamento insieme a Bari, Pavia e </a:t>
            </a:r>
            <a:r>
              <a:rPr lang="it-IT" dirty="0" err="1" smtClean="0"/>
              <a:t>Ghent</a:t>
            </a:r>
            <a:endParaRPr lang="it-IT" dirty="0" smtClean="0"/>
          </a:p>
          <a:p>
            <a:r>
              <a:rPr lang="it-IT" dirty="0" smtClean="0">
                <a:solidFill>
                  <a:srgbClr val="2727EF"/>
                </a:solidFill>
              </a:rPr>
              <a:t>R&amp;D per Elettronica e sistema di potenza sono già stati approvati dall’INFN</a:t>
            </a:r>
          </a:p>
          <a:p>
            <a:r>
              <a:rPr lang="it-IT" dirty="0" smtClean="0"/>
              <a:t>Purtroppo mancano giovani con la cultura “giusta”, riflessione tardiva in tutta la collaborazione</a:t>
            </a:r>
            <a:r>
              <a:rPr lang="it-IT" dirty="0" smtClean="0"/>
              <a:t>. Alcune cose andrebbero cambiate e migliorate per consentire all’Italia di essere competitiva (</a:t>
            </a:r>
            <a:r>
              <a:rPr lang="it-IT" dirty="0" err="1" smtClean="0"/>
              <a:t>Phd</a:t>
            </a:r>
            <a:r>
              <a:rPr lang="it-IT" dirty="0" smtClean="0"/>
              <a:t>, post-doc….)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4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r>
              <a:rPr lang="it-IT" dirty="0" smtClean="0"/>
              <a:t>  - </a:t>
            </a:r>
            <a:r>
              <a:rPr lang="it-IT" dirty="0" err="1" smtClean="0"/>
              <a:t>basic</a:t>
            </a:r>
            <a:r>
              <a:rPr lang="it-IT" dirty="0" smtClean="0"/>
              <a:t> idea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731" y="1161696"/>
            <a:ext cx="9209484" cy="89915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5363">
              <a:tabLst>
                <a:tab pos="728507" algn="l"/>
              </a:tabLst>
            </a:pPr>
            <a:r>
              <a:rPr lang="en-US" sz="2400" dirty="0" smtClean="0"/>
              <a:t>The leading motivation is to improve muon triggering in this region</a:t>
            </a:r>
          </a:p>
          <a:p>
            <a:pPr marL="684072" lvl="2">
              <a:tabLst>
                <a:tab pos="728507" algn="l"/>
              </a:tabLst>
            </a:pPr>
            <a:r>
              <a:rPr lang="en-US" sz="2000" dirty="0" smtClean="0"/>
              <a:t>Rate reduction from bending angle and increased efficiency from added redundancy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16" y="4518446"/>
            <a:ext cx="4100494" cy="229493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376" y="2420888"/>
            <a:ext cx="4906950" cy="43924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72" y="1955229"/>
            <a:ext cx="3454765" cy="255389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643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Immagine 8" descr="Schermata 2014-01-08 alle 16.0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00"/>
            <a:ext cx="9144000" cy="54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0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Immagine 2" descr="Schermata 2014-01-08 alle 16.0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4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Immagine 7" descr="Schermata 2014-01-08 alle 16.0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" y="1300770"/>
            <a:ext cx="9144000" cy="55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3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Immagine 2" descr="Schermata 2014-01-08 alle 16.1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" y="1225744"/>
            <a:ext cx="9144000" cy="54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schedule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Immagine 8" descr="Schermata 2014-01-08 alle 15.5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36327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43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</a:t>
            </a:r>
            <a:r>
              <a:rPr lang="it-IT" dirty="0" err="1" smtClean="0"/>
              <a:t>proposal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Immagine 2" descr="Schermata 2014-01-08 alle 16.0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084"/>
            <a:ext cx="9144000" cy="56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5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iRPC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943574"/>
          </a:xfrm>
        </p:spPr>
        <p:txBody>
          <a:bodyPr/>
          <a:lstStyle/>
          <a:p>
            <a:r>
              <a:rPr lang="en-US" dirty="0" smtClean="0"/>
              <a:t>New “</a:t>
            </a:r>
            <a:r>
              <a:rPr lang="en-US" dirty="0" err="1" smtClean="0"/>
              <a:t>bakelite</a:t>
            </a:r>
            <a:r>
              <a:rPr lang="en-US" dirty="0" smtClean="0"/>
              <a:t>” and “glass” RPC are under test right now at GIF</a:t>
            </a:r>
          </a:p>
          <a:p>
            <a:pPr lvl="1"/>
            <a:r>
              <a:rPr lang="en-US" dirty="0" smtClean="0"/>
              <a:t>Old and new electronics </a:t>
            </a:r>
          </a:p>
          <a:p>
            <a:pPr lvl="1"/>
            <a:r>
              <a:rPr lang="en-US" dirty="0" smtClean="0"/>
              <a:t>New gas </a:t>
            </a:r>
            <a:r>
              <a:rPr lang="en-US" dirty="0" err="1" smtClean="0"/>
              <a:t>freon</a:t>
            </a:r>
            <a:r>
              <a:rPr lang="en-US" dirty="0" smtClean="0"/>
              <a:t>-less</a:t>
            </a:r>
          </a:p>
          <a:p>
            <a:pPr lvl="1"/>
            <a:r>
              <a:rPr lang="en-US" dirty="0" smtClean="0"/>
              <a:t>New gas components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A first new detector will be installed in the 2016 in the barrel region.</a:t>
            </a:r>
          </a:p>
          <a:p>
            <a:pPr lvl="1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	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 fase I del progetto muoni sta procedendo benissimo. In schedule e nel budget.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L’upgrade di fase II è in fase di elaborazione e di scrittura. Il TP dovrebbe essere pronto per la fine dell’anno. Molte simulazioni sono ancora in corso.</a:t>
            </a:r>
          </a:p>
          <a:p>
            <a:r>
              <a:rPr lang="it-IT" dirty="0" smtClean="0"/>
              <a:t>Per HL-LHC il percorso è secondo me lungo e va capito bene che funzione deve avere il sistema dei muoni quando il </a:t>
            </a:r>
            <a:r>
              <a:rPr lang="it-IT" dirty="0" err="1" smtClean="0"/>
              <a:t>tracker</a:t>
            </a:r>
            <a:r>
              <a:rPr lang="it-IT" dirty="0" smtClean="0"/>
              <a:t> trigger sarà in funzione.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Enorme la mole di lavoro necessaria per la parte tecnologica.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luminosity</a:t>
            </a:r>
            <a:r>
              <a:rPr lang="it-IT" dirty="0" smtClean="0"/>
              <a:t> schedule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2" descr="Screen Shot 2013-07-19 at 12.55.40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1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8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luminosity</a:t>
            </a:r>
            <a:r>
              <a:rPr lang="it-IT" dirty="0" smtClean="0"/>
              <a:t> schedule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8" name="Group 12"/>
          <p:cNvGrpSpPr/>
          <p:nvPr/>
        </p:nvGrpSpPr>
        <p:grpSpPr>
          <a:xfrm>
            <a:off x="113910" y="1418026"/>
            <a:ext cx="9030089" cy="3307118"/>
            <a:chOff x="476311" y="1566926"/>
            <a:chExt cx="8567774" cy="330711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311" y="1566926"/>
              <a:ext cx="5382862" cy="330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0"/>
            <p:cNvSpPr txBox="1"/>
            <p:nvPr/>
          </p:nvSpPr>
          <p:spPr>
            <a:xfrm>
              <a:off x="6151595" y="3458416"/>
              <a:ext cx="2892490" cy="132343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By continuous performance improvement and consolidation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151595" y="2220684"/>
              <a:ext cx="289249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By implementing HL-LHC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14"/>
            <p:cNvCxnSpPr/>
            <p:nvPr/>
          </p:nvCxnSpPr>
          <p:spPr>
            <a:xfrm>
              <a:off x="5959800" y="2540011"/>
              <a:ext cx="0" cy="97024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ight Arrow 15"/>
            <p:cNvSpPr/>
            <p:nvPr/>
          </p:nvSpPr>
          <p:spPr>
            <a:xfrm>
              <a:off x="5700157" y="2315168"/>
              <a:ext cx="401605" cy="17001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Arrow 20"/>
            <p:cNvSpPr/>
            <p:nvPr/>
          </p:nvSpPr>
          <p:spPr>
            <a:xfrm>
              <a:off x="5701584" y="3540258"/>
              <a:ext cx="401605" cy="170013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59800" y="2820205"/>
              <a:ext cx="2328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</a:rPr>
                <a:t>Almost a factor 3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326" y="5048990"/>
            <a:ext cx="2390398" cy="1151999"/>
          </a:xfrm>
          <a:prstGeom prst="rect">
            <a:avLst/>
          </a:prstGeom>
        </p:spPr>
      </p:pic>
      <p:sp>
        <p:nvSpPr>
          <p:cNvPr id="27" name="Rectangle 3"/>
          <p:cNvSpPr/>
          <p:nvPr/>
        </p:nvSpPr>
        <p:spPr>
          <a:xfrm>
            <a:off x="395536" y="4941168"/>
            <a:ext cx="5197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sz="2400" b="1" dirty="0"/>
              <a:t>Goal of HL-LHC project</a:t>
            </a:r>
            <a:r>
              <a:rPr lang="en-GB" sz="24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250 </a:t>
            </a:r>
            <a:r>
              <a:rPr lang="en-GB" sz="2400" dirty="0"/>
              <a:t>– 300 fb</a:t>
            </a:r>
            <a:r>
              <a:rPr lang="en-GB" sz="2400" baseline="30000" dirty="0"/>
              <a:t>-1</a:t>
            </a:r>
            <a:r>
              <a:rPr lang="en-GB" sz="2400" dirty="0"/>
              <a:t> per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/>
              </a:rPr>
              <a:t>3000 fb</a:t>
            </a:r>
            <a:r>
              <a:rPr lang="en-GB" sz="2400" baseline="30000" dirty="0">
                <a:sym typeface="Wingdings"/>
              </a:rPr>
              <a:t>-1</a:t>
            </a:r>
            <a:r>
              <a:rPr lang="en-GB" sz="2400" dirty="0">
                <a:sym typeface="Wingdings"/>
              </a:rPr>
              <a:t> in about 10 years</a:t>
            </a:r>
          </a:p>
        </p:txBody>
      </p:sp>
    </p:spTree>
    <p:extLst>
      <p:ext uri="{BB962C8B-B14F-4D97-AF65-F5344CB8AC3E}">
        <p14:creationId xmlns:p14="http://schemas.microsoft.com/office/powerpoint/2010/main" val="3669818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luminosity</a:t>
            </a:r>
            <a:r>
              <a:rPr lang="it-IT" dirty="0" smtClean="0"/>
              <a:t> schedule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277" y="2654832"/>
            <a:ext cx="8718550" cy="24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6"/>
          <p:cNvSpPr txBox="1"/>
          <p:nvPr/>
        </p:nvSpPr>
        <p:spPr>
          <a:xfrm rot="16200000">
            <a:off x="4405814" y="346032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today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Rectangle 7"/>
          <p:cNvSpPr/>
          <p:nvPr/>
        </p:nvSpPr>
        <p:spPr>
          <a:xfrm>
            <a:off x="229747" y="1291131"/>
            <a:ext cx="8701528" cy="113877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chemeClr val="bg1"/>
                </a:solidFill>
                <a:latin typeface="Times-Italic"/>
              </a:rPr>
              <a:t>“CERN </a:t>
            </a:r>
            <a:r>
              <a:rPr lang="en-GB" sz="2000" i="1" dirty="0">
                <a:solidFill>
                  <a:schemeClr val="bg1"/>
                </a:solidFill>
                <a:latin typeface="Times-Italic"/>
              </a:rPr>
              <a:t>should undertake design studies for accelerator projects in a global context, with emphasis on</a:t>
            </a:r>
            <a:r>
              <a:rPr lang="en-GB" sz="2000" b="1" i="1" dirty="0">
                <a:solidFill>
                  <a:schemeClr val="bg1"/>
                </a:solidFill>
                <a:latin typeface="Times-Italic"/>
              </a:rPr>
              <a:t> </a:t>
            </a:r>
            <a:r>
              <a:rPr lang="en-GB" sz="2400" b="1" i="1" dirty="0">
                <a:solidFill>
                  <a:schemeClr val="bg1"/>
                </a:solidFill>
                <a:latin typeface="Times-Italic"/>
              </a:rPr>
              <a:t>proton-proton</a:t>
            </a:r>
            <a:r>
              <a:rPr lang="en-GB" sz="2000" i="1" dirty="0">
                <a:solidFill>
                  <a:schemeClr val="bg1"/>
                </a:solidFill>
                <a:latin typeface="Times-Italic"/>
              </a:rPr>
              <a:t> and </a:t>
            </a:r>
            <a:r>
              <a:rPr lang="en-GB" sz="2000" i="1" dirty="0" smtClean="0">
                <a:solidFill>
                  <a:schemeClr val="bg1"/>
                </a:solidFill>
                <a:latin typeface="Times-Italic"/>
              </a:rPr>
              <a:t>electron- positron </a:t>
            </a:r>
            <a:r>
              <a:rPr lang="en-GB" sz="2400" b="1" i="1" dirty="0">
                <a:solidFill>
                  <a:schemeClr val="bg1"/>
                </a:solidFill>
                <a:latin typeface="Times-Italic"/>
              </a:rPr>
              <a:t>high-energy frontier machines</a:t>
            </a:r>
            <a:r>
              <a:rPr lang="en-GB" sz="2000" b="1" i="1" dirty="0" smtClean="0">
                <a:solidFill>
                  <a:schemeClr val="bg1"/>
                </a:solidFill>
                <a:latin typeface="Times-Italic"/>
              </a:rPr>
              <a:t>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87"/>
          <a:stretch/>
        </p:blipFill>
        <p:spPr bwMode="auto">
          <a:xfrm>
            <a:off x="4761472" y="5028489"/>
            <a:ext cx="4237707" cy="72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3"/>
          <p:cNvSpPr txBox="1"/>
          <p:nvPr/>
        </p:nvSpPr>
        <p:spPr>
          <a:xfrm>
            <a:off x="7672703" y="456857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Project</a:t>
            </a:r>
            <a:endParaRPr lang="en-GB" sz="2800" b="1" dirty="0"/>
          </a:p>
        </p:txBody>
      </p:sp>
      <p:sp>
        <p:nvSpPr>
          <p:cNvPr id="31" name="TextBox 9"/>
          <p:cNvSpPr txBox="1"/>
          <p:nvPr/>
        </p:nvSpPr>
        <p:spPr>
          <a:xfrm>
            <a:off x="3851920" y="5688720"/>
            <a:ext cx="505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0" indent="-1428750"/>
            <a:r>
              <a:rPr lang="en-GB" sz="2000" b="1" dirty="0" smtClean="0">
                <a:solidFill>
                  <a:srgbClr val="FF0000"/>
                </a:solidFill>
              </a:rPr>
              <a:t>FCC Study :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p-p towards 100 </a:t>
            </a:r>
            <a:r>
              <a:rPr lang="en-GB" sz="2000" b="1" dirty="0" err="1" smtClean="0">
                <a:solidFill>
                  <a:srgbClr val="FF0000"/>
                </a:solidFill>
              </a:rPr>
              <a:t>TeV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/>
          <p:nvPr/>
        </p:nvSpPr>
        <p:spPr>
          <a:xfrm>
            <a:off x="29766" y="5132602"/>
            <a:ext cx="3678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790700"/>
            <a:r>
              <a:rPr lang="en-GB" sz="2000" b="1" dirty="0" smtClean="0"/>
              <a:t>Kick-off meeting: 11</a:t>
            </a:r>
            <a:r>
              <a:rPr lang="en-GB" sz="2000" b="1" baseline="30000" dirty="0" smtClean="0"/>
              <a:t>th</a:t>
            </a:r>
            <a:r>
              <a:rPr lang="en-GB" sz="2000" b="1" dirty="0" smtClean="0"/>
              <a:t> Nov. 2013 (</a:t>
            </a:r>
            <a:r>
              <a:rPr lang="en-GB" sz="2000" b="1" dirty="0" err="1" smtClean="0"/>
              <a:t>Daresbury</a:t>
            </a:r>
            <a:r>
              <a:rPr lang="en-GB" sz="2000" b="1" dirty="0" smtClean="0"/>
              <a:t>)</a:t>
            </a:r>
            <a:endParaRPr lang="en-GB" sz="2000" b="1" dirty="0"/>
          </a:p>
        </p:txBody>
      </p:sp>
      <p:sp>
        <p:nvSpPr>
          <p:cNvPr id="33" name="TextBox 10"/>
          <p:cNvSpPr txBox="1"/>
          <p:nvPr/>
        </p:nvSpPr>
        <p:spPr>
          <a:xfrm>
            <a:off x="3435915" y="6135687"/>
            <a:ext cx="547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790700"/>
            <a:r>
              <a:rPr lang="en-GB" sz="2000" b="1" dirty="0" smtClean="0">
                <a:solidFill>
                  <a:srgbClr val="FF0000"/>
                </a:solidFill>
              </a:rPr>
              <a:t>Kick-off meeting: mid-February 2014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5"/>
          <p:cNvCxnSpPr/>
          <p:nvPr/>
        </p:nvCxnSpPr>
        <p:spPr>
          <a:xfrm>
            <a:off x="4972173" y="3084981"/>
            <a:ext cx="0" cy="255674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89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Ingredients for the future scenario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561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The present system was designed up to: </a:t>
            </a:r>
          </a:p>
          <a:p>
            <a:pPr marL="0" indent="0">
              <a:buNone/>
            </a:pPr>
            <a:r>
              <a:rPr lang="en-US" sz="3500" dirty="0" smtClean="0">
                <a:solidFill>
                  <a:srgbClr val="FF0000"/>
                </a:solidFill>
              </a:rPr>
              <a:t>L = 10</a:t>
            </a:r>
            <a:r>
              <a:rPr lang="en-US" sz="3500" baseline="30000" dirty="0" smtClean="0">
                <a:solidFill>
                  <a:srgbClr val="FF0000"/>
                </a:solidFill>
              </a:rPr>
              <a:t>34</a:t>
            </a:r>
            <a:r>
              <a:rPr lang="en-US" sz="3500" dirty="0" smtClean="0">
                <a:solidFill>
                  <a:srgbClr val="FF0000"/>
                </a:solidFill>
              </a:rPr>
              <a:t>, pile-up = 40 and Time = 20 years </a:t>
            </a:r>
          </a:p>
          <a:p>
            <a:pPr marL="0" indent="0">
              <a:buNone/>
            </a:pPr>
            <a:endParaRPr lang="en-US" sz="3500" dirty="0" smtClean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sym typeface="Wingdings"/>
              </a:rPr>
              <a:t>First chamber built in the 2007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sym typeface="Wingdings"/>
              </a:rPr>
              <a:t>Electronic designed in the 2006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latin typeface="+mj-lt"/>
                <a:sym typeface="Wingdings"/>
              </a:rPr>
              <a:t>Chamber tested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at GIF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up to 0.1 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C/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cm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(1000 fb</a:t>
            </a:r>
            <a:r>
              <a:rPr lang="en-GB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GB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latin typeface="+mj-lt"/>
                <a:sym typeface="Wingdings"/>
              </a:rPr>
              <a:t>Component </a:t>
            </a:r>
            <a:r>
              <a:rPr lang="en-US" dirty="0">
                <a:solidFill>
                  <a:srgbClr val="192E6B"/>
                </a:solidFill>
                <a:latin typeface="+mj-lt"/>
                <a:sym typeface="Wingdings"/>
              </a:rPr>
              <a:t>tested up to a </a:t>
            </a:r>
            <a:r>
              <a:rPr lang="en-US" dirty="0">
                <a:latin typeface="+mj-lt"/>
                <a:cs typeface="Times New Roman"/>
              </a:rPr>
              <a:t>neutron </a:t>
            </a:r>
            <a:r>
              <a:rPr lang="en-US" dirty="0" err="1">
                <a:latin typeface="+mj-lt"/>
                <a:cs typeface="Times New Roman"/>
              </a:rPr>
              <a:t>fluence</a:t>
            </a:r>
            <a:r>
              <a:rPr lang="en-US" dirty="0">
                <a:latin typeface="+mj-lt"/>
                <a:cs typeface="Times New Roman"/>
              </a:rPr>
              <a:t> of 10</a:t>
            </a:r>
            <a:r>
              <a:rPr lang="en-US" baseline="30000" dirty="0">
                <a:latin typeface="+mj-lt"/>
                <a:cs typeface="Times New Roman"/>
              </a:rPr>
              <a:t>12</a:t>
            </a:r>
            <a:r>
              <a:rPr lang="en-US" dirty="0">
                <a:latin typeface="+mj-lt"/>
                <a:cs typeface="Times New Roman"/>
              </a:rPr>
              <a:t> neutrons/cm</a:t>
            </a:r>
            <a:r>
              <a:rPr lang="en-US" baseline="30000" dirty="0">
                <a:latin typeface="+mj-lt"/>
                <a:cs typeface="Times New Roman"/>
              </a:rPr>
              <a:t>2</a:t>
            </a:r>
            <a:r>
              <a:rPr lang="en-US" dirty="0">
                <a:latin typeface="+mj-lt"/>
                <a:cs typeface="Times New Roman"/>
              </a:rPr>
              <a:t>, corresponding to 3000 fb</a:t>
            </a:r>
            <a:r>
              <a:rPr lang="en-US" baseline="30000" dirty="0">
                <a:latin typeface="+mj-lt"/>
                <a:cs typeface="Times New Roman"/>
              </a:rPr>
              <a:t>-</a:t>
            </a:r>
            <a:r>
              <a:rPr lang="en-US" baseline="30000" dirty="0" smtClean="0">
                <a:latin typeface="+mj-lt"/>
                <a:cs typeface="Times New Roman"/>
              </a:rPr>
              <a:t>1</a:t>
            </a:r>
          </a:p>
          <a:p>
            <a:pPr marL="400050" lvl="1" indent="0">
              <a:buNone/>
            </a:pPr>
            <a:endParaRPr lang="en-US" baseline="30000" dirty="0" smtClean="0">
              <a:latin typeface="+mj-lt"/>
              <a:cs typeface="Times New Roman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cs typeface="Times New Roman"/>
                <a:sym typeface="Wingdings"/>
              </a:rPr>
              <a:t>New goals are: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cs typeface="Times New Roman"/>
                <a:sym typeface="Wingdings"/>
              </a:rPr>
              <a:t>L = 5 </a:t>
            </a:r>
            <a:r>
              <a:rPr lang="en-US" sz="3600" dirty="0">
                <a:solidFill>
                  <a:srgbClr val="FF0000"/>
                </a:solidFill>
              </a:rPr>
              <a:t>10</a:t>
            </a:r>
            <a:r>
              <a:rPr lang="en-US" sz="3600" baseline="30000" dirty="0">
                <a:solidFill>
                  <a:srgbClr val="FF0000"/>
                </a:solidFill>
              </a:rPr>
              <a:t>34</a:t>
            </a:r>
            <a:r>
              <a:rPr lang="en-US" sz="3600" dirty="0">
                <a:solidFill>
                  <a:srgbClr val="FF0000"/>
                </a:solidFill>
              </a:rPr>
              <a:t>, pile-up = </a:t>
            </a:r>
            <a:r>
              <a:rPr lang="en-US" sz="3600" dirty="0" smtClean="0">
                <a:solidFill>
                  <a:srgbClr val="FF0000"/>
                </a:solidFill>
              </a:rPr>
              <a:t>60-140 </a:t>
            </a:r>
            <a:r>
              <a:rPr lang="en-US" sz="3600" dirty="0">
                <a:solidFill>
                  <a:srgbClr val="FF0000"/>
                </a:solidFill>
              </a:rPr>
              <a:t>and Time = </a:t>
            </a:r>
            <a:r>
              <a:rPr lang="en-US" sz="3600" dirty="0" smtClean="0">
                <a:solidFill>
                  <a:srgbClr val="FF0000"/>
                </a:solidFill>
              </a:rPr>
              <a:t>30-35 </a:t>
            </a:r>
            <a:r>
              <a:rPr lang="en-US" sz="3600" dirty="0">
                <a:solidFill>
                  <a:srgbClr val="FF0000"/>
                </a:solidFill>
              </a:rPr>
              <a:t>years </a:t>
            </a:r>
            <a:endParaRPr lang="en-US" sz="3600" dirty="0" smtClean="0">
              <a:solidFill>
                <a:srgbClr val="FF0000"/>
              </a:solidFill>
              <a:sym typeface="Wingdings"/>
            </a:endParaRPr>
          </a:p>
          <a:p>
            <a:pPr marL="400050" lvl="1" indent="0">
              <a:buNone/>
            </a:pPr>
            <a:endParaRPr lang="en-US" sz="3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Ingredients for the future scenario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Three bitter enemies: 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192E6B"/>
                </a:solidFill>
              </a:rPr>
              <a:t>Time</a:t>
            </a:r>
            <a:r>
              <a:rPr lang="en-US" dirty="0" smtClean="0">
                <a:solidFill>
                  <a:srgbClr val="192E6B"/>
                </a:solidFill>
              </a:rPr>
              <a:t>, </a:t>
            </a:r>
            <a:r>
              <a:rPr lang="en-US" u="sng" dirty="0" smtClean="0">
                <a:solidFill>
                  <a:srgbClr val="192E6B"/>
                </a:solidFill>
              </a:rPr>
              <a:t>high luminosity </a:t>
            </a:r>
            <a:r>
              <a:rPr lang="en-US" dirty="0" smtClean="0">
                <a:solidFill>
                  <a:srgbClr val="192E6B"/>
                </a:solidFill>
              </a:rPr>
              <a:t>&amp; </a:t>
            </a:r>
            <a:r>
              <a:rPr lang="en-US" u="sng" dirty="0" smtClean="0">
                <a:solidFill>
                  <a:srgbClr val="192E6B"/>
                </a:solidFill>
              </a:rPr>
              <a:t>pile-up </a:t>
            </a:r>
            <a:r>
              <a:rPr lang="en-US" dirty="0" smtClean="0">
                <a:solidFill>
                  <a:srgbClr val="192E6B"/>
                </a:solidFill>
                <a:sym typeface="Wingdings"/>
              </a:rPr>
              <a:t>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sym typeface="Wingdings"/>
              </a:rPr>
              <a:t>Detector Longevity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sym typeface="Wingdings"/>
              </a:rPr>
              <a:t>Trigger rate (physic case)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  <a:sym typeface="Wingdings"/>
              </a:rPr>
              <a:t>Electronic speed/transmission protocol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192E6B"/>
                </a:solidFill>
              </a:rPr>
              <a:t>Computing (Filter farm.....)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Natural improvements thanks to </a:t>
            </a:r>
            <a:r>
              <a:rPr lang="en-US" dirty="0"/>
              <a:t>the technology constantly </a:t>
            </a:r>
            <a:r>
              <a:rPr lang="en-US" dirty="0" smtClean="0"/>
              <a:t>developing.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Ingredients for the future scenario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6371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+mj-lt"/>
                <a:cs typeface="Times New Roman"/>
              </a:rPr>
              <a:t>A lot of physic in the high/very high eta region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Pile-up 140, background and secondary vertexes</a:t>
            </a:r>
          </a:p>
          <a:p>
            <a:r>
              <a:rPr lang="en-US" dirty="0" smtClean="0"/>
              <a:t>Trigger at 1 MHz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Tracker trigger &amp; muon tagger</a:t>
            </a:r>
          </a:p>
          <a:p>
            <a:r>
              <a:rPr lang="en-US" dirty="0" smtClean="0"/>
              <a:t>New muon technology &amp; present system ?</a:t>
            </a:r>
          </a:p>
          <a:p>
            <a:endParaRPr lang="en-US" dirty="0" smtClean="0"/>
          </a:p>
          <a:p>
            <a:r>
              <a:rPr lang="en-US" dirty="0" smtClean="0"/>
              <a:t>New R&amp;D and test needed to get 3000 </a:t>
            </a:r>
            <a:r>
              <a:rPr lang="en-US" dirty="0">
                <a:cs typeface="Times New Roman"/>
              </a:rPr>
              <a:t>fb</a:t>
            </a:r>
            <a:r>
              <a:rPr lang="en-US" baseline="30000" dirty="0">
                <a:cs typeface="Times New Roman"/>
              </a:rPr>
              <a:t>-</a:t>
            </a:r>
            <a:r>
              <a:rPr lang="en-US" baseline="30000" dirty="0" smtClean="0">
                <a:cs typeface="Times New Roman"/>
              </a:rPr>
              <a:t>1 </a:t>
            </a:r>
            <a:r>
              <a:rPr lang="en-US" dirty="0" smtClean="0">
                <a:cs typeface="Times New Roman"/>
              </a:rPr>
              <a:t>and 30 years.</a:t>
            </a:r>
          </a:p>
          <a:p>
            <a:r>
              <a:rPr lang="en-US" dirty="0" smtClean="0">
                <a:solidFill>
                  <a:srgbClr val="FF0000"/>
                </a:solidFill>
                <a:cs typeface="Times New Roman"/>
              </a:rPr>
              <a:t>But what about glue, </a:t>
            </a:r>
            <a:r>
              <a:rPr lang="en-US" dirty="0" err="1" smtClean="0">
                <a:solidFill>
                  <a:srgbClr val="FF0000"/>
                </a:solidFill>
                <a:cs typeface="Times New Roman"/>
              </a:rPr>
              <a:t>bakelite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, wires, spacers..... ?</a:t>
            </a:r>
          </a:p>
          <a:p>
            <a:r>
              <a:rPr lang="en-US" dirty="0" smtClean="0">
                <a:solidFill>
                  <a:srgbClr val="FF0000"/>
                </a:solidFill>
                <a:cs typeface="Times New Roman"/>
              </a:rPr>
              <a:t>We don’t have experience about an experiment of more than 30 years.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CA81-947A-3E40-91C3-D64DBBC8273B}" type="datetime1">
              <a:rPr lang="it-IT" smtClean="0"/>
              <a:t>09/01/14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37660"/>
      </p:ext>
    </p:extLst>
  </p:cSld>
  <p:clrMapOvr>
    <a:masterClrMapping/>
  </p:clrMapOvr>
</p:sld>
</file>

<file path=ppt/theme/theme1.xml><?xml version="1.0" encoding="utf-8"?>
<a:theme xmlns:a="http://schemas.openxmlformats.org/drawingml/2006/main" name="CMSUpgradeNapoliJan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CMSUpgradeNapoliJan2014.potx</Template>
  <TotalTime>90722</TotalTime>
  <Words>1221</Words>
  <Application>Microsoft Macintosh PowerPoint</Application>
  <PresentationFormat>Presentazione su schermo (4:3)</PresentationFormat>
  <Paragraphs>300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CMSUpgradeNapoliJan2014</vt:lpstr>
      <vt:lpstr>CMS upgrade</vt:lpstr>
      <vt:lpstr>Outline</vt:lpstr>
      <vt:lpstr>LHC schedule</vt:lpstr>
      <vt:lpstr>LHC luminosity schedule</vt:lpstr>
      <vt:lpstr>LHC luminosity schedule</vt:lpstr>
      <vt:lpstr>LHC luminosity schedule</vt:lpstr>
      <vt:lpstr>Ingredients for the future scenario</vt:lpstr>
      <vt:lpstr>Ingredients for the future scenario</vt:lpstr>
      <vt:lpstr>Ingredients for the future scenario</vt:lpstr>
      <vt:lpstr>Detector Longevity - background</vt:lpstr>
      <vt:lpstr>Detector performance</vt:lpstr>
      <vt:lpstr>Muon upgrade I &amp; II</vt:lpstr>
      <vt:lpstr>Progetto RPC (2013-2014)</vt:lpstr>
      <vt:lpstr>Presentazione di PowerPoint</vt:lpstr>
      <vt:lpstr>RE4 production sites</vt:lpstr>
      <vt:lpstr>Chamber construction</vt:lpstr>
      <vt:lpstr>72 RE4 chambers built in the 2013</vt:lpstr>
      <vt:lpstr>RE4 installation (phase I) Today</vt:lpstr>
      <vt:lpstr>RE4 installation (phase I) Today</vt:lpstr>
      <vt:lpstr>But, how much does it cost ?</vt:lpstr>
      <vt:lpstr>But, how much does it cost ?</vt:lpstr>
      <vt:lpstr>Phase II CMS proposal</vt:lpstr>
      <vt:lpstr>Muon upgrade proposal</vt:lpstr>
      <vt:lpstr>Napoli nell’upgrade </vt:lpstr>
      <vt:lpstr>GEM proposal  - basic idea</vt:lpstr>
      <vt:lpstr>GEM proposal</vt:lpstr>
      <vt:lpstr>GEM proposal</vt:lpstr>
      <vt:lpstr>GEM proposal</vt:lpstr>
      <vt:lpstr>GEM proposal</vt:lpstr>
      <vt:lpstr>GEM proposal</vt:lpstr>
      <vt:lpstr>iRPC </vt:lpstr>
      <vt:lpstr>Conclusioni 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report</dc:title>
  <dc:subject/>
  <dc:creator>Tiziano Camporesi</dc:creator>
  <cp:keywords/>
  <dc:description/>
  <cp:lastModifiedBy>Pierluigi Paolucci</cp:lastModifiedBy>
  <cp:revision>836</cp:revision>
  <cp:lastPrinted>2009-11-13T12:30:44Z</cp:lastPrinted>
  <dcterms:created xsi:type="dcterms:W3CDTF">2010-10-22T12:14:59Z</dcterms:created>
  <dcterms:modified xsi:type="dcterms:W3CDTF">2014-01-09T08:44:24Z</dcterms:modified>
  <cp:category/>
</cp:coreProperties>
</file>