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14" r:id="rId2"/>
    <p:sldId id="698" r:id="rId3"/>
    <p:sldId id="697" r:id="rId4"/>
    <p:sldId id="714" r:id="rId5"/>
    <p:sldId id="710" r:id="rId6"/>
    <p:sldId id="716" r:id="rId7"/>
    <p:sldId id="675" r:id="rId8"/>
    <p:sldId id="651" r:id="rId9"/>
    <p:sldId id="665" r:id="rId10"/>
    <p:sldId id="683" r:id="rId11"/>
    <p:sldId id="684" r:id="rId12"/>
    <p:sldId id="681" r:id="rId13"/>
    <p:sldId id="656" r:id="rId14"/>
    <p:sldId id="657" r:id="rId15"/>
    <p:sldId id="701" r:id="rId16"/>
    <p:sldId id="702" r:id="rId17"/>
    <p:sldId id="705" r:id="rId18"/>
    <p:sldId id="707" r:id="rId19"/>
    <p:sldId id="679" r:id="rId20"/>
    <p:sldId id="696" r:id="rId21"/>
    <p:sldId id="711" r:id="rId22"/>
    <p:sldId id="670" r:id="rId23"/>
    <p:sldId id="709" r:id="rId24"/>
    <p:sldId id="693" r:id="rId25"/>
    <p:sldId id="692" r:id="rId26"/>
    <p:sldId id="688" r:id="rId27"/>
    <p:sldId id="715" r:id="rId28"/>
    <p:sldId id="690" r:id="rId29"/>
    <p:sldId id="689" r:id="rId30"/>
    <p:sldId id="71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9D0"/>
    <a:srgbClr val="FFFF00"/>
    <a:srgbClr val="339168"/>
    <a:srgbClr val="1ED134"/>
    <a:srgbClr val="3BA375"/>
    <a:srgbClr val="0000FF"/>
    <a:srgbClr val="CC00FF"/>
    <a:srgbClr val="C4F692"/>
    <a:srgbClr val="D60093"/>
    <a:srgbClr val="C0F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803" autoAdjust="0"/>
  </p:normalViewPr>
  <p:slideViewPr>
    <p:cSldViewPr snapToGrid="0">
      <p:cViewPr>
        <p:scale>
          <a:sx n="100" d="100"/>
          <a:sy n="100" d="100"/>
        </p:scale>
        <p:origin x="-106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Univ</c:v>
                </c:pt>
                <c:pt idx="1">
                  <c:v>INFN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12.0</c:v>
                </c:pt>
                <c:pt idx="1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cat>
            <c:strRef>
              <c:f>Sheet1!$A$2:$A$9</c:f>
              <c:strCache>
                <c:ptCount val="8"/>
                <c:pt idx="0">
                  <c:v>P.O.</c:v>
                </c:pt>
                <c:pt idx="1">
                  <c:v>P.A.</c:v>
                </c:pt>
                <c:pt idx="2">
                  <c:v>R.U.</c:v>
                </c:pt>
                <c:pt idx="3">
                  <c:v>I Ric</c:v>
                </c:pt>
                <c:pt idx="4">
                  <c:v>Ric</c:v>
                </c:pt>
                <c:pt idx="5">
                  <c:v>Tecn</c:v>
                </c:pt>
                <c:pt idx="6">
                  <c:v>Dott</c:v>
                </c:pt>
                <c:pt idx="7">
                  <c:v>Ric.TD, Art.36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1.0</c:v>
                </c:pt>
                <c:pt idx="5">
                  <c:v>2.0</c:v>
                </c:pt>
                <c:pt idx="6">
                  <c:v>2.0</c:v>
                </c:pt>
                <c:pt idx="7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F16F1-09A2-4842-B62D-117D6D5EF9BB}" type="datetimeFigureOut">
              <a:rPr lang="en-US" smtClean="0"/>
              <a:pPr/>
              <a:t>11/01/14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0C6E4-293E-794A-9FAC-FE335CFD6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978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528A8-5AE1-DE48-96D3-E4C42C1976A8}" type="datetimeFigureOut">
              <a:rPr lang="en-US" smtClean="0"/>
              <a:pPr/>
              <a:t>11/01/14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66B22-B109-4E46-8118-3324454B8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81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66B22-B109-4E46-8118-3324454B8A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NSW TDR,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56-7: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impact angles greater than 10 the TPC method [31] is used for a local track segment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reconstruction in the few-millimeter wide drift gap. It exploits the measurement of the hits time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highly segmented readout electrodes: the position of each strip gives an x coordinate,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the z coordinate (perpendicular to the strip plane) can be reconstructed from the time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measurement of the hit after calibrating the z–t relation (z = t 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vdrift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see Fig. 5.10, left.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hit time is measured for each strip by applying a fit to samples obtained from the shaped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of the charge integrating pre-amplifier.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time resolution obtained with this analysis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depends on the impact angle and is approximately 12 ns at 30. For each event, (xi;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coordinates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assigned to each hit and fitted with a straight line, from which the best position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measurement,‘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xhalf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is obtained (as indicated in Fig. 5.10 left).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Tracklet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angles are reconstructed with about 70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resolution. The TPC spatial resolution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been measured by the difference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xhalf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two chambers with the same orientation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xhalf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time jitter is equal in the two chambers and cancels out in the difference. In Fig. 5.10 right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xhalf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a beam impact angle of 30, are reported. The single plane resolution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about 90 m, assuming that it is obtained by the width of the fitted distribution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results for the MM spatial resolution study are summarized in Fig. 5.11. As expected,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 centroid behaves better at small angles (small cluster size) while the TPC method reaches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performance for larger angles.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Moreover,it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been verified that the position determination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two methods is systematically anti-correlated; for that, a weighted average can improve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resolution further. The result of a simple combination method using a weighted average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 centroid and the TPC position measurement is also reported in the figure, demonstrating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spatial resolutions below 100 m is achievable for all impact angles up to 40 (the impact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 range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NSW is approximately between 8 and 30).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66B22-B109-4E46-8118-3324454B8A5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0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83268" y="6626735"/>
            <a:ext cx="2133600" cy="278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4460" y="274638"/>
            <a:ext cx="1793000" cy="62004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691461" cy="62004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68" y="983717"/>
            <a:ext cx="8794193" cy="53793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107" y="273050"/>
            <a:ext cx="5802353" cy="62020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366" y="1335484"/>
            <a:ext cx="2849947" cy="51396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77369"/>
            <a:ext cx="9144000" cy="2806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9174"/>
            <a:ext cx="9144000" cy="25882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18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268" y="983717"/>
            <a:ext cx="8794193" cy="554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268" y="6599174"/>
            <a:ext cx="2133600" cy="278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3861" y="6599174"/>
            <a:ext cx="2133600" cy="278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C996DDD-7936-9647-A32C-12939E44E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337" y="1279443"/>
            <a:ext cx="7772400" cy="1797775"/>
          </a:xfrm>
        </p:spPr>
        <p:txBody>
          <a:bodyPr/>
          <a:lstStyle/>
          <a:p>
            <a:r>
              <a:rPr lang="en-US" dirty="0" smtClean="0"/>
              <a:t>ATLAS &amp; Upgrades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03721" y="3471842"/>
            <a:ext cx="6400800" cy="12828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err="1" smtClean="0">
                <a:solidFill>
                  <a:srgbClr val="D60093"/>
                </a:solidFill>
              </a:rPr>
              <a:t>Introduzione</a:t>
            </a:r>
            <a:endParaRPr lang="en-US" sz="2400" b="1" dirty="0" smtClean="0">
              <a:solidFill>
                <a:srgbClr val="D60093"/>
              </a:solidFill>
            </a:endParaRPr>
          </a:p>
          <a:p>
            <a:pPr algn="l"/>
            <a:r>
              <a:rPr lang="en-US" sz="2400" b="1" dirty="0" err="1" smtClean="0">
                <a:solidFill>
                  <a:srgbClr val="1ED134"/>
                </a:solidFill>
              </a:rPr>
              <a:t>Fase</a:t>
            </a:r>
            <a:r>
              <a:rPr lang="en-US" sz="2400" b="1" dirty="0" smtClean="0">
                <a:solidFill>
                  <a:srgbClr val="1ED134"/>
                </a:solidFill>
              </a:rPr>
              <a:t> I: New Small Wheel</a:t>
            </a:r>
          </a:p>
          <a:p>
            <a:pPr algn="l"/>
            <a:r>
              <a:rPr lang="en-US" sz="2400" b="1" dirty="0" err="1" smtClean="0">
                <a:solidFill>
                  <a:srgbClr val="0000FF"/>
                </a:solidFill>
              </a:rPr>
              <a:t>Fase</a:t>
            </a:r>
            <a:r>
              <a:rPr lang="en-US" sz="2400" b="1" dirty="0" smtClean="0">
                <a:solidFill>
                  <a:srgbClr val="0000FF"/>
                </a:solidFill>
              </a:rPr>
              <a:t> II: </a:t>
            </a:r>
            <a:r>
              <a:rPr lang="en-US" sz="2400" b="1" dirty="0" err="1" smtClean="0">
                <a:solidFill>
                  <a:srgbClr val="0000FF"/>
                </a:solidFill>
              </a:rPr>
              <a:t>panoramica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5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Micromegas</a:t>
            </a:r>
            <a:r>
              <a:rPr lang="en-US" dirty="0" smtClean="0"/>
              <a:t> production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208299"/>
            <a:ext cx="4680857" cy="37755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PCB production </a:t>
            </a:r>
            <a:r>
              <a:rPr lang="en-US" sz="2400" dirty="0" smtClean="0">
                <a:sym typeface="Wingdings"/>
              </a:rPr>
              <a:t> industries</a:t>
            </a:r>
          </a:p>
          <a:p>
            <a:r>
              <a:rPr lang="en-US" sz="2400" dirty="0" smtClean="0">
                <a:sym typeface="Wingdings"/>
              </a:rPr>
              <a:t>Mesh stretching  industries (?)</a:t>
            </a:r>
          </a:p>
          <a:p>
            <a:r>
              <a:rPr lang="en-US" sz="2400" dirty="0" smtClean="0">
                <a:sym typeface="Wingdings"/>
              </a:rPr>
              <a:t>Panel productions  Institutes</a:t>
            </a:r>
          </a:p>
          <a:p>
            <a:pPr lvl="1"/>
            <a:r>
              <a:rPr lang="en-US" sz="2000" dirty="0" smtClean="0">
                <a:sym typeface="Wingdings"/>
              </a:rPr>
              <a:t>INFN (Pavia, Rome1); </a:t>
            </a:r>
            <a:r>
              <a:rPr lang="en-US" sz="2000" dirty="0" err="1" smtClean="0">
                <a:sym typeface="Wingdings"/>
              </a:rPr>
              <a:t>Saclay</a:t>
            </a:r>
            <a:r>
              <a:rPr lang="en-US" sz="2000" dirty="0" smtClean="0">
                <a:sym typeface="Wingdings"/>
              </a:rPr>
              <a:t>; Germany, </a:t>
            </a:r>
            <a:r>
              <a:rPr lang="en-US" sz="2000" dirty="0" err="1" smtClean="0">
                <a:sym typeface="Wingdings"/>
              </a:rPr>
              <a:t>Tessaloniki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Dubna</a:t>
            </a:r>
            <a:endParaRPr lang="en-US" sz="20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Quadruplet assembly 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     and test  Institutes</a:t>
            </a:r>
          </a:p>
          <a:p>
            <a:pPr lvl="1"/>
            <a:r>
              <a:rPr lang="en-US" sz="2000" dirty="0" smtClean="0">
                <a:sym typeface="Wingdings"/>
              </a:rPr>
              <a:t>INFN (LNF); </a:t>
            </a:r>
            <a:r>
              <a:rPr lang="en-US" sz="2000" dirty="0" err="1" smtClean="0">
                <a:sym typeface="Wingdings"/>
              </a:rPr>
              <a:t>Saclay</a:t>
            </a:r>
            <a:r>
              <a:rPr lang="en-US" sz="2000" dirty="0" smtClean="0">
                <a:sym typeface="Wingdings"/>
              </a:rPr>
              <a:t>; </a:t>
            </a:r>
          </a:p>
          <a:p>
            <a:pPr marL="457200" lvl="1" indent="0">
              <a:buNone/>
            </a:pP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 Germany</a:t>
            </a:r>
            <a:r>
              <a:rPr lang="en-US" sz="2000" dirty="0">
                <a:sym typeface="Wingdings"/>
              </a:rPr>
              <a:t>;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Tessaloniki</a:t>
            </a:r>
            <a:r>
              <a:rPr lang="en-US" sz="2000" dirty="0" smtClean="0">
                <a:sym typeface="Wingdings"/>
              </a:rPr>
              <a:t>;</a:t>
            </a:r>
          </a:p>
          <a:p>
            <a:pPr marL="457200" lvl="1" indent="0">
              <a:buNone/>
            </a:pP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 </a:t>
            </a:r>
            <a:r>
              <a:rPr lang="en-US" sz="2000" dirty="0" err="1" smtClean="0">
                <a:sym typeface="Wingdings"/>
              </a:rPr>
              <a:t>Dubna</a:t>
            </a:r>
            <a:endParaRPr lang="en-US" sz="2000" dirty="0" smtClean="0">
              <a:sym typeface="Wingdings"/>
            </a:endParaRPr>
          </a:p>
          <a:p>
            <a:pPr lvl="1"/>
            <a:endParaRPr lang="en-US" sz="2000" dirty="0" smtClean="0">
              <a:sym typeface="Wingdings"/>
            </a:endParaRP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352368"/>
            <a:ext cx="5508313" cy="31820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418" y="1457476"/>
            <a:ext cx="4451481" cy="12379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80857" y="2610757"/>
            <a:ext cx="4172857" cy="628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80857" y="926711"/>
            <a:ext cx="4172857" cy="6289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68572" y="2761523"/>
            <a:ext cx="106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 panel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68572" y="987971"/>
            <a:ext cx="119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Drift panel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9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production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t="-258" b="1227"/>
          <a:stretch/>
        </p:blipFill>
        <p:spPr>
          <a:xfrm>
            <a:off x="0" y="911981"/>
            <a:ext cx="5804964" cy="3967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56" y="5551412"/>
            <a:ext cx="8661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Working group on PCB production/procurement created to define the construction procedure and ‘validate’ the firms </a:t>
            </a:r>
            <a:r>
              <a:rPr lang="en-US" dirty="0" smtClean="0">
                <a:sym typeface="Wingdings"/>
              </a:rPr>
              <a:t> final contract (with tender following CERN rules) to be signed in fall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65906" y="1588847"/>
            <a:ext cx="337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PCB + readout strips: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ELTOS, ELVIA, Triangle Lab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5905" y="2235178"/>
            <a:ext cx="3378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Kapton</a:t>
            </a:r>
            <a:r>
              <a:rPr lang="en-US" dirty="0" smtClean="0">
                <a:solidFill>
                  <a:srgbClr val="008000"/>
                </a:solidFill>
              </a:rPr>
              <a:t> + resistive strips: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Screen printing: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ELTOS, ELVIA, </a:t>
            </a:r>
            <a:r>
              <a:rPr lang="en-US" dirty="0" err="1" smtClean="0">
                <a:solidFill>
                  <a:srgbClr val="008000"/>
                </a:solidFill>
              </a:rPr>
              <a:t>Charbonnay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Spattering: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Raytech</a:t>
            </a:r>
            <a:r>
              <a:rPr lang="en-US" dirty="0" smtClean="0">
                <a:solidFill>
                  <a:srgbClr val="008000"/>
                </a:solidFill>
              </a:rPr>
              <a:t> (Japan, A. Ochi)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7376" y="1169892"/>
            <a:ext cx="236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Firms under evaluation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4964" y="3716297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Gluing: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Press: MDT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Autoclave: ELVIA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4964" y="4639627"/>
            <a:ext cx="305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Pillar creation: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ELTOS, ELVIA, Triangle Lab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7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 production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196" y="953045"/>
            <a:ext cx="3972561" cy="4380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2700" y="1032914"/>
            <a:ext cx="4093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Possible production flow-chart: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8900" y="1993900"/>
            <a:ext cx="5345484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err="1">
                <a:latin typeface="+mj-lt"/>
                <a:cs typeface="Times New Roman"/>
              </a:rPr>
              <a:t>s</a:t>
            </a:r>
            <a:r>
              <a:rPr lang="en-US" sz="2400" dirty="0" err="1" smtClean="0">
                <a:latin typeface="+mj-lt"/>
                <a:cs typeface="Times New Roman"/>
              </a:rPr>
              <a:t>upporto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dell’officina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meccanica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Times New Roman"/>
              </a:rPr>
              <a:t>‘</a:t>
            </a:r>
            <a:r>
              <a:rPr lang="en-US" sz="2400" dirty="0" err="1">
                <a:cs typeface="Times New Roman"/>
              </a:rPr>
              <a:t>limitato</a:t>
            </a:r>
            <a:r>
              <a:rPr lang="en-US" sz="2400" dirty="0">
                <a:cs typeface="Times New Roman"/>
              </a:rPr>
              <a:t>’ </a:t>
            </a:r>
            <a:r>
              <a:rPr lang="en-US" sz="2400" dirty="0" smtClean="0">
                <a:latin typeface="+mj-lt"/>
                <a:cs typeface="Times New Roman"/>
                <a:sym typeface="Wingdings"/>
              </a:rPr>
              <a:t> </a:t>
            </a:r>
            <a:r>
              <a:rPr lang="en-US" sz="2400" dirty="0" err="1" smtClean="0">
                <a:latin typeface="+mj-lt"/>
                <a:cs typeface="Times New Roman"/>
                <a:sym typeface="Wingdings"/>
              </a:rPr>
              <a:t>partecipazione</a:t>
            </a:r>
            <a:r>
              <a:rPr lang="en-US" sz="2400" dirty="0" smtClean="0">
                <a:latin typeface="+mj-lt"/>
                <a:cs typeface="Times New Roman"/>
                <a:sym typeface="Wingdings"/>
              </a:rPr>
              <a:t> in </a:t>
            </a:r>
            <a:r>
              <a:rPr lang="en-US" sz="2400" dirty="0" err="1" smtClean="0">
                <a:latin typeface="+mj-lt"/>
                <a:cs typeface="Times New Roman"/>
                <a:sym typeface="Wingdings"/>
              </a:rPr>
              <a:t>altre</a:t>
            </a:r>
            <a:r>
              <a:rPr lang="en-US" sz="2400" dirty="0" smtClean="0">
                <a:latin typeface="+mj-lt"/>
                <a:cs typeface="Times New Roman"/>
                <a:sym typeface="Wingdings"/>
              </a:rPr>
              <a:t> </a:t>
            </a:r>
            <a:r>
              <a:rPr lang="en-US" sz="2400" dirty="0" err="1" smtClean="0">
                <a:latin typeface="+mj-lt"/>
                <a:cs typeface="Times New Roman"/>
                <a:sym typeface="Wingdings"/>
              </a:rPr>
              <a:t>sedi</a:t>
            </a:r>
            <a:r>
              <a:rPr lang="en-US" sz="2400" dirty="0" smtClean="0">
                <a:latin typeface="+mj-lt"/>
                <a:cs typeface="Times New Roman"/>
                <a:sym typeface="Wingdings"/>
              </a:rPr>
              <a:t>…</a:t>
            </a:r>
            <a:endParaRPr lang="en-US" sz="2400" dirty="0">
              <a:latin typeface="+mj-lt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00"/>
            <a:ext cx="5138529" cy="34281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100" y="3111500"/>
            <a:ext cx="4822053" cy="369332"/>
          </a:xfrm>
          <a:prstGeom prst="rect">
            <a:avLst/>
          </a:prstGeom>
          <a:solidFill>
            <a:srgbClr val="FFF9D0"/>
          </a:solidFill>
          <a:ln>
            <a:solidFill>
              <a:schemeClr val="tx1"/>
            </a:solidFill>
          </a:ln>
        </p:spPr>
        <p:txBody>
          <a:bodyPr wrap="non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+mj-lt"/>
                <a:cs typeface="Times New Roman"/>
              </a:rPr>
              <a:t>Lello</a:t>
            </a:r>
            <a:r>
              <a:rPr lang="en-US" dirty="0" smtClean="0">
                <a:latin typeface="+mj-lt"/>
                <a:cs typeface="Times New Roman"/>
              </a:rPr>
              <a:t> Rocco a Pavia per la </a:t>
            </a:r>
            <a:r>
              <a:rPr lang="en-US" dirty="0" err="1" smtClean="0">
                <a:latin typeface="+mj-lt"/>
                <a:cs typeface="Times New Roman"/>
              </a:rPr>
              <a:t>costruzione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dei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pannelli</a:t>
            </a:r>
            <a:endParaRPr lang="en-US" dirty="0">
              <a:latin typeface="+mj-lt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8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MM Prototypes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5" y="877842"/>
            <a:ext cx="6728059" cy="4935817"/>
          </a:xfrm>
        </p:spPr>
        <p:txBody>
          <a:bodyPr>
            <a:normAutofit lnSpcReduction="10000"/>
          </a:bodyPr>
          <a:lstStyle/>
          <a:p>
            <a:r>
              <a:rPr lang="de-DE" sz="1800" dirty="0" smtClean="0">
                <a:solidFill>
                  <a:srgbClr val="FF0000"/>
                </a:solidFill>
              </a:rPr>
              <a:t>(Mechanical) Prototype construction </a:t>
            </a:r>
            <a:r>
              <a:rPr lang="de-DE" sz="1800" dirty="0" smtClean="0"/>
              <a:t>ongoing in Italy, Germany, Saclay and CERN --- 1 full wedge + 4 modules of different size ---- defined before segmentation was decided.</a:t>
            </a:r>
          </a:p>
          <a:p>
            <a:pPr lvl="1"/>
            <a:r>
              <a:rPr lang="de-CH" sz="1800" dirty="0"/>
              <a:t>Demonstrate </a:t>
            </a:r>
            <a:r>
              <a:rPr lang="de-CH" sz="1800" dirty="0" smtClean="0"/>
              <a:t>feasibility: Strip </a:t>
            </a:r>
            <a:r>
              <a:rPr lang="de-CH" sz="1800" dirty="0"/>
              <a:t>pos. in plane ≈ 50 </a:t>
            </a:r>
            <a:r>
              <a:rPr lang="el-GR" sz="1800" dirty="0"/>
              <a:t>μ</a:t>
            </a:r>
            <a:r>
              <a:rPr lang="de-CH" sz="1800" dirty="0" smtClean="0"/>
              <a:t>m, Parallelism </a:t>
            </a:r>
            <a:r>
              <a:rPr lang="de-CH" sz="1800" dirty="0"/>
              <a:t>≤100 </a:t>
            </a:r>
            <a:r>
              <a:rPr lang="el-GR" sz="1800" dirty="0"/>
              <a:t>μ</a:t>
            </a:r>
            <a:r>
              <a:rPr lang="de-CH" sz="1800" dirty="0" smtClean="0"/>
              <a:t>m</a:t>
            </a:r>
          </a:p>
          <a:p>
            <a:pPr lvl="1"/>
            <a:r>
              <a:rPr lang="en-US" sz="1800" dirty="0"/>
              <a:t>Test of different gluing procedures </a:t>
            </a:r>
            <a:r>
              <a:rPr lang="en-US" sz="1800" dirty="0" smtClean="0"/>
              <a:t>with the aim to </a:t>
            </a:r>
            <a:r>
              <a:rPr lang="en-US" sz="1800" dirty="0"/>
              <a:t>define a common </a:t>
            </a:r>
            <a:r>
              <a:rPr lang="en-US" sz="1800" dirty="0" smtClean="0"/>
              <a:t>procedure</a:t>
            </a:r>
          </a:p>
          <a:p>
            <a:pPr lvl="1"/>
            <a:r>
              <a:rPr lang="en-US" sz="1800" dirty="0" smtClean="0"/>
              <a:t>Test of different material, </a:t>
            </a:r>
            <a:r>
              <a:rPr lang="en-US" sz="1800" dirty="0" err="1" smtClean="0"/>
              <a:t>eg</a:t>
            </a:r>
            <a:r>
              <a:rPr lang="en-US" sz="1800" dirty="0" smtClean="0"/>
              <a:t> type of glue</a:t>
            </a:r>
          </a:p>
          <a:p>
            <a:pPr lvl="1"/>
            <a:r>
              <a:rPr lang="de-CH" sz="1800" dirty="0"/>
              <a:t>Setup of basic </a:t>
            </a:r>
            <a:r>
              <a:rPr lang="de-CH" sz="1800" dirty="0" smtClean="0"/>
              <a:t>infrastructures</a:t>
            </a:r>
          </a:p>
          <a:p>
            <a:pPr lvl="1"/>
            <a:r>
              <a:rPr lang="de-CH" sz="1800" dirty="0"/>
              <a:t>Gain </a:t>
            </a:r>
            <a:r>
              <a:rPr lang="de-CH" sz="1800" dirty="0" smtClean="0"/>
              <a:t>experience</a:t>
            </a:r>
          </a:p>
          <a:p>
            <a:pPr marL="457200" lvl="1" indent="0">
              <a:buNone/>
            </a:pPr>
            <a:endParaRPr lang="de-DE" sz="1800" dirty="0"/>
          </a:p>
          <a:p>
            <a:r>
              <a:rPr lang="de-DE" sz="1800" dirty="0" smtClean="0"/>
              <a:t>Assembly prototypes into 2 dummy sectors, with dummy counter weights as 2nd wedge, to study mechanical deformation and stress</a:t>
            </a:r>
          </a:p>
          <a:p>
            <a:pPr lvl="1"/>
            <a:r>
              <a:rPr lang="de-DE" sz="1800" dirty="0" smtClean="0"/>
              <a:t>Crucial input to settle In-plane alignment needs</a:t>
            </a:r>
          </a:p>
          <a:p>
            <a:pPr lvl="1"/>
            <a:r>
              <a:rPr lang="de-DE" sz="1800" dirty="0" smtClean="0"/>
              <a:t>Assess and define method to attach modules to sector structure – glueing, kinematic mounting, ....</a:t>
            </a:r>
            <a:endParaRPr lang="de-CH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12" y="1087664"/>
            <a:ext cx="2674750" cy="44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95949" y="1876926"/>
            <a:ext cx="9432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b="1" dirty="0" smtClean="0">
                <a:solidFill>
                  <a:srgbClr val="FF0000"/>
                </a:solidFill>
                <a:latin typeface="+mj-lt"/>
                <a:cs typeface="Times New Roman"/>
              </a:rPr>
              <a:t>Saclay</a:t>
            </a:r>
            <a:endParaRPr lang="de-CH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3818" y="2751221"/>
            <a:ext cx="15304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b="1" dirty="0" smtClean="0">
                <a:solidFill>
                  <a:srgbClr val="FF0000"/>
                </a:solidFill>
                <a:latin typeface="+mj-lt"/>
                <a:cs typeface="Times New Roman"/>
              </a:rPr>
              <a:t>Pavia/Frascati</a:t>
            </a:r>
            <a:endParaRPr lang="de-CH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5949" y="3617677"/>
            <a:ext cx="9432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b="1" dirty="0" smtClean="0">
                <a:solidFill>
                  <a:srgbClr val="FF0000"/>
                </a:solidFill>
                <a:latin typeface="+mj-lt"/>
                <a:cs typeface="Times New Roman"/>
              </a:rPr>
              <a:t>Rome1</a:t>
            </a:r>
            <a:endParaRPr lang="de-CH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5138" y="4541520"/>
            <a:ext cx="9432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b="1" dirty="0" smtClean="0">
                <a:solidFill>
                  <a:srgbClr val="FF0000"/>
                </a:solidFill>
                <a:latin typeface="+mj-lt"/>
                <a:cs typeface="Times New Roman"/>
              </a:rPr>
              <a:t>LMU</a:t>
            </a:r>
            <a:endParaRPr lang="de-CH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750" y="5834698"/>
            <a:ext cx="8903369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dirty="0" smtClean="0">
                <a:latin typeface="+mj-lt"/>
                <a:cs typeface="Times New Roman"/>
              </a:rPr>
              <a:t>Overall status: Modules will be completed by the end of the year, followed by measurement campaign: </a:t>
            </a:r>
            <a:r>
              <a:rPr lang="de-DE" b="1" dirty="0" smtClean="0">
                <a:solidFill>
                  <a:srgbClr val="FF0000"/>
                </a:solidFill>
                <a:latin typeface="+mj-lt"/>
                <a:cs typeface="Times New Roman"/>
                <a:sym typeface="Wingdings" panose="05000000000000000000" pitchFamily="2" charset="2"/>
              </a:rPr>
              <a:t>Define in January final construction method and write manual</a:t>
            </a:r>
            <a:endParaRPr lang="de-CH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5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Functional Prototypes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68" y="924025"/>
            <a:ext cx="8794193" cy="5439001"/>
          </a:xfrm>
        </p:spPr>
        <p:txBody>
          <a:bodyPr>
            <a:normAutofit/>
          </a:bodyPr>
          <a:lstStyle/>
          <a:p>
            <a:r>
              <a:rPr lang="de-DE" sz="2000" dirty="0" smtClean="0"/>
              <a:t>Several of the mechanical prototypes will be extended into functional prototypes or separate functional prototypes built: HV stability studies, efficiency and resolution measurements, ...</a:t>
            </a:r>
            <a:endParaRPr lang="de-CH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86914" y="2829826"/>
            <a:ext cx="18769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b="1" dirty="0" smtClean="0">
                <a:solidFill>
                  <a:srgbClr val="FF0000"/>
                </a:solidFill>
                <a:latin typeface="+mj-lt"/>
                <a:cs typeface="Times New Roman"/>
              </a:rPr>
              <a:t>Mesh stretching </a:t>
            </a:r>
            <a:endParaRPr lang="de-CH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2" y="4333117"/>
            <a:ext cx="5419090" cy="20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75158" y="5929162"/>
            <a:ext cx="1888337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dirty="0" smtClean="0">
                <a:latin typeface="+mj-lt"/>
                <a:cs typeface="Times New Roman"/>
              </a:rPr>
              <a:t>Frascati prototype</a:t>
            </a:r>
            <a:endParaRPr lang="de-CH" dirty="0">
              <a:latin typeface="+mj-lt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2365" y="4976259"/>
            <a:ext cx="762260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dirty="0" smtClean="0">
                <a:latin typeface="+mj-lt"/>
                <a:cs typeface="Times New Roman"/>
              </a:rPr>
              <a:t>Saclay</a:t>
            </a:r>
            <a:endParaRPr lang="de-CH" dirty="0">
              <a:latin typeface="+mj-lt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20" y="1929458"/>
            <a:ext cx="38957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2" y="1967958"/>
            <a:ext cx="3149833" cy="23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133" y="2107933"/>
            <a:ext cx="23389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dirty="0" smtClean="0">
                <a:solidFill>
                  <a:srgbClr val="FF0000"/>
                </a:solidFill>
                <a:latin typeface="+mj-lt"/>
                <a:cs typeface="Times New Roman"/>
              </a:rPr>
              <a:t>Mesh stretching, INFN</a:t>
            </a:r>
            <a:endParaRPr lang="de-CH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6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5010" cy="1252728"/>
          </a:xfrm>
        </p:spPr>
        <p:txBody>
          <a:bodyPr>
            <a:noAutofit/>
          </a:bodyPr>
          <a:lstStyle/>
          <a:p>
            <a:r>
              <a:rPr lang="en-US" sz="3600" dirty="0"/>
              <a:t>Detector construction: </a:t>
            </a:r>
            <a:r>
              <a:rPr lang="en-US" sz="3600" dirty="0" smtClean="0"/>
              <a:t>chamber assembly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13697"/>
            <a:ext cx="4619471" cy="33426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 MM </a:t>
            </a:r>
            <a:r>
              <a:rPr lang="en-US" dirty="0" err="1" smtClean="0"/>
              <a:t>multiplet</a:t>
            </a:r>
            <a:r>
              <a:rPr lang="en-US" dirty="0" smtClean="0"/>
              <a:t> is made out of:</a:t>
            </a:r>
          </a:p>
          <a:p>
            <a:pPr lvl="1"/>
            <a:r>
              <a:rPr lang="en-US" dirty="0" smtClean="0"/>
              <a:t>2 RO panels</a:t>
            </a:r>
          </a:p>
          <a:p>
            <a:pPr lvl="1"/>
            <a:r>
              <a:rPr lang="en-US" dirty="0" smtClean="0"/>
              <a:t>3 drift panels (1 internal, 2 external)</a:t>
            </a:r>
          </a:p>
          <a:p>
            <a:pPr lvl="1"/>
            <a:r>
              <a:rPr lang="en-US" dirty="0" smtClean="0"/>
              <a:t>4 mesh frames</a:t>
            </a:r>
          </a:p>
          <a:p>
            <a:r>
              <a:rPr lang="en-US" dirty="0" smtClean="0"/>
              <a:t>Mechanical prototypes under construction in the production sites give useful indication on the assembly procedure (still to be defined)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812" y="1513697"/>
            <a:ext cx="3623356" cy="2979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1921" y="4071840"/>
            <a:ext cx="149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Alignment sensor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4266" y="4718171"/>
            <a:ext cx="169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Interconnection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7358780" y="3474139"/>
            <a:ext cx="724336" cy="1244032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416033" y="5299190"/>
            <a:ext cx="6942747" cy="1200812"/>
          </a:xfrm>
          <a:prstGeom prst="rect">
            <a:avLst/>
          </a:prstGeom>
        </p:spPr>
        <p:txBody>
          <a:bodyPr vert="horz" lIns="54864" tIns="91440" rtlCol="0">
            <a:normAutofit fontScale="77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points: </a:t>
            </a:r>
          </a:p>
          <a:p>
            <a:pPr lvl="1"/>
            <a:r>
              <a:rPr lang="en-US" dirty="0" smtClean="0"/>
              <a:t>gluing </a:t>
            </a:r>
            <a:r>
              <a:rPr lang="en-US" dirty="0" err="1" smtClean="0"/>
              <a:t>vs</a:t>
            </a:r>
            <a:r>
              <a:rPr lang="en-US" dirty="0" smtClean="0"/>
              <a:t> screwing</a:t>
            </a:r>
          </a:p>
          <a:p>
            <a:pPr lvl="1"/>
            <a:r>
              <a:rPr lang="en-US" dirty="0" smtClean="0"/>
              <a:t>Which kind (and how many) interconnection points?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M.Alviggi, Riunione di GRI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8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Detector assembly example: 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46062"/>
            <a:ext cx="5836617" cy="239533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Mechanical prototype of a full small wedge</a:t>
            </a:r>
          </a:p>
          <a:p>
            <a:r>
              <a:rPr lang="en-US" dirty="0" smtClean="0"/>
              <a:t>4 m</a:t>
            </a:r>
            <a:r>
              <a:rPr lang="en-US" baseline="30000" dirty="0" smtClean="0"/>
              <a:t>2 </a:t>
            </a:r>
            <a:r>
              <a:rPr lang="en-US" dirty="0" smtClean="0"/>
              <a:t> - 107 kg total weight</a:t>
            </a:r>
          </a:p>
          <a:p>
            <a:r>
              <a:rPr lang="en-US" dirty="0" smtClean="0"/>
              <a:t>RO/drift interconnections </a:t>
            </a:r>
          </a:p>
          <a:p>
            <a:r>
              <a:rPr lang="en-US" dirty="0" smtClean="0"/>
              <a:t>Alignment done with alignment holes </a:t>
            </a:r>
          </a:p>
          <a:p>
            <a:r>
              <a:rPr lang="en-US" dirty="0" smtClean="0"/>
              <a:t>Mechanical behavior measured (sag, Young modules)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617" y="1244600"/>
            <a:ext cx="3098800" cy="345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117" y="4995084"/>
            <a:ext cx="4152900" cy="151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9" y="3744959"/>
            <a:ext cx="4471576" cy="27161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724400" y="2273300"/>
            <a:ext cx="2260600" cy="279400"/>
          </a:xfrm>
          <a:prstGeom prst="straightConnector1">
            <a:avLst/>
          </a:prstGeom>
          <a:ln w="2857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M.Alviggi, Riunione di GRI </a:t>
            </a:r>
            <a:endParaRPr lang="en-US"/>
          </a:p>
        </p:txBody>
      </p:sp>
      <p:pic>
        <p:nvPicPr>
          <p:cNvPr id="7" name="Picture 6" descr="Schermata 2013-12-28 a 19.59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622"/>
            <a:ext cx="5359400" cy="293397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6253"/>
            <a:ext cx="5005465" cy="15993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Intense test beam campaign to study detector performance with excellent results</a:t>
            </a:r>
          </a:p>
          <a:p>
            <a:r>
              <a:rPr lang="en-US" dirty="0" smtClean="0"/>
              <a:t>Still room for improvements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893" y="1055753"/>
            <a:ext cx="4324107" cy="2976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690" y="3955555"/>
            <a:ext cx="4652310" cy="217419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M.Alviggi, Riunione di GRI </a:t>
            </a:r>
            <a:endParaRPr lang="en-US"/>
          </a:p>
        </p:txBody>
      </p:sp>
      <p:pic>
        <p:nvPicPr>
          <p:cNvPr id="9" name="Picture 8" descr="Schermata 2013-12-29 a 12.14.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2" y="2921000"/>
            <a:ext cx="4412137" cy="3035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5994400"/>
            <a:ext cx="4902200" cy="55399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 anchor="t" anchorCtr="0">
            <a:spAutoFit/>
          </a:bodyPr>
          <a:lstStyle/>
          <a:p>
            <a:r>
              <a:rPr lang="en-US" sz="1000" dirty="0"/>
              <a:t>D</a:t>
            </a:r>
            <a:r>
              <a:rPr lang="en-US" sz="1000" dirty="0" smtClean="0"/>
              <a:t>istributions </a:t>
            </a:r>
            <a:r>
              <a:rPr lang="en-US" sz="1000" dirty="0"/>
              <a:t>of </a:t>
            </a:r>
            <a:r>
              <a:rPr lang="en-US" sz="1000" dirty="0" err="1" smtClean="0">
                <a:latin typeface="Symbol" charset="2"/>
                <a:cs typeface="Symbol" charset="2"/>
              </a:rPr>
              <a:t>D</a:t>
            </a:r>
            <a:r>
              <a:rPr lang="en-US" sz="1000" dirty="0" err="1" smtClean="0"/>
              <a:t>xhalf</a:t>
            </a:r>
            <a:r>
              <a:rPr lang="en-US" sz="1000" dirty="0" smtClean="0"/>
              <a:t> (from two MM) for particle impact </a:t>
            </a:r>
            <a:r>
              <a:rPr lang="en-US" sz="1000" dirty="0"/>
              <a:t>angle of 30. The distribution is fitted with a double Gaussian (red line) </a:t>
            </a:r>
            <a:r>
              <a:rPr lang="en-US" sz="1000" dirty="0" smtClean="0"/>
              <a:t>accounting for </a:t>
            </a:r>
            <a:r>
              <a:rPr lang="en-US" sz="1000" dirty="0"/>
              <a:t>a core distribution (green line) plus tails (blue line).</a:t>
            </a:r>
            <a:endParaRPr lang="en-US" sz="1000" dirty="0">
              <a:latin typeface="+mj-lt"/>
              <a:cs typeface="Times New Roman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1" y="1114340"/>
            <a:ext cx="5207249" cy="49562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Ongoing studies</a:t>
            </a:r>
          </a:p>
          <a:p>
            <a:pPr lvl="1"/>
            <a:r>
              <a:rPr lang="en-US" dirty="0" smtClean="0"/>
              <a:t>Compensation of the bias due to Lorentz angle in the back-to-back configuration</a:t>
            </a:r>
          </a:p>
          <a:p>
            <a:pPr lvl="1"/>
            <a:r>
              <a:rPr lang="en-US" dirty="0" smtClean="0"/>
              <a:t>Reduction of the bias (long tail) in the </a:t>
            </a:r>
            <a:r>
              <a:rPr lang="en-US" dirty="0" err="1" smtClean="0"/>
              <a:t>uTPC</a:t>
            </a:r>
            <a:r>
              <a:rPr lang="en-US" dirty="0" smtClean="0"/>
              <a:t> mode at small angle</a:t>
            </a:r>
          </a:p>
          <a:p>
            <a:pPr lvl="1"/>
            <a:r>
              <a:rPr lang="en-US" dirty="0" smtClean="0"/>
              <a:t>Optimization of the working parameters (drift and amplification fields, gas mixture)</a:t>
            </a:r>
          </a:p>
          <a:p>
            <a:r>
              <a:rPr lang="en-US" dirty="0" smtClean="0"/>
              <a:t>New test beams starting from summer 2014 (plus aging and irradiation test at GIF++)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1548466"/>
            <a:ext cx="4000500" cy="457847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27800"/>
            <a:ext cx="9144000" cy="330200"/>
          </a:xfrm>
        </p:spPr>
        <p:txBody>
          <a:bodyPr/>
          <a:lstStyle/>
          <a:p>
            <a:r>
              <a:rPr lang="it-IT" dirty="0" err="1" smtClean="0"/>
              <a:t>M.Alviggi</a:t>
            </a:r>
            <a:r>
              <a:rPr lang="it-IT" dirty="0" smtClean="0"/>
              <a:t>, Riunione di GRI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6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performance simulation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pic>
        <p:nvPicPr>
          <p:cNvPr id="6" name="Picture 5" descr="Schermata 2013-12-26 a 13.32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9144000" cy="54036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05" y="215900"/>
            <a:ext cx="2136795" cy="63881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Alviggi Mariagrazia</a:t>
            </a:r>
          </a:p>
          <a:p>
            <a:pPr>
              <a:buNone/>
            </a:pPr>
            <a:r>
              <a:rPr lang="en-US" sz="1600" dirty="0" err="1"/>
              <a:t>Aloisio</a:t>
            </a:r>
            <a:r>
              <a:rPr lang="en-US" sz="1600" dirty="0"/>
              <a:t> </a:t>
            </a:r>
            <a:r>
              <a:rPr lang="en-US" sz="1600" dirty="0" smtClean="0"/>
              <a:t>Alberto</a:t>
            </a:r>
            <a:endParaRPr lang="en-US" sz="16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600" dirty="0" err="1" smtClean="0"/>
              <a:t>Canale</a:t>
            </a:r>
            <a:r>
              <a:rPr lang="en-US" sz="1600" dirty="0" smtClean="0"/>
              <a:t> </a:t>
            </a:r>
            <a:r>
              <a:rPr lang="en-US" sz="1600" dirty="0" err="1" smtClean="0"/>
              <a:t>Vincenzo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Carlino</a:t>
            </a:r>
            <a:r>
              <a:rPr lang="en-US" sz="1600" dirty="0" smtClean="0"/>
              <a:t> </a:t>
            </a:r>
            <a:r>
              <a:rPr lang="en-US" sz="1600" dirty="0" err="1" smtClean="0"/>
              <a:t>Gianpaolo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Cevenini</a:t>
            </a:r>
            <a:r>
              <a:rPr lang="en-US" sz="1600" dirty="0" smtClean="0"/>
              <a:t> Francesco </a:t>
            </a:r>
          </a:p>
          <a:p>
            <a:pPr>
              <a:buNone/>
            </a:pPr>
            <a:r>
              <a:rPr lang="en-US" sz="1600" dirty="0" err="1" smtClean="0"/>
              <a:t>Chiefari</a:t>
            </a:r>
            <a:r>
              <a:rPr lang="en-US" sz="1600" dirty="0" smtClean="0"/>
              <a:t> Giovanni</a:t>
            </a:r>
          </a:p>
          <a:p>
            <a:pPr>
              <a:buNone/>
            </a:pPr>
            <a:r>
              <a:rPr lang="en-US" sz="1600" dirty="0" err="1" smtClean="0"/>
              <a:t>Conventi</a:t>
            </a:r>
            <a:r>
              <a:rPr lang="en-US" sz="1600" dirty="0" smtClean="0"/>
              <a:t> Francesco</a:t>
            </a:r>
          </a:p>
          <a:p>
            <a:pPr>
              <a:buNone/>
            </a:pPr>
            <a:r>
              <a:rPr lang="en-US" sz="1600" dirty="0" smtClean="0"/>
              <a:t>de </a:t>
            </a:r>
            <a:r>
              <a:rPr lang="en-US" sz="1600" dirty="0" err="1" smtClean="0"/>
              <a:t>Asmundis</a:t>
            </a:r>
            <a:r>
              <a:rPr lang="en-US" sz="1600" dirty="0" smtClean="0"/>
              <a:t> </a:t>
            </a:r>
            <a:r>
              <a:rPr lang="en-US" sz="1600" dirty="0" err="1" smtClean="0"/>
              <a:t>Riccardo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Della </a:t>
            </a:r>
            <a:r>
              <a:rPr lang="en-US" sz="1600" dirty="0" err="1" smtClean="0"/>
              <a:t>Pietra</a:t>
            </a:r>
            <a:r>
              <a:rPr lang="en-US" sz="1600" dirty="0" smtClean="0"/>
              <a:t> Massimo</a:t>
            </a:r>
          </a:p>
          <a:p>
            <a:pPr>
              <a:buNone/>
            </a:pPr>
            <a:r>
              <a:rPr lang="en-US" sz="1600" dirty="0" smtClean="0"/>
              <a:t>Di </a:t>
            </a:r>
            <a:r>
              <a:rPr lang="en-US" sz="1600" dirty="0" err="1" smtClean="0"/>
              <a:t>Donato</a:t>
            </a:r>
            <a:r>
              <a:rPr lang="en-US" sz="1600" dirty="0" smtClean="0"/>
              <a:t> Camilla</a:t>
            </a:r>
          </a:p>
          <a:p>
            <a:pPr>
              <a:buNone/>
            </a:pPr>
            <a:r>
              <a:rPr lang="en-US" sz="1600" dirty="0" err="1" smtClean="0"/>
              <a:t>Doria</a:t>
            </a:r>
            <a:r>
              <a:rPr lang="en-US" sz="1600" dirty="0" smtClean="0"/>
              <a:t> Alessandra</a:t>
            </a:r>
          </a:p>
          <a:p>
            <a:pPr>
              <a:buNone/>
            </a:pPr>
            <a:r>
              <a:rPr lang="en-US" sz="1600" dirty="0" smtClean="0"/>
              <a:t>Giordano </a:t>
            </a:r>
            <a:r>
              <a:rPr lang="en-US" sz="1600" dirty="0" err="1" smtClean="0"/>
              <a:t>Raffaele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Iengo</a:t>
            </a:r>
            <a:r>
              <a:rPr lang="en-US" sz="1600" dirty="0" smtClean="0"/>
              <a:t> Paolo </a:t>
            </a:r>
          </a:p>
          <a:p>
            <a:pPr>
              <a:buNone/>
            </a:pPr>
            <a:r>
              <a:rPr lang="en-US" sz="1600" dirty="0" err="1" smtClean="0"/>
              <a:t>Izzo</a:t>
            </a:r>
            <a:r>
              <a:rPr lang="en-US" sz="1600" dirty="0" smtClean="0"/>
              <a:t> </a:t>
            </a:r>
            <a:r>
              <a:rPr lang="en-US" sz="1600" dirty="0" err="1" smtClean="0"/>
              <a:t>Vincenzo</a:t>
            </a:r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Merola</a:t>
            </a:r>
            <a:r>
              <a:rPr lang="en-US" sz="1600" dirty="0" smtClean="0"/>
              <a:t> Leonardo</a:t>
            </a:r>
          </a:p>
          <a:p>
            <a:pPr>
              <a:buNone/>
            </a:pPr>
            <a:r>
              <a:rPr lang="en-US" sz="1600" dirty="0" err="1" smtClean="0"/>
              <a:t>Perrella</a:t>
            </a:r>
            <a:r>
              <a:rPr lang="en-US" sz="1600" dirty="0" smtClean="0"/>
              <a:t> Sabrina</a:t>
            </a:r>
          </a:p>
          <a:p>
            <a:pPr>
              <a:buNone/>
            </a:pPr>
            <a:r>
              <a:rPr lang="en-US" sz="1600" dirty="0" smtClean="0"/>
              <a:t>Russo Guido</a:t>
            </a:r>
          </a:p>
          <a:p>
            <a:pPr>
              <a:buNone/>
            </a:pPr>
            <a:r>
              <a:rPr lang="en-US" sz="1600" dirty="0" smtClean="0"/>
              <a:t>Rossi Elvira</a:t>
            </a:r>
          </a:p>
          <a:p>
            <a:pPr>
              <a:buNone/>
            </a:pPr>
            <a:r>
              <a:rPr lang="en-US" sz="1600" dirty="0" err="1" smtClean="0"/>
              <a:t>Sekhniaidze</a:t>
            </a:r>
            <a:r>
              <a:rPr lang="en-US" sz="1600" dirty="0" smtClean="0"/>
              <a:t> </a:t>
            </a:r>
            <a:r>
              <a:rPr lang="en-US" sz="1600" dirty="0" err="1" smtClean="0"/>
              <a:t>Givi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Sanchez Arturo</a:t>
            </a:r>
          </a:p>
          <a:p>
            <a:pPr>
              <a:buNone/>
            </a:pPr>
            <a:r>
              <a:rPr lang="en-US" sz="1600" dirty="0" err="1" smtClean="0"/>
              <a:t>Zurzolo</a:t>
            </a:r>
            <a:r>
              <a:rPr lang="en-US" sz="1600" dirty="0" smtClean="0"/>
              <a:t> Giovanni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0786" y="2697113"/>
            <a:ext cx="227943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1600" b="1" dirty="0" err="1" smtClean="0"/>
              <a:t>Laure</a:t>
            </a:r>
            <a:r>
              <a:rPr lang="en-US" sz="1600" b="1" dirty="0" err="1" smtClean="0">
                <a:solidFill>
                  <a:srgbClr val="008000"/>
                </a:solidFill>
              </a:rPr>
              <a:t>ati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ndi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nel</a:t>
            </a:r>
            <a:r>
              <a:rPr lang="en-US" sz="1600" b="1" dirty="0" smtClean="0"/>
              <a:t> 2013:</a:t>
            </a:r>
          </a:p>
          <a:p>
            <a:r>
              <a:rPr lang="en-US" sz="1600" i="1" dirty="0" smtClean="0"/>
              <a:t>• </a:t>
            </a:r>
            <a:r>
              <a:rPr lang="en-US" sz="1600" i="1" dirty="0" err="1" smtClean="0"/>
              <a:t>Magistrali</a:t>
            </a:r>
            <a:r>
              <a:rPr lang="en-US" sz="1600" i="1" dirty="0" smtClean="0"/>
              <a:t>:</a:t>
            </a:r>
          </a:p>
          <a:p>
            <a:r>
              <a:rPr lang="en-US" sz="1600" i="1" dirty="0" smtClean="0">
                <a:solidFill>
                  <a:srgbClr val="3BA375"/>
                </a:solidFill>
              </a:rPr>
              <a:t>	A. </a:t>
            </a:r>
            <a:r>
              <a:rPr lang="en-US" sz="1600" i="1" dirty="0" err="1" smtClean="0">
                <a:solidFill>
                  <a:srgbClr val="3BA375"/>
                </a:solidFill>
              </a:rPr>
              <a:t>Sannino</a:t>
            </a:r>
            <a:r>
              <a:rPr lang="en-US" sz="1600" i="1" dirty="0" smtClean="0">
                <a:solidFill>
                  <a:srgbClr val="3BA375"/>
                </a:solidFill>
              </a:rPr>
              <a:t>,</a:t>
            </a:r>
          </a:p>
          <a:p>
            <a:r>
              <a:rPr lang="en-US" sz="1600" i="1" dirty="0" smtClean="0">
                <a:solidFill>
                  <a:srgbClr val="3BA375"/>
                </a:solidFill>
              </a:rPr>
              <a:t>	F. </a:t>
            </a:r>
            <a:r>
              <a:rPr lang="en-US" sz="1600" i="1" dirty="0" err="1" smtClean="0">
                <a:solidFill>
                  <a:srgbClr val="3BA375"/>
                </a:solidFill>
              </a:rPr>
              <a:t>Cirotto</a:t>
            </a:r>
            <a:r>
              <a:rPr lang="en-US" sz="1600" i="1" dirty="0" smtClean="0">
                <a:solidFill>
                  <a:srgbClr val="3BA375"/>
                </a:solidFill>
              </a:rPr>
              <a:t>,</a:t>
            </a:r>
          </a:p>
          <a:p>
            <a:r>
              <a:rPr lang="en-US" sz="1600" i="1" dirty="0" smtClean="0">
                <a:solidFill>
                  <a:srgbClr val="3BA375"/>
                </a:solidFill>
              </a:rPr>
              <a:t>	N. </a:t>
            </a:r>
            <a:r>
              <a:rPr lang="en-US" sz="1600" i="1" dirty="0" err="1" smtClean="0">
                <a:solidFill>
                  <a:srgbClr val="3BA375"/>
                </a:solidFill>
              </a:rPr>
              <a:t>Bruscino</a:t>
            </a:r>
            <a:r>
              <a:rPr lang="en-US" sz="1600" i="1" dirty="0" smtClean="0">
                <a:solidFill>
                  <a:srgbClr val="3BA375"/>
                </a:solidFill>
              </a:rPr>
              <a:t>,</a:t>
            </a:r>
          </a:p>
          <a:p>
            <a:r>
              <a:rPr lang="en-US" sz="1600" i="1" dirty="0">
                <a:solidFill>
                  <a:srgbClr val="3BA375"/>
                </a:solidFill>
              </a:rPr>
              <a:t>	</a:t>
            </a:r>
            <a:r>
              <a:rPr lang="en-US" sz="1600" i="1" dirty="0" smtClean="0">
                <a:solidFill>
                  <a:srgbClr val="3BA375"/>
                </a:solidFill>
              </a:rPr>
              <a:t>C. </a:t>
            </a:r>
            <a:r>
              <a:rPr lang="en-US" sz="1600" i="1" dirty="0" err="1" smtClean="0">
                <a:solidFill>
                  <a:srgbClr val="3BA375"/>
                </a:solidFill>
              </a:rPr>
              <a:t>Savarese</a:t>
            </a:r>
            <a:endParaRPr lang="en-US" sz="1600" i="1" dirty="0" smtClean="0">
              <a:solidFill>
                <a:srgbClr val="3BA375"/>
              </a:solidFill>
            </a:endParaRPr>
          </a:p>
          <a:p>
            <a:r>
              <a:rPr lang="en-US" sz="1600" i="1" dirty="0" smtClean="0"/>
              <a:t>	L. </a:t>
            </a:r>
            <a:r>
              <a:rPr lang="en-US" sz="1600" i="1" dirty="0" err="1" smtClean="0"/>
              <a:t>Paolillo</a:t>
            </a:r>
            <a:endParaRPr lang="en-US" sz="1600" i="1" dirty="0" smtClean="0"/>
          </a:p>
          <a:p>
            <a:r>
              <a:rPr lang="en-US" sz="1600" i="1" dirty="0"/>
              <a:t>	</a:t>
            </a:r>
            <a:r>
              <a:rPr lang="en-US" sz="1600" i="1" dirty="0" err="1" smtClean="0"/>
              <a:t>N.Calace</a:t>
            </a:r>
            <a:endParaRPr lang="it-IT" sz="1600" dirty="0" smtClean="0"/>
          </a:p>
          <a:p>
            <a:r>
              <a:rPr lang="en-US" sz="1600" i="1" dirty="0"/>
              <a:t>• </a:t>
            </a:r>
            <a:r>
              <a:rPr lang="en-US" sz="1600" i="1" dirty="0" err="1"/>
              <a:t>Triennali</a:t>
            </a:r>
            <a:r>
              <a:rPr lang="en-US" sz="1600" i="1" dirty="0" smtClean="0"/>
              <a:t>:</a:t>
            </a:r>
          </a:p>
          <a:p>
            <a:r>
              <a:rPr lang="en-US" sz="1600" i="1" dirty="0"/>
              <a:t>	</a:t>
            </a:r>
            <a:r>
              <a:rPr lang="en-US" sz="1600" i="1" dirty="0" err="1" smtClean="0"/>
              <a:t>L.DiColandrea</a:t>
            </a:r>
            <a:endParaRPr lang="en-US" sz="1600" i="1" dirty="0"/>
          </a:p>
          <a:p>
            <a:r>
              <a:rPr lang="en-US" sz="1600" i="1" dirty="0"/>
              <a:t>	</a:t>
            </a:r>
            <a:r>
              <a:rPr lang="en-US" sz="1600" i="1" dirty="0" err="1"/>
              <a:t>C.Grieco</a:t>
            </a:r>
            <a:endParaRPr lang="en-US" sz="1600" i="1" dirty="0"/>
          </a:p>
          <a:p>
            <a:r>
              <a:rPr lang="en-US" sz="1600" i="1" dirty="0"/>
              <a:t>	</a:t>
            </a:r>
            <a:r>
              <a:rPr lang="en-US" sz="1600" i="1" dirty="0" err="1"/>
              <a:t>A.Evangelisti</a:t>
            </a:r>
            <a:endParaRPr lang="en-US" sz="1600" i="1" dirty="0"/>
          </a:p>
          <a:p>
            <a:r>
              <a:rPr lang="en-US" sz="1600" i="1" dirty="0"/>
              <a:t>	P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Iovine</a:t>
            </a:r>
            <a:endParaRPr lang="en-US" sz="1600" i="1" dirty="0" smtClean="0"/>
          </a:p>
          <a:p>
            <a:endParaRPr lang="it-IT" sz="16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89059729"/>
              </p:ext>
            </p:extLst>
          </p:nvPr>
        </p:nvGraphicFramePr>
        <p:xfrm>
          <a:off x="6007950" y="126907"/>
          <a:ext cx="2982894" cy="234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544707034"/>
              </p:ext>
            </p:extLst>
          </p:nvPr>
        </p:nvGraphicFramePr>
        <p:xfrm>
          <a:off x="2070100" y="1739900"/>
          <a:ext cx="4787900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73300" y="330019"/>
            <a:ext cx="3670300" cy="83099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27000">
              <a:schemeClr val="tx2">
                <a:lumMod val="60000"/>
                <a:lumOff val="40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	 Il gruppo ATLAS 		2013-14</a:t>
            </a:r>
            <a:endParaRPr lang="it-IT" sz="24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5435600"/>
            <a:ext cx="3934678" cy="92333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latin typeface="+mj-lt"/>
                <a:cs typeface="Times New Roman"/>
              </a:rPr>
              <a:t>Tot 15.7 FTE ma…..</a:t>
            </a:r>
          </a:p>
          <a:p>
            <a:pPr>
              <a:spcBef>
                <a:spcPct val="0"/>
              </a:spcBef>
            </a:pPr>
            <a:r>
              <a:rPr lang="en-US" b="1" dirty="0" err="1" smtClean="0">
                <a:solidFill>
                  <a:srgbClr val="FF6600"/>
                </a:solidFill>
                <a:latin typeface="+mj-lt"/>
                <a:cs typeface="Times New Roman"/>
              </a:rPr>
              <a:t>Givi</a:t>
            </a:r>
            <a:r>
              <a:rPr lang="en-US" b="1" dirty="0" smtClean="0">
                <a:solidFill>
                  <a:srgbClr val="FF6600"/>
                </a:solidFill>
                <a:latin typeface="+mj-lt"/>
                <a:cs typeface="Times New Roman"/>
              </a:rPr>
              <a:t>, CERN associate </a:t>
            </a:r>
            <a:r>
              <a:rPr lang="en-US" b="1" dirty="0" err="1" smtClean="0">
                <a:solidFill>
                  <a:srgbClr val="FF6600"/>
                </a:solidFill>
                <a:latin typeface="+mj-lt"/>
                <a:cs typeface="Times New Roman"/>
              </a:rPr>
              <a:t>fino</a:t>
            </a:r>
            <a:r>
              <a:rPr lang="en-US" b="1" dirty="0" smtClean="0">
                <a:solidFill>
                  <a:srgbClr val="FF6600"/>
                </a:solidFill>
                <a:latin typeface="+mj-lt"/>
                <a:cs typeface="Times New Roman"/>
              </a:rPr>
              <a:t> a </a:t>
            </a:r>
            <a:r>
              <a:rPr lang="en-US" b="1" dirty="0" err="1" smtClean="0">
                <a:solidFill>
                  <a:srgbClr val="FF6600"/>
                </a:solidFill>
                <a:latin typeface="+mj-lt"/>
                <a:cs typeface="Times New Roman"/>
              </a:rPr>
              <a:t>giugno</a:t>
            </a:r>
            <a:r>
              <a:rPr lang="en-US" b="1" dirty="0" smtClean="0">
                <a:solidFill>
                  <a:srgbClr val="FF6600"/>
                </a:solidFill>
                <a:latin typeface="+mj-lt"/>
                <a:cs typeface="Times New Roman"/>
              </a:rPr>
              <a:t> 2014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+mj-lt"/>
                <a:cs typeface="Times New Roman"/>
              </a:rPr>
              <a:t>Paolo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  <a:cs typeface="Times New Roman"/>
              </a:rPr>
              <a:t>Iengo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Times New Roman"/>
              </a:rPr>
              <a:t>, CERN staff 2014-2019</a:t>
            </a:r>
            <a:endParaRPr lang="en-US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2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MicroMegas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lab@NA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9" y="869417"/>
            <a:ext cx="4604632" cy="3410483"/>
          </a:xfrm>
        </p:spPr>
        <p:txBody>
          <a:bodyPr/>
          <a:lstStyle/>
          <a:p>
            <a:r>
              <a:rPr lang="en-US" sz="2000" dirty="0" err="1"/>
              <a:t>Tracciamento</a:t>
            </a:r>
            <a:r>
              <a:rPr lang="en-US" sz="2000" dirty="0"/>
              <a:t> </a:t>
            </a:r>
            <a:r>
              <a:rPr lang="en-US" sz="1800" dirty="0"/>
              <a:t>con </a:t>
            </a:r>
            <a:r>
              <a:rPr lang="en-US" sz="1800" dirty="0" err="1" smtClean="0">
                <a:latin typeface="Symbol" charset="2"/>
                <a:cs typeface="Symbol" charset="2"/>
              </a:rPr>
              <a:t>m</a:t>
            </a:r>
            <a:r>
              <a:rPr lang="en-US" sz="1800" dirty="0" err="1" smtClean="0"/>
              <a:t>M</a:t>
            </a:r>
            <a:r>
              <a:rPr lang="en-US" sz="1800" dirty="0"/>
              <a:t>/drift chambers</a:t>
            </a:r>
          </a:p>
          <a:p>
            <a:r>
              <a:rPr lang="en-US" sz="2000" dirty="0" err="1" smtClean="0"/>
              <a:t>Misure</a:t>
            </a:r>
            <a:r>
              <a:rPr lang="en-US" sz="2000" dirty="0" smtClean="0"/>
              <a:t> (vs. HV, T, P, gas)</a:t>
            </a:r>
          </a:p>
          <a:p>
            <a:pPr lvl="1"/>
            <a:r>
              <a:rPr lang="en-US" sz="1800" dirty="0" err="1"/>
              <a:t>a</a:t>
            </a:r>
            <a:r>
              <a:rPr lang="en-US" sz="1800" dirty="0" err="1" smtClean="0"/>
              <a:t>mplificazione</a:t>
            </a:r>
            <a:endParaRPr lang="en-US" sz="1800" dirty="0" smtClean="0"/>
          </a:p>
          <a:p>
            <a:pPr lvl="1"/>
            <a:r>
              <a:rPr lang="en-US" sz="1800" dirty="0" err="1"/>
              <a:t>t</a:t>
            </a:r>
            <a:r>
              <a:rPr lang="en-US" sz="1800" dirty="0" err="1" smtClean="0"/>
              <a:t>rasparenza</a:t>
            </a:r>
            <a:r>
              <a:rPr lang="en-US" sz="1800" dirty="0" smtClean="0"/>
              <a:t> mesh</a:t>
            </a:r>
          </a:p>
          <a:p>
            <a:pPr lvl="1"/>
            <a:r>
              <a:rPr lang="en-US" sz="1800" dirty="0" err="1"/>
              <a:t>r</a:t>
            </a:r>
            <a:r>
              <a:rPr lang="en-US" sz="1800" dirty="0" err="1" smtClean="0"/>
              <a:t>isoluzione</a:t>
            </a:r>
            <a:r>
              <a:rPr lang="en-US" sz="1800" dirty="0" smtClean="0"/>
              <a:t> </a:t>
            </a:r>
            <a:r>
              <a:rPr lang="en-US" sz="1800" dirty="0" err="1" smtClean="0"/>
              <a:t>spaziale</a:t>
            </a:r>
            <a:endParaRPr lang="en-US" sz="1800" dirty="0" smtClean="0"/>
          </a:p>
          <a:p>
            <a:pPr lvl="1"/>
            <a:r>
              <a:rPr lang="en-US" sz="1800" dirty="0" err="1"/>
              <a:t>v</a:t>
            </a:r>
            <a:r>
              <a:rPr lang="en-US" sz="1800" dirty="0" err="1" smtClean="0"/>
              <a:t>elocità</a:t>
            </a:r>
            <a:r>
              <a:rPr lang="en-US" sz="1800" dirty="0" smtClean="0"/>
              <a:t> di drift</a:t>
            </a:r>
            <a:endParaRPr lang="en-US" sz="1800" dirty="0"/>
          </a:p>
          <a:p>
            <a:pPr marL="342900" lvl="1" indent="-342900">
              <a:buFont typeface="Arial"/>
              <a:buChar char="•"/>
            </a:pPr>
            <a:r>
              <a:rPr lang="en-US" sz="2000" dirty="0" err="1" smtClean="0"/>
              <a:t>Misure</a:t>
            </a:r>
            <a:r>
              <a:rPr lang="en-US" sz="2000" dirty="0" smtClean="0"/>
              <a:t> di </a:t>
            </a:r>
            <a:r>
              <a:rPr lang="en-US" sz="2000" dirty="0" err="1" smtClean="0"/>
              <a:t>planarità</a:t>
            </a:r>
            <a:r>
              <a:rPr lang="en-US" sz="2000" dirty="0" smtClean="0"/>
              <a:t> </a:t>
            </a:r>
            <a:r>
              <a:rPr lang="en-US" sz="1800" dirty="0"/>
              <a:t>@</a:t>
            </a:r>
            <a:r>
              <a:rPr lang="en-US" sz="1800" dirty="0" err="1" smtClean="0"/>
              <a:t>Parthenope</a:t>
            </a:r>
            <a:endParaRPr lang="en-US" sz="2000" dirty="0" smtClean="0"/>
          </a:p>
          <a:p>
            <a:pPr lvl="1"/>
            <a:r>
              <a:rPr lang="en-GB" sz="1800" dirty="0" err="1"/>
              <a:t>Fiber</a:t>
            </a:r>
            <a:r>
              <a:rPr lang="en-GB" sz="1800" dirty="0"/>
              <a:t> Bragg </a:t>
            </a:r>
            <a:r>
              <a:rPr lang="en-GB" sz="1800" dirty="0" smtClean="0"/>
              <a:t>Grating: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M.Alviggi</a:t>
            </a:r>
            <a:r>
              <a:rPr lang="en-US" dirty="0" smtClean="0"/>
              <a:t>, </a:t>
            </a:r>
            <a:r>
              <a:rPr lang="en-US" dirty="0" err="1" smtClean="0"/>
              <a:t>Riunione</a:t>
            </a:r>
            <a:r>
              <a:rPr lang="en-US" dirty="0" smtClean="0"/>
              <a:t> di GRI </a:t>
            </a:r>
            <a:endParaRPr lang="en-US" dirty="0"/>
          </a:p>
        </p:txBody>
      </p:sp>
      <p:pic>
        <p:nvPicPr>
          <p:cNvPr id="7" name="Picture 6" descr="foto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2529" y="1528232"/>
            <a:ext cx="5655736" cy="42418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38700" y="5588000"/>
            <a:ext cx="4305300" cy="95410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 anchor="t" anchorCtr="0">
            <a:spAutoFit/>
          </a:bodyPr>
          <a:lstStyle/>
          <a:p>
            <a:r>
              <a:rPr lang="en-US" sz="2000" dirty="0" err="1"/>
              <a:t>Tesi</a:t>
            </a:r>
            <a:r>
              <a:rPr lang="en-US" sz="2000" dirty="0"/>
              <a:t> (</a:t>
            </a:r>
            <a:r>
              <a:rPr lang="en-US" sz="2000" dirty="0" err="1"/>
              <a:t>triennali</a:t>
            </a:r>
            <a:r>
              <a:rPr lang="en-US" sz="2000" dirty="0"/>
              <a:t>) 2013-14:</a:t>
            </a:r>
          </a:p>
          <a:p>
            <a:pPr lvl="2"/>
            <a:r>
              <a:rPr lang="en-US" dirty="0" err="1"/>
              <a:t>L.DiColandrea,C.Grieco</a:t>
            </a:r>
            <a:r>
              <a:rPr lang="en-US" dirty="0"/>
              <a:t>, A. </a:t>
            </a:r>
            <a:r>
              <a:rPr lang="en-US" dirty="0" err="1"/>
              <a:t>Evangelisti</a:t>
            </a:r>
            <a:r>
              <a:rPr lang="en-US" dirty="0"/>
              <a:t>,</a:t>
            </a:r>
            <a:r>
              <a:rPr lang="en-US" dirty="0" smtClean="0"/>
              <a:t> P. </a:t>
            </a:r>
            <a:r>
              <a:rPr lang="en-US" smtClean="0"/>
              <a:t>Iovine</a:t>
            </a:r>
            <a:endParaRPr lang="en-US" dirty="0"/>
          </a:p>
        </p:txBody>
      </p:sp>
      <p:pic>
        <p:nvPicPr>
          <p:cNvPr id="9" name="Picture 8" descr="Schermata 2013-12-29 a 19.44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657600"/>
            <a:ext cx="4577687" cy="116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4787900"/>
            <a:ext cx="4686300" cy="156966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GB" sz="1600" dirty="0" err="1" smtClean="0"/>
              <a:t>Fibra</a:t>
            </a:r>
            <a:r>
              <a:rPr lang="en-GB" sz="1600" dirty="0" smtClean="0"/>
              <a:t> </a:t>
            </a:r>
            <a:r>
              <a:rPr lang="en-GB" sz="1600" dirty="0" err="1" smtClean="0"/>
              <a:t>ottica</a:t>
            </a:r>
            <a:r>
              <a:rPr lang="en-GB" sz="1600" dirty="0" smtClean="0"/>
              <a:t> in cui </a:t>
            </a:r>
            <a:r>
              <a:rPr lang="en-GB" sz="1600" dirty="0" err="1" smtClean="0"/>
              <a:t>l’indice</a:t>
            </a:r>
            <a:r>
              <a:rPr lang="en-GB" sz="1600" dirty="0" smtClean="0"/>
              <a:t> di </a:t>
            </a:r>
            <a:r>
              <a:rPr lang="en-GB" sz="1600" dirty="0" err="1" smtClean="0"/>
              <a:t>rifrazione</a:t>
            </a:r>
            <a:r>
              <a:rPr lang="en-GB" sz="1600" dirty="0" smtClean="0"/>
              <a:t> </a:t>
            </a:r>
            <a:r>
              <a:rPr lang="en-GB" sz="1600" dirty="0" err="1" smtClean="0"/>
              <a:t>viene</a:t>
            </a:r>
            <a:r>
              <a:rPr lang="en-GB" sz="1600" dirty="0" smtClean="0"/>
              <a:t> </a:t>
            </a:r>
            <a:r>
              <a:rPr lang="en-GB" sz="1600" dirty="0" err="1" smtClean="0"/>
              <a:t>variato</a:t>
            </a:r>
            <a:r>
              <a:rPr lang="en-GB" sz="1600" dirty="0" smtClean="0"/>
              <a:t> in </a:t>
            </a:r>
            <a:r>
              <a:rPr lang="en-GB" sz="1600" dirty="0" err="1" smtClean="0"/>
              <a:t>maniera</a:t>
            </a:r>
            <a:r>
              <a:rPr lang="en-GB" sz="1600" dirty="0" smtClean="0"/>
              <a:t> </a:t>
            </a:r>
            <a:r>
              <a:rPr lang="en-GB" sz="1600" dirty="0" err="1" smtClean="0"/>
              <a:t>periodica</a:t>
            </a:r>
            <a:r>
              <a:rPr lang="en-GB" sz="1600" dirty="0" smtClean="0"/>
              <a:t>, </a:t>
            </a:r>
            <a:r>
              <a:rPr lang="en-GB" sz="1600" dirty="0" err="1" smtClean="0"/>
              <a:t>formando</a:t>
            </a:r>
            <a:r>
              <a:rPr lang="en-GB" sz="1600" dirty="0" smtClean="0"/>
              <a:t> </a:t>
            </a:r>
            <a:r>
              <a:rPr lang="en-GB" sz="1600" dirty="0" err="1" smtClean="0"/>
              <a:t>una</a:t>
            </a:r>
            <a:r>
              <a:rPr lang="en-GB" sz="1600" dirty="0" smtClean="0"/>
              <a:t> ‘</a:t>
            </a:r>
            <a:r>
              <a:rPr lang="en-GB" sz="1600" dirty="0" err="1" smtClean="0"/>
              <a:t>griglia</a:t>
            </a:r>
            <a:r>
              <a:rPr lang="en-GB" sz="1600" dirty="0" smtClean="0"/>
              <a:t>’ </a:t>
            </a:r>
            <a:r>
              <a:rPr lang="en-GB" sz="1600" dirty="0" err="1" smtClean="0"/>
              <a:t>nella</a:t>
            </a:r>
            <a:r>
              <a:rPr lang="en-GB" sz="1600" dirty="0" smtClean="0"/>
              <a:t> quale </a:t>
            </a:r>
            <a:r>
              <a:rPr lang="en-GB" sz="1600" dirty="0" err="1" smtClean="0"/>
              <a:t>si</a:t>
            </a:r>
            <a:r>
              <a:rPr lang="en-GB" sz="1600" dirty="0" smtClean="0"/>
              <a:t> ha </a:t>
            </a:r>
            <a:r>
              <a:rPr lang="en-GB" sz="1600" dirty="0" err="1" smtClean="0"/>
              <a:t>diffrazione</a:t>
            </a:r>
            <a:r>
              <a:rPr lang="en-GB" sz="1600" dirty="0" smtClean="0"/>
              <a:t> di Bragg</a:t>
            </a:r>
          </a:p>
          <a:p>
            <a:pPr>
              <a:spcBef>
                <a:spcPct val="0"/>
              </a:spcBef>
            </a:pPr>
            <a:r>
              <a:rPr lang="en-GB" sz="1600" dirty="0" smtClean="0"/>
              <a:t>Lo </a:t>
            </a:r>
            <a:r>
              <a:rPr lang="en-GB" sz="1600" dirty="0" err="1" smtClean="0"/>
              <a:t>spettro</a:t>
            </a:r>
            <a:r>
              <a:rPr lang="en-GB" sz="1600" dirty="0" smtClean="0"/>
              <a:t> </a:t>
            </a:r>
            <a:r>
              <a:rPr lang="en-GB" sz="1600" dirty="0" err="1" smtClean="0"/>
              <a:t>riflesso</a:t>
            </a:r>
            <a:r>
              <a:rPr lang="en-GB" sz="1600" dirty="0" smtClean="0"/>
              <a:t> </a:t>
            </a:r>
            <a:r>
              <a:rPr lang="en-GB" sz="1600" dirty="0" err="1" smtClean="0"/>
              <a:t>è</a:t>
            </a:r>
            <a:r>
              <a:rPr lang="en-GB" sz="1600" dirty="0" smtClean="0"/>
              <a:t> </a:t>
            </a:r>
            <a:r>
              <a:rPr lang="en-GB" sz="1600" dirty="0" err="1" smtClean="0"/>
              <a:t>piccato</a:t>
            </a:r>
            <a:r>
              <a:rPr lang="en-GB" sz="1600" dirty="0" smtClean="0"/>
              <a:t> ad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lunghezza</a:t>
            </a:r>
            <a:r>
              <a:rPr lang="en-GB" sz="1600" dirty="0" smtClean="0"/>
              <a:t> </a:t>
            </a:r>
            <a:r>
              <a:rPr lang="en-GB" sz="1600" dirty="0" err="1" smtClean="0"/>
              <a:t>d’onda</a:t>
            </a:r>
            <a:r>
              <a:rPr lang="en-GB" sz="1600" dirty="0" smtClean="0"/>
              <a:t> </a:t>
            </a:r>
            <a:r>
              <a:rPr lang="en-GB" sz="1600" dirty="0" err="1" smtClean="0"/>
              <a:t>funzione</a:t>
            </a:r>
            <a:r>
              <a:rPr lang="en-GB" sz="1600" dirty="0" smtClean="0"/>
              <a:t> </a:t>
            </a:r>
            <a:r>
              <a:rPr lang="en-GB" sz="1600" dirty="0" err="1" smtClean="0"/>
              <a:t>della</a:t>
            </a:r>
            <a:r>
              <a:rPr lang="en-GB" sz="1600" dirty="0" smtClean="0"/>
              <a:t> </a:t>
            </a:r>
            <a:r>
              <a:rPr lang="en-GB" sz="1600" dirty="0" err="1" smtClean="0"/>
              <a:t>periodicità</a:t>
            </a:r>
            <a:r>
              <a:rPr lang="en-GB" sz="1600" dirty="0" smtClean="0"/>
              <a:t> </a:t>
            </a:r>
            <a:r>
              <a:rPr lang="en-GB" sz="1600" dirty="0" smtClean="0">
                <a:latin typeface="Symbol" charset="2"/>
                <a:cs typeface="Symbol" charset="2"/>
              </a:rPr>
              <a:t>L</a:t>
            </a:r>
            <a:r>
              <a:rPr lang="en-GB" sz="1600" dirty="0" smtClean="0">
                <a:cs typeface="Symbol" charset="2"/>
              </a:rPr>
              <a:t>, la quale cambia</a:t>
            </a:r>
            <a:r>
              <a:rPr lang="en-GB" sz="1600" dirty="0"/>
              <a:t> </a:t>
            </a:r>
            <a:r>
              <a:rPr lang="en-GB" sz="1600" dirty="0" smtClean="0">
                <a:cs typeface="Symbol" charset="2"/>
              </a:rPr>
              <a:t>a </a:t>
            </a:r>
            <a:r>
              <a:rPr lang="en-GB" sz="1600" dirty="0" err="1" smtClean="0">
                <a:cs typeface="Symbol" charset="2"/>
              </a:rPr>
              <a:t>causa</a:t>
            </a:r>
            <a:r>
              <a:rPr lang="en-GB" sz="1600" dirty="0" smtClean="0">
                <a:cs typeface="Symbol" charset="2"/>
              </a:rPr>
              <a:t> di </a:t>
            </a:r>
            <a:r>
              <a:rPr lang="en-GB" sz="1600" dirty="0" err="1" smtClean="0">
                <a:cs typeface="Symbol" charset="2"/>
              </a:rPr>
              <a:t>deformazione</a:t>
            </a:r>
            <a:r>
              <a:rPr lang="en-GB" sz="1600" dirty="0" smtClean="0">
                <a:cs typeface="Symbol" charset="2"/>
              </a:rPr>
              <a:t>/</a:t>
            </a:r>
            <a:r>
              <a:rPr lang="en-GB" sz="1600" dirty="0" err="1" smtClean="0">
                <a:cs typeface="Symbol" charset="2"/>
              </a:rPr>
              <a:t>temperatura</a:t>
            </a:r>
            <a:endParaRPr lang="en-US" sz="16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0626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 construction 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3BA375"/>
                </a:solidFill>
              </a:rPr>
              <a:t>Construction of working prototypes first half of 2014 </a:t>
            </a:r>
          </a:p>
          <a:p>
            <a:pPr lvl="2"/>
            <a:r>
              <a:rPr lang="en-US" sz="1800" dirty="0" smtClean="0"/>
              <a:t>(</a:t>
            </a:r>
            <a:r>
              <a:rPr lang="en-US" sz="1800" dirty="0"/>
              <a:t>LNF, </a:t>
            </a:r>
            <a:r>
              <a:rPr lang="en-US" sz="1800" dirty="0" err="1"/>
              <a:t>Saclay</a:t>
            </a:r>
            <a:r>
              <a:rPr lang="en-US" sz="1800" dirty="0"/>
              <a:t>, CERN/Mainz)</a:t>
            </a:r>
            <a:endParaRPr lang="en-US" sz="1800" dirty="0" smtClean="0"/>
          </a:p>
          <a:p>
            <a:r>
              <a:rPr lang="en-US" sz="2600" dirty="0" smtClean="0">
                <a:solidFill>
                  <a:srgbClr val="0000FF"/>
                </a:solidFill>
              </a:rPr>
              <a:t>CERN prototype (MMSW) will be installed in ATLAS in July 2014</a:t>
            </a:r>
          </a:p>
          <a:p>
            <a:pPr lvl="1"/>
            <a:r>
              <a:rPr lang="en-US" sz="2200" dirty="0" smtClean="0"/>
              <a:t>dimensions: 1.2 x 0.5 m2, four layers (2 eta, 2 stereo), strip pitch 0.425 mm, 1024 strips/layer</a:t>
            </a:r>
            <a:endParaRPr lang="en-US" sz="2200" dirty="0"/>
          </a:p>
          <a:p>
            <a:pPr lvl="1"/>
            <a:r>
              <a:rPr lang="en-US" sz="2200" dirty="0"/>
              <a:t>r</a:t>
            </a:r>
            <a:r>
              <a:rPr lang="en-US" sz="2200" dirty="0" smtClean="0"/>
              <a:t>eadout </a:t>
            </a:r>
            <a:r>
              <a:rPr lang="en-US" sz="2200" dirty="0" err="1" smtClean="0"/>
              <a:t>electronis</a:t>
            </a:r>
            <a:r>
              <a:rPr lang="en-US" sz="2200" dirty="0" smtClean="0"/>
              <a:t>: ATCA SRS as DAQ system, Front-end boards (SRS compatible) with 8 VMM2 chips/boards</a:t>
            </a:r>
          </a:p>
          <a:p>
            <a:pPr lvl="1"/>
            <a:r>
              <a:rPr lang="en-US" sz="2200" dirty="0" smtClean="0"/>
              <a:t>Collaborative effort</a:t>
            </a:r>
          </a:p>
          <a:p>
            <a:pPr lvl="2"/>
            <a:r>
              <a:rPr lang="en-US" sz="1800" dirty="0" smtClean="0"/>
              <a:t>CERN, Japan, Mainz, Lecce, Napoli,… for detector</a:t>
            </a:r>
          </a:p>
          <a:p>
            <a:pPr lvl="2"/>
            <a:r>
              <a:rPr lang="en-US" sz="1800" dirty="0" smtClean="0"/>
              <a:t>Bucharest, BNL, Arizona,… for electronics</a:t>
            </a:r>
          </a:p>
          <a:p>
            <a:r>
              <a:rPr lang="en-US" sz="2600" dirty="0" smtClean="0">
                <a:solidFill>
                  <a:srgbClr val="CC00FF"/>
                </a:solidFill>
              </a:rPr>
              <a:t>Construction of MM mudules-0 in mid/fall 2014</a:t>
            </a:r>
          </a:p>
          <a:p>
            <a:r>
              <a:rPr lang="en-US" sz="2600" dirty="0" smtClean="0">
                <a:solidFill>
                  <a:srgbClr val="FF6600"/>
                </a:solidFill>
              </a:rPr>
              <a:t>Starting of detector production in 2015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M.Alviggi, Riunione di GRI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436D-6882-E941-8416-012934725CD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NSW Electronics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91" y="992541"/>
            <a:ext cx="8794193" cy="2309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NSW project does not involve only detector construction, but substantial electronics development as well</a:t>
            </a:r>
          </a:p>
          <a:p>
            <a:r>
              <a:rPr lang="de-DE" sz="2000" dirty="0" smtClean="0"/>
              <a:t>New VMM frontend chip, common to sTGC </a:t>
            </a:r>
            <a:r>
              <a:rPr lang="de-DE" sz="2000" dirty="0" err="1" smtClean="0"/>
              <a:t>and</a:t>
            </a:r>
            <a:r>
              <a:rPr lang="de-DE" sz="2000" dirty="0" smtClean="0"/>
              <a:t> MM</a:t>
            </a:r>
          </a:p>
          <a:p>
            <a:r>
              <a:rPr lang="de-DE" sz="2000" dirty="0" smtClean="0"/>
              <a:t>Frontend boards</a:t>
            </a:r>
          </a:p>
          <a:p>
            <a:r>
              <a:rPr lang="de-DE" sz="2000" dirty="0" smtClean="0"/>
              <a:t>Micromega and </a:t>
            </a:r>
            <a:r>
              <a:rPr lang="de-DE" sz="2000" dirty="0" err="1" smtClean="0"/>
              <a:t>sTGC</a:t>
            </a:r>
            <a:r>
              <a:rPr lang="de-DE" sz="2000" dirty="0" smtClean="0"/>
              <a:t> </a:t>
            </a:r>
            <a:r>
              <a:rPr lang="de-DE" sz="2000" dirty="0" err="1" smtClean="0"/>
              <a:t>trigger</a:t>
            </a:r>
            <a:r>
              <a:rPr lang="de-DE" sz="2000" dirty="0" smtClean="0"/>
              <a:t>-on-detector electronics. Sector logic,  and off-detector processors 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746500" y="3479800"/>
            <a:ext cx="5217988" cy="2791652"/>
            <a:chOff x="282129" y="1653893"/>
            <a:chExt cx="8682359" cy="4617559"/>
          </a:xfrm>
        </p:grpSpPr>
        <p:pic>
          <p:nvPicPr>
            <p:cNvPr id="9" name="Picture 2" descr="D:\_iFolder\sTGC\demonstrator\pics\VMM1onCHAMBER\STGCtriggerDem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29" y="1653893"/>
              <a:ext cx="8682359" cy="4617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075956" y="2636912"/>
              <a:ext cx="1612823" cy="458173"/>
            </a:xfrm>
            <a:prstGeom prst="rect">
              <a:avLst/>
            </a:prstGeom>
            <a:solidFill>
              <a:schemeClr val="bg1">
                <a:lumMod val="50000"/>
                <a:alpha val="5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CA" sz="1200" b="1" dirty="0" smtClean="0">
                  <a:solidFill>
                    <a:schemeClr val="bg1"/>
                  </a:solidFill>
                </a:rPr>
                <a:t>Pad readout</a:t>
              </a:r>
              <a:endParaRPr lang="en-CA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1679" y="3543400"/>
              <a:ext cx="1715595" cy="458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dirty="0" smtClean="0">
                  <a:solidFill>
                    <a:schemeClr val="bg1"/>
                  </a:solidFill>
                </a:rPr>
                <a:t>Strip readout</a:t>
              </a:r>
              <a:endParaRPr lang="en-CA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47864" y="2276871"/>
              <a:ext cx="1036063" cy="458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dirty="0" smtClean="0">
                  <a:solidFill>
                    <a:schemeClr val="bg1"/>
                  </a:solidFill>
                </a:rPr>
                <a:t>VMM1</a:t>
              </a:r>
              <a:endParaRPr lang="en-CA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779912" y="2636912"/>
              <a:ext cx="0" cy="28803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15464" y="1982876"/>
              <a:ext cx="2667983" cy="559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>
                  <a:solidFill>
                    <a:schemeClr val="bg1"/>
                  </a:solidFill>
                </a:rPr>
                <a:t>sTGC quadruplet</a:t>
              </a:r>
              <a:endParaRPr lang="en-CA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1300" y="3657600"/>
            <a:ext cx="3390900" cy="147732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2400" b="1" dirty="0">
                <a:solidFill>
                  <a:srgbClr val="0000FF"/>
                </a:solidFill>
              </a:rPr>
              <a:t>Roma1 </a:t>
            </a:r>
            <a:r>
              <a:rPr lang="de-DE" sz="2400" b="1" dirty="0" err="1">
                <a:solidFill>
                  <a:srgbClr val="0000FF"/>
                </a:solidFill>
              </a:rPr>
              <a:t>e</a:t>
            </a:r>
            <a:r>
              <a:rPr lang="de-DE" sz="2400" b="1" dirty="0">
                <a:solidFill>
                  <a:srgbClr val="0000FF"/>
                </a:solidFill>
              </a:rPr>
              <a:t> Napoli </a:t>
            </a:r>
            <a:r>
              <a:rPr lang="de-DE" sz="2400" b="1" dirty="0" err="1">
                <a:solidFill>
                  <a:srgbClr val="0000FF"/>
                </a:solidFill>
              </a:rPr>
              <a:t>coinvolte</a:t>
            </a:r>
            <a:r>
              <a:rPr lang="de-DE" sz="2400" b="1" dirty="0">
                <a:solidFill>
                  <a:srgbClr val="0000FF"/>
                </a:solidFill>
              </a:rPr>
              <a:t> </a:t>
            </a:r>
            <a:r>
              <a:rPr lang="de-DE" sz="2400" b="1" dirty="0" err="1">
                <a:solidFill>
                  <a:srgbClr val="0000FF"/>
                </a:solidFill>
              </a:rPr>
              <a:t>nel</a:t>
            </a:r>
            <a:r>
              <a:rPr lang="de-DE" sz="2400" b="1" dirty="0">
                <a:solidFill>
                  <a:srgbClr val="0000FF"/>
                </a:solidFill>
              </a:rPr>
              <a:t> </a:t>
            </a:r>
            <a:r>
              <a:rPr lang="de-DE" sz="2400" b="1" dirty="0" err="1">
                <a:solidFill>
                  <a:srgbClr val="0000FF"/>
                </a:solidFill>
              </a:rPr>
              <a:t>processore</a:t>
            </a:r>
            <a:r>
              <a:rPr lang="de-DE" sz="2400" b="1" dirty="0">
                <a:solidFill>
                  <a:srgbClr val="0000FF"/>
                </a:solidFill>
              </a:rPr>
              <a:t> di </a:t>
            </a:r>
            <a:r>
              <a:rPr lang="de-DE" sz="2400" b="1" dirty="0" err="1">
                <a:solidFill>
                  <a:srgbClr val="0000FF"/>
                </a:solidFill>
              </a:rPr>
              <a:t>trigger</a:t>
            </a:r>
            <a:r>
              <a:rPr lang="de-DE" sz="2400" b="1" dirty="0">
                <a:solidFill>
                  <a:srgbClr val="0000FF"/>
                </a:solidFill>
              </a:rPr>
              <a:t> </a:t>
            </a:r>
            <a:r>
              <a:rPr lang="de-DE" sz="2400" b="1" dirty="0" err="1">
                <a:solidFill>
                  <a:srgbClr val="0000FF"/>
                </a:solidFill>
              </a:rPr>
              <a:t>sTGC</a:t>
            </a:r>
            <a:r>
              <a:rPr lang="de-DE" sz="2400" b="1" dirty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lang="en-US" dirty="0">
              <a:latin typeface="+mj-lt"/>
              <a:cs typeface="Times New Roman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1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4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Phase II: Trigger DAQ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pic>
        <p:nvPicPr>
          <p:cNvPr id="8" name="Picture 7" descr="Schermata 2013-12-26 a 18.50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9900"/>
            <a:ext cx="7924800" cy="4813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000" y="914400"/>
            <a:ext cx="3659976" cy="92333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 anchor="t" anchorCtr="0">
            <a:spAutoFit/>
          </a:bodyPr>
          <a:lstStyle/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dirty="0" err="1">
                <a:latin typeface="+mj-lt"/>
                <a:cs typeface="Times New Roman"/>
              </a:rPr>
              <a:t>n</a:t>
            </a:r>
            <a:r>
              <a:rPr lang="en-US" dirty="0" err="1" smtClean="0">
                <a:latin typeface="+mj-lt"/>
                <a:cs typeface="Times New Roman"/>
              </a:rPr>
              <a:t>uova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architettura</a:t>
            </a:r>
            <a:r>
              <a:rPr lang="en-US" dirty="0" smtClean="0">
                <a:latin typeface="+mj-lt"/>
                <a:cs typeface="Times New Roman"/>
              </a:rPr>
              <a:t> di trigger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dirty="0" err="1">
                <a:latin typeface="+mj-lt"/>
                <a:cs typeface="Times New Roman"/>
              </a:rPr>
              <a:t>n</a:t>
            </a:r>
            <a:r>
              <a:rPr lang="en-US" dirty="0" err="1" smtClean="0">
                <a:latin typeface="+mj-lt"/>
                <a:cs typeface="Times New Roman"/>
              </a:rPr>
              <a:t>uovo</a:t>
            </a:r>
            <a:r>
              <a:rPr lang="en-US" dirty="0" smtClean="0">
                <a:latin typeface="+mj-lt"/>
                <a:cs typeface="Times New Roman"/>
              </a:rPr>
              <a:t> detector readout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dirty="0" err="1">
                <a:latin typeface="+mj-lt"/>
                <a:cs typeface="Times New Roman"/>
              </a:rPr>
              <a:t>i</a:t>
            </a:r>
            <a:r>
              <a:rPr lang="en-US" dirty="0" err="1" smtClean="0">
                <a:latin typeface="+mj-lt"/>
                <a:cs typeface="Times New Roman"/>
              </a:rPr>
              <a:t>mportante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ridisegno</a:t>
            </a:r>
            <a:r>
              <a:rPr lang="en-US" dirty="0" smtClean="0">
                <a:latin typeface="+mj-lt"/>
                <a:cs typeface="Times New Roman"/>
              </a:rPr>
              <a:t> del software</a:t>
            </a:r>
            <a:endParaRPr lang="en-US" dirty="0">
              <a:latin typeface="+mj-lt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2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Phase II</a:t>
            </a:r>
            <a:r>
              <a:rPr lang="en-US" dirty="0" smtClean="0"/>
              <a:t>: L1 </a:t>
            </a:r>
            <a:r>
              <a:rPr lang="en-US" dirty="0" err="1" smtClean="0"/>
              <a:t>Muon</a:t>
            </a:r>
            <a:r>
              <a:rPr lang="en-US" dirty="0" smtClean="0"/>
              <a:t> Barrel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8300" y="1117600"/>
            <a:ext cx="8432800" cy="507831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glow rad="101600">
              <a:srgbClr val="0000FF">
                <a:alpha val="75000"/>
              </a:srgbClr>
            </a:glow>
          </a:effectLst>
        </p:spPr>
        <p:txBody>
          <a:bodyPr wrap="square" rtlCol="0" anchor="t" anchorCtr="0">
            <a:spAutoFit/>
          </a:bodyPr>
          <a:lstStyle/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L1 </a:t>
            </a:r>
            <a:r>
              <a:rPr lang="en-US" b="1" dirty="0" err="1" smtClean="0"/>
              <a:t>Muon</a:t>
            </a:r>
            <a:r>
              <a:rPr lang="en-US" b="1" dirty="0" smtClean="0"/>
              <a:t> Barrel (Roma1,Roma2,</a:t>
            </a:r>
            <a:r>
              <a:rPr lang="en-US" b="1" dirty="0" smtClean="0">
                <a:solidFill>
                  <a:srgbClr val="0000FF"/>
                </a:solidFill>
              </a:rPr>
              <a:t>Napoli</a:t>
            </a:r>
            <a:r>
              <a:rPr lang="en-US" b="1" dirty="0" smtClean="0"/>
              <a:t>,Bologna):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dirty="0" err="1" smtClean="0"/>
              <a:t>l’attuale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non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lavorare</a:t>
            </a:r>
            <a:r>
              <a:rPr lang="en-US" dirty="0" smtClean="0"/>
              <a:t> a 500kHz (max 100kHz readout rate, max  </a:t>
            </a:r>
            <a:r>
              <a:rPr lang="en-US" dirty="0" err="1" smtClean="0"/>
              <a:t>latenza</a:t>
            </a:r>
            <a:r>
              <a:rPr lang="en-US" dirty="0" smtClean="0"/>
              <a:t> 6.4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-&gt; </a:t>
            </a:r>
            <a:r>
              <a:rPr lang="en-US" dirty="0" err="1" smtClean="0"/>
              <a:t>compatibile</a:t>
            </a:r>
            <a:r>
              <a:rPr lang="en-US" dirty="0" smtClean="0"/>
              <a:t>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c</a:t>
            </a:r>
            <a:r>
              <a:rPr lang="en-US" dirty="0" err="1" smtClean="0"/>
              <a:t>ompleta</a:t>
            </a:r>
            <a:r>
              <a:rPr lang="en-US" dirty="0" smtClean="0"/>
              <a:t> </a:t>
            </a:r>
            <a:r>
              <a:rPr lang="en-US" dirty="0" err="1" smtClean="0"/>
              <a:t>riprogettazione</a:t>
            </a: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dirty="0" err="1" smtClean="0"/>
              <a:t>sostituzione</a:t>
            </a:r>
            <a:r>
              <a:rPr lang="en-US" dirty="0" smtClean="0"/>
              <a:t> PAD box con Data Collector Transmitter (collect trigger data, </a:t>
            </a:r>
            <a:r>
              <a:rPr lang="en-US" dirty="0" err="1" smtClean="0"/>
              <a:t>syncronize</a:t>
            </a:r>
            <a:r>
              <a:rPr lang="en-US" dirty="0" smtClean="0"/>
              <a:t> with LHC clock and apply zero suppression</a:t>
            </a:r>
            <a:r>
              <a:rPr lang="en-US" dirty="0" smtClean="0">
                <a:sym typeface="Wingdings"/>
              </a:rPr>
              <a:t> 40 MHz in USA15, </a:t>
            </a:r>
            <a:r>
              <a:rPr lang="en-US" dirty="0" err="1" smtClean="0">
                <a:sym typeface="Wingdings"/>
              </a:rPr>
              <a:t>basato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</a:t>
            </a:r>
            <a:r>
              <a:rPr lang="en-US" dirty="0" smtClean="0">
                <a:sym typeface="Wingdings"/>
              </a:rPr>
              <a:t> ‘GBT system’ a 10Gb/s</a:t>
            </a:r>
            <a:r>
              <a:rPr lang="en-US" dirty="0" smtClean="0"/>
              <a:t>)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 err="1" smtClean="0"/>
              <a:t>algoritmi</a:t>
            </a:r>
            <a:r>
              <a:rPr lang="en-US" dirty="0" smtClean="0"/>
              <a:t> di trigger non </a:t>
            </a:r>
            <a:r>
              <a:rPr lang="en-US" dirty="0" err="1" smtClean="0"/>
              <a:t>più</a:t>
            </a:r>
            <a:r>
              <a:rPr lang="en-US" dirty="0" smtClean="0"/>
              <a:t> on-detector ma off-detector </a:t>
            </a:r>
            <a:r>
              <a:rPr lang="en-US" dirty="0" err="1" smtClean="0"/>
              <a:t>tramite</a:t>
            </a:r>
            <a:r>
              <a:rPr lang="en-US" dirty="0"/>
              <a:t> link </a:t>
            </a:r>
            <a:r>
              <a:rPr lang="en-US" dirty="0" err="1"/>
              <a:t>ottici</a:t>
            </a:r>
            <a:r>
              <a:rPr lang="en-US" dirty="0"/>
              <a:t> </a:t>
            </a:r>
            <a:r>
              <a:rPr lang="en-US" dirty="0" smtClean="0"/>
              <a:t>a large bandwidths 	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 err="1" smtClean="0"/>
              <a:t>algoritmo</a:t>
            </a:r>
            <a:r>
              <a:rPr lang="en-US" dirty="0" smtClean="0"/>
              <a:t> di trigger </a:t>
            </a:r>
            <a:r>
              <a:rPr lang="en-US" dirty="0" err="1" smtClean="0"/>
              <a:t>su</a:t>
            </a:r>
            <a:r>
              <a:rPr lang="en-US" dirty="0" smtClean="0"/>
              <a:t> FPGA </a:t>
            </a:r>
            <a:r>
              <a:rPr lang="en-US" dirty="0" err="1" smtClean="0"/>
              <a:t>invece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ASICs </a:t>
            </a:r>
            <a:r>
              <a:rPr lang="en-US" dirty="0" err="1" smtClean="0"/>
              <a:t>dedicati</a:t>
            </a: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Sector Logic </a:t>
            </a:r>
            <a:r>
              <a:rPr lang="en-US" dirty="0" err="1" smtClean="0"/>
              <a:t>manderà</a:t>
            </a:r>
            <a:r>
              <a:rPr lang="en-US" dirty="0" smtClean="0"/>
              <a:t> I </a:t>
            </a:r>
            <a:r>
              <a:rPr lang="en-US" dirty="0" err="1" smtClean="0"/>
              <a:t>dati</a:t>
            </a:r>
            <a:r>
              <a:rPr lang="en-US" dirty="0" smtClean="0"/>
              <a:t> di trigger al MUCTPI via link </a:t>
            </a:r>
            <a:r>
              <a:rPr lang="en-US" dirty="0" err="1" smtClean="0"/>
              <a:t>ottici</a:t>
            </a: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ROD per </a:t>
            </a:r>
            <a:r>
              <a:rPr lang="en-US" dirty="0" err="1" smtClean="0"/>
              <a:t>il</a:t>
            </a:r>
            <a:r>
              <a:rPr lang="en-US" dirty="0" smtClean="0"/>
              <a:t> readout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RPC </a:t>
            </a:r>
            <a:r>
              <a:rPr lang="en-US" dirty="0" err="1" smtClean="0"/>
              <a:t>probabilmente</a:t>
            </a:r>
            <a:r>
              <a:rPr lang="en-US" dirty="0" smtClean="0"/>
              <a:t> </a:t>
            </a:r>
            <a:r>
              <a:rPr lang="en-US" dirty="0" err="1" smtClean="0"/>
              <a:t>unico</a:t>
            </a:r>
            <a:r>
              <a:rPr lang="en-US" dirty="0" smtClean="0"/>
              <a:t> </a:t>
            </a:r>
            <a:r>
              <a:rPr lang="en-US" dirty="0" err="1" smtClean="0"/>
              <a:t>almeno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RPC e MDT 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 err="1"/>
              <a:t>passaggio</a:t>
            </a:r>
            <a:r>
              <a:rPr lang="en-US" dirty="0"/>
              <a:t> da VME a </a:t>
            </a:r>
            <a:r>
              <a:rPr lang="en-US" dirty="0" smtClean="0"/>
              <a:t>ATCA</a:t>
            </a:r>
            <a:r>
              <a:rPr lang="en-US" dirty="0"/>
              <a:t> </a:t>
            </a:r>
            <a:r>
              <a:rPr lang="en-US" dirty="0" smtClean="0"/>
              <a:t>(Advanced Computer Telecommunication Architecture board)</a:t>
            </a:r>
          </a:p>
          <a:p>
            <a:pPr lvl="1" algn="just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2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Phase II: </a:t>
            </a:r>
            <a:r>
              <a:rPr lang="en-US" dirty="0" err="1" smtClean="0"/>
              <a:t>Muon</a:t>
            </a:r>
            <a:r>
              <a:rPr lang="en-US" dirty="0" smtClean="0"/>
              <a:t>, RPC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pic>
        <p:nvPicPr>
          <p:cNvPr id="7" name="Picture 6" descr="Schermata 2013-12-26 a 16.18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036"/>
            <a:ext cx="2171700" cy="3917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" y="1028700"/>
            <a:ext cx="44831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latin typeface="+mj-lt"/>
                <a:cs typeface="Times New Roman"/>
              </a:rPr>
              <a:t>RPC (Bo, RM1, RM2):</a:t>
            </a:r>
          </a:p>
          <a:p>
            <a:pPr>
              <a:spcBef>
                <a:spcPct val="0"/>
              </a:spcBef>
            </a:pPr>
            <a:r>
              <a:rPr lang="en-US" dirty="0" err="1" smtClean="0">
                <a:latin typeface="+mj-lt"/>
                <a:cs typeface="Times New Roman"/>
              </a:rPr>
              <a:t>vari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piccoli</a:t>
            </a:r>
            <a:r>
              <a:rPr lang="en-US" dirty="0" smtClean="0">
                <a:latin typeface="+mj-lt"/>
                <a:cs typeface="Times New Roman"/>
              </a:rPr>
              <a:t> upgrades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dirty="0" err="1" smtClean="0">
                <a:latin typeface="+mj-lt"/>
                <a:cs typeface="Times New Roman"/>
              </a:rPr>
              <a:t>principale</a:t>
            </a:r>
            <a:r>
              <a:rPr lang="en-US" dirty="0" smtClean="0">
                <a:latin typeface="+mj-lt"/>
                <a:cs typeface="Times New Roman"/>
              </a:rPr>
              <a:t>: 1 layer (3 gap) </a:t>
            </a:r>
            <a:r>
              <a:rPr lang="en-US" dirty="0" err="1" smtClean="0">
                <a:latin typeface="+mj-lt"/>
                <a:cs typeface="Times New Roman"/>
              </a:rPr>
              <a:t>nello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strato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interno</a:t>
            </a:r>
            <a:r>
              <a:rPr lang="en-US" dirty="0" smtClean="0">
                <a:latin typeface="+mj-lt"/>
                <a:cs typeface="Times New Roman"/>
              </a:rPr>
              <a:t> di MDT</a:t>
            </a:r>
            <a:endParaRPr lang="en-US" dirty="0">
              <a:latin typeface="+mj-lt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Schermata 2013-12-29 a 15.38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825500"/>
            <a:ext cx="4559300" cy="2832100"/>
          </a:xfrm>
          <a:prstGeom prst="rect">
            <a:avLst/>
          </a:prstGeom>
        </p:spPr>
      </p:pic>
      <p:pic>
        <p:nvPicPr>
          <p:cNvPr id="10" name="Picture 9" descr="Schermata 2013-12-29 a 15.37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3708400"/>
            <a:ext cx="4178300" cy="284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29400" y="6019801"/>
            <a:ext cx="1308100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>
                <a:cs typeface="Times New Roman"/>
              </a:rPr>
              <a:t>circa </a:t>
            </a:r>
            <a:r>
              <a:rPr lang="en-US" sz="1600" dirty="0" smtClean="0">
                <a:cs typeface="Times New Roman"/>
              </a:rPr>
              <a:t>500 m</a:t>
            </a:r>
            <a:r>
              <a:rPr lang="en-US" sz="1600" baseline="30000" dirty="0" smtClean="0">
                <a:cs typeface="Times New Roman"/>
              </a:rPr>
              <a:t>2</a:t>
            </a:r>
            <a:endParaRPr lang="en-US" sz="1600" baseline="30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5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Phase II: </a:t>
            </a:r>
            <a:r>
              <a:rPr lang="en-US" dirty="0" err="1"/>
              <a:t>Muon</a:t>
            </a:r>
            <a:r>
              <a:rPr lang="en-US" dirty="0"/>
              <a:t>, Big Wheel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69" y="983717"/>
            <a:ext cx="8478132" cy="179758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600" dirty="0" err="1">
                <a:cs typeface="Times New Roman"/>
              </a:rPr>
              <a:t>Muon</a:t>
            </a:r>
            <a:r>
              <a:rPr lang="en-US" sz="2600" dirty="0">
                <a:cs typeface="Times New Roman"/>
              </a:rPr>
              <a:t> LVL1 trigger in the </a:t>
            </a:r>
            <a:r>
              <a:rPr lang="en-US" sz="2600" dirty="0" err="1">
                <a:cs typeface="Times New Roman"/>
              </a:rPr>
              <a:t>endcap</a:t>
            </a:r>
            <a:r>
              <a:rPr lang="en-US" sz="2600" dirty="0">
                <a:cs typeface="Times New Roman"/>
              </a:rPr>
              <a:t> is generated from three TGC layers in the Big Wheel</a:t>
            </a:r>
          </a:p>
          <a:p>
            <a:pPr>
              <a:spcBef>
                <a:spcPct val="0"/>
              </a:spcBef>
            </a:pPr>
            <a:r>
              <a:rPr lang="en-US" sz="2600" dirty="0">
                <a:cs typeface="Times New Roman"/>
              </a:rPr>
              <a:t>Possible solution to sharpen the high-</a:t>
            </a:r>
            <a:r>
              <a:rPr lang="en-US" sz="2600" dirty="0" err="1">
                <a:cs typeface="Times New Roman"/>
              </a:rPr>
              <a:t>p</a:t>
            </a:r>
            <a:r>
              <a:rPr lang="en-US" sz="2600" baseline="-25000" dirty="0" err="1">
                <a:cs typeface="Times New Roman"/>
              </a:rPr>
              <a:t>T</a:t>
            </a:r>
            <a:r>
              <a:rPr lang="en-US" sz="2600" dirty="0">
                <a:cs typeface="Times New Roman"/>
              </a:rPr>
              <a:t> threshold in this </a:t>
            </a:r>
            <a:r>
              <a:rPr lang="en-US" sz="2600" dirty="0" smtClean="0">
                <a:cs typeface="Times New Roman"/>
              </a:rPr>
              <a:t>region:</a:t>
            </a:r>
            <a:r>
              <a:rPr lang="en-US" sz="2600" dirty="0" smtClean="0">
                <a:cs typeface="Times New Roman"/>
                <a:sym typeface="Wingdings"/>
              </a:rPr>
              <a:t> </a:t>
            </a:r>
          </a:p>
          <a:p>
            <a:pPr>
              <a:spcBef>
                <a:spcPct val="0"/>
              </a:spcBef>
            </a:pPr>
            <a:endParaRPr lang="en-US" sz="2600" dirty="0">
              <a:cs typeface="Times New Roman"/>
              <a:sym typeface="Wingding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 descr="Schermata 2013-12-29 a 20.17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38" y="2806700"/>
            <a:ext cx="4913462" cy="2920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100" y="2755900"/>
            <a:ext cx="4076700" cy="24006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t" anchorCtr="0">
            <a:spAutoFit/>
          </a:bodyPr>
          <a:lstStyle/>
          <a:p>
            <a:pPr marL="457200" indent="-457200">
              <a:spcBef>
                <a:spcPct val="0"/>
              </a:spcBef>
              <a:buFont typeface="Lucida Grande"/>
              <a:buChar char="-"/>
            </a:pPr>
            <a:r>
              <a:rPr lang="en-US" sz="2200" dirty="0">
                <a:cs typeface="Times New Roman"/>
                <a:sym typeface="Wingdings"/>
              </a:rPr>
              <a:t>replace the TGC in the Big Wheel inner ring with the </a:t>
            </a:r>
            <a:r>
              <a:rPr lang="en-US" sz="2200" dirty="0" err="1">
                <a:cs typeface="Times New Roman"/>
                <a:sym typeface="Wingdings"/>
              </a:rPr>
              <a:t>sTGC</a:t>
            </a:r>
            <a:r>
              <a:rPr lang="en-US" sz="2200" dirty="0">
                <a:cs typeface="Times New Roman"/>
                <a:sym typeface="Wingdings"/>
              </a:rPr>
              <a:t> (same as in the NSW) with higher resolution</a:t>
            </a:r>
          </a:p>
          <a:p>
            <a:pPr marL="457200" indent="-457200">
              <a:spcBef>
                <a:spcPct val="0"/>
              </a:spcBef>
              <a:buFont typeface="Lucida Grande"/>
              <a:buChar char="-"/>
            </a:pPr>
            <a:r>
              <a:rPr lang="en-US" sz="2200" dirty="0">
                <a:solidFill>
                  <a:srgbClr val="0000FF"/>
                </a:solidFill>
                <a:cs typeface="Times New Roman"/>
                <a:sym typeface="Wingdings"/>
              </a:rPr>
              <a:t>previous point  + </a:t>
            </a:r>
            <a:r>
              <a:rPr lang="en-US" sz="2200" dirty="0" err="1">
                <a:solidFill>
                  <a:srgbClr val="0000FF"/>
                </a:solidFill>
                <a:cs typeface="Times New Roman"/>
                <a:sym typeface="Wingdings"/>
              </a:rPr>
              <a:t>MicroMegas</a:t>
            </a:r>
            <a:endParaRPr lang="en-US" sz="2200" dirty="0">
              <a:solidFill>
                <a:srgbClr val="0000FF"/>
              </a:solidFill>
              <a:cs typeface="Times New Roman"/>
              <a:sym typeface="Wingdings"/>
            </a:endParaRPr>
          </a:p>
          <a:p>
            <a:pPr marL="457200" indent="-457200">
              <a:spcBef>
                <a:spcPct val="0"/>
              </a:spcBef>
              <a:buFont typeface="Lucida Grande"/>
              <a:buChar char="-"/>
            </a:pPr>
            <a:r>
              <a:rPr lang="en-US" sz="2200" dirty="0">
                <a:cs typeface="Times New Roman"/>
                <a:sym typeface="Wingdings"/>
              </a:rPr>
              <a:t>use the MDT precision </a:t>
            </a:r>
            <a:r>
              <a:rPr lang="en-US" sz="2200" dirty="0" err="1">
                <a:cs typeface="Times New Roman"/>
                <a:sym typeface="Wingdings"/>
              </a:rPr>
              <a:t>coord</a:t>
            </a:r>
            <a:r>
              <a:rPr lang="en-US" sz="2200" dirty="0">
                <a:cs typeface="Times New Roman"/>
                <a:sym typeface="Wingdings"/>
              </a:rPr>
              <a:t> </a:t>
            </a:r>
          </a:p>
          <a:p>
            <a:pPr>
              <a:spcBef>
                <a:spcPct val="0"/>
              </a:spcBef>
            </a:pPr>
            <a:endParaRPr lang="en-US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916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Phase II: </a:t>
            </a:r>
            <a:r>
              <a:rPr lang="en-US" dirty="0" smtClean="0"/>
              <a:t>Calorimeters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500" y="914401"/>
            <a:ext cx="9029700" cy="203132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glow rad="101600">
              <a:srgbClr val="1ED134">
                <a:alpha val="75000"/>
              </a:srgbClr>
            </a:glow>
          </a:effectLst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err="1" smtClean="0">
                <a:solidFill>
                  <a:srgbClr val="1ED134"/>
                </a:solidFill>
                <a:latin typeface="+mj-lt"/>
                <a:cs typeface="Times New Roman"/>
              </a:rPr>
              <a:t>Lar</a:t>
            </a:r>
            <a:r>
              <a:rPr lang="en-US" b="1" dirty="0" smtClean="0">
                <a:solidFill>
                  <a:srgbClr val="1ED134"/>
                </a:solidFill>
                <a:latin typeface="+mj-lt"/>
                <a:cs typeface="Times New Roman"/>
              </a:rPr>
              <a:t>: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dirty="0" err="1" smtClean="0">
                <a:latin typeface="+mj-lt"/>
                <a:cs typeface="Times New Roman"/>
              </a:rPr>
              <a:t>sostituzione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elettronica</a:t>
            </a:r>
            <a:r>
              <a:rPr lang="en-US" dirty="0" smtClean="0">
                <a:latin typeface="+mj-lt"/>
                <a:cs typeface="Times New Roman"/>
              </a:rPr>
              <a:t> di front-end  (</a:t>
            </a:r>
            <a:r>
              <a:rPr lang="en-US" dirty="0" err="1" smtClean="0">
                <a:latin typeface="+mj-lt"/>
                <a:cs typeface="Times New Roman"/>
              </a:rPr>
              <a:t>sia</a:t>
            </a:r>
            <a:r>
              <a:rPr lang="en-US" dirty="0" smtClean="0">
                <a:latin typeface="+mj-lt"/>
                <a:cs typeface="Times New Roman"/>
              </a:rPr>
              <a:t> per radiation damage </a:t>
            </a:r>
            <a:r>
              <a:rPr lang="en-US" dirty="0" err="1" smtClean="0">
                <a:latin typeface="+mj-lt"/>
                <a:cs typeface="Times New Roman"/>
              </a:rPr>
              <a:t>che</a:t>
            </a:r>
            <a:r>
              <a:rPr lang="en-US" dirty="0" smtClean="0">
                <a:latin typeface="+mj-lt"/>
                <a:cs typeface="Times New Roman"/>
              </a:rPr>
              <a:t> per </a:t>
            </a:r>
            <a:r>
              <a:rPr lang="en-US" dirty="0" err="1" smtClean="0">
                <a:latin typeface="+mj-lt"/>
                <a:cs typeface="Times New Roman"/>
              </a:rPr>
              <a:t>compatibilità</a:t>
            </a:r>
            <a:r>
              <a:rPr lang="en-US" dirty="0" smtClean="0">
                <a:latin typeface="+mj-lt"/>
                <a:cs typeface="Times New Roman"/>
              </a:rPr>
              <a:t> con la </a:t>
            </a:r>
            <a:r>
              <a:rPr lang="en-US" dirty="0" err="1" smtClean="0">
                <a:latin typeface="+mj-lt"/>
                <a:cs typeface="Times New Roman"/>
              </a:rPr>
              <a:t>nuova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architettura</a:t>
            </a:r>
            <a:r>
              <a:rPr lang="en-US" dirty="0" smtClean="0">
                <a:latin typeface="+mj-lt"/>
                <a:cs typeface="Times New Roman"/>
              </a:rPr>
              <a:t> di trigger)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endParaRPr lang="en-US" dirty="0" smtClean="0">
              <a:latin typeface="+mj-lt"/>
              <a:cs typeface="Times New Roman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b="1" dirty="0" err="1" smtClean="0">
                <a:latin typeface="+mj-lt"/>
                <a:cs typeface="Times New Roman"/>
              </a:rPr>
              <a:t>Interesse</a:t>
            </a:r>
            <a:r>
              <a:rPr lang="en-US" b="1" dirty="0" smtClean="0">
                <a:latin typeface="+mj-lt"/>
                <a:cs typeface="Times New Roman"/>
              </a:rPr>
              <a:t> </a:t>
            </a:r>
            <a:r>
              <a:rPr lang="en-US" b="1" dirty="0" err="1" smtClean="0">
                <a:latin typeface="+mj-lt"/>
                <a:cs typeface="Times New Roman"/>
              </a:rPr>
              <a:t>italiano</a:t>
            </a:r>
            <a:r>
              <a:rPr lang="en-US" b="1" dirty="0" smtClean="0">
                <a:latin typeface="+mj-lt"/>
                <a:cs typeface="Times New Roman"/>
              </a:rPr>
              <a:t> (Milano):</a:t>
            </a:r>
          </a:p>
          <a:p>
            <a:pPr marL="742950" lvl="1" indent="-285750">
              <a:spcBef>
                <a:spcPct val="0"/>
              </a:spcBef>
              <a:buFont typeface="Lucida Grande"/>
              <a:buChar char="-"/>
            </a:pPr>
            <a:r>
              <a:rPr lang="en-US" dirty="0" err="1" smtClean="0">
                <a:latin typeface="+mj-lt"/>
                <a:cs typeface="Times New Roman"/>
              </a:rPr>
              <a:t>distribuzione</a:t>
            </a:r>
            <a:r>
              <a:rPr lang="en-US" dirty="0" smtClean="0">
                <a:latin typeface="+mj-lt"/>
                <a:cs typeface="Times New Roman"/>
              </a:rPr>
              <a:t> di </a:t>
            </a:r>
            <a:r>
              <a:rPr lang="en-US" dirty="0" err="1" smtClean="0">
                <a:latin typeface="+mj-lt"/>
                <a:cs typeface="Times New Roman"/>
              </a:rPr>
              <a:t>potenza</a:t>
            </a:r>
            <a:endParaRPr lang="en-US" dirty="0" smtClean="0">
              <a:latin typeface="+mj-lt"/>
              <a:cs typeface="Times New Roman"/>
            </a:endParaRPr>
          </a:p>
          <a:p>
            <a:pPr marL="742950" lvl="1" indent="-285750">
              <a:spcBef>
                <a:spcPct val="0"/>
              </a:spcBef>
              <a:buFont typeface="Lucida Grande"/>
              <a:buChar char="-"/>
            </a:pPr>
            <a:r>
              <a:rPr lang="en-US" dirty="0" err="1" smtClean="0">
                <a:latin typeface="+mj-lt"/>
                <a:cs typeface="Times New Roman"/>
              </a:rPr>
              <a:t>nuovo</a:t>
            </a:r>
            <a:r>
              <a:rPr lang="en-US" dirty="0" smtClean="0">
                <a:latin typeface="+mj-lt"/>
                <a:cs typeface="Times New Roman"/>
              </a:rPr>
              <a:t> front-end: ASIC </a:t>
            </a:r>
            <a:r>
              <a:rPr lang="en-US" dirty="0" err="1" smtClean="0">
                <a:latin typeface="+mj-lt"/>
                <a:cs typeface="Times New Roman"/>
              </a:rPr>
              <a:t>che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integra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PreAmp</a:t>
            </a:r>
            <a:r>
              <a:rPr lang="en-US" dirty="0" smtClean="0">
                <a:latin typeface="+mj-lt"/>
                <a:cs typeface="Times New Roman"/>
              </a:rPr>
              <a:t> e Shaper (LAPAS)</a:t>
            </a:r>
            <a:endParaRPr lang="en-US" dirty="0">
              <a:latin typeface="+mj-lt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00" y="3111500"/>
            <a:ext cx="9042400" cy="33909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glow rad="101600">
              <a:schemeClr val="accent6">
                <a:lumMod val="50000"/>
                <a:alpha val="75000"/>
              </a:schemeClr>
            </a:glow>
          </a:effectLst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/>
              </a:rPr>
              <a:t>TileCal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Sostituzione</a:t>
            </a:r>
            <a:r>
              <a:rPr lang="en-US" dirty="0"/>
              <a:t> </a:t>
            </a:r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dell’elettronica</a:t>
            </a:r>
            <a:r>
              <a:rPr lang="en-US" dirty="0"/>
              <a:t> di read out del Tile </a:t>
            </a:r>
            <a:r>
              <a:rPr lang="en-US" dirty="0" err="1"/>
              <a:t>hadronic</a:t>
            </a:r>
            <a:r>
              <a:rPr lang="en-US" dirty="0"/>
              <a:t> calorimeter (</a:t>
            </a:r>
            <a:r>
              <a:rPr lang="en-US" dirty="0" err="1"/>
              <a:t>compatibilità</a:t>
            </a:r>
            <a:r>
              <a:rPr lang="en-US" dirty="0"/>
              <a:t> con la </a:t>
            </a:r>
            <a:r>
              <a:rPr lang="en-US" dirty="0" err="1"/>
              <a:t>nuova</a:t>
            </a:r>
            <a:r>
              <a:rPr lang="en-US" dirty="0"/>
              <a:t> </a:t>
            </a:r>
            <a:r>
              <a:rPr lang="en-US" dirty="0" err="1"/>
              <a:t>architettura</a:t>
            </a:r>
            <a:r>
              <a:rPr lang="en-US" dirty="0"/>
              <a:t> del trigger L0/L1,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radiation hardness </a:t>
            </a:r>
            <a:r>
              <a:rPr lang="en-US" dirty="0" err="1"/>
              <a:t>richiesta</a:t>
            </a:r>
            <a:r>
              <a:rPr lang="en-US" dirty="0"/>
              <a:t>,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granularità</a:t>
            </a:r>
            <a:r>
              <a:rPr lang="en-US" dirty="0"/>
              <a:t> </a:t>
            </a:r>
            <a:r>
              <a:rPr lang="en-US" dirty="0" err="1"/>
              <a:t>dell’informazione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processori</a:t>
            </a:r>
            <a:r>
              <a:rPr lang="en-US" dirty="0"/>
              <a:t> di trigger)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Times New Roman"/>
              </a:rPr>
              <a:t>Sostituzione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partitori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dei</a:t>
            </a:r>
            <a:r>
              <a:rPr lang="en-US" dirty="0">
                <a:cs typeface="Times New Roman"/>
              </a:rPr>
              <a:t> PMT con </a:t>
            </a:r>
            <a:r>
              <a:rPr lang="en-US" dirty="0" err="1">
                <a:cs typeface="Times New Roman"/>
              </a:rPr>
              <a:t>partitori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attivi</a:t>
            </a:r>
            <a:r>
              <a:rPr lang="en-US" dirty="0">
                <a:cs typeface="Times New Roman"/>
              </a:rPr>
              <a:t> con </a:t>
            </a:r>
            <a:r>
              <a:rPr lang="en-US" dirty="0" err="1">
                <a:cs typeface="Times New Roman"/>
              </a:rPr>
              <a:t>controllo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dinamico</a:t>
            </a:r>
            <a:r>
              <a:rPr lang="en-US" dirty="0">
                <a:cs typeface="Times New Roman"/>
              </a:rPr>
              <a:t> del </a:t>
            </a:r>
            <a:r>
              <a:rPr lang="en-US" dirty="0" err="1" smtClean="0">
                <a:cs typeface="Times New Roman"/>
              </a:rPr>
              <a:t>guadagno</a:t>
            </a:r>
            <a:endParaRPr lang="en-US" dirty="0" smtClean="0"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latin typeface="+mj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err="1" smtClean="0">
                <a:latin typeface="+mj-lt"/>
                <a:cs typeface="Times New Roman"/>
              </a:rPr>
              <a:t>Interesse</a:t>
            </a:r>
            <a:r>
              <a:rPr lang="en-US" b="1" dirty="0" smtClean="0">
                <a:latin typeface="+mj-lt"/>
                <a:cs typeface="Times New Roman"/>
              </a:rPr>
              <a:t> </a:t>
            </a:r>
            <a:r>
              <a:rPr lang="en-US" b="1" dirty="0" err="1" smtClean="0">
                <a:latin typeface="+mj-lt"/>
                <a:cs typeface="Times New Roman"/>
              </a:rPr>
              <a:t>italiano</a:t>
            </a:r>
            <a:r>
              <a:rPr lang="en-US" b="1" dirty="0" smtClean="0">
                <a:latin typeface="+mj-lt"/>
                <a:cs typeface="Times New Roman"/>
              </a:rPr>
              <a:t> (Pisa)</a:t>
            </a:r>
          </a:p>
          <a:p>
            <a:pPr marL="742950" lvl="1" indent="-285750">
              <a:spcBef>
                <a:spcPct val="0"/>
              </a:spcBef>
              <a:buFont typeface="Lucida Grande"/>
              <a:buChar char="-"/>
            </a:pPr>
            <a:r>
              <a:rPr lang="en-US" dirty="0" smtClean="0">
                <a:latin typeface="+mj-lt"/>
                <a:cs typeface="Times New Roman"/>
              </a:rPr>
              <a:t>studio </a:t>
            </a:r>
            <a:r>
              <a:rPr lang="en-US" dirty="0" err="1" smtClean="0">
                <a:latin typeface="+mj-lt"/>
                <a:cs typeface="Times New Roman"/>
              </a:rPr>
              <a:t>della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risposta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nel</a:t>
            </a:r>
            <a:r>
              <a:rPr lang="en-US" dirty="0" smtClean="0">
                <a:latin typeface="+mj-lt"/>
                <a:cs typeface="Times New Roman"/>
              </a:rPr>
              <a:t> tempo </a:t>
            </a:r>
            <a:r>
              <a:rPr lang="en-US" dirty="0" err="1" smtClean="0">
                <a:latin typeface="+mj-lt"/>
                <a:cs typeface="Times New Roman"/>
              </a:rPr>
              <a:t>dei</a:t>
            </a:r>
            <a:r>
              <a:rPr lang="en-US" dirty="0" smtClean="0">
                <a:latin typeface="+mj-lt"/>
                <a:cs typeface="Times New Roman"/>
              </a:rPr>
              <a:t> PMT in </a:t>
            </a:r>
            <a:r>
              <a:rPr lang="en-US" dirty="0" err="1" smtClean="0">
                <a:latin typeface="+mj-lt"/>
                <a:cs typeface="Times New Roman"/>
              </a:rPr>
              <a:t>funzione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della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corrente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anodica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generata</a:t>
            </a:r>
            <a:endParaRPr lang="en-US" dirty="0">
              <a:latin typeface="+mj-lt"/>
              <a:cs typeface="Times New Roman"/>
            </a:endParaRPr>
          </a:p>
          <a:p>
            <a:pPr marL="742950" lvl="1" indent="-285750">
              <a:spcBef>
                <a:spcPct val="0"/>
              </a:spcBef>
              <a:buFont typeface="Lucida Grande"/>
              <a:buChar char="-"/>
            </a:pPr>
            <a:r>
              <a:rPr lang="en-US" dirty="0" err="1" smtClean="0">
                <a:latin typeface="+mj-lt"/>
                <a:cs typeface="Times New Roman"/>
              </a:rPr>
              <a:t>qualificazione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comparativa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delle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differenti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soluzioni</a:t>
            </a:r>
            <a:r>
              <a:rPr lang="en-US" dirty="0" smtClean="0">
                <a:latin typeface="+mj-lt"/>
                <a:cs typeface="Times New Roman"/>
              </a:rPr>
              <a:t> per la </a:t>
            </a:r>
            <a:r>
              <a:rPr lang="en-US" dirty="0" err="1" smtClean="0">
                <a:latin typeface="+mj-lt"/>
                <a:cs typeface="Times New Roman"/>
              </a:rPr>
              <a:t>nuova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scheda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completa</a:t>
            </a:r>
            <a:r>
              <a:rPr lang="en-US" dirty="0" smtClean="0">
                <a:latin typeface="+mj-lt"/>
                <a:cs typeface="Times New Roman"/>
              </a:rPr>
              <a:t> di FE (</a:t>
            </a:r>
            <a:r>
              <a:rPr lang="en-US" dirty="0" err="1" smtClean="0">
                <a:latin typeface="+mj-lt"/>
                <a:cs typeface="Times New Roman"/>
              </a:rPr>
              <a:t>amplificazione</a:t>
            </a:r>
            <a:r>
              <a:rPr lang="en-US" dirty="0" smtClean="0">
                <a:latin typeface="+mj-lt"/>
                <a:cs typeface="Times New Roman"/>
              </a:rPr>
              <a:t>, </a:t>
            </a:r>
            <a:r>
              <a:rPr lang="en-US" dirty="0" err="1" smtClean="0">
                <a:latin typeface="+mj-lt"/>
                <a:cs typeface="Times New Roman"/>
              </a:rPr>
              <a:t>integrazione</a:t>
            </a:r>
            <a:r>
              <a:rPr lang="en-US" dirty="0" smtClean="0">
                <a:latin typeface="+mj-lt"/>
                <a:cs typeface="Times New Roman"/>
              </a:rPr>
              <a:t>, </a:t>
            </a:r>
            <a:r>
              <a:rPr lang="en-US" dirty="0" err="1" smtClean="0">
                <a:latin typeface="+mj-lt"/>
                <a:cs typeface="Times New Roman"/>
              </a:rPr>
              <a:t>digitizzazione,controllo</a:t>
            </a:r>
            <a:r>
              <a:rPr lang="en-US" dirty="0" smtClean="0">
                <a:latin typeface="+mj-lt"/>
                <a:cs typeface="Times New Roman"/>
              </a:rPr>
              <a:t> e </a:t>
            </a:r>
            <a:r>
              <a:rPr lang="en-US" dirty="0" err="1" smtClean="0">
                <a:latin typeface="+mj-lt"/>
                <a:cs typeface="Times New Roman"/>
              </a:rPr>
              <a:t>temporizzazione</a:t>
            </a:r>
            <a:r>
              <a:rPr lang="en-US" dirty="0" smtClean="0">
                <a:latin typeface="+mj-lt"/>
                <a:cs typeface="Times New Roman"/>
              </a:rPr>
              <a:t>) come </a:t>
            </a:r>
            <a:r>
              <a:rPr lang="en-US" dirty="0" err="1" smtClean="0">
                <a:latin typeface="+mj-lt"/>
                <a:cs typeface="Times New Roman"/>
              </a:rPr>
              <a:t>proposte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dalle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altre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istituzione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coinvolte</a:t>
            </a:r>
            <a:r>
              <a:rPr lang="en-US" dirty="0" smtClean="0">
                <a:latin typeface="+mj-lt"/>
                <a:cs typeface="Times New Roman"/>
              </a:rPr>
              <a:t> (Chicago, Argonne, Valencia, </a:t>
            </a:r>
            <a:r>
              <a:rPr lang="en-US" dirty="0" err="1" smtClean="0">
                <a:latin typeface="+mj-lt"/>
                <a:cs typeface="Times New Roman"/>
              </a:rPr>
              <a:t>Stoccolma</a:t>
            </a:r>
            <a:r>
              <a:rPr lang="en-US" dirty="0" smtClean="0">
                <a:latin typeface="+mj-lt"/>
                <a:cs typeface="Times New Roman"/>
              </a:rPr>
              <a:t>)</a:t>
            </a:r>
          </a:p>
          <a:p>
            <a:pPr lvl="1">
              <a:spcBef>
                <a:spcPct val="0"/>
              </a:spcBef>
            </a:pPr>
            <a:endParaRPr lang="en-US" dirty="0">
              <a:latin typeface="+mj-lt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Phase II: </a:t>
            </a:r>
            <a:r>
              <a:rPr lang="en-US" dirty="0" smtClean="0"/>
              <a:t>Tracker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600" y="901700"/>
            <a:ext cx="8851900" cy="446276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glow rad="101600">
              <a:srgbClr val="000090">
                <a:alpha val="75000"/>
              </a:srgbClr>
            </a:glow>
          </a:effectLst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984807"/>
                </a:solidFill>
                <a:latin typeface="+mj-lt"/>
                <a:cs typeface="Times New Roman"/>
              </a:rPr>
              <a:t>Tracker:</a:t>
            </a:r>
            <a:endParaRPr lang="en-US" b="1" dirty="0">
              <a:solidFill>
                <a:srgbClr val="984807"/>
              </a:solidFill>
              <a:latin typeface="+mj-lt"/>
              <a:cs typeface="Times New Roman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it-IT" dirty="0" smtClean="0"/>
              <a:t>per </a:t>
            </a:r>
            <a:r>
              <a:rPr lang="it-IT" dirty="0"/>
              <a:t>resistere alle condizioni di </a:t>
            </a:r>
            <a:r>
              <a:rPr lang="it-IT" dirty="0" smtClean="0"/>
              <a:t>radiazione e di </a:t>
            </a:r>
            <a:r>
              <a:rPr lang="it-IT" dirty="0" err="1" smtClean="0"/>
              <a:t>occupancy</a:t>
            </a:r>
            <a:r>
              <a:rPr lang="it-IT" dirty="0" smtClean="0"/>
              <a:t>  </a:t>
            </a:r>
            <a:r>
              <a:rPr lang="it-IT" dirty="0"/>
              <a:t>molto più </a:t>
            </a:r>
            <a:r>
              <a:rPr lang="it-IT" dirty="0" smtClean="0"/>
              <a:t>severe di HL-LHC sarà necessario sostituire completamente l’Inner Detector </a:t>
            </a:r>
          </a:p>
          <a:p>
            <a:pPr lvl="1">
              <a:spcBef>
                <a:spcPct val="0"/>
              </a:spcBef>
            </a:pPr>
            <a:r>
              <a:rPr lang="it-IT" sz="1600" dirty="0" smtClean="0"/>
              <a:t>(attuale: 3 </a:t>
            </a:r>
            <a:r>
              <a:rPr lang="it-IT" sz="1600" dirty="0" err="1" smtClean="0"/>
              <a:t>layer</a:t>
            </a:r>
            <a:r>
              <a:rPr lang="it-IT" sz="1600" dirty="0" smtClean="0"/>
              <a:t> di pixel, 4 di </a:t>
            </a:r>
            <a:r>
              <a:rPr lang="it-IT" sz="1600" dirty="0" err="1" smtClean="0"/>
              <a:t>microstrip</a:t>
            </a:r>
            <a:r>
              <a:rPr lang="it-IT" sz="1600" dirty="0" smtClean="0"/>
              <a:t>, uno di </a:t>
            </a:r>
            <a:r>
              <a:rPr lang="it-IT" sz="1600" dirty="0" err="1" smtClean="0"/>
              <a:t>transition</a:t>
            </a:r>
            <a:r>
              <a:rPr lang="it-IT" sz="1600" dirty="0" smtClean="0"/>
              <a:t> </a:t>
            </a:r>
            <a:r>
              <a:rPr lang="it-IT" sz="1600" dirty="0" err="1" smtClean="0"/>
              <a:t>radiation</a:t>
            </a:r>
            <a:r>
              <a:rPr lang="it-IT" sz="1600" dirty="0" smtClean="0"/>
              <a:t>, ancora uno strato di pixel, IBL, inserito durante l’attuale </a:t>
            </a:r>
            <a:r>
              <a:rPr lang="it-IT" sz="1600" dirty="0" err="1" smtClean="0"/>
              <a:t>shutdown</a:t>
            </a:r>
            <a:r>
              <a:rPr lang="it-IT" sz="1600" dirty="0" smtClean="0"/>
              <a:t>)</a:t>
            </a:r>
            <a:endParaRPr lang="it-IT" sz="1600" dirty="0">
              <a:latin typeface="+mj-lt"/>
              <a:cs typeface="Times New Roman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it-IT" dirty="0" smtClean="0">
                <a:latin typeface="+mj-lt"/>
                <a:cs typeface="Times New Roman"/>
              </a:rPr>
              <a:t>Si propone un rivelatore basato solo su pixel e </a:t>
            </a:r>
            <a:r>
              <a:rPr lang="it-IT" dirty="0" err="1" smtClean="0">
                <a:latin typeface="+mj-lt"/>
                <a:cs typeface="Times New Roman"/>
              </a:rPr>
              <a:t>microstrip</a:t>
            </a:r>
            <a:r>
              <a:rPr lang="it-IT" dirty="0" smtClean="0">
                <a:latin typeface="+mj-lt"/>
                <a:cs typeface="Times New Roman"/>
              </a:rPr>
              <a:t> al silicio</a:t>
            </a:r>
            <a:endParaRPr lang="it-IT" dirty="0">
              <a:latin typeface="+mj-lt"/>
              <a:cs typeface="Times New Roman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it-IT" dirty="0" smtClean="0">
                <a:latin typeface="+mj-lt"/>
                <a:cs typeface="Times New Roman"/>
              </a:rPr>
              <a:t>Sostituzione di tutto il </a:t>
            </a:r>
            <a:r>
              <a:rPr lang="it-IT" dirty="0" err="1" smtClean="0">
                <a:latin typeface="+mj-lt"/>
                <a:cs typeface="Times New Roman"/>
              </a:rPr>
              <a:t>tracker</a:t>
            </a:r>
            <a:r>
              <a:rPr lang="it-IT" dirty="0" smtClean="0">
                <a:latin typeface="+mj-lt"/>
                <a:cs typeface="Times New Roman"/>
              </a:rPr>
              <a:t> durante LS3 con opzione sostituzione pixel durante LS2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it-IT" dirty="0" smtClean="0">
                <a:latin typeface="+mj-lt"/>
                <a:cs typeface="Times New Roman"/>
              </a:rPr>
              <a:t>Possibili scelte per i sensori a pixel:</a:t>
            </a:r>
          </a:p>
          <a:p>
            <a:pPr marL="800100" lvl="1" indent="-342900">
              <a:spcBef>
                <a:spcPct val="0"/>
              </a:spcBef>
              <a:buFont typeface="Lucida Grande"/>
              <a:buChar char="-"/>
            </a:pPr>
            <a:r>
              <a:rPr lang="it-IT" dirty="0" smtClean="0">
                <a:latin typeface="+mj-lt"/>
                <a:cs typeface="Times New Roman"/>
              </a:rPr>
              <a:t>planari</a:t>
            </a:r>
          </a:p>
          <a:p>
            <a:pPr marL="800100" lvl="1" indent="-342900">
              <a:spcBef>
                <a:spcPct val="0"/>
              </a:spcBef>
              <a:buFont typeface="Lucida Grande"/>
              <a:buChar char="-"/>
            </a:pPr>
            <a:r>
              <a:rPr lang="it-IT" dirty="0" smtClean="0">
                <a:latin typeface="+mj-lt"/>
                <a:cs typeface="Times New Roman"/>
              </a:rPr>
              <a:t>3D</a:t>
            </a:r>
          </a:p>
          <a:p>
            <a:pPr marL="800100" lvl="1" indent="-342900">
              <a:spcBef>
                <a:spcPct val="0"/>
              </a:spcBef>
              <a:buFont typeface="Lucida Grande"/>
              <a:buChar char="-"/>
            </a:pPr>
            <a:r>
              <a:rPr lang="en-US" dirty="0" smtClean="0">
                <a:latin typeface="+mj-lt"/>
                <a:cs typeface="Times New Roman"/>
              </a:rPr>
              <a:t>diamante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b="1" dirty="0" err="1" smtClean="0">
                <a:latin typeface="+mj-lt"/>
                <a:cs typeface="Times New Roman"/>
              </a:rPr>
              <a:t>Interessi</a:t>
            </a:r>
            <a:r>
              <a:rPr lang="en-US" b="1" dirty="0" smtClean="0">
                <a:latin typeface="+mj-lt"/>
                <a:cs typeface="Times New Roman"/>
              </a:rPr>
              <a:t> </a:t>
            </a:r>
            <a:r>
              <a:rPr lang="en-US" b="1" dirty="0" err="1" smtClean="0">
                <a:latin typeface="+mj-lt"/>
                <a:cs typeface="Times New Roman"/>
              </a:rPr>
              <a:t>Italiani</a:t>
            </a:r>
            <a:r>
              <a:rPr lang="en-US" b="1" dirty="0" smtClean="0">
                <a:latin typeface="+mj-lt"/>
                <a:cs typeface="Times New Roman"/>
              </a:rPr>
              <a:t> </a:t>
            </a:r>
            <a:r>
              <a:rPr lang="en-US" b="1" dirty="0">
                <a:cs typeface="Times New Roman"/>
              </a:rPr>
              <a:t>(Bo, </a:t>
            </a:r>
            <a:r>
              <a:rPr lang="en-US" b="1" dirty="0" err="1">
                <a:cs typeface="Times New Roman"/>
              </a:rPr>
              <a:t>Ge</a:t>
            </a:r>
            <a:r>
              <a:rPr lang="en-US" b="1" dirty="0">
                <a:cs typeface="Times New Roman"/>
              </a:rPr>
              <a:t>, Le, </a:t>
            </a:r>
            <a:r>
              <a:rPr lang="en-US" b="1" dirty="0" err="1">
                <a:cs typeface="Times New Roman"/>
              </a:rPr>
              <a:t>Mi</a:t>
            </a:r>
            <a:r>
              <a:rPr lang="en-US" b="1" dirty="0">
                <a:cs typeface="Times New Roman"/>
              </a:rPr>
              <a:t>, Rm2, </a:t>
            </a:r>
            <a:r>
              <a:rPr lang="en-US" b="1" dirty="0" err="1">
                <a:cs typeface="Times New Roman"/>
              </a:rPr>
              <a:t>Tn</a:t>
            </a:r>
            <a:r>
              <a:rPr lang="en-US" b="1" dirty="0">
                <a:cs typeface="Times New Roman"/>
              </a:rPr>
              <a:t>, </a:t>
            </a:r>
            <a:r>
              <a:rPr lang="en-US" b="1" dirty="0" err="1">
                <a:cs typeface="Times New Roman"/>
              </a:rPr>
              <a:t>Ud</a:t>
            </a:r>
            <a:r>
              <a:rPr lang="en-US" b="1" dirty="0">
                <a:cs typeface="Times New Roman"/>
              </a:rPr>
              <a:t>)</a:t>
            </a:r>
            <a:r>
              <a:rPr lang="en-US" b="1" dirty="0" smtClean="0">
                <a:latin typeface="+mj-lt"/>
                <a:cs typeface="Times New Roman"/>
              </a:rPr>
              <a:t>: </a:t>
            </a:r>
          </a:p>
          <a:p>
            <a:pPr marL="742950" lvl="1" indent="-285750">
              <a:spcBef>
                <a:spcPct val="0"/>
              </a:spcBef>
              <a:buFont typeface="Lucida Grande"/>
              <a:buChar char="-"/>
            </a:pPr>
            <a:r>
              <a:rPr lang="en-US" dirty="0" err="1" smtClean="0">
                <a:latin typeface="+mj-lt"/>
                <a:cs typeface="Times New Roman"/>
              </a:rPr>
              <a:t>sviluppo</a:t>
            </a:r>
            <a:r>
              <a:rPr lang="en-US" dirty="0" smtClean="0">
                <a:latin typeface="+mj-lt"/>
                <a:cs typeface="Times New Roman"/>
              </a:rPr>
              <a:t>/test </a:t>
            </a:r>
            <a:r>
              <a:rPr lang="en-US" dirty="0" err="1" smtClean="0">
                <a:latin typeface="+mj-lt"/>
                <a:cs typeface="Times New Roman"/>
              </a:rPr>
              <a:t>sensori</a:t>
            </a:r>
            <a:r>
              <a:rPr lang="en-US" dirty="0" smtClean="0">
                <a:latin typeface="+mj-lt"/>
                <a:cs typeface="Times New Roman"/>
              </a:rPr>
              <a:t> 3D (</a:t>
            </a:r>
            <a:r>
              <a:rPr lang="en-US" dirty="0" err="1" smtClean="0">
                <a:latin typeface="+mj-lt"/>
                <a:cs typeface="Times New Roman"/>
              </a:rPr>
              <a:t>Ge</a:t>
            </a:r>
            <a:r>
              <a:rPr lang="en-US" dirty="0" smtClean="0">
                <a:latin typeface="+mj-lt"/>
                <a:cs typeface="Times New Roman"/>
              </a:rPr>
              <a:t>, </a:t>
            </a:r>
            <a:r>
              <a:rPr lang="en-US" dirty="0" err="1" smtClean="0">
                <a:latin typeface="+mj-lt"/>
                <a:cs typeface="Times New Roman"/>
              </a:rPr>
              <a:t>Ud</a:t>
            </a:r>
            <a:r>
              <a:rPr lang="en-US" dirty="0" smtClean="0">
                <a:latin typeface="+mj-lt"/>
                <a:cs typeface="Times New Roman"/>
              </a:rPr>
              <a:t>, </a:t>
            </a:r>
            <a:r>
              <a:rPr lang="en-US" dirty="0" err="1" smtClean="0">
                <a:latin typeface="+mj-lt"/>
                <a:cs typeface="Times New Roman"/>
              </a:rPr>
              <a:t>Tn</a:t>
            </a:r>
            <a:r>
              <a:rPr lang="en-US" dirty="0" smtClean="0">
                <a:latin typeface="+mj-lt"/>
                <a:cs typeface="Times New Roman"/>
              </a:rPr>
              <a:t>) </a:t>
            </a:r>
          </a:p>
          <a:p>
            <a:pPr marL="742950" lvl="1" indent="-285750">
              <a:spcBef>
                <a:spcPct val="0"/>
              </a:spcBef>
              <a:buFont typeface="Lucida Grande"/>
              <a:buChar char="-"/>
            </a:pPr>
            <a:r>
              <a:rPr lang="en-US" dirty="0" err="1" smtClean="0">
                <a:latin typeface="+mj-lt"/>
                <a:cs typeface="Times New Roman"/>
              </a:rPr>
              <a:t>sensori</a:t>
            </a:r>
            <a:r>
              <a:rPr lang="en-US" dirty="0" smtClean="0">
                <a:latin typeface="+mj-lt"/>
                <a:cs typeface="Times New Roman"/>
              </a:rPr>
              <a:t> a diamante (Le, Bo, Rm2) </a:t>
            </a:r>
          </a:p>
          <a:p>
            <a:pPr marL="742950" lvl="1" indent="-285750">
              <a:spcBef>
                <a:spcPct val="0"/>
              </a:spcBef>
              <a:buFont typeface="Lucida Grande"/>
              <a:buChar char="-"/>
            </a:pPr>
            <a:r>
              <a:rPr lang="en-US" dirty="0" err="1" smtClean="0">
                <a:latin typeface="+mj-lt"/>
                <a:cs typeface="Times New Roman"/>
              </a:rPr>
              <a:t>architettura</a:t>
            </a:r>
            <a:r>
              <a:rPr lang="en-US" dirty="0" smtClean="0">
                <a:latin typeface="+mj-lt"/>
                <a:cs typeface="Times New Roman"/>
              </a:rPr>
              <a:t> di read-out e trigger L1 (Bo, </a:t>
            </a:r>
            <a:r>
              <a:rPr lang="en-US" dirty="0" err="1" smtClean="0">
                <a:latin typeface="+mj-lt"/>
                <a:cs typeface="Times New Roman"/>
              </a:rPr>
              <a:t>Ge</a:t>
            </a:r>
            <a:r>
              <a:rPr lang="en-US" dirty="0" smtClean="0">
                <a:latin typeface="+mj-lt"/>
                <a:cs typeface="Times New Roman"/>
              </a:rPr>
              <a:t>, </a:t>
            </a:r>
            <a:r>
              <a:rPr lang="en-US" dirty="0" err="1" smtClean="0">
                <a:latin typeface="+mj-lt"/>
                <a:cs typeface="Times New Roman"/>
              </a:rPr>
              <a:t>Mi</a:t>
            </a:r>
            <a:r>
              <a:rPr lang="en-US" dirty="0" smtClean="0">
                <a:latin typeface="+mj-lt"/>
                <a:cs typeface="Times New Roman"/>
              </a:rPr>
              <a:t>, </a:t>
            </a:r>
            <a:r>
              <a:rPr lang="en-US" dirty="0" err="1" smtClean="0">
                <a:latin typeface="+mj-lt"/>
                <a:cs typeface="Times New Roman"/>
              </a:rPr>
              <a:t>Ud</a:t>
            </a:r>
            <a:r>
              <a:rPr lang="en-US" dirty="0" smtClean="0">
                <a:latin typeface="+mj-lt"/>
                <a:cs typeface="Times New Roman"/>
              </a:rPr>
              <a:t>)</a:t>
            </a:r>
          </a:p>
          <a:p>
            <a:pPr lvl="1">
              <a:spcBef>
                <a:spcPct val="0"/>
              </a:spcBef>
            </a:pPr>
            <a:endParaRPr lang="en-US" dirty="0">
              <a:latin typeface="+mj-lt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900" y="5562600"/>
            <a:ext cx="445033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75000"/>
              </a:srgbClr>
            </a:glow>
          </a:effectLst>
        </p:spPr>
        <p:txBody>
          <a:bodyPr wrap="non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err="1" smtClean="0">
                <a:solidFill>
                  <a:srgbClr val="FF0000"/>
                </a:solidFill>
                <a:latin typeface="+mj-lt"/>
                <a:cs typeface="Times New Roman"/>
              </a:rPr>
              <a:t>Attività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Times New Roman"/>
              </a:rPr>
              <a:t> di R&amp;D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  <a:cs typeface="Times New Roman"/>
              </a:rPr>
              <a:t>proposte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Times New Roman"/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  <a:cs typeface="Times New Roman"/>
              </a:rPr>
              <a:t>sinergia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Times New Roman"/>
              </a:rPr>
              <a:t> con CMS</a:t>
            </a:r>
            <a:endParaRPr lang="en-US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176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77"/>
          </a:xfrm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Attività ATLAS 2013-14</a:t>
            </a:r>
            <a:endParaRPr lang="it-IT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025177"/>
            <a:ext cx="8851900" cy="546153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RPC e LVL1/TDAQ maintenance &amp; ‘small’ upgrades</a:t>
            </a:r>
          </a:p>
          <a:p>
            <a:pPr lvl="1"/>
            <a:r>
              <a:rPr lang="en-US" sz="1900" dirty="0">
                <a:latin typeface="Comic Sans MS"/>
                <a:cs typeface="Comic Sans MS"/>
                <a:sym typeface="Wingdings"/>
              </a:rPr>
              <a:t>Data Quality, Massimo 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(resp. DQ RPC), Camilla</a:t>
            </a:r>
          </a:p>
          <a:p>
            <a:pPr lvl="1"/>
            <a:r>
              <a:rPr lang="en-US" sz="1900" dirty="0" smtClean="0">
                <a:latin typeface="Comic Sans MS"/>
                <a:cs typeface="Comic Sans MS"/>
                <a:sym typeface="Wingdings"/>
              </a:rPr>
              <a:t>RPC 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: 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Givi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 (resp.)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, 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G.Chiefari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, 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Lello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 Rocco</a:t>
            </a:r>
          </a:p>
          <a:p>
            <a:pPr lvl="1"/>
            <a:r>
              <a:rPr lang="en-US" sz="1900" dirty="0" smtClean="0">
                <a:latin typeface="Comic Sans MS"/>
                <a:cs typeface="Comic Sans MS"/>
                <a:sym typeface="Wingdings"/>
              </a:rPr>
              <a:t>LVL1/TDAQ: Vincenzo I. (LVL1 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coord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. group), Massimo, Sabrina, 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A.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Aloisio</a:t>
            </a:r>
            <a:endParaRPr lang="en-US" sz="1900" dirty="0" smtClean="0">
              <a:latin typeface="Comic Sans MS"/>
              <a:cs typeface="Comic Sans MS"/>
              <a:sym typeface="Wingdings"/>
            </a:endParaRPr>
          </a:p>
          <a:p>
            <a:r>
              <a:rPr lang="en-US" sz="2400" b="1" dirty="0" smtClean="0">
                <a:solidFill>
                  <a:srgbClr val="4D9F60"/>
                </a:solidFill>
                <a:latin typeface="Comic Sans MS"/>
                <a:cs typeface="Comic Sans MS"/>
                <a:sym typeface="Wingdings"/>
              </a:rPr>
              <a:t>Computing</a:t>
            </a:r>
          </a:p>
          <a:p>
            <a:pPr lvl="1"/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Gianpaolo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 (Deputy 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coord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. 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Naz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. e scrutiny group), 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Alessandra(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resp.op.Tier2)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, Arturo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, 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Camilla, 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L.Merola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, 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G.Russo</a:t>
            </a:r>
            <a:endParaRPr lang="en-US" sz="1900" dirty="0" smtClean="0">
              <a:latin typeface="Comic Sans MS"/>
              <a:cs typeface="Comic Sans MS"/>
              <a:sym typeface="Wingdings"/>
            </a:endParaRPr>
          </a:p>
          <a:p>
            <a:r>
              <a:rPr lang="en-US" sz="2400" b="1" dirty="0" smtClean="0">
                <a:solidFill>
                  <a:srgbClr val="FF6600"/>
                </a:solidFill>
                <a:latin typeface="Comic Sans MS"/>
                <a:cs typeface="Comic Sans MS"/>
                <a:sym typeface="Wingdings"/>
              </a:rPr>
              <a:t>Upgrade: NSW </a:t>
            </a:r>
            <a:r>
              <a:rPr lang="en-US" sz="2400" b="1" dirty="0" err="1" smtClean="0">
                <a:solidFill>
                  <a:srgbClr val="FF6600"/>
                </a:solidFill>
                <a:latin typeface="Comic Sans MS"/>
                <a:cs typeface="Comic Sans MS"/>
                <a:sym typeface="Wingdings"/>
              </a:rPr>
              <a:t>Micromegas</a:t>
            </a:r>
            <a:r>
              <a:rPr lang="en-US" sz="2400" b="1" dirty="0" smtClean="0">
                <a:solidFill>
                  <a:srgbClr val="FF6600"/>
                </a:solidFill>
                <a:latin typeface="Comic Sans MS"/>
                <a:cs typeface="Comic Sans MS"/>
                <a:sym typeface="Wingdings"/>
              </a:rPr>
              <a:t> and trigger</a:t>
            </a:r>
          </a:p>
          <a:p>
            <a:pPr lvl="1"/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Micromegas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: Paolo </a:t>
            </a:r>
            <a:r>
              <a:rPr lang="en-US" sz="1900" dirty="0">
                <a:latin typeface="Comic Sans MS"/>
                <a:cs typeface="Comic Sans MS"/>
                <a:sym typeface="Wingdings"/>
              </a:rPr>
              <a:t>I. 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(</a:t>
            </a:r>
            <a:r>
              <a:rPr lang="en-US" sz="1900" dirty="0">
                <a:latin typeface="Comic Sans MS"/>
                <a:cs typeface="Comic Sans MS"/>
                <a:sym typeface="Wingdings"/>
              </a:rPr>
              <a:t>Resp. </a:t>
            </a:r>
            <a:r>
              <a:rPr lang="en-US" sz="1900" dirty="0" err="1">
                <a:latin typeface="Comic Sans MS"/>
                <a:cs typeface="Comic Sans MS"/>
                <a:sym typeface="Wingdings"/>
              </a:rPr>
              <a:t>naz</a:t>
            </a:r>
            <a:r>
              <a:rPr lang="en-US" sz="1900" dirty="0">
                <a:latin typeface="Comic Sans MS"/>
                <a:cs typeface="Comic Sans MS"/>
                <a:sym typeface="Wingdings"/>
              </a:rPr>
              <a:t>. 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MM, in </a:t>
            </a:r>
            <a:r>
              <a:rPr lang="en-US" sz="1900" dirty="0" err="1">
                <a:latin typeface="Comic Sans MS"/>
                <a:cs typeface="Comic Sans MS"/>
                <a:sym typeface="Wingdings"/>
              </a:rPr>
              <a:t>congedo</a:t>
            </a:r>
            <a:r>
              <a:rPr lang="en-US" sz="19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al CERN dal </a:t>
            </a:r>
            <a:r>
              <a:rPr lang="en-US" sz="1900" dirty="0">
                <a:latin typeface="Comic Sans MS"/>
                <a:cs typeface="Comic Sans MS"/>
                <a:sym typeface="Wingdings"/>
              </a:rPr>
              <a:t>2014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), 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Givi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 (CERN associate 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fino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 a 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giugno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 2014), Riccardo, MG, Camilla, Massimo, Vincenzo C.</a:t>
            </a:r>
            <a:endParaRPr lang="en-US" sz="1900" dirty="0">
              <a:latin typeface="Comic Sans MS"/>
              <a:cs typeface="Comic Sans MS"/>
              <a:sym typeface="Wingdings"/>
            </a:endParaRPr>
          </a:p>
          <a:p>
            <a:pPr lvl="1"/>
            <a:r>
              <a:rPr lang="en-US" sz="1900" dirty="0" smtClean="0">
                <a:latin typeface="Comic Sans MS"/>
                <a:cs typeface="Comic Sans MS"/>
                <a:sym typeface="Wingdings"/>
              </a:rPr>
              <a:t>Trigger: Vincenzo I., 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Raffaele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 G., Sabrina P. </a:t>
            </a:r>
          </a:p>
          <a:p>
            <a:r>
              <a:rPr lang="it-IT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Analisi</a:t>
            </a:r>
          </a:p>
          <a:p>
            <a:pPr lvl="1"/>
            <a:r>
              <a:rPr lang="it-IT" sz="1900" dirty="0" err="1" smtClean="0">
                <a:latin typeface="Comic Sans MS"/>
                <a:cs typeface="Comic Sans MS"/>
              </a:rPr>
              <a:t>Higgs</a:t>
            </a:r>
            <a:r>
              <a:rPr lang="it-IT" sz="1900" dirty="0" smtClean="0">
                <a:latin typeface="Comic Sans MS"/>
                <a:cs typeface="Comic Sans MS"/>
              </a:rPr>
              <a:t>: Francesco, Elvira, Arturo, Giovanni + laureati/</a:t>
            </a:r>
            <a:r>
              <a:rPr lang="it-IT" sz="1900" dirty="0" err="1" smtClean="0">
                <a:latin typeface="Comic Sans MS"/>
                <a:cs typeface="Comic Sans MS"/>
              </a:rPr>
              <a:t>ndi</a:t>
            </a:r>
            <a:r>
              <a:rPr lang="it-IT" sz="1900" dirty="0" smtClean="0">
                <a:latin typeface="Comic Sans MS"/>
                <a:cs typeface="Comic Sans MS"/>
              </a:rPr>
              <a:t>: </a:t>
            </a:r>
            <a:r>
              <a:rPr lang="it-IT" sz="1900" dirty="0" err="1" smtClean="0">
                <a:latin typeface="Comic Sans MS"/>
                <a:cs typeface="Comic Sans MS"/>
              </a:rPr>
              <a:t>F.Cirotto</a:t>
            </a:r>
            <a:r>
              <a:rPr lang="it-IT" sz="1900" dirty="0" smtClean="0">
                <a:latin typeface="Comic Sans MS"/>
                <a:cs typeface="Comic Sans MS"/>
              </a:rPr>
              <a:t>., </a:t>
            </a:r>
            <a:r>
              <a:rPr lang="it-IT" sz="1900" dirty="0" err="1" smtClean="0">
                <a:latin typeface="Comic Sans MS"/>
                <a:cs typeface="Comic Sans MS"/>
              </a:rPr>
              <a:t>N.Bruscino</a:t>
            </a:r>
            <a:r>
              <a:rPr lang="it-IT" sz="1900" dirty="0" smtClean="0">
                <a:latin typeface="Comic Sans MS"/>
                <a:cs typeface="Comic Sans MS"/>
              </a:rPr>
              <a:t>, </a:t>
            </a:r>
            <a:r>
              <a:rPr lang="it-IT" sz="1900" dirty="0" err="1" smtClean="0">
                <a:latin typeface="Comic Sans MS"/>
                <a:cs typeface="Comic Sans MS"/>
              </a:rPr>
              <a:t>C.Savarese</a:t>
            </a:r>
            <a:r>
              <a:rPr lang="it-IT" sz="1900" dirty="0" smtClean="0">
                <a:latin typeface="Comic Sans MS"/>
                <a:cs typeface="Comic Sans MS"/>
              </a:rPr>
              <a:t>, </a:t>
            </a:r>
            <a:r>
              <a:rPr lang="it-IT" sz="1900" dirty="0" err="1" smtClean="0">
                <a:latin typeface="Comic Sans MS"/>
                <a:cs typeface="Comic Sans MS"/>
              </a:rPr>
              <a:t>L.Paolillo</a:t>
            </a:r>
            <a:endParaRPr lang="it-IT" sz="1900" dirty="0" smtClean="0">
              <a:latin typeface="Comic Sans MS"/>
              <a:cs typeface="Comic Sans MS"/>
            </a:endParaRPr>
          </a:p>
          <a:p>
            <a:pPr lvl="1"/>
            <a:r>
              <a:rPr lang="it-IT" sz="1900" dirty="0" err="1" smtClean="0">
                <a:latin typeface="Comic Sans MS"/>
                <a:cs typeface="Comic Sans MS"/>
              </a:rPr>
              <a:t>Bs</a:t>
            </a:r>
            <a:r>
              <a:rPr lang="en-US" sz="1900" dirty="0" smtClean="0">
                <a:sym typeface="Wingdings"/>
              </a:rPr>
              <a:t></a:t>
            </a:r>
            <a:r>
              <a:rPr lang="en-US" sz="1900" dirty="0" smtClean="0">
                <a:latin typeface="Symbol" charset="2"/>
                <a:cs typeface="Symbol" charset="2"/>
                <a:sym typeface="Wingdings"/>
              </a:rPr>
              <a:t>mm 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: Paolo, Vincenzo C., 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laureata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1900" smtClean="0">
                <a:latin typeface="Comic Sans MS"/>
                <a:cs typeface="Comic Sans MS"/>
                <a:sym typeface="Wingdings"/>
              </a:rPr>
              <a:t>A.Sannino</a:t>
            </a:r>
            <a:endParaRPr lang="en-US" sz="1900" dirty="0" smtClean="0">
              <a:latin typeface="Comic Sans MS"/>
              <a:cs typeface="Comic Sans MS"/>
              <a:sym typeface="Wingdings"/>
            </a:endParaRPr>
          </a:p>
          <a:p>
            <a:pPr lvl="1"/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W+jets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: 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laureanda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 N. 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Calace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 (</a:t>
            </a:r>
            <a:r>
              <a:rPr lang="en-US" sz="1900" dirty="0" err="1" smtClean="0">
                <a:latin typeface="Comic Sans MS"/>
                <a:cs typeface="Comic Sans MS"/>
                <a:sym typeface="Wingdings"/>
              </a:rPr>
              <a:t>A.Tricoli</a:t>
            </a:r>
            <a:r>
              <a:rPr lang="en-US" sz="1900" dirty="0" smtClean="0">
                <a:latin typeface="Comic Sans MS"/>
                <a:cs typeface="Comic Sans MS"/>
                <a:sym typeface="Wingdings"/>
              </a:rPr>
              <a:t> (CERN), Paolo I.)</a:t>
            </a:r>
            <a:endParaRPr lang="en-US" sz="1900" dirty="0" smtClean="0">
              <a:latin typeface="Symbol" charset="2"/>
              <a:cs typeface="Symbol" charset="2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2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…the end…</a:t>
            </a:r>
            <a:endParaRPr lang="en-US" i="1" dirty="0"/>
          </a:p>
        </p:txBody>
      </p:sp>
      <p:pic>
        <p:nvPicPr>
          <p:cNvPr id="6" name="Picture 5" descr="Schermata 2013-12-28 a 20.20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928520"/>
            <a:ext cx="5689600" cy="557387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 Long Shutdowns &amp; Runs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pic>
        <p:nvPicPr>
          <p:cNvPr id="10" name="Picture 9" descr="Schermata 2013-12-28 a 21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181100"/>
            <a:ext cx="8191500" cy="457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500" y="3848100"/>
            <a:ext cx="482600" cy="368300"/>
          </a:xfrm>
          <a:prstGeom prst="rect">
            <a:avLst/>
          </a:prstGeom>
          <a:effectLst>
            <a:glow rad="1016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LS2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90500" y="4775200"/>
            <a:ext cx="482600" cy="711200"/>
          </a:xfrm>
          <a:prstGeom prst="rect">
            <a:avLst/>
          </a:prstGeom>
          <a:effectLst>
            <a:glow rad="1016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LS3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400" y="5384800"/>
            <a:ext cx="652643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+mj-lt"/>
                <a:cs typeface="Times New Roman"/>
              </a:rPr>
              <a:t>2025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900" y="927100"/>
            <a:ext cx="698500" cy="193899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tx1">
                <a:alpha val="75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it-IT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ew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1800" y="2984500"/>
            <a:ext cx="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tx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7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5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I Upgrade: New Small </a:t>
            </a:r>
            <a:r>
              <a:rPr lang="de-DE" dirty="0" err="1" smtClean="0"/>
              <a:t>Wheel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9" y="2279913"/>
            <a:ext cx="6231202" cy="416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" y="969445"/>
            <a:ext cx="880604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dirty="0" smtClean="0">
                <a:latin typeface="+mj-lt"/>
                <a:cs typeface="Times New Roman"/>
              </a:rPr>
              <a:t>The NSW Upgrade with the replacement of the existing Small Wheels has the goal to address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  <a:cs typeface="Times New Roman"/>
              </a:rPr>
              <a:t>The high fake track rate with the current setup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  <a:cs typeface="Times New Roman"/>
              </a:rPr>
              <a:t>Prohibitively high L1 Muon rates if current pt thresholds would be kept at luminosities as expected after LS2 and during HL-LHC ...</a:t>
            </a:r>
            <a:endParaRPr lang="de-CH" dirty="0">
              <a:latin typeface="+mj-lt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8300" y="5956300"/>
            <a:ext cx="1028700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 anchor="t" anchorCtr="0"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err="1" smtClean="0">
                <a:latin typeface="Symbol" charset="2"/>
                <a:cs typeface="Symbol" charset="2"/>
              </a:rPr>
              <a:t>Dq</a:t>
            </a:r>
            <a:r>
              <a:rPr lang="en-US" sz="1200" dirty="0" smtClean="0"/>
              <a:t>&lt;7 </a:t>
            </a:r>
            <a:r>
              <a:rPr lang="en-US" sz="1200" dirty="0" err="1"/>
              <a:t>mrad</a:t>
            </a:r>
            <a:endParaRPr lang="en-US" sz="1200" dirty="0">
              <a:latin typeface="+mj-lt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NSW Detectors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946446"/>
            <a:ext cx="3423578" cy="14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" y="1228725"/>
            <a:ext cx="8934450" cy="147732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b="1" dirty="0" smtClean="0">
                <a:solidFill>
                  <a:srgbClr val="FF0000"/>
                </a:solidFill>
                <a:latin typeface="+mj-lt"/>
                <a:cs typeface="Times New Roman"/>
              </a:rPr>
              <a:t>Micro-Mesh</a:t>
            </a:r>
            <a:r>
              <a:rPr lang="de-DE" dirty="0" smtClean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de-DE" b="1" dirty="0" smtClean="0">
                <a:solidFill>
                  <a:srgbClr val="FF0000"/>
                </a:solidFill>
                <a:latin typeface="+mj-lt"/>
                <a:cs typeface="Times New Roman"/>
              </a:rPr>
              <a:t>Ga</a:t>
            </a:r>
            <a:r>
              <a:rPr lang="de-DE" dirty="0" smtClean="0">
                <a:solidFill>
                  <a:srgbClr val="FF0000"/>
                </a:solidFill>
                <a:latin typeface="+mj-lt"/>
                <a:cs typeface="Times New Roman"/>
              </a:rPr>
              <a:t>seous detectors </a:t>
            </a:r>
            <a:r>
              <a:rPr lang="de-DE" dirty="0" smtClean="0">
                <a:latin typeface="+mj-lt"/>
                <a:cs typeface="Times New Roman"/>
              </a:rPr>
              <a:t>(Micromegas) as primary precision tracker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de-DE" dirty="0" smtClean="0">
                <a:latin typeface="+mj-lt"/>
                <a:cs typeface="Times New Roman"/>
              </a:rPr>
              <a:t>Space resolution &lt; 100 µm independent of track incidence angle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de-DE" dirty="0" smtClean="0">
                <a:latin typeface="+mj-lt"/>
                <a:cs typeface="Times New Roman"/>
              </a:rPr>
              <a:t>Good track separation due to small 0.5 mm readout granularity (strips)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de-DE" dirty="0" smtClean="0">
                <a:latin typeface="+mj-lt"/>
                <a:cs typeface="Times New Roman"/>
              </a:rPr>
              <a:t>Excellent high rate capability due to small gas amplification region and small space charge effects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" y="2785110"/>
            <a:ext cx="8934450" cy="147732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b="1" dirty="0" smtClean="0">
                <a:solidFill>
                  <a:srgbClr val="0000FF"/>
                </a:solidFill>
                <a:latin typeface="+mj-lt"/>
                <a:cs typeface="Times New Roman"/>
              </a:rPr>
              <a:t>sTGCs</a:t>
            </a:r>
            <a:r>
              <a:rPr lang="de-DE" dirty="0">
                <a:latin typeface="+mj-lt"/>
                <a:cs typeface="Times New Roman"/>
              </a:rPr>
              <a:t> </a:t>
            </a:r>
            <a:r>
              <a:rPr lang="de-DE" dirty="0" smtClean="0">
                <a:latin typeface="+mj-lt"/>
                <a:cs typeface="Times New Roman"/>
              </a:rPr>
              <a:t>as primary trigger detector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de-DE" dirty="0" smtClean="0">
                <a:latin typeface="+mj-lt"/>
                <a:cs typeface="Times New Roman"/>
              </a:rPr>
              <a:t>Bunch ID with good timing resolution – additional suppression of fakes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de-DE" dirty="0" smtClean="0">
                <a:latin typeface="+mj-lt"/>
                <a:cs typeface="Times New Roman"/>
              </a:rPr>
              <a:t>Good space resolution providing track vectors with  &lt; 1 mrad angular resolution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de-DE" dirty="0" smtClean="0">
                <a:latin typeface="+mj-lt"/>
                <a:cs typeface="Times New Roman"/>
              </a:rPr>
              <a:t>Based on proven TGC technology, PAD electrodes instead of only strips as in current detector</a:t>
            </a:r>
            <a:endParaRPr lang="de-DE" dirty="0">
              <a:latin typeface="+mj-lt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350" y="4238625"/>
            <a:ext cx="88582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 marL="28575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de-DE" dirty="0" smtClean="0">
                <a:latin typeface="+mj-lt"/>
                <a:cs typeface="Times New Roman"/>
              </a:rPr>
              <a:t>High redundancy, 16 active detection plane in total, technologies complement each other, both with trigger and tracking capabilities !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780" r="7500"/>
          <a:stretch/>
        </p:blipFill>
        <p:spPr bwMode="auto">
          <a:xfrm>
            <a:off x="5686424" y="4615998"/>
            <a:ext cx="3190875" cy="18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809071"/>
            <a:ext cx="2191213" cy="165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3350" y="875899"/>
            <a:ext cx="555307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dirty="0" smtClean="0">
                <a:latin typeface="+mj-lt"/>
                <a:cs typeface="Times New Roman"/>
              </a:rPr>
              <a:t>2 detector technologies, complementing each other:</a:t>
            </a:r>
            <a:endParaRPr lang="de-CH" dirty="0">
              <a:latin typeface="+mj-lt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7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25129" y="1914733"/>
            <a:ext cx="4138862" cy="28623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 anchor="t" anchorCtr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FF0000"/>
                </a:solidFill>
                <a:latin typeface="+mj-lt"/>
                <a:cs typeface="Times New Roman"/>
              </a:rPr>
              <a:t>Israel: </a:t>
            </a:r>
            <a:r>
              <a:rPr lang="de-DE" dirty="0" smtClean="0">
                <a:latin typeface="+mj-lt"/>
                <a:cs typeface="Times New Roman"/>
              </a:rPr>
              <a:t>New 60x40cm module produced using quasi final tooling, results meet specs for flatness and uniformity: </a:t>
            </a:r>
            <a:r>
              <a:rPr lang="en-US" dirty="0"/>
              <a:t>Flatness </a:t>
            </a:r>
            <a:r>
              <a:rPr lang="en-US" dirty="0" smtClean="0"/>
              <a:t>to </a:t>
            </a:r>
            <a:r>
              <a:rPr lang="en-US" dirty="0"/>
              <a:t>within 50</a:t>
            </a:r>
            <a:r>
              <a:rPr lang="el-GR" dirty="0"/>
              <a:t>μ</a:t>
            </a:r>
            <a:r>
              <a:rPr lang="en-US" dirty="0"/>
              <a:t>m and uniformity of thickness around the edges with Ϭ=48</a:t>
            </a:r>
            <a:r>
              <a:rPr lang="el-GR" dirty="0"/>
              <a:t>μ</a:t>
            </a:r>
            <a:r>
              <a:rPr lang="en-US" dirty="0"/>
              <a:t>m with largest deviation ~100</a:t>
            </a:r>
            <a:r>
              <a:rPr lang="el-GR" dirty="0"/>
              <a:t>μ</a:t>
            </a:r>
            <a:r>
              <a:rPr lang="en-US" dirty="0" smtClean="0"/>
              <a:t>m.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+mj-lt"/>
                <a:cs typeface="Times New Roman"/>
              </a:rPr>
              <a:t>      2</a:t>
            </a:r>
            <a:r>
              <a:rPr lang="en-US" baseline="30000" dirty="0" smtClean="0">
                <a:latin typeface="+mj-lt"/>
                <a:cs typeface="Times New Roman"/>
              </a:rPr>
              <a:t>nd</a:t>
            </a:r>
            <a:r>
              <a:rPr lang="en-US" dirty="0" smtClean="0">
                <a:latin typeface="+mj-lt"/>
                <a:cs typeface="Times New Roman"/>
              </a:rPr>
              <a:t> module being built to complete qualification of procedure and involved company</a:t>
            </a:r>
            <a:endParaRPr lang="de-DE" dirty="0" smtClean="0">
              <a:latin typeface="+mj-lt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sTGC Chamber Construction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128" y="933653"/>
            <a:ext cx="885524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dirty="0" smtClean="0">
                <a:latin typeface="+mj-lt"/>
                <a:cs typeface="Times New Roman"/>
              </a:rPr>
              <a:t>There will be </a:t>
            </a:r>
            <a:r>
              <a:rPr lang="de-DE" dirty="0" smtClean="0">
                <a:solidFill>
                  <a:srgbClr val="FF0000"/>
                </a:solidFill>
                <a:latin typeface="+mj-lt"/>
                <a:cs typeface="Times New Roman"/>
              </a:rPr>
              <a:t>6 different type of sTGC modules </a:t>
            </a:r>
            <a:r>
              <a:rPr lang="de-DE" dirty="0" smtClean="0">
                <a:latin typeface="+mj-lt"/>
                <a:cs typeface="Times New Roman"/>
              </a:rPr>
              <a:t>(quadruplets), produced in 4 major and 1 auxiliary production sites: I</a:t>
            </a:r>
            <a:r>
              <a:rPr lang="de-DE" dirty="0" smtClean="0">
                <a:solidFill>
                  <a:srgbClr val="0000FF"/>
                </a:solidFill>
                <a:latin typeface="+mj-lt"/>
                <a:cs typeface="Times New Roman"/>
              </a:rPr>
              <a:t>srael</a:t>
            </a:r>
            <a:r>
              <a:rPr lang="de-DE" dirty="0" smtClean="0">
                <a:latin typeface="+mj-lt"/>
                <a:cs typeface="Times New Roman"/>
              </a:rPr>
              <a:t>, </a:t>
            </a:r>
            <a:r>
              <a:rPr lang="de-DE" dirty="0" smtClean="0">
                <a:solidFill>
                  <a:srgbClr val="CC00FF"/>
                </a:solidFill>
                <a:latin typeface="+mj-lt"/>
                <a:cs typeface="Times New Roman"/>
              </a:rPr>
              <a:t>Canada</a:t>
            </a:r>
            <a:r>
              <a:rPr lang="de-DE" dirty="0" smtClean="0">
                <a:latin typeface="+mj-lt"/>
                <a:cs typeface="Times New Roman"/>
              </a:rPr>
              <a:t>, </a:t>
            </a:r>
            <a:r>
              <a:rPr lang="de-DE" dirty="0" smtClean="0">
                <a:solidFill>
                  <a:srgbClr val="FFC000"/>
                </a:solidFill>
                <a:latin typeface="+mj-lt"/>
                <a:cs typeface="Times New Roman"/>
              </a:rPr>
              <a:t>Chile</a:t>
            </a:r>
            <a:r>
              <a:rPr lang="de-DE" dirty="0" smtClean="0">
                <a:latin typeface="+mj-lt"/>
                <a:cs typeface="Times New Roman"/>
              </a:rPr>
              <a:t>, </a:t>
            </a:r>
            <a:r>
              <a:rPr lang="de-DE" dirty="0" smtClean="0">
                <a:solidFill>
                  <a:srgbClr val="00B050"/>
                </a:solidFill>
                <a:latin typeface="+mj-lt"/>
                <a:cs typeface="Times New Roman"/>
              </a:rPr>
              <a:t>China </a:t>
            </a:r>
            <a:r>
              <a:rPr lang="de-DE" dirty="0" smtClean="0">
                <a:latin typeface="+mj-lt"/>
                <a:cs typeface="Times New Roman"/>
              </a:rPr>
              <a:t>(Shandong) + 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/>
              </a:rPr>
              <a:t>St. Petersburg</a:t>
            </a:r>
            <a:r>
              <a:rPr lang="de-DE" dirty="0" smtClean="0">
                <a:latin typeface="+mj-lt"/>
                <a:cs typeface="Times New Roman"/>
              </a:rPr>
              <a:t>.</a:t>
            </a:r>
          </a:p>
          <a:p>
            <a:pPr>
              <a:spcBef>
                <a:spcPct val="0"/>
              </a:spcBef>
            </a:pPr>
            <a:r>
              <a:rPr lang="de-DE" dirty="0" smtClean="0">
                <a:latin typeface="+mj-lt"/>
                <a:cs typeface="Times New Roman"/>
              </a:rPr>
              <a:t>Note: IL and CN produced TGC for the current muon spectrometer.</a:t>
            </a:r>
            <a:endParaRPr lang="de-CH" dirty="0">
              <a:latin typeface="+mj-lt"/>
              <a:cs typeface="Times New Roman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b="11138"/>
          <a:stretch/>
        </p:blipFill>
        <p:spPr bwMode="auto">
          <a:xfrm>
            <a:off x="5842533" y="1834472"/>
            <a:ext cx="3108960" cy="344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455469" y="1579984"/>
            <a:ext cx="3031958" cy="2953518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55469" y="1579984"/>
            <a:ext cx="4042611" cy="2491502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73027" y="1579984"/>
            <a:ext cx="1443790" cy="932210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71448" y="1579984"/>
            <a:ext cx="1515979" cy="1394222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35116" y="1579984"/>
            <a:ext cx="3734602" cy="7500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63992" y="1636295"/>
            <a:ext cx="2849077" cy="265657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\\cern.ch\dfs\Users\g\george\Documents\Assembly tools sTGC\DSC02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" y="4860421"/>
            <a:ext cx="3021795" cy="169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272589" y="5544150"/>
            <a:ext cx="5678904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t" anchorCtr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latin typeface="+mj-lt"/>
                <a:cs typeface="Times New Roman"/>
              </a:rPr>
              <a:t>Preparations for Module-1: 2 Quote asked from 2 companies for production of the cathode plane</a:t>
            </a:r>
            <a:endParaRPr lang="de-CH" dirty="0">
              <a:latin typeface="+mj-lt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MM Chamber Construction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9 Gen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M.Alviggi, Riunione di GRI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1" y="2337358"/>
            <a:ext cx="2751923" cy="384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73" y="2470458"/>
            <a:ext cx="3364004" cy="37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94" y="2470459"/>
            <a:ext cx="1783932" cy="353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9250" y="3850067"/>
            <a:ext cx="2877954" cy="96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87294" y="5613266"/>
            <a:ext cx="176095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dirty="0" smtClean="0">
                <a:latin typeface="+mj-lt"/>
                <a:cs typeface="Times New Roman"/>
              </a:rPr>
              <a:t>Large sectors</a:t>
            </a:r>
            <a:endParaRPr lang="de-CH" dirty="0">
              <a:latin typeface="+mj-lt"/>
              <a:cs typeface="Times New Roman"/>
            </a:endParaRPr>
          </a:p>
        </p:txBody>
      </p:sp>
      <p:pic>
        <p:nvPicPr>
          <p:cNvPr id="3" name="Picture 2" descr="Schermata 2013-12-26 a 12.51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79" y="1003300"/>
            <a:ext cx="9534805" cy="515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51800" y="4241800"/>
            <a:ext cx="1148459" cy="369332"/>
          </a:xfrm>
          <a:prstGeom prst="rect">
            <a:avLst/>
          </a:prstGeom>
          <a:solidFill>
            <a:srgbClr val="FFFFFF"/>
          </a:solidFill>
          <a:ln w="44450">
            <a:solidFill>
              <a:srgbClr val="0000FF"/>
            </a:solidFill>
            <a:prstDash val="solid"/>
          </a:ln>
        </p:spPr>
        <p:txBody>
          <a:bodyPr wrap="non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+mj-lt"/>
                <a:cs typeface="Times New Roman"/>
              </a:rPr>
              <a:t>Italy-INFN</a:t>
            </a:r>
            <a:endParaRPr lang="en-US" b="1" dirty="0">
              <a:solidFill>
                <a:srgbClr val="000000"/>
              </a:solidFill>
              <a:latin typeface="+mj-lt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9900" y="2552700"/>
            <a:ext cx="1069524" cy="369332"/>
          </a:xfrm>
          <a:prstGeom prst="rect">
            <a:avLst/>
          </a:prstGeom>
          <a:solidFill>
            <a:srgbClr val="FFFFFF"/>
          </a:solidFill>
          <a:ln w="44450">
            <a:solidFill>
              <a:srgbClr val="0000FF"/>
            </a:solidFill>
            <a:prstDash val="solid"/>
          </a:ln>
        </p:spPr>
        <p:txBody>
          <a:bodyPr wrap="non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+mj-lt"/>
                <a:cs typeface="Times New Roman"/>
              </a:rPr>
              <a:t>Germany</a:t>
            </a:r>
            <a:endParaRPr lang="en-US" b="1" dirty="0">
              <a:solidFill>
                <a:srgbClr val="000000"/>
              </a:solidFill>
              <a:latin typeface="+mj-lt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0700" y="2527300"/>
            <a:ext cx="1301633" cy="646331"/>
          </a:xfrm>
          <a:prstGeom prst="rect">
            <a:avLst/>
          </a:prstGeom>
          <a:solidFill>
            <a:srgbClr val="FFFFFF"/>
          </a:solidFill>
          <a:ln w="44450">
            <a:solidFill>
              <a:srgbClr val="0000FF"/>
            </a:solidFill>
            <a:prstDash val="solid"/>
          </a:ln>
        </p:spPr>
        <p:txBody>
          <a:bodyPr wrap="non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Tessaloniki</a:t>
            </a:r>
            <a:r>
              <a:rPr lang="en-US" b="1" dirty="0" smtClean="0">
                <a:solidFill>
                  <a:srgbClr val="000000"/>
                </a:solidFill>
                <a:latin typeface="+mj-lt"/>
                <a:cs typeface="Times New Roman"/>
              </a:rPr>
              <a:t>, </a:t>
            </a:r>
          </a:p>
          <a:p>
            <a:pPr>
              <a:spcBef>
                <a:spcPct val="0"/>
              </a:spcBef>
            </a:pPr>
            <a:r>
              <a:rPr lang="en-US" b="1" dirty="0" err="1" smtClean="0">
                <a:solidFill>
                  <a:srgbClr val="000000"/>
                </a:solidFill>
                <a:latin typeface="+mj-lt"/>
                <a:cs typeface="Times New Roman"/>
              </a:rPr>
              <a:t>Dubna</a:t>
            </a:r>
            <a:endParaRPr lang="en-US" b="1" dirty="0">
              <a:solidFill>
                <a:srgbClr val="000000"/>
              </a:solidFill>
              <a:latin typeface="+mj-lt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4800" y="3860800"/>
            <a:ext cx="787395" cy="369332"/>
          </a:xfrm>
          <a:prstGeom prst="rect">
            <a:avLst/>
          </a:prstGeom>
          <a:solidFill>
            <a:srgbClr val="FFFFFF"/>
          </a:solidFill>
          <a:ln w="44450">
            <a:solidFill>
              <a:srgbClr val="0000FF"/>
            </a:solidFill>
            <a:prstDash val="solid"/>
          </a:ln>
        </p:spPr>
        <p:txBody>
          <a:bodyPr wrap="non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err="1" smtClean="0">
                <a:latin typeface="+mj-lt"/>
                <a:cs typeface="Times New Roman"/>
              </a:rPr>
              <a:t>Saclay</a:t>
            </a:r>
            <a:endParaRPr lang="en-US" b="1" dirty="0">
              <a:latin typeface="+mj-lt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00" y="6045200"/>
            <a:ext cx="6585081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b="1" dirty="0" err="1" smtClean="0">
                <a:solidFill>
                  <a:srgbClr val="FF0000"/>
                </a:solidFill>
              </a:rPr>
              <a:t>Italy</a:t>
            </a:r>
            <a:r>
              <a:rPr lang="de-DE" b="1" dirty="0" smtClean="0">
                <a:solidFill>
                  <a:srgbClr val="FF0000"/>
                </a:solidFill>
              </a:rPr>
              <a:t>-INFN: </a:t>
            </a:r>
            <a:r>
              <a:rPr lang="de-DE" b="1" dirty="0" err="1">
                <a:solidFill>
                  <a:srgbClr val="FF0000"/>
                </a:solidFill>
              </a:rPr>
              <a:t>Cosenza</a:t>
            </a:r>
            <a:r>
              <a:rPr lang="de-DE" b="1" dirty="0" smtClean="0">
                <a:solidFill>
                  <a:srgbClr val="FF0000"/>
                </a:solidFill>
              </a:rPr>
              <a:t>, </a:t>
            </a:r>
            <a:r>
              <a:rPr lang="de-DE" b="1" dirty="0" err="1" smtClean="0">
                <a:solidFill>
                  <a:srgbClr val="FF0000"/>
                </a:solidFill>
              </a:rPr>
              <a:t>Frascati</a:t>
            </a:r>
            <a:r>
              <a:rPr lang="de-DE" b="1" dirty="0">
                <a:solidFill>
                  <a:srgbClr val="FF0000"/>
                </a:solidFill>
              </a:rPr>
              <a:t>, Lecce, </a:t>
            </a:r>
            <a:r>
              <a:rPr lang="de-DE" b="1" dirty="0" smtClean="0">
                <a:solidFill>
                  <a:srgbClr val="FF0000"/>
                </a:solidFill>
              </a:rPr>
              <a:t>Napoli, </a:t>
            </a:r>
            <a:r>
              <a:rPr lang="de-DE" b="1" dirty="0" err="1">
                <a:solidFill>
                  <a:srgbClr val="FF0000"/>
                </a:solidFill>
              </a:rPr>
              <a:t>Pavia</a:t>
            </a:r>
            <a:r>
              <a:rPr lang="de-DE" b="1" dirty="0">
                <a:solidFill>
                  <a:srgbClr val="FF0000"/>
                </a:solidFill>
              </a:rPr>
              <a:t>, </a:t>
            </a:r>
            <a:r>
              <a:rPr lang="de-DE" b="1" dirty="0" smtClean="0">
                <a:solidFill>
                  <a:srgbClr val="FF0000"/>
                </a:solidFill>
              </a:rPr>
              <a:t>Roma 1, Roma 3</a:t>
            </a:r>
            <a:r>
              <a:rPr lang="de-DE" b="1" dirty="0">
                <a:solidFill>
                  <a:srgbClr val="FF0000"/>
                </a:solidFill>
              </a:rPr>
              <a:t>,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5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tlas-runcoord-sty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FFFFFF"/>
        </a:solidFill>
        <a:ln>
          <a:solidFill>
            <a:schemeClr val="tx1"/>
          </a:solidFill>
        </a:ln>
      </a:spPr>
      <a:bodyPr wrap="none" rtlCol="0" anchor="t" anchorCtr="0">
        <a:spAutoFit/>
      </a:bodyPr>
      <a:lstStyle>
        <a:defPPr>
          <a:spcBef>
            <a:spcPct val="0"/>
          </a:spcBef>
          <a:defRPr dirty="0">
            <a:latin typeface="+mj-lt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atlas-runcoord-style.potx</Template>
  <TotalTime>4080</TotalTime>
  <Words>2802</Words>
  <Application>Microsoft Macintosh PowerPoint</Application>
  <PresentationFormat>On-screen Show (4:3)</PresentationFormat>
  <Paragraphs>386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atlas-runcoord-style</vt:lpstr>
      <vt:lpstr>ATLAS &amp; Upgrades</vt:lpstr>
      <vt:lpstr>PowerPoint Presentation</vt:lpstr>
      <vt:lpstr> Attività ATLAS 2013-14</vt:lpstr>
      <vt:lpstr>LHC Long Shutdowns &amp; Runs</vt:lpstr>
      <vt:lpstr>PHASE I </vt:lpstr>
      <vt:lpstr>PHASE I Upgrade: New Small Wheel</vt:lpstr>
      <vt:lpstr>NSW Detectors</vt:lpstr>
      <vt:lpstr>sTGC Chamber Construction</vt:lpstr>
      <vt:lpstr>MM Chamber Construction</vt:lpstr>
      <vt:lpstr>Micromegas production</vt:lpstr>
      <vt:lpstr>PCB production</vt:lpstr>
      <vt:lpstr>MM production</vt:lpstr>
      <vt:lpstr>MM Prototypes</vt:lpstr>
      <vt:lpstr>Functional Prototypes</vt:lpstr>
      <vt:lpstr>Detector construction: chamber assembly</vt:lpstr>
      <vt:lpstr>Detector assembly example: CERN</vt:lpstr>
      <vt:lpstr>Detector performance</vt:lpstr>
      <vt:lpstr>Detector performance</vt:lpstr>
      <vt:lpstr>Detector performance simulation</vt:lpstr>
      <vt:lpstr>MicroMegas in lab@NA</vt:lpstr>
      <vt:lpstr>MM construction next step</vt:lpstr>
      <vt:lpstr>NSW Electronics</vt:lpstr>
      <vt:lpstr>PHASE II </vt:lpstr>
      <vt:lpstr>Upgrade Phase II: Trigger DAQ</vt:lpstr>
      <vt:lpstr>Upgrade Phase II: L1 Muon Barrel</vt:lpstr>
      <vt:lpstr>Upgrade Phase II: Muon, RPC </vt:lpstr>
      <vt:lpstr>Upgrade Phase II: Muon, Big Wheel</vt:lpstr>
      <vt:lpstr>Upgrade Phase II: Calorimeters</vt:lpstr>
      <vt:lpstr>Upgrade Phase II: Tracker</vt:lpstr>
      <vt:lpstr>…the end…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Plan</dc:title>
  <dc:creator>Martin Aleksa</dc:creator>
  <cp:lastModifiedBy>Mariagrazia Alviggi</cp:lastModifiedBy>
  <cp:revision>3150</cp:revision>
  <cp:lastPrinted>2010-03-06T08:32:56Z</cp:lastPrinted>
  <dcterms:created xsi:type="dcterms:W3CDTF">2014-01-09T08:20:03Z</dcterms:created>
  <dcterms:modified xsi:type="dcterms:W3CDTF">2014-01-11T20:10:13Z</dcterms:modified>
</cp:coreProperties>
</file>