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D281A-3DD9-4A77-903E-D98A29E3ECE5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5FF12-4D14-4F08-B71B-AC774911835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D281A-3DD9-4A77-903E-D98A29E3ECE5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5FF12-4D14-4F08-B71B-AC774911835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D281A-3DD9-4A77-903E-D98A29E3ECE5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5FF12-4D14-4F08-B71B-AC774911835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D281A-3DD9-4A77-903E-D98A29E3ECE5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5FF12-4D14-4F08-B71B-AC774911835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D281A-3DD9-4A77-903E-D98A29E3ECE5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5FF12-4D14-4F08-B71B-AC774911835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D281A-3DD9-4A77-903E-D98A29E3ECE5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5FF12-4D14-4F08-B71B-AC774911835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D281A-3DD9-4A77-903E-D98A29E3ECE5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5FF12-4D14-4F08-B71B-AC774911835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D281A-3DD9-4A77-903E-D98A29E3ECE5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5FF12-4D14-4F08-B71B-AC774911835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D281A-3DD9-4A77-903E-D98A29E3ECE5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5FF12-4D14-4F08-B71B-AC774911835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D281A-3DD9-4A77-903E-D98A29E3ECE5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5FF12-4D14-4F08-B71B-AC774911835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D281A-3DD9-4A77-903E-D98A29E3ECE5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5FF12-4D14-4F08-B71B-AC774911835C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15D281A-3DD9-4A77-903E-D98A29E3ECE5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A35FF12-4D14-4F08-B71B-AC774911835C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196988" cy="69249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u="sng" dirty="0" smtClean="0">
                <a:solidFill>
                  <a:srgbClr val="7030A0"/>
                </a:solidFill>
              </a:rPr>
              <a:t>Manpower  </a:t>
            </a:r>
            <a:r>
              <a:rPr lang="it-IT" sz="2400" u="sng" dirty="0" err="1" smtClean="0">
                <a:solidFill>
                  <a:srgbClr val="7030A0"/>
                </a:solidFill>
              </a:rPr>
              <a:t>needed</a:t>
            </a:r>
            <a:r>
              <a:rPr lang="it-IT" sz="2400" u="sng" dirty="0" smtClean="0">
                <a:solidFill>
                  <a:srgbClr val="7030A0"/>
                </a:solidFill>
              </a:rPr>
              <a:t> </a:t>
            </a:r>
            <a:r>
              <a:rPr lang="it-IT" sz="2400" u="sng" dirty="0" err="1" smtClean="0">
                <a:solidFill>
                  <a:srgbClr val="7030A0"/>
                </a:solidFill>
              </a:rPr>
              <a:t>for</a:t>
            </a:r>
            <a:r>
              <a:rPr lang="it-IT" sz="2400" u="sng" dirty="0" smtClean="0">
                <a:solidFill>
                  <a:srgbClr val="7030A0"/>
                </a:solidFill>
              </a:rPr>
              <a:t> the </a:t>
            </a:r>
            <a:r>
              <a:rPr lang="it-IT" sz="2400" u="sng" dirty="0" err="1" smtClean="0">
                <a:solidFill>
                  <a:srgbClr val="7030A0"/>
                </a:solidFill>
              </a:rPr>
              <a:t>MM</a:t>
            </a:r>
            <a:r>
              <a:rPr lang="it-IT" sz="2400" u="sng" dirty="0" smtClean="0">
                <a:solidFill>
                  <a:srgbClr val="7030A0"/>
                </a:solidFill>
              </a:rPr>
              <a:t> </a:t>
            </a:r>
            <a:r>
              <a:rPr lang="it-IT" sz="2400" u="sng" dirty="0" err="1" smtClean="0">
                <a:solidFill>
                  <a:srgbClr val="7030A0"/>
                </a:solidFill>
              </a:rPr>
              <a:t>costruction</a:t>
            </a:r>
            <a:r>
              <a:rPr lang="it-IT" sz="2400" u="sng" dirty="0" smtClean="0">
                <a:solidFill>
                  <a:srgbClr val="7030A0"/>
                </a:solidFill>
              </a:rPr>
              <a:t> in Roma.</a:t>
            </a:r>
          </a:p>
          <a:p>
            <a:endParaRPr lang="it-IT" sz="800" dirty="0" smtClean="0">
              <a:solidFill>
                <a:srgbClr val="7030A0"/>
              </a:solidFill>
            </a:endParaRPr>
          </a:p>
          <a:p>
            <a:endParaRPr lang="it-IT" dirty="0" smtClean="0">
              <a:solidFill>
                <a:srgbClr val="7030A0"/>
              </a:solidFill>
            </a:endParaRPr>
          </a:p>
          <a:p>
            <a:r>
              <a:rPr lang="it-IT" dirty="0" smtClean="0">
                <a:solidFill>
                  <a:srgbClr val="7030A0"/>
                </a:solidFill>
              </a:rPr>
              <a:t>64 </a:t>
            </a:r>
            <a:r>
              <a:rPr lang="it-IT" dirty="0" err="1" smtClean="0">
                <a:solidFill>
                  <a:srgbClr val="7030A0"/>
                </a:solidFill>
              </a:rPr>
              <a:t>external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err="1" smtClean="0">
                <a:solidFill>
                  <a:srgbClr val="7030A0"/>
                </a:solidFill>
              </a:rPr>
              <a:t>drift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err="1" smtClean="0">
                <a:solidFill>
                  <a:srgbClr val="7030A0"/>
                </a:solidFill>
              </a:rPr>
              <a:t>panels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err="1" smtClean="0">
                <a:solidFill>
                  <a:srgbClr val="7030A0"/>
                </a:solidFill>
              </a:rPr>
              <a:t>for</a:t>
            </a:r>
            <a:r>
              <a:rPr lang="it-IT" dirty="0" smtClean="0">
                <a:solidFill>
                  <a:srgbClr val="7030A0"/>
                </a:solidFill>
              </a:rPr>
              <a:t> 32 SM1 </a:t>
            </a:r>
            <a:r>
              <a:rPr lang="it-IT" dirty="0" err="1" smtClean="0">
                <a:solidFill>
                  <a:srgbClr val="7030A0"/>
                </a:solidFill>
              </a:rPr>
              <a:t>chambers</a:t>
            </a:r>
            <a:r>
              <a:rPr lang="it-IT" dirty="0" smtClean="0">
                <a:solidFill>
                  <a:srgbClr val="7030A0"/>
                </a:solidFill>
              </a:rPr>
              <a:t>.</a:t>
            </a:r>
          </a:p>
          <a:p>
            <a:endParaRPr lang="it-IT" dirty="0">
              <a:solidFill>
                <a:srgbClr val="7030A0"/>
              </a:solidFill>
            </a:endParaRPr>
          </a:p>
          <a:p>
            <a:r>
              <a:rPr lang="it-IT" u="sng" dirty="0" err="1" smtClean="0">
                <a:solidFill>
                  <a:srgbClr val="7030A0"/>
                </a:solidFill>
              </a:rPr>
              <a:t>Panel</a:t>
            </a:r>
            <a:r>
              <a:rPr lang="it-IT" u="sng" dirty="0" smtClean="0">
                <a:solidFill>
                  <a:srgbClr val="7030A0"/>
                </a:solidFill>
              </a:rPr>
              <a:t> </a:t>
            </a:r>
            <a:r>
              <a:rPr lang="it-IT" u="sng" dirty="0" err="1" smtClean="0">
                <a:solidFill>
                  <a:srgbClr val="7030A0"/>
                </a:solidFill>
              </a:rPr>
              <a:t>construction</a:t>
            </a:r>
            <a:r>
              <a:rPr lang="it-IT" u="sng" dirty="0" smtClean="0">
                <a:solidFill>
                  <a:srgbClr val="7030A0"/>
                </a:solidFill>
              </a:rPr>
              <a:t>:</a:t>
            </a:r>
          </a:p>
          <a:p>
            <a:endParaRPr lang="it-IT" sz="800" dirty="0" smtClean="0">
              <a:solidFill>
                <a:srgbClr val="7030A0"/>
              </a:solidFill>
            </a:endParaRPr>
          </a:p>
          <a:p>
            <a:r>
              <a:rPr lang="it-IT" dirty="0" smtClean="0">
                <a:solidFill>
                  <a:srgbClr val="7030A0"/>
                </a:solidFill>
              </a:rPr>
              <a:t>1 </a:t>
            </a:r>
            <a:r>
              <a:rPr lang="it-IT" dirty="0" err="1" smtClean="0">
                <a:solidFill>
                  <a:srgbClr val="7030A0"/>
                </a:solidFill>
              </a:rPr>
              <a:t>day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err="1" smtClean="0">
                <a:solidFill>
                  <a:srgbClr val="7030A0"/>
                </a:solidFill>
              </a:rPr>
              <a:t>to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err="1" smtClean="0">
                <a:solidFill>
                  <a:srgbClr val="7030A0"/>
                </a:solidFill>
              </a:rPr>
              <a:t>prepare</a:t>
            </a:r>
            <a:r>
              <a:rPr lang="it-IT" dirty="0" smtClean="0">
                <a:solidFill>
                  <a:srgbClr val="7030A0"/>
                </a:solidFill>
              </a:rPr>
              <a:t> the </a:t>
            </a:r>
            <a:r>
              <a:rPr lang="it-IT" dirty="0" err="1" smtClean="0">
                <a:solidFill>
                  <a:srgbClr val="7030A0"/>
                </a:solidFill>
              </a:rPr>
              <a:t>components</a:t>
            </a:r>
            <a:r>
              <a:rPr lang="it-IT" dirty="0" smtClean="0">
                <a:solidFill>
                  <a:srgbClr val="7030A0"/>
                </a:solidFill>
              </a:rPr>
              <a:t> (</a:t>
            </a:r>
            <a:r>
              <a:rPr lang="it-IT" dirty="0" err="1" smtClean="0">
                <a:solidFill>
                  <a:srgbClr val="7030A0"/>
                </a:solidFill>
              </a:rPr>
              <a:t>pcb</a:t>
            </a:r>
            <a:r>
              <a:rPr lang="it-IT" dirty="0" smtClean="0">
                <a:solidFill>
                  <a:srgbClr val="7030A0"/>
                </a:solidFill>
              </a:rPr>
              <a:t>, </a:t>
            </a:r>
            <a:r>
              <a:rPr lang="it-IT" dirty="0" err="1" smtClean="0">
                <a:solidFill>
                  <a:srgbClr val="7030A0"/>
                </a:solidFill>
              </a:rPr>
              <a:t>honeycomb</a:t>
            </a:r>
            <a:r>
              <a:rPr lang="it-IT" dirty="0" smtClean="0">
                <a:solidFill>
                  <a:srgbClr val="7030A0"/>
                </a:solidFill>
              </a:rPr>
              <a:t>, frame etc.)</a:t>
            </a:r>
          </a:p>
          <a:p>
            <a:r>
              <a:rPr lang="it-IT" dirty="0">
                <a:solidFill>
                  <a:srgbClr val="7030A0"/>
                </a:solidFill>
              </a:rPr>
              <a:t> </a:t>
            </a:r>
            <a:r>
              <a:rPr lang="it-IT" dirty="0" smtClean="0">
                <a:solidFill>
                  <a:srgbClr val="7030A0"/>
                </a:solidFill>
              </a:rPr>
              <a:t>        </a:t>
            </a:r>
            <a:r>
              <a:rPr lang="it-IT" dirty="0" smtClean="0">
                <a:solidFill>
                  <a:srgbClr val="7030A0"/>
                </a:solidFill>
              </a:rPr>
              <a:t>1 </a:t>
            </a:r>
            <a:r>
              <a:rPr lang="it-IT" dirty="0" err="1" smtClean="0">
                <a:solidFill>
                  <a:srgbClr val="7030A0"/>
                </a:solidFill>
              </a:rPr>
              <a:t>technicians</a:t>
            </a:r>
            <a:r>
              <a:rPr lang="it-IT" dirty="0" smtClean="0">
                <a:solidFill>
                  <a:srgbClr val="7030A0"/>
                </a:solidFill>
              </a:rPr>
              <a:t> + 30% </a:t>
            </a:r>
            <a:r>
              <a:rPr lang="it-IT" dirty="0" err="1" smtClean="0">
                <a:solidFill>
                  <a:srgbClr val="7030A0"/>
                </a:solidFill>
              </a:rPr>
              <a:t>physicist</a:t>
            </a:r>
            <a:r>
              <a:rPr lang="it-IT" dirty="0" smtClean="0">
                <a:solidFill>
                  <a:srgbClr val="7030A0"/>
                </a:solidFill>
              </a:rPr>
              <a:t>.</a:t>
            </a:r>
          </a:p>
          <a:p>
            <a:endParaRPr lang="it-IT" sz="800" dirty="0" smtClean="0">
              <a:solidFill>
                <a:srgbClr val="7030A0"/>
              </a:solidFill>
            </a:endParaRPr>
          </a:p>
          <a:p>
            <a:r>
              <a:rPr lang="it-IT" dirty="0" smtClean="0">
                <a:solidFill>
                  <a:srgbClr val="7030A0"/>
                </a:solidFill>
              </a:rPr>
              <a:t>2 </a:t>
            </a:r>
            <a:r>
              <a:rPr lang="it-IT" dirty="0" err="1" smtClean="0">
                <a:solidFill>
                  <a:srgbClr val="7030A0"/>
                </a:solidFill>
              </a:rPr>
              <a:t>days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err="1" smtClean="0">
                <a:solidFill>
                  <a:srgbClr val="7030A0"/>
                </a:solidFill>
              </a:rPr>
              <a:t>for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err="1" smtClean="0">
                <a:solidFill>
                  <a:srgbClr val="7030A0"/>
                </a:solidFill>
              </a:rPr>
              <a:t>glueing</a:t>
            </a:r>
            <a:r>
              <a:rPr lang="it-IT" dirty="0" smtClean="0">
                <a:solidFill>
                  <a:srgbClr val="7030A0"/>
                </a:solidFill>
              </a:rPr>
              <a:t> the </a:t>
            </a:r>
            <a:r>
              <a:rPr lang="it-IT" dirty="0" err="1" smtClean="0">
                <a:solidFill>
                  <a:srgbClr val="7030A0"/>
                </a:solidFill>
              </a:rPr>
              <a:t>panel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err="1" smtClean="0">
                <a:solidFill>
                  <a:srgbClr val="7030A0"/>
                </a:solidFill>
              </a:rPr>
              <a:t>with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err="1" smtClean="0">
                <a:solidFill>
                  <a:srgbClr val="7030A0"/>
                </a:solidFill>
              </a:rPr>
              <a:t>vacuum</a:t>
            </a:r>
            <a:r>
              <a:rPr lang="it-IT" dirty="0" smtClean="0">
                <a:solidFill>
                  <a:srgbClr val="7030A0"/>
                </a:solidFill>
              </a:rPr>
              <a:t> bag </a:t>
            </a:r>
            <a:r>
              <a:rPr lang="it-IT" dirty="0" err="1" smtClean="0">
                <a:solidFill>
                  <a:srgbClr val="7030A0"/>
                </a:solidFill>
              </a:rPr>
              <a:t>technique</a:t>
            </a:r>
            <a:r>
              <a:rPr lang="it-IT" dirty="0" smtClean="0">
                <a:solidFill>
                  <a:srgbClr val="7030A0"/>
                </a:solidFill>
              </a:rPr>
              <a:t>.</a:t>
            </a:r>
          </a:p>
          <a:p>
            <a:r>
              <a:rPr lang="it-IT" dirty="0">
                <a:solidFill>
                  <a:srgbClr val="7030A0"/>
                </a:solidFill>
              </a:rPr>
              <a:t> </a:t>
            </a:r>
            <a:r>
              <a:rPr lang="it-IT" dirty="0" smtClean="0">
                <a:solidFill>
                  <a:srgbClr val="7030A0"/>
                </a:solidFill>
              </a:rPr>
              <a:t>        2 </a:t>
            </a:r>
            <a:r>
              <a:rPr lang="it-IT" dirty="0" err="1" smtClean="0">
                <a:solidFill>
                  <a:srgbClr val="7030A0"/>
                </a:solidFill>
              </a:rPr>
              <a:t>technicians</a:t>
            </a:r>
            <a:r>
              <a:rPr lang="it-IT" dirty="0" smtClean="0">
                <a:solidFill>
                  <a:srgbClr val="7030A0"/>
                </a:solidFill>
              </a:rPr>
              <a:t> + 1 </a:t>
            </a:r>
            <a:r>
              <a:rPr lang="it-IT" dirty="0" err="1" smtClean="0">
                <a:solidFill>
                  <a:srgbClr val="7030A0"/>
                </a:solidFill>
              </a:rPr>
              <a:t>physicist</a:t>
            </a:r>
            <a:endParaRPr lang="it-IT" dirty="0" smtClean="0">
              <a:solidFill>
                <a:srgbClr val="7030A0"/>
              </a:solidFill>
            </a:endParaRPr>
          </a:p>
          <a:p>
            <a:endParaRPr lang="it-IT" dirty="0">
              <a:solidFill>
                <a:srgbClr val="7030A0"/>
              </a:solidFill>
            </a:endParaRPr>
          </a:p>
          <a:p>
            <a:r>
              <a:rPr lang="it-IT" dirty="0" smtClean="0">
                <a:solidFill>
                  <a:srgbClr val="7030A0"/>
                </a:solidFill>
              </a:rPr>
              <a:t>1 </a:t>
            </a:r>
            <a:r>
              <a:rPr lang="it-IT" dirty="0" err="1" smtClean="0">
                <a:solidFill>
                  <a:srgbClr val="7030A0"/>
                </a:solidFill>
              </a:rPr>
              <a:t>day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err="1" smtClean="0">
                <a:solidFill>
                  <a:srgbClr val="7030A0"/>
                </a:solidFill>
              </a:rPr>
              <a:t>for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err="1" smtClean="0">
                <a:solidFill>
                  <a:srgbClr val="7030A0"/>
                </a:solidFill>
              </a:rPr>
              <a:t>refining</a:t>
            </a:r>
            <a:r>
              <a:rPr lang="it-IT" dirty="0" smtClean="0">
                <a:solidFill>
                  <a:srgbClr val="7030A0"/>
                </a:solidFill>
              </a:rPr>
              <a:t> the </a:t>
            </a:r>
            <a:r>
              <a:rPr lang="it-IT" dirty="0" err="1" smtClean="0">
                <a:solidFill>
                  <a:srgbClr val="7030A0"/>
                </a:solidFill>
              </a:rPr>
              <a:t>panel</a:t>
            </a:r>
            <a:r>
              <a:rPr lang="it-IT" dirty="0">
                <a:solidFill>
                  <a:srgbClr val="7030A0"/>
                </a:solidFill>
              </a:rPr>
              <a:t> </a:t>
            </a:r>
            <a:r>
              <a:rPr lang="it-IT" dirty="0" smtClean="0">
                <a:solidFill>
                  <a:srgbClr val="7030A0"/>
                </a:solidFill>
              </a:rPr>
              <a:t>(</a:t>
            </a:r>
            <a:r>
              <a:rPr lang="it-IT" dirty="0" err="1" smtClean="0">
                <a:solidFill>
                  <a:srgbClr val="7030A0"/>
                </a:solidFill>
              </a:rPr>
              <a:t>holes</a:t>
            </a:r>
            <a:r>
              <a:rPr lang="it-IT" dirty="0" smtClean="0">
                <a:solidFill>
                  <a:srgbClr val="7030A0"/>
                </a:solidFill>
              </a:rPr>
              <a:t>, </a:t>
            </a:r>
            <a:r>
              <a:rPr lang="it-IT" dirty="0" err="1" smtClean="0">
                <a:solidFill>
                  <a:srgbClr val="7030A0"/>
                </a:solidFill>
              </a:rPr>
              <a:t>other</a:t>
            </a:r>
            <a:r>
              <a:rPr lang="it-IT" dirty="0">
                <a:solidFill>
                  <a:srgbClr val="7030A0"/>
                </a:solidFill>
              </a:rPr>
              <a:t> </a:t>
            </a:r>
            <a:r>
              <a:rPr lang="it-IT" dirty="0" smtClean="0">
                <a:solidFill>
                  <a:srgbClr val="7030A0"/>
                </a:solidFill>
              </a:rPr>
              <a:t>...)</a:t>
            </a:r>
          </a:p>
          <a:p>
            <a:r>
              <a:rPr lang="it-IT" dirty="0">
                <a:solidFill>
                  <a:srgbClr val="7030A0"/>
                </a:solidFill>
              </a:rPr>
              <a:t> </a:t>
            </a:r>
            <a:r>
              <a:rPr lang="it-IT" dirty="0" smtClean="0">
                <a:solidFill>
                  <a:srgbClr val="7030A0"/>
                </a:solidFill>
              </a:rPr>
              <a:t>        2 </a:t>
            </a:r>
            <a:r>
              <a:rPr lang="it-IT" dirty="0" err="1" smtClean="0">
                <a:solidFill>
                  <a:srgbClr val="7030A0"/>
                </a:solidFill>
              </a:rPr>
              <a:t>technicians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</a:p>
          <a:p>
            <a:endParaRPr lang="it-IT" sz="1000" dirty="0">
              <a:solidFill>
                <a:srgbClr val="7030A0"/>
              </a:solidFill>
            </a:endParaRPr>
          </a:p>
          <a:p>
            <a:r>
              <a:rPr lang="it-IT" u="sng" dirty="0">
                <a:solidFill>
                  <a:srgbClr val="7030A0"/>
                </a:solidFill>
              </a:rPr>
              <a:t>T</a:t>
            </a:r>
            <a:r>
              <a:rPr lang="it-IT" u="sng" dirty="0" smtClean="0">
                <a:solidFill>
                  <a:srgbClr val="7030A0"/>
                </a:solidFill>
              </a:rPr>
              <a:t>est </a:t>
            </a:r>
            <a:r>
              <a:rPr lang="it-IT" u="sng" dirty="0" err="1" smtClean="0">
                <a:solidFill>
                  <a:srgbClr val="7030A0"/>
                </a:solidFill>
              </a:rPr>
              <a:t>of</a:t>
            </a:r>
            <a:r>
              <a:rPr lang="it-IT" u="sng" dirty="0" smtClean="0">
                <a:solidFill>
                  <a:srgbClr val="7030A0"/>
                </a:solidFill>
              </a:rPr>
              <a:t> the </a:t>
            </a:r>
            <a:r>
              <a:rPr lang="it-IT" u="sng" dirty="0" err="1" smtClean="0">
                <a:solidFill>
                  <a:srgbClr val="7030A0"/>
                </a:solidFill>
              </a:rPr>
              <a:t>panel</a:t>
            </a:r>
            <a:r>
              <a:rPr lang="it-IT" u="sng" dirty="0" smtClean="0">
                <a:solidFill>
                  <a:srgbClr val="7030A0"/>
                </a:solidFill>
              </a:rPr>
              <a:t> (</a:t>
            </a:r>
            <a:r>
              <a:rPr lang="it-IT" u="sng" dirty="0" err="1" smtClean="0">
                <a:solidFill>
                  <a:srgbClr val="7030A0"/>
                </a:solidFill>
              </a:rPr>
              <a:t>planarity</a:t>
            </a:r>
            <a:r>
              <a:rPr lang="it-IT" u="sng" dirty="0" smtClean="0">
                <a:solidFill>
                  <a:srgbClr val="7030A0"/>
                </a:solidFill>
              </a:rPr>
              <a:t>, etc.)</a:t>
            </a:r>
          </a:p>
          <a:p>
            <a:r>
              <a:rPr lang="it-IT" dirty="0">
                <a:solidFill>
                  <a:srgbClr val="7030A0"/>
                </a:solidFill>
              </a:rPr>
              <a:t> </a:t>
            </a:r>
            <a:r>
              <a:rPr lang="it-IT" dirty="0" smtClean="0">
                <a:solidFill>
                  <a:srgbClr val="7030A0"/>
                </a:solidFill>
              </a:rPr>
              <a:t>        50% </a:t>
            </a:r>
            <a:r>
              <a:rPr lang="it-IT" dirty="0" err="1" smtClean="0">
                <a:solidFill>
                  <a:srgbClr val="7030A0"/>
                </a:solidFill>
              </a:rPr>
              <a:t>day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err="1" smtClean="0">
                <a:solidFill>
                  <a:srgbClr val="7030A0"/>
                </a:solidFill>
              </a:rPr>
              <a:t>of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smtClean="0">
                <a:solidFill>
                  <a:srgbClr val="7030A0"/>
                </a:solidFill>
              </a:rPr>
              <a:t>1 </a:t>
            </a:r>
            <a:r>
              <a:rPr lang="it-IT" dirty="0" err="1" smtClean="0">
                <a:solidFill>
                  <a:srgbClr val="7030A0"/>
                </a:solidFill>
              </a:rPr>
              <a:t>physicist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smtClean="0">
                <a:solidFill>
                  <a:srgbClr val="7030A0"/>
                </a:solidFill>
              </a:rPr>
              <a:t>+ 30% </a:t>
            </a:r>
            <a:r>
              <a:rPr lang="it-IT" dirty="0" err="1" smtClean="0">
                <a:solidFill>
                  <a:srgbClr val="7030A0"/>
                </a:solidFill>
              </a:rPr>
              <a:t>day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err="1" smtClean="0">
                <a:solidFill>
                  <a:srgbClr val="7030A0"/>
                </a:solidFill>
              </a:rPr>
              <a:t>of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smtClean="0">
                <a:solidFill>
                  <a:srgbClr val="7030A0"/>
                </a:solidFill>
              </a:rPr>
              <a:t>1 </a:t>
            </a:r>
            <a:r>
              <a:rPr lang="it-IT" dirty="0" err="1" smtClean="0">
                <a:solidFill>
                  <a:srgbClr val="7030A0"/>
                </a:solidFill>
              </a:rPr>
              <a:t>technician</a:t>
            </a:r>
            <a:endParaRPr lang="it-IT" dirty="0" smtClean="0">
              <a:solidFill>
                <a:srgbClr val="7030A0"/>
              </a:solidFill>
            </a:endParaRPr>
          </a:p>
          <a:p>
            <a:endParaRPr lang="it-IT" dirty="0">
              <a:solidFill>
                <a:srgbClr val="7030A0"/>
              </a:solidFill>
            </a:endParaRPr>
          </a:p>
          <a:p>
            <a:r>
              <a:rPr lang="it-IT" dirty="0" smtClean="0">
                <a:solidFill>
                  <a:srgbClr val="7030A0"/>
                </a:solidFill>
              </a:rPr>
              <a:t>Total </a:t>
            </a:r>
            <a:r>
              <a:rPr lang="it-IT" dirty="0" err="1" smtClean="0">
                <a:solidFill>
                  <a:srgbClr val="7030A0"/>
                </a:solidFill>
              </a:rPr>
              <a:t>technician</a:t>
            </a:r>
            <a:r>
              <a:rPr lang="it-IT" dirty="0" smtClean="0">
                <a:solidFill>
                  <a:srgbClr val="7030A0"/>
                </a:solidFill>
              </a:rPr>
              <a:t>: 467 </a:t>
            </a:r>
            <a:r>
              <a:rPr lang="it-IT" dirty="0" err="1" smtClean="0">
                <a:solidFill>
                  <a:srgbClr val="7030A0"/>
                </a:solidFill>
              </a:rPr>
              <a:t>days</a:t>
            </a:r>
            <a:r>
              <a:rPr lang="it-IT" dirty="0" smtClean="0">
                <a:solidFill>
                  <a:srgbClr val="7030A0"/>
                </a:solidFill>
              </a:rPr>
              <a:t>  ( x 1,25 ) = 584 </a:t>
            </a:r>
            <a:r>
              <a:rPr lang="it-IT" dirty="0" err="1" smtClean="0">
                <a:solidFill>
                  <a:srgbClr val="7030A0"/>
                </a:solidFill>
              </a:rPr>
              <a:t>days</a:t>
            </a:r>
            <a:r>
              <a:rPr lang="it-IT" dirty="0" smtClean="0">
                <a:solidFill>
                  <a:srgbClr val="7030A0"/>
                </a:solidFill>
              </a:rPr>
              <a:t> = 117 </a:t>
            </a:r>
            <a:r>
              <a:rPr lang="it-IT" dirty="0" err="1" smtClean="0">
                <a:solidFill>
                  <a:srgbClr val="7030A0"/>
                </a:solidFill>
              </a:rPr>
              <a:t>weeks</a:t>
            </a:r>
            <a:endParaRPr lang="it-IT" dirty="0" smtClean="0">
              <a:solidFill>
                <a:srgbClr val="7030A0"/>
              </a:solidFill>
            </a:endParaRPr>
          </a:p>
          <a:p>
            <a:r>
              <a:rPr lang="it-IT" dirty="0">
                <a:solidFill>
                  <a:srgbClr val="7030A0"/>
                </a:solidFill>
              </a:rPr>
              <a:t> </a:t>
            </a:r>
            <a:r>
              <a:rPr lang="it-IT" dirty="0" smtClean="0">
                <a:solidFill>
                  <a:srgbClr val="7030A0"/>
                </a:solidFill>
              </a:rPr>
              <a:t>= 1,3 </a:t>
            </a:r>
            <a:r>
              <a:rPr lang="it-IT" dirty="0" err="1" smtClean="0">
                <a:solidFill>
                  <a:srgbClr val="7030A0"/>
                </a:solidFill>
              </a:rPr>
              <a:t>year</a:t>
            </a:r>
            <a:r>
              <a:rPr lang="it-IT" dirty="0" smtClean="0">
                <a:solidFill>
                  <a:srgbClr val="7030A0"/>
                </a:solidFill>
              </a:rPr>
              <a:t> x 2 </a:t>
            </a:r>
            <a:r>
              <a:rPr lang="it-IT" dirty="0" err="1" smtClean="0">
                <a:solidFill>
                  <a:srgbClr val="7030A0"/>
                </a:solidFill>
              </a:rPr>
              <a:t>technicians</a:t>
            </a:r>
            <a:endParaRPr lang="it-IT" dirty="0" smtClean="0">
              <a:solidFill>
                <a:srgbClr val="7030A0"/>
              </a:solidFill>
            </a:endParaRPr>
          </a:p>
          <a:p>
            <a:endParaRPr lang="it-IT" dirty="0">
              <a:solidFill>
                <a:srgbClr val="7030A0"/>
              </a:solidFill>
            </a:endParaRPr>
          </a:p>
          <a:p>
            <a:r>
              <a:rPr lang="it-IT" dirty="0" smtClean="0">
                <a:solidFill>
                  <a:srgbClr val="7030A0"/>
                </a:solidFill>
              </a:rPr>
              <a:t>Total </a:t>
            </a:r>
            <a:r>
              <a:rPr lang="it-IT" dirty="0" err="1" smtClean="0">
                <a:solidFill>
                  <a:srgbClr val="7030A0"/>
                </a:solidFill>
              </a:rPr>
              <a:t>physicist</a:t>
            </a:r>
            <a:r>
              <a:rPr lang="it-IT" dirty="0" smtClean="0">
                <a:solidFill>
                  <a:srgbClr val="7030A0"/>
                </a:solidFill>
              </a:rPr>
              <a:t>: 179 </a:t>
            </a:r>
            <a:r>
              <a:rPr lang="it-IT" dirty="0" err="1" smtClean="0">
                <a:solidFill>
                  <a:srgbClr val="7030A0"/>
                </a:solidFill>
              </a:rPr>
              <a:t>days</a:t>
            </a:r>
            <a:r>
              <a:rPr lang="it-IT" dirty="0" smtClean="0">
                <a:solidFill>
                  <a:srgbClr val="7030A0"/>
                </a:solidFill>
              </a:rPr>
              <a:t>  ( x 1,25 ) = 224 </a:t>
            </a:r>
            <a:r>
              <a:rPr lang="it-IT" dirty="0" err="1" smtClean="0">
                <a:solidFill>
                  <a:srgbClr val="7030A0"/>
                </a:solidFill>
              </a:rPr>
              <a:t>days</a:t>
            </a:r>
            <a:r>
              <a:rPr lang="it-IT" dirty="0" smtClean="0">
                <a:solidFill>
                  <a:srgbClr val="7030A0"/>
                </a:solidFill>
              </a:rPr>
              <a:t> = 45 </a:t>
            </a:r>
            <a:r>
              <a:rPr lang="it-IT" dirty="0" err="1" smtClean="0">
                <a:solidFill>
                  <a:srgbClr val="7030A0"/>
                </a:solidFill>
              </a:rPr>
              <a:t>weeks</a:t>
            </a:r>
            <a:endParaRPr lang="it-IT" dirty="0" smtClean="0">
              <a:solidFill>
                <a:srgbClr val="7030A0"/>
              </a:solidFill>
            </a:endParaRPr>
          </a:p>
          <a:p>
            <a:r>
              <a:rPr lang="it-IT" dirty="0" smtClean="0">
                <a:solidFill>
                  <a:srgbClr val="7030A0"/>
                </a:solidFill>
              </a:rPr>
              <a:t> = 1 </a:t>
            </a:r>
            <a:r>
              <a:rPr lang="it-IT" dirty="0" err="1" smtClean="0">
                <a:solidFill>
                  <a:srgbClr val="7030A0"/>
                </a:solidFill>
              </a:rPr>
              <a:t>year</a:t>
            </a:r>
            <a:r>
              <a:rPr lang="it-IT" dirty="0" smtClean="0">
                <a:solidFill>
                  <a:srgbClr val="7030A0"/>
                </a:solidFill>
              </a:rPr>
              <a:t> x 1 </a:t>
            </a:r>
            <a:r>
              <a:rPr lang="it-IT" dirty="0" err="1" smtClean="0">
                <a:solidFill>
                  <a:srgbClr val="7030A0"/>
                </a:solidFill>
              </a:rPr>
              <a:t>physicist</a:t>
            </a:r>
            <a:endParaRPr lang="it-IT" dirty="0" smtClean="0">
              <a:solidFill>
                <a:srgbClr val="7030A0"/>
              </a:solidFill>
            </a:endParaRPr>
          </a:p>
          <a:p>
            <a:endParaRPr lang="it-IT" dirty="0" smtClean="0">
              <a:solidFill>
                <a:srgbClr val="7030A0"/>
              </a:solidFill>
            </a:endParaRPr>
          </a:p>
          <a:p>
            <a:endParaRPr lang="it-IT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27585" y="836720"/>
          <a:ext cx="4752526" cy="5040560"/>
        </p:xfrm>
        <a:graphic>
          <a:graphicData uri="http://schemas.openxmlformats.org/drawingml/2006/table">
            <a:tbl>
              <a:tblPr/>
              <a:tblGrid>
                <a:gridCol w="1118893"/>
                <a:gridCol w="1307221"/>
                <a:gridCol w="1262910"/>
                <a:gridCol w="531751"/>
                <a:gridCol w="531751"/>
              </a:tblGrid>
              <a:tr h="252028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Tempo per MM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Tempo per costruzione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Anulli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Bagnaia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Bini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Ciapetti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Gauzzi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Lacava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Messina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Vanadia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Zullo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Capradossi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Petruccetti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Piscitelli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240</TotalTime>
  <Words>189</Words>
  <Application>Microsoft Office PowerPoint</Application>
  <PresentationFormat>On-screen Show (4:3)</PresentationFormat>
  <Paragraphs>68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Aspect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FLX</dc:creator>
  <cp:lastModifiedBy>FLX</cp:lastModifiedBy>
  <cp:revision>9</cp:revision>
  <dcterms:created xsi:type="dcterms:W3CDTF">2014-01-07T11:30:51Z</dcterms:created>
  <dcterms:modified xsi:type="dcterms:W3CDTF">2014-01-07T19:08:42Z</dcterms:modified>
</cp:coreProperties>
</file>