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81" r:id="rId2"/>
    <p:sldId id="517" r:id="rId3"/>
    <p:sldId id="518" r:id="rId4"/>
    <p:sldId id="520" r:id="rId5"/>
    <p:sldId id="521" r:id="rId6"/>
    <p:sldId id="524" r:id="rId7"/>
    <p:sldId id="525" r:id="rId8"/>
    <p:sldId id="526" r:id="rId9"/>
    <p:sldId id="527" r:id="rId10"/>
    <p:sldId id="528" r:id="rId11"/>
    <p:sldId id="523" r:id="rId12"/>
    <p:sldId id="531" r:id="rId13"/>
    <p:sldId id="505" r:id="rId14"/>
    <p:sldId id="392" r:id="rId15"/>
    <p:sldId id="507" r:id="rId16"/>
    <p:sldId id="409" r:id="rId17"/>
    <p:sldId id="504" r:id="rId18"/>
    <p:sldId id="506" r:id="rId19"/>
    <p:sldId id="412" r:id="rId20"/>
    <p:sldId id="508" r:id="rId21"/>
    <p:sldId id="509" r:id="rId22"/>
    <p:sldId id="499" r:id="rId23"/>
    <p:sldId id="513" r:id="rId24"/>
    <p:sldId id="419" r:id="rId25"/>
    <p:sldId id="346" r:id="rId26"/>
    <p:sldId id="420" r:id="rId27"/>
    <p:sldId id="437" r:id="rId28"/>
    <p:sldId id="510" r:id="rId29"/>
    <p:sldId id="511" r:id="rId30"/>
    <p:sldId id="512" r:id="rId31"/>
    <p:sldId id="492" r:id="rId32"/>
    <p:sldId id="344" r:id="rId33"/>
    <p:sldId id="495" r:id="rId34"/>
    <p:sldId id="533" r:id="rId35"/>
    <p:sldId id="497" r:id="rId36"/>
    <p:sldId id="466" r:id="rId37"/>
    <p:sldId id="496" r:id="rId38"/>
    <p:sldId id="514" r:id="rId39"/>
    <p:sldId id="516" r:id="rId40"/>
    <p:sldId id="407" r:id="rId41"/>
    <p:sldId id="480" r:id="rId42"/>
    <p:sldId id="501" r:id="rId43"/>
    <p:sldId id="500" r:id="rId44"/>
    <p:sldId id="498" r:id="rId45"/>
  </p:sldIdLst>
  <p:sldSz cx="9144000" cy="6858000" type="screen4x3"/>
  <p:notesSz cx="6858000" cy="9144000"/>
  <p:defaultTextStyle>
    <a:defPPr>
      <a:defRPr lang="he-IL"/>
    </a:defPPr>
    <a:lvl1pPr algn="r" rtl="1" fontAlgn="base">
      <a:spcBef>
        <a:spcPct val="0"/>
      </a:spcBef>
      <a:spcAft>
        <a:spcPct val="0"/>
      </a:spcAft>
      <a:defRPr sz="2400" kern="1200">
        <a:solidFill>
          <a:schemeClr val="tx1"/>
        </a:solidFill>
        <a:latin typeface="Times New Roman" pitchFamily="18" charset="0"/>
        <a:ea typeface="+mn-ea"/>
        <a:cs typeface="+mn-cs"/>
      </a:defRPr>
    </a:lvl1pPr>
    <a:lvl2pPr marL="457200" algn="r" rtl="1" fontAlgn="base">
      <a:spcBef>
        <a:spcPct val="0"/>
      </a:spcBef>
      <a:spcAft>
        <a:spcPct val="0"/>
      </a:spcAft>
      <a:defRPr sz="2400" kern="1200">
        <a:solidFill>
          <a:schemeClr val="tx1"/>
        </a:solidFill>
        <a:latin typeface="Times New Roman" pitchFamily="18" charset="0"/>
        <a:ea typeface="+mn-ea"/>
        <a:cs typeface="+mn-cs"/>
      </a:defRPr>
    </a:lvl2pPr>
    <a:lvl3pPr marL="914400" algn="r" rtl="1" fontAlgn="base">
      <a:spcBef>
        <a:spcPct val="0"/>
      </a:spcBef>
      <a:spcAft>
        <a:spcPct val="0"/>
      </a:spcAft>
      <a:defRPr sz="2400" kern="1200">
        <a:solidFill>
          <a:schemeClr val="tx1"/>
        </a:solidFill>
        <a:latin typeface="Times New Roman" pitchFamily="18" charset="0"/>
        <a:ea typeface="+mn-ea"/>
        <a:cs typeface="+mn-cs"/>
      </a:defRPr>
    </a:lvl3pPr>
    <a:lvl4pPr marL="1371600" algn="r" rtl="1" fontAlgn="base">
      <a:spcBef>
        <a:spcPct val="0"/>
      </a:spcBef>
      <a:spcAft>
        <a:spcPct val="0"/>
      </a:spcAft>
      <a:defRPr sz="2400" kern="1200">
        <a:solidFill>
          <a:schemeClr val="tx1"/>
        </a:solidFill>
        <a:latin typeface="Times New Roman" pitchFamily="18" charset="0"/>
        <a:ea typeface="+mn-ea"/>
        <a:cs typeface="+mn-cs"/>
      </a:defRPr>
    </a:lvl4pPr>
    <a:lvl5pPr marL="1828800" algn="r" rtl="1"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a:srgbClr val="009999"/>
    <a:srgbClr val="000000"/>
    <a:srgbClr val="FF3399"/>
    <a:srgbClr val="9933FF"/>
    <a:srgbClr val="0033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615" autoAdjust="0"/>
    <p:restoredTop sz="88410" autoAdjust="0"/>
  </p:normalViewPr>
  <p:slideViewPr>
    <p:cSldViewPr>
      <p:cViewPr>
        <p:scale>
          <a:sx n="70" d="100"/>
          <a:sy n="70" d="100"/>
        </p:scale>
        <p:origin x="-690" y="-174"/>
      </p:cViewPr>
      <p:guideLst>
        <p:guide orient="horz" pos="2160"/>
        <p:guide pos="2880"/>
      </p:guideLst>
    </p:cSldViewPr>
  </p:slideViewPr>
  <p:outlineViewPr>
    <p:cViewPr>
      <p:scale>
        <a:sx n="33" d="100"/>
        <a:sy n="33" d="100"/>
      </p:scale>
      <p:origin x="0" y="9438"/>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slide" Target="slides/slide21.xml"/><Relationship Id="rId7" Type="http://schemas.openxmlformats.org/officeDocument/2006/relationships/slide" Target="slides/slide40.xml"/><Relationship Id="rId2" Type="http://schemas.openxmlformats.org/officeDocument/2006/relationships/slide" Target="slides/slide13.xml"/><Relationship Id="rId1" Type="http://schemas.openxmlformats.org/officeDocument/2006/relationships/slide" Target="slides/slide1.xml"/><Relationship Id="rId6" Type="http://schemas.openxmlformats.org/officeDocument/2006/relationships/slide" Target="slides/slide29.xml"/><Relationship Id="rId5" Type="http://schemas.openxmlformats.org/officeDocument/2006/relationships/slide" Target="slides/slide26.xml"/><Relationship Id="rId4"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747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47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fld id="{37F66CB2-27EA-477B-B191-72979DE04D47}" type="slidenum">
              <a:rPr lang="en-US"/>
              <a:pPr>
                <a:defRPr/>
              </a:pPr>
              <a:t>‹#›</a:t>
            </a:fld>
            <a:endParaRPr lang="en-US"/>
          </a:p>
        </p:txBody>
      </p:sp>
    </p:spTree>
    <p:extLst>
      <p:ext uri="{BB962C8B-B14F-4D97-AF65-F5344CB8AC3E}">
        <p14:creationId xmlns:p14="http://schemas.microsoft.com/office/powerpoint/2010/main" xmlns="" val="91166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737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7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737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fld id="{EFFE75EA-ACCD-4B20-9E26-3815412DEA48}" type="slidenum">
              <a:rPr lang="en-US"/>
              <a:pPr>
                <a:defRPr/>
              </a:pPr>
              <a:t>‹#›</a:t>
            </a:fld>
            <a:endParaRPr lang="en-US"/>
          </a:p>
        </p:txBody>
      </p:sp>
    </p:spTree>
    <p:extLst>
      <p:ext uri="{BB962C8B-B14F-4D97-AF65-F5344CB8AC3E}">
        <p14:creationId xmlns:p14="http://schemas.microsoft.com/office/powerpoint/2010/main" xmlns="" val="7901654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B962FA6E-CD22-4636-81C7-D448692377A8}" type="slidenum">
              <a:rPr lang="en-US"/>
              <a:pPr/>
              <a:t>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algn="l" rtl="0"/>
            <a:r>
              <a:rPr lang="en-US" sz="1200" kern="1200" dirty="0" smtClean="0">
                <a:solidFill>
                  <a:schemeClr val="tx1"/>
                </a:solidFill>
                <a:effectLst/>
                <a:latin typeface="Times New Roman" pitchFamily="18" charset="0"/>
                <a:ea typeface="+mn-ea"/>
                <a:cs typeface="+mn-cs"/>
              </a:rPr>
              <a:t>The origin of cosmic-rays at different energies, from a few </a:t>
            </a:r>
            <a:r>
              <a:rPr lang="en-US" sz="1200" kern="1200" dirty="0" err="1" smtClean="0">
                <a:solidFill>
                  <a:schemeClr val="tx1"/>
                </a:solidFill>
                <a:effectLst/>
                <a:latin typeface="Times New Roman" pitchFamily="18" charset="0"/>
                <a:ea typeface="+mn-ea"/>
                <a:cs typeface="+mn-cs"/>
              </a:rPr>
              <a:t>GeV</a:t>
            </a:r>
            <a:r>
              <a:rPr lang="en-US" sz="1200" kern="1200" dirty="0" smtClean="0">
                <a:solidFill>
                  <a:schemeClr val="tx1"/>
                </a:solidFill>
                <a:effectLst/>
                <a:latin typeface="Times New Roman" pitchFamily="18" charset="0"/>
                <a:ea typeface="+mn-ea"/>
                <a:cs typeface="+mn-cs"/>
              </a:rPr>
              <a:t> to 100 </a:t>
            </a:r>
            <a:r>
              <a:rPr lang="en-US" sz="1200" kern="1200" dirty="0" err="1" smtClean="0">
                <a:solidFill>
                  <a:schemeClr val="tx1"/>
                </a:solidFill>
                <a:effectLst/>
                <a:latin typeface="Times New Roman" pitchFamily="18" charset="0"/>
                <a:ea typeface="+mn-ea"/>
                <a:cs typeface="+mn-cs"/>
              </a:rPr>
              <a:t>EeV</a:t>
            </a:r>
            <a:r>
              <a:rPr lang="en-US" sz="1200" kern="1200" dirty="0" smtClean="0">
                <a:solidFill>
                  <a:schemeClr val="tx1"/>
                </a:solidFill>
                <a:effectLst/>
                <a:latin typeface="Times New Roman" pitchFamily="18" charset="0"/>
                <a:ea typeface="+mn-ea"/>
                <a:cs typeface="+mn-cs"/>
              </a:rPr>
              <a:t>, is still unknown. Recent neutrino and cosmic-ray measurements provide new clues to the solution of this old puzzle. I will discuss these new clues, with emphasis on the implications of </a:t>
            </a:r>
            <a:r>
              <a:rPr lang="en-US" sz="1200" kern="1200" dirty="0" err="1" smtClean="0">
                <a:solidFill>
                  <a:schemeClr val="tx1"/>
                </a:solidFill>
                <a:effectLst/>
                <a:latin typeface="Times New Roman" pitchFamily="18" charset="0"/>
                <a:ea typeface="+mn-ea"/>
                <a:cs typeface="+mn-cs"/>
              </a:rPr>
              <a:t>IceCube’s</a:t>
            </a:r>
            <a:r>
              <a:rPr lang="en-US" sz="1200" kern="1200" dirty="0" smtClean="0">
                <a:solidFill>
                  <a:schemeClr val="tx1"/>
                </a:solidFill>
                <a:effectLst/>
                <a:latin typeface="Times New Roman" pitchFamily="18" charset="0"/>
                <a:ea typeface="+mn-ea"/>
                <a:cs typeface="+mn-cs"/>
              </a:rPr>
              <a:t> detection of astrophysical high energy neutrinos, the main open questions, and the prospects for progress with future high energy neutrino measurements. The most important step forward would be an identification of the neutrino sources.</a:t>
            </a:r>
            <a:r>
              <a:rPr lang="en-US" sz="120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Such will allow one to identify the UHECR accelerators, to resolve open questions related to the accelerator models, and to study neutrino properties (related e.g. to flavor oscillations and coupling to gravity) with an accuracy many orders of magnitude better than is currently possible. The most promising method for identifying the sources is by association of a neutrino with an electromagnetic signal accompanying a transient event responsible for its generation. The neutrino flux that is produced within the sources, and that may thus be directly associated with transient events, may be significantly lower than the total observed neutrino flux, which may be dominated by neutrino production at the environment in which the sources reside.</a:t>
            </a:r>
            <a:endParaRPr lang="en-US" sz="1200" kern="1200" dirty="0" smtClean="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E9FF58F6-E261-466D-A249-CD04059F05FA}" type="slidenum">
              <a:rPr lang="en-US"/>
              <a:pPr/>
              <a:t>40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algn="l" rtl="0" eaLnBrk="1" hangingPunct="1"/>
            <a:r>
              <a:rPr lang="en-US" smtClean="0">
                <a:cs typeface="Arial" charset="0"/>
              </a:rPr>
              <a:t>Detector effective area: A_eff  = A_0 * (E/100TeV)^w with w=1,0.5 for E&lt;100TeV,E&gt;100TeV</a:t>
            </a:r>
          </a:p>
          <a:p>
            <a:pPr algn="l" rtl="0" eaLnBrk="1" hangingPunct="1"/>
            <a:r>
              <a:rPr lang="en-US" smtClean="0">
                <a:cs typeface="Arial" charset="0"/>
              </a:rPr>
              <a:t>Source intensity: Phi=E^2 dN/dE= Phi_0* min[(E/E_0), 1]      with E_0&gt;100TeV</a:t>
            </a:r>
          </a:p>
          <a:p>
            <a:pPr algn="l" rtl="0" eaLnBrk="1" hangingPunct="1"/>
            <a:r>
              <a:rPr lang="en-US" smtClean="0">
                <a:cs typeface="Arial" charset="0"/>
              </a:rPr>
              <a:t>Gives an event rate of    </a:t>
            </a:r>
          </a:p>
          <a:p>
            <a:pPr algn="l" rtl="0" eaLnBrk="1" hangingPunct="1"/>
            <a:r>
              <a:rPr lang="en-US" smtClean="0">
                <a:cs typeface="Arial" charset="0"/>
              </a:rPr>
              <a:t>          Rate=4*pi*A_0*(Phi_0/E_0)*[4Sqrt(E_0/100TeV)-1]</a:t>
            </a:r>
          </a:p>
          <a:p>
            <a:pPr algn="l" rtl="0" eaLnBrk="1" hangingPunct="1"/>
            <a:endParaRPr lang="en-US" smtClean="0">
              <a:cs typeface="Arial" charset="0"/>
            </a:endParaRPr>
          </a:p>
          <a:p>
            <a:pPr algn="l" rtl="0" eaLnBrk="1" hangingPunct="1"/>
            <a:r>
              <a:rPr lang="en-US" smtClean="0">
                <a:cs typeface="Arial" charset="0"/>
              </a:rPr>
              <a:t>For GRBs: Phi_0=4.5e-8*0.5(UHECR normalization)*0.2(f_pi)*0.5(osc to nu_tau)=2e-9 </a:t>
            </a:r>
          </a:p>
          <a:p>
            <a:pPr algn="l" rtl="0" eaLnBrk="1" hangingPunct="1"/>
            <a:r>
              <a:rPr lang="en-US" smtClean="0">
                <a:cs typeface="Arial" charset="0"/>
              </a:rPr>
              <a:t>Taking A_0=100m^2 (corresponding to 1km^2 and Pnu-mu=1e-4 at 100TeV) gives   </a:t>
            </a:r>
          </a:p>
          <a:p>
            <a:pPr algn="l" rtl="0" eaLnBrk="1" hangingPunct="1"/>
            <a:r>
              <a:rPr lang="en-US" smtClean="0">
                <a:cs typeface="Arial" charset="0"/>
              </a:rPr>
              <a:t>          20/ Sqrt(E_0/300TeV) per yr (to ~10% for E_0/100TeV=1 to 100).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FE75EA-ACCD-4B20-9E26-3815412DEA48}" type="slidenum">
              <a:rPr lang="en-US" smtClean="0"/>
              <a:pPr>
                <a:defRPr/>
              </a:pPr>
              <a:t>9</a:t>
            </a:fld>
            <a:endParaRPr lang="en-US"/>
          </a:p>
        </p:txBody>
      </p:sp>
    </p:spTree>
    <p:extLst>
      <p:ext uri="{BB962C8B-B14F-4D97-AF65-F5344CB8AC3E}">
        <p14:creationId xmlns:p14="http://schemas.microsoft.com/office/powerpoint/2010/main" xmlns="" val="40139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FE75EA-ACCD-4B20-9E26-3815412DEA48}" type="slidenum">
              <a:rPr lang="en-US" smtClean="0"/>
              <a:pPr>
                <a:defRPr/>
              </a:pPr>
              <a:t>10</a:t>
            </a:fld>
            <a:endParaRPr lang="en-US"/>
          </a:p>
        </p:txBody>
      </p:sp>
    </p:spTree>
    <p:extLst>
      <p:ext uri="{BB962C8B-B14F-4D97-AF65-F5344CB8AC3E}">
        <p14:creationId xmlns:p14="http://schemas.microsoft.com/office/powerpoint/2010/main" xmlns="" val="40139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fld id="{29AC9A83-6535-4E37-B78C-9FB5F933068E}" type="slidenum">
              <a:rPr lang="en-US" altLang="en-US" sz="1200" smtClean="0"/>
              <a:pPr eaLnBrk="1" hangingPunct="1"/>
              <a:t>13</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641EC5BC-F182-4B93-B7B9-E1C7875A9071}" type="slidenum">
              <a:rPr lang="en-US"/>
              <a:pPr/>
              <a:t>14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fld id="{33C36275-57B7-4A22-9BBB-D6BC5CEA28B3}" type="slidenum">
              <a:rPr lang="en-US" altLang="en-US" sz="1200" smtClean="0"/>
              <a:pPr eaLnBrk="1" hangingPunct="1"/>
              <a:t>20</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Times New Roman" pitchFamily="18" charset="0"/>
                <a:ea typeface="+mn-ea"/>
                <a:cs typeface="+mn-cs"/>
              </a:rPr>
              <a:t>0.5-2 </a:t>
            </a:r>
            <a:r>
              <a:rPr lang="en-US" sz="1200" b="0" i="0" u="none" strike="noStrike" kern="1200" baseline="0" dirty="0" err="1" smtClean="0">
                <a:solidFill>
                  <a:schemeClr val="tx1"/>
                </a:solidFill>
                <a:latin typeface="Times New Roman" pitchFamily="18" charset="0"/>
                <a:ea typeface="+mn-ea"/>
                <a:cs typeface="+mn-cs"/>
              </a:rPr>
              <a:t>keV</a:t>
            </a:r>
            <a:r>
              <a:rPr lang="en-US" sz="1200" b="0" i="0" u="none" strike="noStrike" kern="1200" baseline="0" dirty="0" smtClean="0">
                <a:solidFill>
                  <a:schemeClr val="tx1"/>
                </a:solidFill>
                <a:latin typeface="Times New Roman" pitchFamily="18" charset="0"/>
                <a:ea typeface="+mn-ea"/>
                <a:cs typeface="+mn-cs"/>
              </a:rPr>
              <a:t> (ROSAT, Miyaji et al. </a:t>
            </a:r>
            <a:r>
              <a:rPr lang="da-DK" sz="1200" b="0" i="0" u="none" strike="noStrike" kern="1200" baseline="0" dirty="0" smtClean="0">
                <a:solidFill>
                  <a:schemeClr val="tx1"/>
                </a:solidFill>
                <a:latin typeface="Times New Roman" pitchFamily="18" charset="0"/>
                <a:ea typeface="+mn-ea"/>
                <a:cs typeface="+mn-cs"/>
              </a:rPr>
              <a:t>2000), </a:t>
            </a:r>
          </a:p>
          <a:p>
            <a:pPr algn="l" rtl="0"/>
            <a:r>
              <a:rPr lang="da-DK" sz="1200" b="0" i="0" u="none" strike="noStrike" kern="1200" baseline="0" dirty="0" smtClean="0">
                <a:solidFill>
                  <a:schemeClr val="tx1"/>
                </a:solidFill>
                <a:latin typeface="Times New Roman" pitchFamily="18" charset="0"/>
                <a:ea typeface="+mn-ea"/>
                <a:cs typeface="+mn-cs"/>
              </a:rPr>
              <a:t>17-60 keV (INTEGRAL, Sazonov et al. 2007), </a:t>
            </a:r>
          </a:p>
          <a:p>
            <a:pPr algn="l" rtl="0"/>
            <a:r>
              <a:rPr lang="da-DK" sz="1200" b="0" i="0" u="none" strike="noStrike" kern="1200" baseline="0" dirty="0" smtClean="0">
                <a:solidFill>
                  <a:schemeClr val="tx1"/>
                </a:solidFill>
                <a:latin typeface="Times New Roman" pitchFamily="18" charset="0"/>
                <a:ea typeface="+mn-ea"/>
                <a:cs typeface="+mn-cs"/>
              </a:rPr>
              <a:t>15-195 keV (Swift BAT, Tueller et al. 2008), </a:t>
            </a:r>
          </a:p>
          <a:p>
            <a:pPr algn="l" rtl="0"/>
            <a:r>
              <a:rPr lang="da-DK" sz="1200" b="0" i="1" u="none" strike="noStrike" kern="1200" baseline="0" dirty="0" smtClean="0">
                <a:solidFill>
                  <a:schemeClr val="tx1"/>
                </a:solidFill>
                <a:latin typeface="Times New Roman" pitchFamily="18" charset="0"/>
                <a:ea typeface="+mn-ea"/>
                <a:cs typeface="+mn-cs"/>
              </a:rPr>
              <a:t>&gt; </a:t>
            </a:r>
            <a:r>
              <a:rPr lang="da-DK" sz="1200" b="0" i="0" u="none" strike="noStrike" kern="1200" baseline="0" dirty="0" smtClean="0">
                <a:solidFill>
                  <a:schemeClr val="tx1"/>
                </a:solidFill>
                <a:latin typeface="Times New Roman" pitchFamily="18" charset="0"/>
                <a:ea typeface="+mn-ea"/>
                <a:cs typeface="+mn-cs"/>
              </a:rPr>
              <a:t>100 MeV (EGRET, Chiang </a:t>
            </a:r>
            <a:r>
              <a:rPr lang="en-US" sz="1200" b="0" i="0" u="none" strike="noStrike" kern="1200" baseline="0" dirty="0" smtClean="0">
                <a:solidFill>
                  <a:schemeClr val="tx1"/>
                </a:solidFill>
                <a:latin typeface="Times New Roman" pitchFamily="18" charset="0"/>
                <a:ea typeface="+mn-ea"/>
                <a:cs typeface="+mn-cs"/>
              </a:rPr>
              <a:t>&amp; Mukherjee 1998).</a:t>
            </a:r>
            <a:endParaRPr lang="en-US" dirty="0"/>
          </a:p>
        </p:txBody>
      </p:sp>
      <p:sp>
        <p:nvSpPr>
          <p:cNvPr id="4" name="Slide Number Placeholder 3"/>
          <p:cNvSpPr>
            <a:spLocks noGrp="1"/>
          </p:cNvSpPr>
          <p:nvPr>
            <p:ph type="sldNum" sz="quarter" idx="10"/>
          </p:nvPr>
        </p:nvSpPr>
        <p:spPr/>
        <p:txBody>
          <a:bodyPr/>
          <a:lstStyle/>
          <a:p>
            <a:pPr>
              <a:defRPr/>
            </a:pPr>
            <a:fld id="{EFFE75EA-ACCD-4B20-9E26-3815412DEA48}" type="slidenum">
              <a:rPr lang="en-US" smtClean="0"/>
              <a:pPr>
                <a:defRPr/>
              </a:pPr>
              <a:t>22</a:t>
            </a:fld>
            <a:endParaRPr lang="en-US"/>
          </a:p>
        </p:txBody>
      </p:sp>
    </p:spTree>
    <p:extLst>
      <p:ext uri="{BB962C8B-B14F-4D97-AF65-F5344CB8AC3E}">
        <p14:creationId xmlns:p14="http://schemas.microsoft.com/office/powerpoint/2010/main" xmlns="" val="301643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BCC23FF8-46F0-4631-809A-B2646BDCE677}" type="slidenum">
              <a:rPr lang="en-US"/>
              <a:pPr/>
              <a:t>24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275DC5-B3CB-49BD-A112-C6B9FA794417}" type="slidenum">
              <a:rPr lang="en-US" smtClean="0"/>
              <a:pPr>
                <a:defRPr/>
              </a:pPr>
              <a:t>35</a:t>
            </a:fld>
            <a:endParaRPr lang="en-US"/>
          </a:p>
        </p:txBody>
      </p:sp>
    </p:spTree>
    <p:extLst>
      <p:ext uri="{BB962C8B-B14F-4D97-AF65-F5344CB8AC3E}">
        <p14:creationId xmlns:p14="http://schemas.microsoft.com/office/powerpoint/2010/main" xmlns="" val="213313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ACFF01-257C-4370-A706-4C51EEAC8C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2FC051-E578-4C9B-B09A-E45992E5F2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1D876E-BD75-4DD1-9259-24ADF514B5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A5339-C592-431E-9017-01A48A901C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74F61F-35FE-4B9E-911C-736CA93554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4EF55-01BF-4B74-9C29-96AD795BD5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C15E9-F560-4580-B32F-B81DB4FB90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98DF13-C831-456A-9EBC-7999824E19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D33DA4-83BF-4209-AF57-2F91AE252B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726AF4-EE31-493E-AF37-7C54EC72A4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02A6F5-4F39-4C50-9DC3-E88AD31891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D587FD-0D93-4851-9A59-B23A3A54BE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a:defRPr/>
            </a:pPr>
            <a:fld id="{BBD7A619-A55F-4959-AC69-AF80312A8B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omic Sans MS" pitchFamily="66" charset="0"/>
        </a:defRPr>
      </a:lvl2pPr>
      <a:lvl3pPr algn="ctr" rtl="0" eaLnBrk="0" fontAlgn="base" hangingPunct="0">
        <a:spcBef>
          <a:spcPct val="0"/>
        </a:spcBef>
        <a:spcAft>
          <a:spcPct val="0"/>
        </a:spcAft>
        <a:defRPr sz="3200">
          <a:solidFill>
            <a:srgbClr val="FF0000"/>
          </a:solidFill>
          <a:latin typeface="Comic Sans MS" pitchFamily="66" charset="0"/>
        </a:defRPr>
      </a:lvl3pPr>
      <a:lvl4pPr algn="ctr" rtl="0" eaLnBrk="0" fontAlgn="base" hangingPunct="0">
        <a:spcBef>
          <a:spcPct val="0"/>
        </a:spcBef>
        <a:spcAft>
          <a:spcPct val="0"/>
        </a:spcAft>
        <a:defRPr sz="3200">
          <a:solidFill>
            <a:srgbClr val="FF0000"/>
          </a:solidFill>
          <a:latin typeface="Comic Sans MS" pitchFamily="66" charset="0"/>
        </a:defRPr>
      </a:lvl4pPr>
      <a:lvl5pPr algn="ctr" rtl="0" eaLnBrk="0" fontAlgn="base" hangingPunct="0">
        <a:spcBef>
          <a:spcPct val="0"/>
        </a:spcBef>
        <a:spcAft>
          <a:spcPct val="0"/>
        </a:spcAft>
        <a:defRPr sz="3200">
          <a:solidFill>
            <a:srgbClr val="FF0000"/>
          </a:solidFill>
          <a:latin typeface="Comic Sans MS" pitchFamily="66" charset="0"/>
        </a:defRPr>
      </a:lvl5pPr>
      <a:lvl6pPr marL="457200" algn="ctr" rtl="0" fontAlgn="base">
        <a:spcBef>
          <a:spcPct val="0"/>
        </a:spcBef>
        <a:spcAft>
          <a:spcPct val="0"/>
        </a:spcAft>
        <a:defRPr sz="3200">
          <a:solidFill>
            <a:srgbClr val="FF0000"/>
          </a:solidFill>
          <a:latin typeface="Comic Sans MS" pitchFamily="66" charset="0"/>
        </a:defRPr>
      </a:lvl6pPr>
      <a:lvl7pPr marL="914400" algn="ctr" rtl="0" fontAlgn="base">
        <a:spcBef>
          <a:spcPct val="0"/>
        </a:spcBef>
        <a:spcAft>
          <a:spcPct val="0"/>
        </a:spcAft>
        <a:defRPr sz="3200">
          <a:solidFill>
            <a:srgbClr val="FF0000"/>
          </a:solidFill>
          <a:latin typeface="Comic Sans MS" pitchFamily="66" charset="0"/>
        </a:defRPr>
      </a:lvl7pPr>
      <a:lvl8pPr marL="1371600" algn="ctr" rtl="0" fontAlgn="base">
        <a:spcBef>
          <a:spcPct val="0"/>
        </a:spcBef>
        <a:spcAft>
          <a:spcPct val="0"/>
        </a:spcAft>
        <a:defRPr sz="3200">
          <a:solidFill>
            <a:srgbClr val="FF0000"/>
          </a:solidFill>
          <a:latin typeface="Comic Sans MS" pitchFamily="66" charset="0"/>
        </a:defRPr>
      </a:lvl8pPr>
      <a:lvl9pPr marL="1828800" algn="ctr" rtl="0" fontAlgn="base">
        <a:spcBef>
          <a:spcPct val="0"/>
        </a:spcBef>
        <a:spcAft>
          <a:spcPct val="0"/>
        </a:spcAft>
        <a:defRPr sz="3200">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Times New Roman" pitchFamily="18" charset="0"/>
        </a:defRPr>
      </a:lvl5pPr>
      <a:lvl6pPr marL="2514600" indent="-228600" algn="r" rtl="1" fontAlgn="base">
        <a:spcBef>
          <a:spcPct val="20000"/>
        </a:spcBef>
        <a:spcAft>
          <a:spcPct val="0"/>
        </a:spcAft>
        <a:buChar char="»"/>
        <a:defRPr sz="2000">
          <a:solidFill>
            <a:schemeClr val="tx1"/>
          </a:solidFill>
          <a:latin typeface="Times New Roman" pitchFamily="18" charset="0"/>
        </a:defRPr>
      </a:lvl6pPr>
      <a:lvl7pPr marL="2971800" indent="-228600" algn="r" rtl="1" fontAlgn="base">
        <a:spcBef>
          <a:spcPct val="20000"/>
        </a:spcBef>
        <a:spcAft>
          <a:spcPct val="0"/>
        </a:spcAft>
        <a:buChar char="»"/>
        <a:defRPr sz="2000">
          <a:solidFill>
            <a:schemeClr val="tx1"/>
          </a:solidFill>
          <a:latin typeface="Times New Roman" pitchFamily="18" charset="0"/>
        </a:defRPr>
      </a:lvl7pPr>
      <a:lvl8pPr marL="3429000" indent="-228600" algn="r" rtl="1" fontAlgn="base">
        <a:spcBef>
          <a:spcPct val="20000"/>
        </a:spcBef>
        <a:spcAft>
          <a:spcPct val="0"/>
        </a:spcAft>
        <a:buChar char="»"/>
        <a:defRPr sz="2000">
          <a:solidFill>
            <a:schemeClr val="tx1"/>
          </a:solidFill>
          <a:latin typeface="Times New Roman" pitchFamily="18" charset="0"/>
        </a:defRPr>
      </a:lvl8pPr>
      <a:lvl9pPr marL="3886200" indent="-228600" algn="r" rtl="1"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1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3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0.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image" Target="../media/image21.png"/><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image" Target="../media/image22.wmf"/><Relationship Id="rId15" Type="http://schemas.openxmlformats.org/officeDocument/2006/relationships/oleObject" Target="../embeddings/oleObject16.bin"/><Relationship Id="rId10" Type="http://schemas.openxmlformats.org/officeDocument/2006/relationships/oleObject" Target="../embeddings/oleObject11.bin"/><Relationship Id="rId4" Type="http://schemas.openxmlformats.org/officeDocument/2006/relationships/oleObject" Target="../embeddings/oleObject6.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33400"/>
            <a:ext cx="7772400" cy="1524000"/>
          </a:xfrm>
        </p:spPr>
        <p:txBody>
          <a:bodyPr/>
          <a:lstStyle/>
          <a:p>
            <a:pPr eaLnBrk="1" hangingPunct="1"/>
            <a:r>
              <a:rPr lang="en-US" sz="2800" dirty="0" smtClean="0"/>
              <a:t>The origin of Cosmic Rays:</a:t>
            </a:r>
            <a:br>
              <a:rPr lang="en-US" sz="2800" dirty="0" smtClean="0"/>
            </a:br>
            <a:r>
              <a:rPr lang="en-US" sz="2800" dirty="0" smtClean="0"/>
              <a:t>New developments and old puzzles</a:t>
            </a:r>
          </a:p>
        </p:txBody>
      </p:sp>
      <p:sp>
        <p:nvSpPr>
          <p:cNvPr id="2051" name="Rectangle 3"/>
          <p:cNvSpPr>
            <a:spLocks noGrp="1" noChangeArrowheads="1"/>
          </p:cNvSpPr>
          <p:nvPr>
            <p:ph type="subTitle" idx="1"/>
          </p:nvPr>
        </p:nvSpPr>
        <p:spPr>
          <a:xfrm>
            <a:off x="1371600" y="4953000"/>
            <a:ext cx="6400800" cy="1752600"/>
          </a:xfrm>
        </p:spPr>
        <p:txBody>
          <a:bodyPr/>
          <a:lstStyle/>
          <a:p>
            <a:pPr eaLnBrk="1" hangingPunct="1"/>
            <a:r>
              <a:rPr lang="en-US" sz="2000" dirty="0" smtClean="0"/>
              <a:t>K. Blum*, B. Katz*, A. Spector, E. Waxman</a:t>
            </a:r>
          </a:p>
          <a:p>
            <a:pPr eaLnBrk="1" hangingPunct="1"/>
            <a:r>
              <a:rPr lang="en-US" sz="2000" dirty="0" smtClean="0"/>
              <a:t>Weizmann Institute</a:t>
            </a:r>
          </a:p>
          <a:p>
            <a:pPr algn="l" eaLnBrk="1" hangingPunct="1"/>
            <a:r>
              <a:rPr lang="en-US" sz="1600" dirty="0" smtClean="0"/>
              <a:t>*currently at IAS, Princeton</a:t>
            </a:r>
          </a:p>
        </p:txBody>
      </p:sp>
      <p:sp>
        <p:nvSpPr>
          <p:cNvPr id="2" name="TextBox 1"/>
          <p:cNvSpPr txBox="1"/>
          <p:nvPr/>
        </p:nvSpPr>
        <p:spPr>
          <a:xfrm>
            <a:off x="1828800" y="2455501"/>
            <a:ext cx="5596404" cy="1200329"/>
          </a:xfrm>
          <a:prstGeom prst="rect">
            <a:avLst/>
          </a:prstGeom>
          <a:noFill/>
        </p:spPr>
        <p:txBody>
          <a:bodyPr wrap="none" rtlCol="0">
            <a:spAutoFit/>
          </a:bodyPr>
          <a:lstStyle/>
          <a:p>
            <a:pPr algn="l" rtl="0"/>
            <a:r>
              <a:rPr lang="en-US" dirty="0" smtClean="0"/>
              <a:t>Focus on recent experimental </a:t>
            </a:r>
            <a:r>
              <a:rPr lang="en-US" dirty="0"/>
              <a:t>developments</a:t>
            </a:r>
          </a:p>
          <a:p>
            <a:pPr marL="342900" indent="-342900" algn="l" rtl="0">
              <a:buFontTx/>
              <a:buChar char="-"/>
            </a:pPr>
            <a:r>
              <a:rPr lang="en-US" dirty="0" err="1"/>
              <a:t>IceCube’s</a:t>
            </a:r>
            <a:r>
              <a:rPr lang="en-US" dirty="0"/>
              <a:t> </a:t>
            </a:r>
            <a:r>
              <a:rPr lang="en-US" dirty="0" smtClean="0"/>
              <a:t>neutrinos</a:t>
            </a:r>
          </a:p>
          <a:p>
            <a:pPr marL="342900" indent="-342900" algn="l" rtl="0">
              <a:buFontTx/>
              <a:buChar char="-"/>
            </a:pPr>
            <a:r>
              <a:rPr lang="en-US" dirty="0" smtClean="0"/>
              <a:t>AMS’s positrons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3682262"/>
            <a:ext cx="4162009" cy="3175737"/>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609600"/>
            <a:ext cx="4162009" cy="3124200"/>
          </a:xfrm>
          <a:prstGeom prst="rect">
            <a:avLst/>
          </a:prstGeom>
        </p:spPr>
      </p:pic>
      <p:sp>
        <p:nvSpPr>
          <p:cNvPr id="57349" name="Rectangle 5"/>
          <p:cNvSpPr>
            <a:spLocks noGrp="1" noChangeArrowheads="1"/>
          </p:cNvSpPr>
          <p:nvPr>
            <p:ph type="title"/>
          </p:nvPr>
        </p:nvSpPr>
        <p:spPr>
          <a:xfrm>
            <a:off x="685800" y="76200"/>
            <a:ext cx="7772400" cy="685800"/>
          </a:xfrm>
        </p:spPr>
        <p:txBody>
          <a:bodyPr/>
          <a:lstStyle/>
          <a:p>
            <a:pPr eaLnBrk="1" hangingPunct="1"/>
            <a:r>
              <a:rPr lang="en-US" dirty="0" smtClean="0"/>
              <a:t>PAMELA &amp; AMS 2013, AMS B/C &amp; e</a:t>
            </a:r>
            <a:r>
              <a:rPr lang="en-US" baseline="30000" dirty="0" smtClean="0"/>
              <a:t>+</a:t>
            </a:r>
          </a:p>
        </p:txBody>
      </p:sp>
      <p:sp>
        <p:nvSpPr>
          <p:cNvPr id="57350" name="Rectangle 6"/>
          <p:cNvSpPr>
            <a:spLocks noGrp="1" noChangeArrowheads="1"/>
          </p:cNvSpPr>
          <p:nvPr>
            <p:ph type="body" idx="1"/>
          </p:nvPr>
        </p:nvSpPr>
        <p:spPr>
          <a:xfrm>
            <a:off x="4191000" y="838200"/>
            <a:ext cx="4724400" cy="5867400"/>
          </a:xfrm>
        </p:spPr>
        <p:txBody>
          <a:bodyPr/>
          <a:lstStyle/>
          <a:p>
            <a:pPr eaLnBrk="1" hangingPunct="1"/>
            <a:r>
              <a:rPr lang="en-US" sz="2000" dirty="0" smtClean="0">
                <a:sym typeface="Wingdings" pitchFamily="2" charset="2"/>
              </a:rPr>
              <a:t>Anti-p consistent with prediction.</a:t>
            </a:r>
          </a:p>
          <a:p>
            <a:pPr marL="0" indent="0" eaLnBrk="1" hangingPunct="1">
              <a:buNone/>
            </a:pPr>
            <a:endParaRPr lang="en-US" sz="2000" dirty="0" smtClean="0"/>
          </a:p>
          <a:p>
            <a:pPr eaLnBrk="1" hangingPunct="1"/>
            <a:r>
              <a:rPr lang="en-US" sz="2000" dirty="0" smtClean="0"/>
              <a:t>e</a:t>
            </a:r>
            <a:r>
              <a:rPr lang="en-US" sz="2000" baseline="30000" dirty="0"/>
              <a:t>+</a:t>
            </a:r>
            <a:r>
              <a:rPr lang="en-US" sz="2000" dirty="0" smtClean="0"/>
              <a:t> flux saturates at the secondary upper bound. </a:t>
            </a:r>
          </a:p>
          <a:p>
            <a:pPr eaLnBrk="1" hangingPunct="1"/>
            <a:r>
              <a:rPr lang="en-US" sz="2000" dirty="0" smtClean="0"/>
              <a:t>The ABSOLUTE </a:t>
            </a:r>
            <a:r>
              <a:rPr lang="en-US" sz="2000" dirty="0"/>
              <a:t>e</a:t>
            </a:r>
            <a:r>
              <a:rPr lang="en-US" sz="2000" baseline="30000" dirty="0"/>
              <a:t>+</a:t>
            </a:r>
            <a:r>
              <a:rPr lang="en-US" sz="2000" dirty="0"/>
              <a:t> </a:t>
            </a:r>
            <a:r>
              <a:rPr lang="en-US" sz="2000" dirty="0" smtClean="0"/>
              <a:t>flux matches the secondary bound.</a:t>
            </a:r>
          </a:p>
          <a:p>
            <a:pPr eaLnBrk="1" hangingPunct="1"/>
            <a:endParaRPr lang="en-US" sz="2000" dirty="0">
              <a:sym typeface="Wingdings" pitchFamily="2" charset="2"/>
            </a:endParaRPr>
          </a:p>
          <a:p>
            <a:pPr eaLnBrk="1" hangingPunct="1"/>
            <a:endParaRPr lang="en-US" sz="2000" dirty="0" smtClean="0">
              <a:sym typeface="Wingdings" pitchFamily="2" charset="2"/>
            </a:endParaRPr>
          </a:p>
          <a:p>
            <a:pPr eaLnBrk="1" hangingPunct="1"/>
            <a:r>
              <a:rPr lang="en-US" sz="2000" dirty="0" smtClean="0">
                <a:solidFill>
                  <a:schemeClr val="accent2"/>
                </a:solidFill>
                <a:sym typeface="Wingdings" pitchFamily="2" charset="2"/>
              </a:rPr>
              <a:t>In all primary e+ models (DM, pulsars…) there is no intrinsic scale that would explain why the ABSOLUTE observed flux lies near the data-driven secondary bound.</a:t>
            </a:r>
          </a:p>
          <a:p>
            <a:pPr eaLnBrk="1" hangingPunct="1"/>
            <a:endParaRPr lang="en-US" sz="2000" dirty="0">
              <a:solidFill>
                <a:schemeClr val="accent2"/>
              </a:solidFill>
              <a:sym typeface="Wingdings" pitchFamily="2" charset="2"/>
            </a:endParaRPr>
          </a:p>
          <a:p>
            <a:r>
              <a:rPr lang="en-US" sz="2000" dirty="0" smtClean="0"/>
              <a:t>e</a:t>
            </a:r>
            <a:r>
              <a:rPr lang="en-US" sz="2000" baseline="30000" dirty="0"/>
              <a:t>+</a:t>
            </a:r>
            <a:r>
              <a:rPr lang="en-US" sz="2000" dirty="0"/>
              <a:t> measurements </a:t>
            </a:r>
            <a:r>
              <a:rPr lang="en-US" sz="2000" dirty="0" smtClean="0"/>
              <a:t>constrain Galactic propagation models, in particular </a:t>
            </a:r>
            <a:r>
              <a:rPr lang="en-US" sz="2000" dirty="0" err="1"/>
              <a:t>f</a:t>
            </a:r>
            <a:r>
              <a:rPr lang="en-US" sz="2000" baseline="-25000" dirty="0" err="1"/>
              <a:t>rad</a:t>
            </a:r>
            <a:r>
              <a:rPr lang="en-US" sz="2000" dirty="0"/>
              <a:t>(e</a:t>
            </a:r>
            <a:r>
              <a:rPr lang="en-US" sz="2000" baseline="30000" dirty="0"/>
              <a:t>+</a:t>
            </a:r>
            <a:r>
              <a:rPr lang="en-US" sz="2000" dirty="0"/>
              <a:t>).  </a:t>
            </a:r>
          </a:p>
          <a:p>
            <a:pPr eaLnBrk="1" hangingPunct="1"/>
            <a:endParaRPr lang="en-US" sz="2000" dirty="0" smtClean="0">
              <a:solidFill>
                <a:schemeClr val="accent2"/>
              </a:solidFill>
              <a:sym typeface="Wingdings" pitchFamily="2" charset="2"/>
            </a:endParaRPr>
          </a:p>
        </p:txBody>
      </p:sp>
      <p:graphicFrame>
        <p:nvGraphicFramePr>
          <p:cNvPr id="57353" name="Object 9"/>
          <p:cNvGraphicFramePr>
            <a:graphicFrameLocks noChangeAspect="1"/>
          </p:cNvGraphicFramePr>
          <p:nvPr/>
        </p:nvGraphicFramePr>
        <p:xfrm>
          <a:off x="638175" y="990600"/>
          <a:ext cx="501650" cy="338138"/>
        </p:xfrm>
        <a:graphic>
          <a:graphicData uri="http://schemas.openxmlformats.org/presentationml/2006/ole">
            <p:oleObj spid="_x0000_s128056" name="משוואה" r:id="rId6" imgW="342751" imgH="203112" progId="Equation.3">
              <p:embed/>
            </p:oleObj>
          </a:graphicData>
        </a:graphic>
      </p:graphicFrame>
      <p:graphicFrame>
        <p:nvGraphicFramePr>
          <p:cNvPr id="57354" name="Object 10"/>
          <p:cNvGraphicFramePr>
            <a:graphicFrameLocks noChangeAspect="1"/>
          </p:cNvGraphicFramePr>
          <p:nvPr>
            <p:extLst>
              <p:ext uri="{D42A27DB-BD31-4B8C-83A1-F6EECF244321}">
                <p14:modId xmlns:p14="http://schemas.microsoft.com/office/powerpoint/2010/main" xmlns="" val="1860162515"/>
              </p:ext>
            </p:extLst>
          </p:nvPr>
        </p:nvGraphicFramePr>
        <p:xfrm>
          <a:off x="533400" y="3733800"/>
          <a:ext cx="1135063" cy="382588"/>
        </p:xfrm>
        <a:graphic>
          <a:graphicData uri="http://schemas.openxmlformats.org/presentationml/2006/ole">
            <p:oleObj spid="_x0000_s128057" name="משוואה" r:id="rId7" imgW="774364" imgH="228501" progId="Equation.3">
              <p:embed/>
            </p:oleObj>
          </a:graphicData>
        </a:graphic>
      </p:graphicFrame>
      <p:sp>
        <p:nvSpPr>
          <p:cNvPr id="57365" name="Rectangle 21"/>
          <p:cNvSpPr>
            <a:spLocks noChangeArrowheads="1"/>
          </p:cNvSpPr>
          <p:nvPr/>
        </p:nvSpPr>
        <p:spPr bwMode="auto">
          <a:xfrm>
            <a:off x="7292372" y="6388054"/>
            <a:ext cx="1816459" cy="307777"/>
          </a:xfrm>
          <a:prstGeom prst="rect">
            <a:avLst/>
          </a:prstGeom>
          <a:noFill/>
          <a:ln w="9525">
            <a:noFill/>
            <a:miter lim="800000"/>
            <a:headEnd/>
            <a:tailEnd/>
          </a:ln>
          <a:effectLst/>
        </p:spPr>
        <p:txBody>
          <a:bodyPr wrap="none">
            <a:spAutoFit/>
          </a:bodyPr>
          <a:lstStyle/>
          <a:p>
            <a:pPr algn="l" rtl="0"/>
            <a:r>
              <a:rPr lang="en-US" sz="1400" dirty="0" smtClean="0"/>
              <a:t>[Blum Katz &amp; EW 13]</a:t>
            </a:r>
            <a:endParaRPr lang="en-US" sz="1400" dirty="0"/>
          </a:p>
        </p:txBody>
      </p:sp>
    </p:spTree>
    <p:extLst>
      <p:ext uri="{BB962C8B-B14F-4D97-AF65-F5344CB8AC3E}">
        <p14:creationId xmlns:p14="http://schemas.microsoft.com/office/powerpoint/2010/main" xmlns="" val="1847977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308"/>
            <a:ext cx="7772400" cy="1037492"/>
          </a:xfrm>
        </p:spPr>
        <p:txBody>
          <a:bodyPr/>
          <a:lstStyle/>
          <a:p>
            <a:r>
              <a:rPr lang="en-US" dirty="0" smtClean="0"/>
              <a:t>Some cautionary notes</a:t>
            </a:r>
            <a:endParaRPr lang="en-US" dirty="0"/>
          </a:p>
        </p:txBody>
      </p:sp>
      <p:sp>
        <p:nvSpPr>
          <p:cNvPr id="3" name="Content Placeholder 2"/>
          <p:cNvSpPr>
            <a:spLocks noGrp="1"/>
          </p:cNvSpPr>
          <p:nvPr>
            <p:ph idx="1"/>
          </p:nvPr>
        </p:nvSpPr>
        <p:spPr>
          <a:xfrm>
            <a:off x="685800" y="1219200"/>
            <a:ext cx="7848600" cy="4876800"/>
          </a:xfrm>
        </p:spPr>
        <p:txBody>
          <a:bodyPr/>
          <a:lstStyle/>
          <a:p>
            <a:r>
              <a:rPr lang="en-US" dirty="0" err="1" smtClean="0"/>
              <a:t>t</a:t>
            </a:r>
            <a:r>
              <a:rPr lang="en-US" baseline="-25000" dirty="0" err="1" smtClean="0"/>
              <a:t>sec</a:t>
            </a:r>
            <a:r>
              <a:rPr lang="en-US" dirty="0" smtClean="0"/>
              <a:t> is not the residence time</a:t>
            </a:r>
          </a:p>
          <a:p>
            <a:endParaRPr lang="en-US" dirty="0" smtClean="0"/>
          </a:p>
          <a:p>
            <a:pPr marL="0" indent="0">
              <a:buNone/>
            </a:pPr>
            <a:endParaRPr lang="en-US" dirty="0"/>
          </a:p>
          <a:p>
            <a:r>
              <a:rPr lang="en-US" dirty="0" smtClean="0"/>
              <a:t>If G(</a:t>
            </a:r>
            <a:r>
              <a:rPr lang="en-US" dirty="0" err="1" smtClean="0"/>
              <a:t>x,x</a:t>
            </a:r>
            <a:r>
              <a:rPr lang="en-US" dirty="0" smtClean="0"/>
              <a:t>’) is independent of x’ then</a:t>
            </a:r>
          </a:p>
          <a:p>
            <a:endParaRPr lang="en-US" dirty="0"/>
          </a:p>
          <a:p>
            <a:endParaRPr lang="en-US" dirty="0" smtClean="0"/>
          </a:p>
          <a:p>
            <a:r>
              <a:rPr lang="en-US" dirty="0" smtClean="0"/>
              <a:t>For particles with life time </a:t>
            </a:r>
            <a:r>
              <a:rPr lang="en-US" dirty="0">
                <a:latin typeface="Symbol" pitchFamily="18" charset="2"/>
              </a:rPr>
              <a:t>t</a:t>
            </a:r>
            <a:r>
              <a:rPr lang="en-US" dirty="0" smtClean="0"/>
              <a:t>, </a:t>
            </a:r>
          </a:p>
          <a:p>
            <a:pPr marL="0" indent="0">
              <a:buNone/>
            </a:pPr>
            <a:r>
              <a:rPr lang="en-US" dirty="0"/>
              <a:t> </a:t>
            </a:r>
            <a:r>
              <a:rPr lang="en-US" dirty="0" smtClean="0"/>
              <a:t>   </a:t>
            </a:r>
            <a:r>
              <a:rPr lang="en-US" dirty="0" err="1" smtClean="0"/>
              <a:t>f</a:t>
            </a:r>
            <a:r>
              <a:rPr lang="en-US" baseline="-25000" dirty="0" err="1" smtClean="0"/>
              <a:t>sec</a:t>
            </a:r>
            <a:r>
              <a:rPr lang="en-US" dirty="0" smtClean="0"/>
              <a:t> depends on model assumptions. It may, e.g.,</a:t>
            </a:r>
          </a:p>
          <a:p>
            <a:pPr marL="0" indent="0">
              <a:buNone/>
            </a:pPr>
            <a:r>
              <a:rPr lang="en-US" dirty="0"/>
              <a:t> </a:t>
            </a:r>
            <a:r>
              <a:rPr lang="en-US" dirty="0" smtClean="0"/>
              <a:t>   attain the values </a:t>
            </a:r>
            <a:r>
              <a:rPr lang="en-US" dirty="0" smtClean="0">
                <a:latin typeface="Symbol" pitchFamily="18" charset="2"/>
              </a:rPr>
              <a:t>t</a:t>
            </a:r>
            <a:r>
              <a:rPr lang="en-US" dirty="0" smtClean="0"/>
              <a:t>/</a:t>
            </a:r>
            <a:r>
              <a:rPr lang="en-US" dirty="0" err="1" smtClean="0"/>
              <a:t>t</a:t>
            </a:r>
            <a:r>
              <a:rPr lang="en-US" baseline="-25000" dirty="0" err="1" smtClean="0"/>
              <a:t>res</a:t>
            </a:r>
            <a:r>
              <a:rPr lang="en-US" dirty="0" smtClean="0"/>
              <a:t> or V(</a:t>
            </a:r>
            <a:r>
              <a:rPr lang="en-US" dirty="0" err="1" smtClean="0"/>
              <a:t>t</a:t>
            </a:r>
            <a:r>
              <a:rPr lang="en-US" baseline="-25000" dirty="0" err="1" smtClean="0"/>
              <a:t>prop</a:t>
            </a:r>
            <a:r>
              <a:rPr lang="en-US" dirty="0" smtClean="0"/>
              <a:t>&lt;</a:t>
            </a:r>
            <a:r>
              <a:rPr lang="en-US" dirty="0">
                <a:latin typeface="Symbol" pitchFamily="18" charset="2"/>
              </a:rPr>
              <a:t>t</a:t>
            </a:r>
            <a:r>
              <a:rPr lang="en-US" dirty="0" smtClean="0"/>
              <a:t>)/V</a:t>
            </a:r>
            <a:r>
              <a:rPr lang="en-US" baseline="-25000" dirty="0" smtClean="0"/>
              <a:t>G</a:t>
            </a:r>
            <a:r>
              <a:rPr lang="en-US" dirty="0" smtClean="0"/>
              <a:t> under </a:t>
            </a:r>
          </a:p>
          <a:p>
            <a:pPr marL="0" indent="0">
              <a:buNone/>
            </a:pPr>
            <a:r>
              <a:rPr lang="en-US" dirty="0"/>
              <a:t> </a:t>
            </a:r>
            <a:r>
              <a:rPr lang="en-US" dirty="0" smtClean="0"/>
              <a:t>   different model assumptions. </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86074355"/>
              </p:ext>
            </p:extLst>
          </p:nvPr>
        </p:nvGraphicFramePr>
        <p:xfrm>
          <a:off x="2438400" y="1752600"/>
          <a:ext cx="3871913" cy="701675"/>
        </p:xfrm>
        <a:graphic>
          <a:graphicData uri="http://schemas.openxmlformats.org/presentationml/2006/ole">
            <p:oleObj spid="_x0000_s124984" name="משוואה" r:id="rId3" imgW="2641320" imgH="41904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1672319945"/>
              </p:ext>
            </p:extLst>
          </p:nvPr>
        </p:nvGraphicFramePr>
        <p:xfrm>
          <a:off x="2362200" y="3124200"/>
          <a:ext cx="4765675" cy="658812"/>
        </p:xfrm>
        <a:graphic>
          <a:graphicData uri="http://schemas.openxmlformats.org/presentationml/2006/ole">
            <p:oleObj spid="_x0000_s124985" name="משוואה" r:id="rId4" imgW="3251160" imgH="393480" progId="Equation.3">
              <p:embed/>
            </p:oleObj>
          </a:graphicData>
        </a:graphic>
      </p:graphicFrame>
    </p:spTree>
    <p:extLst>
      <p:ext uri="{BB962C8B-B14F-4D97-AF65-F5344CB8AC3E}">
        <p14:creationId xmlns:p14="http://schemas.microsoft.com/office/powerpoint/2010/main" xmlns="" val="1700946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Implications of </a:t>
            </a:r>
            <a:r>
              <a:rPr lang="en-US" dirty="0" err="1"/>
              <a:t>f</a:t>
            </a:r>
            <a:r>
              <a:rPr lang="en-US" baseline="-25000" dirty="0" err="1"/>
              <a:t>sec</a:t>
            </a:r>
            <a:r>
              <a:rPr lang="en-US" dirty="0"/>
              <a:t>(e</a:t>
            </a:r>
            <a:r>
              <a:rPr lang="en-US" baseline="30000" dirty="0"/>
              <a:t>+</a:t>
            </a:r>
            <a:r>
              <a:rPr lang="en-US" dirty="0"/>
              <a:t>)~</a:t>
            </a:r>
            <a:r>
              <a:rPr lang="en-US" dirty="0" smtClean="0"/>
              <a:t>0.3- an example </a:t>
            </a:r>
            <a:endParaRPr lang="en-US" dirty="0"/>
          </a:p>
        </p:txBody>
      </p:sp>
      <p:sp>
        <p:nvSpPr>
          <p:cNvPr id="3" name="Content Placeholder 2"/>
          <p:cNvSpPr>
            <a:spLocks noGrp="1"/>
          </p:cNvSpPr>
          <p:nvPr>
            <p:ph idx="1"/>
          </p:nvPr>
        </p:nvSpPr>
        <p:spPr>
          <a:xfrm>
            <a:off x="381000" y="1371600"/>
            <a:ext cx="8610600" cy="4724400"/>
          </a:xfrm>
        </p:spPr>
        <p:txBody>
          <a:bodyPr/>
          <a:lstStyle/>
          <a:p>
            <a:pPr marL="0" indent="0">
              <a:buNone/>
            </a:pPr>
            <a:r>
              <a:rPr lang="en-US" u="sng" dirty="0" smtClean="0"/>
              <a:t>Under some model assumptions</a:t>
            </a:r>
            <a:endParaRPr lang="en-US" dirty="0" smtClean="0"/>
          </a:p>
          <a:p>
            <a:pPr marL="0" indent="0">
              <a:buNone/>
            </a:pPr>
            <a:r>
              <a:rPr lang="en-US" dirty="0"/>
              <a:t> </a:t>
            </a:r>
            <a:r>
              <a:rPr lang="en-US" dirty="0" smtClean="0"/>
              <a:t>   	</a:t>
            </a:r>
            <a:r>
              <a:rPr lang="en-US" dirty="0" err="1" smtClean="0"/>
              <a:t>f</a:t>
            </a:r>
            <a:r>
              <a:rPr lang="en-US" baseline="-25000" dirty="0" err="1" smtClean="0"/>
              <a:t>sec</a:t>
            </a:r>
            <a:r>
              <a:rPr lang="en-US" dirty="0" smtClean="0"/>
              <a:t>(e</a:t>
            </a:r>
            <a:r>
              <a:rPr lang="en-US" baseline="30000" dirty="0" smtClean="0"/>
              <a:t>+</a:t>
            </a:r>
            <a:r>
              <a:rPr lang="en-US" dirty="0" smtClean="0"/>
              <a:t>)~</a:t>
            </a:r>
            <a:r>
              <a:rPr lang="en-US" dirty="0"/>
              <a:t> </a:t>
            </a:r>
            <a:r>
              <a:rPr lang="en-US" dirty="0" err="1" smtClean="0"/>
              <a:t>t</a:t>
            </a:r>
            <a:r>
              <a:rPr lang="en-US" baseline="-25000" dirty="0" err="1" smtClean="0"/>
              <a:t>cool</a:t>
            </a:r>
            <a:r>
              <a:rPr lang="en-US" dirty="0" smtClean="0"/>
              <a:t>/</a:t>
            </a:r>
            <a:r>
              <a:rPr lang="en-US" dirty="0" err="1" smtClean="0"/>
              <a:t>t</a:t>
            </a:r>
            <a:r>
              <a:rPr lang="en-US" baseline="-25000" dirty="0" err="1" smtClean="0"/>
              <a:t>res</a:t>
            </a:r>
            <a:r>
              <a:rPr lang="en-US" dirty="0" smtClean="0"/>
              <a:t> </a:t>
            </a:r>
          </a:p>
          <a:p>
            <a:pPr marL="0" indent="0">
              <a:buNone/>
            </a:pPr>
            <a:r>
              <a:rPr lang="en-US" dirty="0"/>
              <a:t> </a:t>
            </a:r>
            <a:r>
              <a:rPr lang="en-US" dirty="0" smtClean="0"/>
              <a:t>   which would imply </a:t>
            </a:r>
          </a:p>
          <a:p>
            <a:pPr marL="0" indent="0">
              <a:buNone/>
            </a:pPr>
            <a:r>
              <a:rPr lang="en-US" dirty="0"/>
              <a:t>	</a:t>
            </a:r>
            <a:r>
              <a:rPr lang="en-US" dirty="0" err="1" smtClean="0"/>
              <a:t>t</a:t>
            </a:r>
            <a:r>
              <a:rPr lang="en-US" baseline="-25000" dirty="0" err="1" smtClean="0"/>
              <a:t>res</a:t>
            </a:r>
            <a:r>
              <a:rPr lang="en-US" dirty="0" smtClean="0"/>
              <a:t>(E/Z=10GeV)&gt;30Myr,  </a:t>
            </a:r>
            <a:r>
              <a:rPr lang="en-US" dirty="0" err="1" smtClean="0"/>
              <a:t>t</a:t>
            </a:r>
            <a:r>
              <a:rPr lang="en-US" baseline="-25000" dirty="0" err="1" smtClean="0"/>
              <a:t>res</a:t>
            </a:r>
            <a:r>
              <a:rPr lang="en-US" dirty="0" smtClean="0"/>
              <a:t>(E/Z=200GeV)&lt;1Myr</a:t>
            </a:r>
          </a:p>
          <a:p>
            <a:pPr marL="0" indent="0">
              <a:buNone/>
            </a:pPr>
            <a:r>
              <a:rPr lang="en-US" dirty="0" smtClean="0"/>
              <a:t>     and using </a:t>
            </a:r>
            <a:r>
              <a:rPr lang="en-US" dirty="0" err="1" smtClean="0">
                <a:latin typeface="Symbol" pitchFamily="18" charset="2"/>
              </a:rPr>
              <a:t>S</a:t>
            </a:r>
            <a:r>
              <a:rPr lang="en-US" baseline="-25000" dirty="0" err="1" smtClean="0"/>
              <a:t>sec</a:t>
            </a:r>
            <a:endParaRPr lang="en-US" dirty="0" smtClean="0"/>
          </a:p>
          <a:p>
            <a:pPr marL="0" indent="0">
              <a:buNone/>
            </a:pPr>
            <a:r>
              <a:rPr lang="en-US" dirty="0"/>
              <a:t>	</a:t>
            </a:r>
            <a:r>
              <a:rPr lang="en-US" dirty="0" smtClean="0"/>
              <a:t>&lt;</a:t>
            </a:r>
            <a:r>
              <a:rPr lang="en-US" dirty="0" err="1" smtClean="0"/>
              <a:t>n</a:t>
            </a:r>
            <a:r>
              <a:rPr lang="en-US" baseline="-25000" dirty="0" err="1" smtClean="0"/>
              <a:t>ISM</a:t>
            </a:r>
            <a:r>
              <a:rPr lang="en-US" dirty="0" smtClean="0"/>
              <a:t>&gt;(E/Z=10GeV)   &lt; 0.2g/cc, </a:t>
            </a:r>
          </a:p>
          <a:p>
            <a:pPr marL="0" indent="0">
              <a:buNone/>
            </a:pPr>
            <a:r>
              <a:rPr lang="en-US" dirty="0" smtClean="0"/>
              <a:t>	&lt;</a:t>
            </a:r>
            <a:r>
              <a:rPr lang="en-US" dirty="0" err="1"/>
              <a:t>n</a:t>
            </a:r>
            <a:r>
              <a:rPr lang="en-US" baseline="-25000" dirty="0" err="1"/>
              <a:t>ISM</a:t>
            </a:r>
            <a:r>
              <a:rPr lang="en-US" dirty="0"/>
              <a:t>&gt;(</a:t>
            </a:r>
            <a:r>
              <a:rPr lang="en-US" dirty="0" smtClean="0"/>
              <a:t>E/Z=200GeV)&gt; 0.6g/cc,</a:t>
            </a:r>
          </a:p>
          <a:p>
            <a:pPr marL="0" indent="0">
              <a:buNone/>
            </a:pPr>
            <a:r>
              <a:rPr lang="en-US" dirty="0"/>
              <a:t> </a:t>
            </a:r>
            <a:r>
              <a:rPr lang="en-US" dirty="0" smtClean="0"/>
              <a:t>    which in turn implies that the CR halo scale height </a:t>
            </a:r>
          </a:p>
          <a:p>
            <a:pPr marL="0" indent="0">
              <a:buNone/>
            </a:pPr>
            <a:r>
              <a:rPr lang="en-US" dirty="0"/>
              <a:t> </a:t>
            </a:r>
            <a:r>
              <a:rPr lang="en-US" dirty="0" smtClean="0"/>
              <a:t>    decreases with E.</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xmlns="" val="3386089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0"/>
            <a:ext cx="6781800" cy="838200"/>
          </a:xfrm>
        </p:spPr>
        <p:txBody>
          <a:bodyPr/>
          <a:lstStyle/>
          <a:p>
            <a:pPr eaLnBrk="1" hangingPunct="1"/>
            <a:r>
              <a:rPr lang="en-US" altLang="en-US" smtClean="0"/>
              <a:t>High energy</a:t>
            </a:r>
            <a:r>
              <a:rPr lang="en-US" altLang="en-US" smtClean="0">
                <a:latin typeface="Symbol" pitchFamily="18" charset="2"/>
              </a:rPr>
              <a:t> n</a:t>
            </a:r>
            <a:r>
              <a:rPr lang="en-US" altLang="en-US" smtClean="0">
                <a:latin typeface="Times New Roman" pitchFamily="18" charset="0"/>
              </a:rPr>
              <a:t>’</a:t>
            </a:r>
            <a:r>
              <a:rPr lang="en-US" altLang="en-US" smtClean="0"/>
              <a:t>s: A new window</a:t>
            </a:r>
          </a:p>
        </p:txBody>
      </p:sp>
      <p:sp>
        <p:nvSpPr>
          <p:cNvPr id="192515" name="Rectangle 3"/>
          <p:cNvSpPr>
            <a:spLocks noGrp="1" noChangeArrowheads="1"/>
          </p:cNvSpPr>
          <p:nvPr>
            <p:ph type="body" idx="1"/>
          </p:nvPr>
        </p:nvSpPr>
        <p:spPr>
          <a:xfrm>
            <a:off x="609600" y="838200"/>
            <a:ext cx="7924800" cy="5867400"/>
          </a:xfrm>
        </p:spPr>
        <p:txBody>
          <a:bodyPr/>
          <a:lstStyle/>
          <a:p>
            <a:pPr eaLnBrk="1" hangingPunct="1">
              <a:buFontTx/>
              <a:buNone/>
            </a:pPr>
            <a:r>
              <a:rPr lang="en-US" altLang="en-US" sz="2000" dirty="0" smtClean="0">
                <a:solidFill>
                  <a:schemeClr val="accent2"/>
                </a:solidFill>
                <a:cs typeface="Guttman Adii-Light" pitchFamily="2" charset="-79"/>
              </a:rPr>
              <a:t>MeV </a:t>
            </a:r>
            <a:r>
              <a:rPr lang="en-US" altLang="en-US" sz="2000" dirty="0" smtClean="0">
                <a:solidFill>
                  <a:schemeClr val="accent2"/>
                </a:solidFill>
                <a:latin typeface="Symbol" pitchFamily="18" charset="2"/>
                <a:cs typeface="Guttman Adii-Light" pitchFamily="2" charset="-79"/>
              </a:rPr>
              <a:t>n</a:t>
            </a:r>
            <a:r>
              <a:rPr lang="en-US" altLang="en-US" sz="2000" dirty="0" smtClean="0">
                <a:solidFill>
                  <a:schemeClr val="accent2"/>
                </a:solidFill>
                <a:cs typeface="Guttman Adii-Light" pitchFamily="2" charset="-79"/>
              </a:rPr>
              <a:t> detectors:</a:t>
            </a:r>
          </a:p>
          <a:p>
            <a:pPr eaLnBrk="1" hangingPunct="1"/>
            <a:r>
              <a:rPr lang="en-US" altLang="en-US" sz="2000" dirty="0" smtClean="0">
                <a:solidFill>
                  <a:schemeClr val="tx2"/>
                </a:solidFill>
              </a:rPr>
              <a:t>Solar &amp; SN1987A </a:t>
            </a:r>
            <a:r>
              <a:rPr lang="en-US" altLang="en-US" sz="2000" dirty="0" smtClean="0">
                <a:solidFill>
                  <a:schemeClr val="tx2"/>
                </a:solidFill>
                <a:latin typeface="Symbol" pitchFamily="18" charset="2"/>
              </a:rPr>
              <a:t>n</a:t>
            </a:r>
            <a:r>
              <a:rPr lang="en-US" altLang="en-US" sz="2000" dirty="0" smtClean="0">
                <a:solidFill>
                  <a:schemeClr val="tx2"/>
                </a:solidFill>
                <a:latin typeface="Times New Roman" pitchFamily="18" charset="0"/>
              </a:rPr>
              <a:t>’</a:t>
            </a:r>
            <a:r>
              <a:rPr lang="en-US" altLang="en-US" sz="2000" dirty="0" smtClean="0">
                <a:solidFill>
                  <a:schemeClr val="tx2"/>
                </a:solidFill>
              </a:rPr>
              <a:t>s</a:t>
            </a:r>
          </a:p>
          <a:p>
            <a:pPr eaLnBrk="1" hangingPunct="1">
              <a:lnSpc>
                <a:spcPct val="130000"/>
              </a:lnSpc>
              <a:spcBef>
                <a:spcPct val="0"/>
              </a:spcBef>
            </a:pPr>
            <a:r>
              <a:rPr lang="en-US" altLang="en-US" sz="2000" dirty="0" smtClean="0">
                <a:solidFill>
                  <a:schemeClr val="tx2"/>
                </a:solidFill>
              </a:rPr>
              <a:t>Stellar physics (Sun</a:t>
            </a:r>
            <a:r>
              <a:rPr lang="en-US" altLang="en-US" sz="2000" dirty="0" smtClean="0">
                <a:solidFill>
                  <a:schemeClr val="tx2"/>
                </a:solidFill>
                <a:latin typeface="Times New Roman" pitchFamily="18" charset="0"/>
              </a:rPr>
              <a:t>’</a:t>
            </a:r>
            <a:r>
              <a:rPr lang="en-US" altLang="en-US" sz="2000" dirty="0" smtClean="0">
                <a:solidFill>
                  <a:schemeClr val="tx2"/>
                </a:solidFill>
              </a:rPr>
              <a:t>s core, </a:t>
            </a:r>
            <a:r>
              <a:rPr lang="en-US" altLang="en-US" sz="2000" dirty="0" err="1" smtClean="0">
                <a:solidFill>
                  <a:schemeClr val="tx2"/>
                </a:solidFill>
              </a:rPr>
              <a:t>SNe</a:t>
            </a:r>
            <a:r>
              <a:rPr lang="en-US" altLang="en-US" sz="2000" dirty="0" smtClean="0">
                <a:solidFill>
                  <a:schemeClr val="tx2"/>
                </a:solidFill>
              </a:rPr>
              <a:t> core collapse)</a:t>
            </a:r>
          </a:p>
          <a:p>
            <a:pPr eaLnBrk="1" hangingPunct="1">
              <a:lnSpc>
                <a:spcPct val="130000"/>
              </a:lnSpc>
              <a:spcBef>
                <a:spcPct val="0"/>
              </a:spcBef>
            </a:pPr>
            <a:r>
              <a:rPr lang="en-US" altLang="en-US" sz="2000" dirty="0" smtClean="0">
                <a:solidFill>
                  <a:schemeClr val="tx2"/>
                </a:solidFill>
                <a:latin typeface="+mj-lt"/>
              </a:rPr>
              <a:t> </a:t>
            </a:r>
            <a:r>
              <a:rPr lang="en-US" altLang="en-US" sz="2000" dirty="0" smtClean="0">
                <a:solidFill>
                  <a:schemeClr val="tx2"/>
                </a:solidFill>
                <a:latin typeface="Symbol" pitchFamily="18" charset="2"/>
              </a:rPr>
              <a:t>n</a:t>
            </a:r>
            <a:r>
              <a:rPr lang="en-US" altLang="en-US" sz="2000" dirty="0" smtClean="0">
                <a:solidFill>
                  <a:schemeClr val="tx2"/>
                </a:solidFill>
              </a:rPr>
              <a:t> physics</a:t>
            </a:r>
          </a:p>
          <a:p>
            <a:pPr eaLnBrk="1" hangingPunct="1">
              <a:lnSpc>
                <a:spcPct val="130000"/>
              </a:lnSpc>
              <a:spcBef>
                <a:spcPct val="0"/>
              </a:spcBef>
              <a:buFontTx/>
              <a:buNone/>
            </a:pPr>
            <a:endParaRPr lang="en-US" altLang="en-US" sz="2000" dirty="0" smtClean="0">
              <a:solidFill>
                <a:schemeClr val="accent2"/>
              </a:solidFill>
            </a:endParaRPr>
          </a:p>
          <a:p>
            <a:pPr eaLnBrk="1" hangingPunct="1">
              <a:lnSpc>
                <a:spcPct val="130000"/>
              </a:lnSpc>
              <a:spcBef>
                <a:spcPct val="0"/>
              </a:spcBef>
              <a:buFontTx/>
              <a:buNone/>
            </a:pPr>
            <a:r>
              <a:rPr lang="en-US" altLang="en-US" sz="2000" dirty="0" smtClean="0">
                <a:solidFill>
                  <a:schemeClr val="accent2"/>
                </a:solidFill>
              </a:rPr>
              <a:t>&gt;0.1 </a:t>
            </a:r>
            <a:r>
              <a:rPr lang="en-US" altLang="en-US" sz="2000" dirty="0" err="1" smtClean="0">
                <a:solidFill>
                  <a:schemeClr val="accent2"/>
                </a:solidFill>
              </a:rPr>
              <a:t>TeV</a:t>
            </a:r>
            <a:r>
              <a:rPr lang="en-US" altLang="en-US" sz="2000" dirty="0" smtClean="0">
                <a:solidFill>
                  <a:schemeClr val="accent2"/>
                </a:solidFill>
              </a:rPr>
              <a:t> </a:t>
            </a:r>
            <a:r>
              <a:rPr lang="en-US" altLang="en-US" sz="2000" dirty="0" smtClean="0">
                <a:solidFill>
                  <a:schemeClr val="accent2"/>
                </a:solidFill>
                <a:latin typeface="Symbol" pitchFamily="18" charset="2"/>
                <a:cs typeface="Guttman Adii-Light" pitchFamily="2" charset="-79"/>
              </a:rPr>
              <a:t>n</a:t>
            </a:r>
            <a:r>
              <a:rPr lang="en-US" altLang="en-US" sz="2000" dirty="0" smtClean="0">
                <a:solidFill>
                  <a:schemeClr val="accent2"/>
                </a:solidFill>
                <a:cs typeface="Guttman Adii-Light" pitchFamily="2" charset="-79"/>
              </a:rPr>
              <a:t> detectors:</a:t>
            </a:r>
          </a:p>
          <a:p>
            <a:pPr eaLnBrk="1" hangingPunct="1">
              <a:lnSpc>
                <a:spcPct val="130000"/>
              </a:lnSpc>
              <a:spcBef>
                <a:spcPct val="0"/>
              </a:spcBef>
            </a:pPr>
            <a:r>
              <a:rPr lang="en-US" altLang="en-US" sz="2000" dirty="0" smtClean="0">
                <a:solidFill>
                  <a:srgbClr val="FF0000"/>
                </a:solidFill>
                <a:cs typeface="Guttman Adii-Light" pitchFamily="2" charset="-79"/>
              </a:rPr>
              <a:t>Extend</a:t>
            </a:r>
            <a:r>
              <a:rPr lang="en-US" altLang="en-US" sz="2000" dirty="0" smtClean="0">
                <a:solidFill>
                  <a:srgbClr val="FF0000"/>
                </a:solidFill>
              </a:rPr>
              <a:t> </a:t>
            </a:r>
            <a:r>
              <a:rPr lang="en-US" altLang="en-US" sz="2000" dirty="0" smtClean="0">
                <a:solidFill>
                  <a:srgbClr val="FF0000"/>
                </a:solidFill>
                <a:latin typeface="Symbol" pitchFamily="18" charset="2"/>
                <a:cs typeface="Guttman Adii-Light" pitchFamily="2" charset="-79"/>
              </a:rPr>
              <a:t>n</a:t>
            </a:r>
            <a:r>
              <a:rPr lang="en-US" altLang="en-US" sz="2000" dirty="0" smtClean="0">
                <a:solidFill>
                  <a:srgbClr val="FF0000"/>
                </a:solidFill>
                <a:cs typeface="Guttman Adii-Light" pitchFamily="2" charset="-79"/>
              </a:rPr>
              <a:t> horizon to extra-Galactic scale</a:t>
            </a:r>
          </a:p>
          <a:p>
            <a:pPr eaLnBrk="1" hangingPunct="1">
              <a:lnSpc>
                <a:spcPct val="130000"/>
              </a:lnSpc>
              <a:spcBef>
                <a:spcPct val="0"/>
              </a:spcBef>
              <a:buFontTx/>
              <a:buNone/>
            </a:pPr>
            <a:r>
              <a:rPr lang="en-US" altLang="en-US" sz="2000" dirty="0" smtClean="0">
                <a:solidFill>
                  <a:schemeClr val="accent2"/>
                </a:solidFill>
                <a:cs typeface="Guttman Adii-Light" pitchFamily="2" charset="-79"/>
              </a:rPr>
              <a:t>    </a:t>
            </a:r>
            <a:r>
              <a:rPr lang="en-US" altLang="en-US" sz="2000" dirty="0" smtClean="0">
                <a:solidFill>
                  <a:schemeClr val="tx2"/>
                </a:solidFill>
                <a:cs typeface="Guttman Adii-Light" pitchFamily="2" charset="-79"/>
              </a:rPr>
              <a:t>MeV </a:t>
            </a:r>
            <a:r>
              <a:rPr lang="en-US" altLang="en-US" sz="2000" dirty="0" smtClean="0">
                <a:solidFill>
                  <a:schemeClr val="tx2"/>
                </a:solidFill>
                <a:latin typeface="Symbol" pitchFamily="18" charset="2"/>
                <a:cs typeface="Guttman Adii-Light" pitchFamily="2" charset="-79"/>
              </a:rPr>
              <a:t>n</a:t>
            </a:r>
            <a:r>
              <a:rPr lang="en-US" altLang="en-US" sz="2000" dirty="0" smtClean="0">
                <a:solidFill>
                  <a:schemeClr val="tx2"/>
                </a:solidFill>
                <a:cs typeface="Guttman Adii-Light" pitchFamily="2" charset="-79"/>
              </a:rPr>
              <a:t> detectors </a:t>
            </a:r>
            <a:r>
              <a:rPr lang="en-US" altLang="en-US" sz="2000" dirty="0" smtClean="0">
                <a:solidFill>
                  <a:schemeClr val="tx2"/>
                </a:solidFill>
              </a:rPr>
              <a:t>limited to local (Galactic) sources</a:t>
            </a:r>
            <a:endParaRPr lang="en-US" altLang="en-US" sz="2000" dirty="0" smtClean="0">
              <a:solidFill>
                <a:schemeClr val="tx2"/>
              </a:solidFill>
              <a:cs typeface="Guttman Adii-Light" pitchFamily="2" charset="-79"/>
            </a:endParaRPr>
          </a:p>
          <a:p>
            <a:pPr eaLnBrk="1" hangingPunct="1">
              <a:lnSpc>
                <a:spcPct val="130000"/>
              </a:lnSpc>
              <a:spcBef>
                <a:spcPct val="0"/>
              </a:spcBef>
              <a:buFontTx/>
              <a:buNone/>
            </a:pPr>
            <a:r>
              <a:rPr lang="en-US" altLang="en-US" sz="2000" dirty="0" smtClean="0">
                <a:solidFill>
                  <a:schemeClr val="accent2"/>
                </a:solidFill>
                <a:cs typeface="Guttman Adii-Light" pitchFamily="2" charset="-79"/>
              </a:rPr>
              <a:t>    </a:t>
            </a:r>
            <a:r>
              <a:rPr lang="en-US" altLang="en-US" sz="2000" dirty="0" smtClean="0">
                <a:cs typeface="Guttman Adii-Light" pitchFamily="2" charset="-79"/>
              </a:rPr>
              <a:t>[10kt @ 1MeV</a:t>
            </a:r>
            <a:r>
              <a:rPr lang="en-US" altLang="en-US" sz="2000" dirty="0" smtClean="0">
                <a:cs typeface="Guttman Adii-Light" pitchFamily="2" charset="-79"/>
                <a:sym typeface="Wingdings" pitchFamily="2" charset="2"/>
              </a:rPr>
              <a:t></a:t>
            </a:r>
            <a:r>
              <a:rPr lang="en-US" altLang="en-US" sz="2000" dirty="0" smtClean="0">
                <a:cs typeface="Guttman Adii-Light" pitchFamily="2" charset="-79"/>
              </a:rPr>
              <a:t>1Gton @ </a:t>
            </a:r>
            <a:r>
              <a:rPr lang="en-US" altLang="en-US" sz="2000" dirty="0" err="1" smtClean="0">
                <a:cs typeface="Guttman Adii-Light" pitchFamily="2" charset="-79"/>
              </a:rPr>
              <a:t>TeV</a:t>
            </a:r>
            <a:r>
              <a:rPr lang="en-US" altLang="en-US" sz="2000" dirty="0" smtClean="0">
                <a:cs typeface="Guttman Adii-Light" pitchFamily="2" charset="-79"/>
              </a:rPr>
              <a:t> , </a:t>
            </a:r>
            <a:r>
              <a:rPr lang="en-US" altLang="en-US" sz="2000" dirty="0" err="1" smtClean="0">
                <a:latin typeface="Symbol" pitchFamily="18" charset="2"/>
                <a:cs typeface="Guttman Adii-Light" pitchFamily="2" charset="-79"/>
              </a:rPr>
              <a:t>s</a:t>
            </a:r>
            <a:r>
              <a:rPr lang="en-US" altLang="en-US" sz="2000" baseline="-25000" dirty="0" err="1" smtClean="0">
                <a:cs typeface="Guttman Adii-Light" pitchFamily="2" charset="-79"/>
              </a:rPr>
              <a:t>TeV</a:t>
            </a:r>
            <a:r>
              <a:rPr lang="en-US" altLang="en-US" sz="2000" dirty="0" smtClean="0">
                <a:cs typeface="Guttman Adii-Light" pitchFamily="2" charset="-79"/>
              </a:rPr>
              <a:t>/</a:t>
            </a:r>
            <a:r>
              <a:rPr lang="en-US" altLang="en-US" sz="2000" dirty="0" smtClean="0">
                <a:latin typeface="Symbol" pitchFamily="18" charset="2"/>
                <a:cs typeface="Guttman Adii-Light" pitchFamily="2" charset="-79"/>
              </a:rPr>
              <a:t>s</a:t>
            </a:r>
            <a:r>
              <a:rPr lang="en-US" altLang="en-US" sz="2000" baseline="-25000" dirty="0" smtClean="0">
                <a:cs typeface="Guttman Adii-Light" pitchFamily="2" charset="-79"/>
              </a:rPr>
              <a:t>MeV</a:t>
            </a:r>
            <a:r>
              <a:rPr lang="en-US" altLang="en-US" sz="2000" dirty="0" smtClean="0">
                <a:cs typeface="Guttman Adii-Light" pitchFamily="2" charset="-79"/>
              </a:rPr>
              <a:t>~10</a:t>
            </a:r>
            <a:r>
              <a:rPr lang="en-US" altLang="en-US" sz="2000" baseline="30000" dirty="0" smtClean="0">
                <a:cs typeface="Guttman Adii-Light" pitchFamily="2" charset="-79"/>
              </a:rPr>
              <a:t>6</a:t>
            </a:r>
            <a:r>
              <a:rPr lang="en-US" altLang="en-US" sz="2000" baseline="-25000" dirty="0" smtClean="0">
                <a:solidFill>
                  <a:schemeClr val="accent2"/>
                </a:solidFill>
                <a:cs typeface="Guttman Adii-Light" pitchFamily="2" charset="-79"/>
              </a:rPr>
              <a:t> </a:t>
            </a:r>
            <a:r>
              <a:rPr lang="en-US" altLang="en-US" sz="2000" dirty="0" smtClean="0">
                <a:solidFill>
                  <a:schemeClr val="tx2"/>
                </a:solidFill>
                <a:cs typeface="Guttman Adii-Light" pitchFamily="2" charset="-79"/>
                <a:sym typeface="Wingdings" pitchFamily="2" charset="2"/>
              </a:rPr>
              <a:t>]</a:t>
            </a:r>
            <a:endParaRPr lang="en-US" altLang="en-US" sz="2000" dirty="0" smtClean="0">
              <a:solidFill>
                <a:schemeClr val="accent2"/>
              </a:solidFill>
            </a:endParaRPr>
          </a:p>
          <a:p>
            <a:pPr eaLnBrk="1" hangingPunct="1">
              <a:lnSpc>
                <a:spcPct val="130000"/>
              </a:lnSpc>
              <a:spcBef>
                <a:spcPct val="0"/>
              </a:spcBef>
            </a:pPr>
            <a:r>
              <a:rPr lang="en-US" altLang="en-US" sz="2000" dirty="0" smtClean="0">
                <a:solidFill>
                  <a:schemeClr val="tx2"/>
                </a:solidFill>
                <a:cs typeface="Guttman Adii-Light" pitchFamily="2" charset="-79"/>
              </a:rPr>
              <a:t>Study </a:t>
            </a:r>
            <a:r>
              <a:rPr lang="en-US" altLang="en-US" sz="2000" dirty="0" smtClean="0">
                <a:solidFill>
                  <a:schemeClr val="tx2"/>
                </a:solidFill>
                <a:latin typeface="Times New Roman" pitchFamily="18" charset="0"/>
                <a:cs typeface="Guttman Adii-Light" pitchFamily="2" charset="-79"/>
              </a:rPr>
              <a:t>“</a:t>
            </a:r>
            <a:r>
              <a:rPr lang="en-US" altLang="en-US" sz="2000" dirty="0" smtClean="0">
                <a:solidFill>
                  <a:schemeClr val="tx2"/>
                </a:solidFill>
                <a:cs typeface="Guttman Adii-Light" pitchFamily="2" charset="-79"/>
              </a:rPr>
              <a:t>Cosmic accelerators</a:t>
            </a:r>
            <a:r>
              <a:rPr lang="en-US" altLang="en-US" sz="2000" dirty="0" smtClean="0">
                <a:solidFill>
                  <a:schemeClr val="tx2"/>
                </a:solidFill>
                <a:latin typeface="Times New Roman" pitchFamily="18" charset="0"/>
                <a:cs typeface="Guttman Adii-Light" pitchFamily="2" charset="-79"/>
              </a:rPr>
              <a:t>”</a:t>
            </a:r>
            <a:r>
              <a:rPr lang="en-US" altLang="en-US" sz="2000" dirty="0" smtClean="0">
                <a:solidFill>
                  <a:schemeClr val="tx2"/>
                </a:solidFill>
                <a:cs typeface="Guttman Adii-Light" pitchFamily="2" charset="-79"/>
              </a:rPr>
              <a:t> [</a:t>
            </a:r>
            <a:r>
              <a:rPr lang="en-US" altLang="en-US" sz="2000" dirty="0" err="1" smtClean="0">
                <a:solidFill>
                  <a:schemeClr val="tx2"/>
                </a:solidFill>
                <a:cs typeface="Guttman Adii-Light" pitchFamily="2" charset="-79"/>
              </a:rPr>
              <a:t>p</a:t>
            </a:r>
            <a:r>
              <a:rPr lang="en-US" altLang="en-US" sz="2000" dirty="0" err="1" smtClean="0">
                <a:solidFill>
                  <a:schemeClr val="tx2"/>
                </a:solidFill>
                <a:latin typeface="Symbol" pitchFamily="18" charset="2"/>
                <a:cs typeface="Guttman Adii-Light" pitchFamily="2" charset="-79"/>
              </a:rPr>
              <a:t>g</a:t>
            </a:r>
            <a:r>
              <a:rPr lang="en-US" altLang="en-US" sz="2000" dirty="0" smtClean="0">
                <a:solidFill>
                  <a:schemeClr val="tx2"/>
                </a:solidFill>
                <a:cs typeface="Guttman Adii-Light" pitchFamily="2" charset="-79"/>
              </a:rPr>
              <a:t>, pp </a:t>
            </a:r>
            <a:r>
              <a:rPr lang="en-US" altLang="en-US" sz="2000" dirty="0" smtClean="0">
                <a:solidFill>
                  <a:schemeClr val="tx2"/>
                </a:solidFill>
                <a:cs typeface="Guttman Adii-Light" pitchFamily="2" charset="-79"/>
                <a:sym typeface="Wingdings" pitchFamily="2" charset="2"/>
              </a:rPr>
              <a:t> </a:t>
            </a:r>
            <a:r>
              <a:rPr lang="en-US" altLang="en-US" sz="2000" dirty="0" smtClean="0">
                <a:solidFill>
                  <a:schemeClr val="tx2"/>
                </a:solidFill>
                <a:latin typeface="Symbol" pitchFamily="18" charset="2"/>
                <a:cs typeface="Guttman Adii-Light" pitchFamily="2" charset="-79"/>
                <a:sym typeface="Wingdings" pitchFamily="2" charset="2"/>
              </a:rPr>
              <a:t>p</a:t>
            </a:r>
            <a:r>
              <a:rPr lang="en-US" altLang="en-US" sz="2000" dirty="0" smtClean="0">
                <a:solidFill>
                  <a:schemeClr val="tx2"/>
                </a:solidFill>
                <a:cs typeface="Guttman Adii-Light" pitchFamily="2" charset="-79"/>
                <a:sym typeface="Wingdings" pitchFamily="2" charset="2"/>
              </a:rPr>
              <a:t>’s  </a:t>
            </a:r>
            <a:r>
              <a:rPr lang="en-US" altLang="en-US" sz="2000" dirty="0" smtClean="0">
                <a:solidFill>
                  <a:schemeClr val="tx2"/>
                </a:solidFill>
                <a:latin typeface="Symbol" pitchFamily="18" charset="2"/>
                <a:cs typeface="Guttman Adii-Light" pitchFamily="2" charset="-79"/>
                <a:sym typeface="Wingdings" pitchFamily="2" charset="2"/>
              </a:rPr>
              <a:t>n</a:t>
            </a:r>
            <a:r>
              <a:rPr lang="en-US" altLang="en-US" sz="2000" dirty="0" smtClean="0">
                <a:solidFill>
                  <a:schemeClr val="tx2"/>
                </a:solidFill>
                <a:cs typeface="Guttman Adii-Light" pitchFamily="2" charset="-79"/>
                <a:sym typeface="Wingdings" pitchFamily="2" charset="2"/>
              </a:rPr>
              <a:t>’s]</a:t>
            </a:r>
            <a:endParaRPr lang="en-US" altLang="en-US" sz="2000" dirty="0">
              <a:solidFill>
                <a:schemeClr val="tx2"/>
              </a:solidFill>
            </a:endParaRPr>
          </a:p>
          <a:p>
            <a:pPr eaLnBrk="1" hangingPunct="1">
              <a:lnSpc>
                <a:spcPct val="130000"/>
              </a:lnSpc>
              <a:spcBef>
                <a:spcPct val="0"/>
              </a:spcBef>
            </a:pPr>
            <a:r>
              <a:rPr lang="en-US" altLang="en-US" sz="2000" dirty="0">
                <a:solidFill>
                  <a:schemeClr val="tx2"/>
                </a:solidFill>
              </a:rPr>
              <a:t> </a:t>
            </a:r>
            <a:r>
              <a:rPr lang="en-US" altLang="en-US" sz="2000" dirty="0">
                <a:solidFill>
                  <a:schemeClr val="tx2"/>
                </a:solidFill>
                <a:latin typeface="Symbol" pitchFamily="18" charset="2"/>
              </a:rPr>
              <a:t>n</a:t>
            </a:r>
            <a:r>
              <a:rPr lang="en-US" altLang="en-US" sz="2000" dirty="0">
                <a:solidFill>
                  <a:schemeClr val="tx2"/>
                </a:solidFill>
              </a:rPr>
              <a:t> physics</a:t>
            </a:r>
          </a:p>
          <a:p>
            <a:pPr marL="0" indent="0" eaLnBrk="1" hangingPunct="1">
              <a:lnSpc>
                <a:spcPct val="130000"/>
              </a:lnSpc>
              <a:spcBef>
                <a:spcPct val="0"/>
              </a:spcBef>
              <a:buNone/>
            </a:pPr>
            <a:endParaRPr lang="en-US" altLang="en-US" sz="2000" dirty="0" smtClean="0">
              <a:solidFill>
                <a:schemeClr val="tx2"/>
              </a:solidFill>
            </a:endParaRPr>
          </a:p>
          <a:p>
            <a:pPr eaLnBrk="1" hangingPunct="1">
              <a:lnSpc>
                <a:spcPct val="130000"/>
              </a:lnSpc>
              <a:spcBef>
                <a:spcPct val="0"/>
              </a:spcBef>
              <a:buFontTx/>
              <a:buNone/>
            </a:pPr>
            <a:r>
              <a:rPr lang="en-US" altLang="en-US" sz="2000" dirty="0" smtClean="0">
                <a:solidFill>
                  <a:schemeClr val="accent2"/>
                </a:solidFill>
              </a:rPr>
              <a:t>Cosmic accelerators:</a:t>
            </a:r>
          </a:p>
          <a:p>
            <a:pPr eaLnBrk="1" hangingPunct="1">
              <a:lnSpc>
                <a:spcPct val="130000"/>
              </a:lnSpc>
              <a:spcBef>
                <a:spcPct val="0"/>
              </a:spcBef>
            </a:pPr>
            <a:r>
              <a:rPr lang="en-US" altLang="en-US" sz="2000" dirty="0" smtClean="0">
                <a:solidFill>
                  <a:schemeClr val="tx2"/>
                </a:solidFill>
              </a:rPr>
              <a:t>Open questions </a:t>
            </a:r>
            <a:r>
              <a:rPr lang="en-US" altLang="en-US" sz="2000" dirty="0" smtClean="0">
                <a:solidFill>
                  <a:schemeClr val="tx2"/>
                </a:solidFill>
                <a:sym typeface="Wingdings" pitchFamily="2" charset="2"/>
              </a:rPr>
              <a:t> Prime scientific motivation</a:t>
            </a:r>
          </a:p>
          <a:p>
            <a:pPr eaLnBrk="1" hangingPunct="1">
              <a:lnSpc>
                <a:spcPct val="130000"/>
              </a:lnSpc>
              <a:spcBef>
                <a:spcPct val="0"/>
              </a:spcBef>
            </a:pPr>
            <a:r>
              <a:rPr lang="en-US" altLang="en-US" sz="2000" dirty="0" smtClean="0">
                <a:solidFill>
                  <a:schemeClr val="tx2"/>
                </a:solidFill>
              </a:rPr>
              <a:t>Observed properties </a:t>
            </a:r>
            <a:r>
              <a:rPr lang="en-US" altLang="en-US" sz="2000" dirty="0" smtClean="0">
                <a:solidFill>
                  <a:schemeClr val="tx2"/>
                </a:solidFill>
                <a:sym typeface="Wingdings" pitchFamily="2" charset="2"/>
              </a:rPr>
              <a:t> Detector characteristics</a:t>
            </a:r>
            <a:endParaRPr lang="en-US" altLang="en-US" sz="2000" dirty="0" smtClean="0">
              <a:solidFill>
                <a:schemeClr val="tx2"/>
              </a:solidFill>
            </a:endParaRPr>
          </a:p>
        </p:txBody>
      </p:sp>
    </p:spTree>
    <p:extLst>
      <p:ext uri="{BB962C8B-B14F-4D97-AF65-F5344CB8AC3E}">
        <p14:creationId xmlns:p14="http://schemas.microsoft.com/office/powerpoint/2010/main" xmlns="" val="569004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25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5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5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251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51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251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251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25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4800600" y="3657600"/>
            <a:ext cx="1066800" cy="457200"/>
          </a:xfrm>
          <a:prstGeom prst="ellipse">
            <a:avLst/>
          </a:prstGeom>
          <a:solidFill>
            <a:srgbClr val="FFFF00"/>
          </a:solidFill>
          <a:ln w="9525">
            <a:solidFill>
              <a:srgbClr val="FFFF00"/>
            </a:solidFill>
            <a:round/>
            <a:headEnd/>
            <a:tailEnd/>
          </a:ln>
          <a:effectLst/>
        </p:spPr>
        <p:txBody>
          <a:bodyPr wrap="none" anchor="ctr"/>
          <a:lstStyle/>
          <a:p>
            <a:endParaRPr lang="en-US"/>
          </a:p>
        </p:txBody>
      </p:sp>
      <p:sp>
        <p:nvSpPr>
          <p:cNvPr id="4099" name="Oval 3"/>
          <p:cNvSpPr>
            <a:spLocks noChangeArrowheads="1"/>
          </p:cNvSpPr>
          <p:nvPr/>
        </p:nvSpPr>
        <p:spPr bwMode="auto">
          <a:xfrm>
            <a:off x="381000" y="2362200"/>
            <a:ext cx="2743200" cy="457200"/>
          </a:xfrm>
          <a:prstGeom prst="ellipse">
            <a:avLst/>
          </a:prstGeom>
          <a:solidFill>
            <a:srgbClr val="FFFF00"/>
          </a:solidFill>
          <a:ln w="9525">
            <a:solidFill>
              <a:schemeClr val="bg1"/>
            </a:solidFill>
            <a:round/>
            <a:headEnd/>
            <a:tailEnd/>
          </a:ln>
          <a:effectLst/>
        </p:spPr>
        <p:txBody>
          <a:bodyPr wrap="none" anchor="ctr"/>
          <a:lstStyle/>
          <a:p>
            <a:endParaRPr lang="en-US"/>
          </a:p>
        </p:txBody>
      </p:sp>
      <p:sp>
        <p:nvSpPr>
          <p:cNvPr id="4100" name="Oval 4"/>
          <p:cNvSpPr>
            <a:spLocks noChangeArrowheads="1"/>
          </p:cNvSpPr>
          <p:nvPr/>
        </p:nvSpPr>
        <p:spPr bwMode="auto">
          <a:xfrm>
            <a:off x="6400800" y="3505200"/>
            <a:ext cx="1676400" cy="533400"/>
          </a:xfrm>
          <a:prstGeom prst="ellipse">
            <a:avLst/>
          </a:prstGeom>
          <a:solidFill>
            <a:srgbClr val="FFFF00"/>
          </a:solidFill>
          <a:ln w="9525">
            <a:solidFill>
              <a:srgbClr val="FFFF00"/>
            </a:solidFill>
            <a:round/>
            <a:headEnd/>
            <a:tailEnd/>
          </a:ln>
          <a:effectLst/>
        </p:spPr>
        <p:txBody>
          <a:bodyPr wrap="none" anchor="ctr"/>
          <a:lstStyle/>
          <a:p>
            <a:endParaRPr lang="en-US"/>
          </a:p>
        </p:txBody>
      </p:sp>
      <p:sp>
        <p:nvSpPr>
          <p:cNvPr id="4101" name="Oval 5"/>
          <p:cNvSpPr>
            <a:spLocks noChangeArrowheads="1"/>
          </p:cNvSpPr>
          <p:nvPr/>
        </p:nvSpPr>
        <p:spPr bwMode="auto">
          <a:xfrm>
            <a:off x="2971800" y="2819400"/>
            <a:ext cx="1676400" cy="609600"/>
          </a:xfrm>
          <a:prstGeom prst="ellipse">
            <a:avLst/>
          </a:prstGeom>
          <a:solidFill>
            <a:srgbClr val="FFFF00"/>
          </a:solidFill>
          <a:ln w="9525">
            <a:solidFill>
              <a:srgbClr val="FFFF00"/>
            </a:solidFill>
            <a:round/>
            <a:headEnd/>
            <a:tailEnd/>
          </a:ln>
          <a:effectLst/>
        </p:spPr>
        <p:txBody>
          <a:bodyPr wrap="none" anchor="ctr"/>
          <a:lstStyle/>
          <a:p>
            <a:endParaRPr lang="en-US"/>
          </a:p>
        </p:txBody>
      </p:sp>
      <p:sp>
        <p:nvSpPr>
          <p:cNvPr id="4102" name="Oval 6"/>
          <p:cNvSpPr>
            <a:spLocks noChangeArrowheads="1"/>
          </p:cNvSpPr>
          <p:nvPr/>
        </p:nvSpPr>
        <p:spPr bwMode="auto">
          <a:xfrm>
            <a:off x="1600200" y="1828800"/>
            <a:ext cx="1066800" cy="533400"/>
          </a:xfrm>
          <a:prstGeom prst="ellipse">
            <a:avLst/>
          </a:prstGeom>
          <a:solidFill>
            <a:srgbClr val="FFFF00"/>
          </a:solidFill>
          <a:ln w="9525">
            <a:solidFill>
              <a:srgbClr val="FFFF00"/>
            </a:solidFill>
            <a:round/>
            <a:headEnd/>
            <a:tailEnd/>
          </a:ln>
          <a:effectLst/>
        </p:spPr>
        <p:txBody>
          <a:bodyPr wrap="none" anchor="ctr"/>
          <a:lstStyle/>
          <a:p>
            <a:endParaRPr lang="en-US"/>
          </a:p>
        </p:txBody>
      </p:sp>
      <p:sp>
        <p:nvSpPr>
          <p:cNvPr id="4103" name="Rectangle 7"/>
          <p:cNvSpPr>
            <a:spLocks noGrp="1" noChangeArrowheads="1"/>
          </p:cNvSpPr>
          <p:nvPr>
            <p:ph type="title"/>
          </p:nvPr>
        </p:nvSpPr>
        <p:spPr>
          <a:xfrm>
            <a:off x="685800" y="152400"/>
            <a:ext cx="7772400" cy="762000"/>
          </a:xfrm>
        </p:spPr>
        <p:txBody>
          <a:bodyPr/>
          <a:lstStyle/>
          <a:p>
            <a:pPr eaLnBrk="1" hangingPunct="1"/>
            <a:endParaRPr lang="en-US" sz="2800" dirty="0" smtClean="0"/>
          </a:p>
        </p:txBody>
      </p:sp>
      <p:sp>
        <p:nvSpPr>
          <p:cNvPr id="4104" name="Line 8"/>
          <p:cNvSpPr>
            <a:spLocks noChangeShapeType="1"/>
          </p:cNvSpPr>
          <p:nvPr/>
        </p:nvSpPr>
        <p:spPr bwMode="auto">
          <a:xfrm flipV="1">
            <a:off x="1447800" y="1143000"/>
            <a:ext cx="0" cy="3810000"/>
          </a:xfrm>
          <a:prstGeom prst="line">
            <a:avLst/>
          </a:prstGeom>
          <a:noFill/>
          <a:ln w="9525">
            <a:solidFill>
              <a:schemeClr val="tx1"/>
            </a:solidFill>
            <a:round/>
            <a:headEnd/>
            <a:tailEnd type="triangle" w="med" len="med"/>
          </a:ln>
          <a:effectLst/>
        </p:spPr>
        <p:txBody>
          <a:bodyPr/>
          <a:lstStyle/>
          <a:p>
            <a:endParaRPr lang="en-US"/>
          </a:p>
        </p:txBody>
      </p:sp>
      <p:sp>
        <p:nvSpPr>
          <p:cNvPr id="4105" name="Line 9"/>
          <p:cNvSpPr>
            <a:spLocks noChangeShapeType="1"/>
          </p:cNvSpPr>
          <p:nvPr/>
        </p:nvSpPr>
        <p:spPr bwMode="auto">
          <a:xfrm>
            <a:off x="1219200" y="4648200"/>
            <a:ext cx="5943600" cy="0"/>
          </a:xfrm>
          <a:prstGeom prst="line">
            <a:avLst/>
          </a:prstGeom>
          <a:noFill/>
          <a:ln w="9525">
            <a:solidFill>
              <a:schemeClr val="tx1"/>
            </a:solidFill>
            <a:round/>
            <a:headEnd/>
            <a:tailEnd type="triangle" w="med" len="med"/>
          </a:ln>
          <a:effectLst/>
        </p:spPr>
        <p:txBody>
          <a:bodyPr/>
          <a:lstStyle/>
          <a:p>
            <a:endParaRPr lang="en-US"/>
          </a:p>
        </p:txBody>
      </p:sp>
      <p:sp>
        <p:nvSpPr>
          <p:cNvPr id="4106" name="Line 10"/>
          <p:cNvSpPr>
            <a:spLocks noChangeShapeType="1"/>
          </p:cNvSpPr>
          <p:nvPr/>
        </p:nvSpPr>
        <p:spPr bwMode="auto">
          <a:xfrm>
            <a:off x="1828800" y="4495800"/>
            <a:ext cx="0" cy="228600"/>
          </a:xfrm>
          <a:prstGeom prst="line">
            <a:avLst/>
          </a:prstGeom>
          <a:noFill/>
          <a:ln w="9525">
            <a:solidFill>
              <a:schemeClr val="tx1"/>
            </a:solidFill>
            <a:round/>
            <a:headEnd/>
            <a:tailEnd/>
          </a:ln>
          <a:effectLst/>
        </p:spPr>
        <p:txBody>
          <a:bodyPr/>
          <a:lstStyle/>
          <a:p>
            <a:endParaRPr lang="en-US"/>
          </a:p>
        </p:txBody>
      </p:sp>
      <p:sp>
        <p:nvSpPr>
          <p:cNvPr id="4107" name="Line 11"/>
          <p:cNvSpPr>
            <a:spLocks noChangeShapeType="1"/>
          </p:cNvSpPr>
          <p:nvPr/>
        </p:nvSpPr>
        <p:spPr bwMode="auto">
          <a:xfrm>
            <a:off x="4038600" y="4495800"/>
            <a:ext cx="0" cy="228600"/>
          </a:xfrm>
          <a:prstGeom prst="line">
            <a:avLst/>
          </a:prstGeom>
          <a:noFill/>
          <a:ln w="9525">
            <a:solidFill>
              <a:schemeClr val="tx1"/>
            </a:solidFill>
            <a:round/>
            <a:headEnd/>
            <a:tailEnd/>
          </a:ln>
          <a:effectLst/>
        </p:spPr>
        <p:txBody>
          <a:bodyPr/>
          <a:lstStyle/>
          <a:p>
            <a:endParaRPr lang="en-US"/>
          </a:p>
        </p:txBody>
      </p:sp>
      <p:sp>
        <p:nvSpPr>
          <p:cNvPr id="4108" name="Line 12"/>
          <p:cNvSpPr>
            <a:spLocks noChangeShapeType="1"/>
          </p:cNvSpPr>
          <p:nvPr/>
        </p:nvSpPr>
        <p:spPr bwMode="auto">
          <a:xfrm>
            <a:off x="5867400" y="4495800"/>
            <a:ext cx="0" cy="228600"/>
          </a:xfrm>
          <a:prstGeom prst="line">
            <a:avLst/>
          </a:prstGeom>
          <a:noFill/>
          <a:ln w="9525">
            <a:solidFill>
              <a:schemeClr val="tx1"/>
            </a:solidFill>
            <a:round/>
            <a:headEnd/>
            <a:tailEnd/>
          </a:ln>
          <a:effectLst/>
        </p:spPr>
        <p:txBody>
          <a:bodyPr/>
          <a:lstStyle/>
          <a:p>
            <a:endParaRPr lang="en-US"/>
          </a:p>
        </p:txBody>
      </p:sp>
      <p:sp>
        <p:nvSpPr>
          <p:cNvPr id="4109" name="Text Box 13"/>
          <p:cNvSpPr txBox="1">
            <a:spLocks noChangeArrowheads="1"/>
          </p:cNvSpPr>
          <p:nvPr/>
        </p:nvSpPr>
        <p:spPr bwMode="auto">
          <a:xfrm>
            <a:off x="2971800" y="5241925"/>
            <a:ext cx="2438400" cy="396875"/>
          </a:xfrm>
          <a:prstGeom prst="rect">
            <a:avLst/>
          </a:prstGeom>
          <a:noFill/>
          <a:ln w="9525">
            <a:noFill/>
            <a:miter lim="800000"/>
            <a:headEnd/>
            <a:tailEnd/>
          </a:ln>
          <a:effectLst/>
        </p:spPr>
        <p:txBody>
          <a:bodyPr>
            <a:spAutoFit/>
          </a:bodyPr>
          <a:lstStyle/>
          <a:p>
            <a:pPr algn="l" rtl="0"/>
            <a:r>
              <a:rPr lang="en-US" sz="2000"/>
              <a:t>Cosmic-ray E [GeV]</a:t>
            </a:r>
          </a:p>
        </p:txBody>
      </p:sp>
      <p:sp>
        <p:nvSpPr>
          <p:cNvPr id="4110" name="Text Box 14"/>
          <p:cNvSpPr txBox="1">
            <a:spLocks noChangeArrowheads="1"/>
          </p:cNvSpPr>
          <p:nvPr/>
        </p:nvSpPr>
        <p:spPr bwMode="auto">
          <a:xfrm>
            <a:off x="0" y="1066800"/>
            <a:ext cx="1317625" cy="396875"/>
          </a:xfrm>
          <a:prstGeom prst="rect">
            <a:avLst/>
          </a:prstGeom>
          <a:noFill/>
          <a:ln w="9525">
            <a:noFill/>
            <a:miter lim="800000"/>
            <a:headEnd/>
            <a:tailEnd/>
          </a:ln>
          <a:effectLst/>
        </p:spPr>
        <p:txBody>
          <a:bodyPr wrap="none">
            <a:spAutoFit/>
          </a:bodyPr>
          <a:lstStyle/>
          <a:p>
            <a:pPr algn="l" rtl="0"/>
            <a:r>
              <a:rPr lang="en-US" sz="2000"/>
              <a:t>log [dJ/dE]</a:t>
            </a:r>
          </a:p>
        </p:txBody>
      </p:sp>
      <p:sp>
        <p:nvSpPr>
          <p:cNvPr id="4111" name="Line 15"/>
          <p:cNvSpPr>
            <a:spLocks noChangeShapeType="1"/>
          </p:cNvSpPr>
          <p:nvPr/>
        </p:nvSpPr>
        <p:spPr bwMode="auto">
          <a:xfrm flipV="1">
            <a:off x="1828800" y="1447800"/>
            <a:ext cx="0" cy="3200400"/>
          </a:xfrm>
          <a:prstGeom prst="line">
            <a:avLst/>
          </a:prstGeom>
          <a:noFill/>
          <a:ln w="9525">
            <a:pattFill prst="wdUpDiag">
              <a:fgClr>
                <a:schemeClr val="tx1"/>
              </a:fgClr>
              <a:bgClr>
                <a:srgbClr val="FFFFFF"/>
              </a:bgClr>
            </a:pattFill>
            <a:round/>
            <a:headEnd/>
            <a:tailEnd/>
          </a:ln>
          <a:effectLst/>
        </p:spPr>
        <p:txBody>
          <a:bodyPr/>
          <a:lstStyle/>
          <a:p>
            <a:endParaRPr lang="en-US"/>
          </a:p>
        </p:txBody>
      </p:sp>
      <p:sp>
        <p:nvSpPr>
          <p:cNvPr id="4112" name="Line 16"/>
          <p:cNvSpPr>
            <a:spLocks noChangeShapeType="1"/>
          </p:cNvSpPr>
          <p:nvPr/>
        </p:nvSpPr>
        <p:spPr bwMode="auto">
          <a:xfrm flipV="1">
            <a:off x="4038600" y="1981200"/>
            <a:ext cx="0" cy="2590800"/>
          </a:xfrm>
          <a:prstGeom prst="line">
            <a:avLst/>
          </a:prstGeom>
          <a:noFill/>
          <a:ln w="9525">
            <a:pattFill prst="wdUpDiag">
              <a:fgClr>
                <a:schemeClr val="tx1"/>
              </a:fgClr>
              <a:bgClr>
                <a:srgbClr val="FFFFFF"/>
              </a:bgClr>
            </a:pattFill>
            <a:round/>
            <a:headEnd/>
            <a:tailEnd/>
          </a:ln>
          <a:effectLst/>
        </p:spPr>
        <p:txBody>
          <a:bodyPr/>
          <a:lstStyle/>
          <a:p>
            <a:endParaRPr lang="en-US"/>
          </a:p>
        </p:txBody>
      </p:sp>
      <p:sp>
        <p:nvSpPr>
          <p:cNvPr id="4113" name="Line 17"/>
          <p:cNvSpPr>
            <a:spLocks noChangeShapeType="1"/>
          </p:cNvSpPr>
          <p:nvPr/>
        </p:nvSpPr>
        <p:spPr bwMode="auto">
          <a:xfrm>
            <a:off x="1828800" y="1447800"/>
            <a:ext cx="2209800" cy="1066800"/>
          </a:xfrm>
          <a:prstGeom prst="line">
            <a:avLst/>
          </a:prstGeom>
          <a:noFill/>
          <a:ln w="9525">
            <a:solidFill>
              <a:schemeClr val="tx1"/>
            </a:solidFill>
            <a:round/>
            <a:headEnd/>
            <a:tailEnd/>
          </a:ln>
          <a:effectLst/>
        </p:spPr>
        <p:txBody>
          <a:bodyPr/>
          <a:lstStyle/>
          <a:p>
            <a:endParaRPr lang="en-US"/>
          </a:p>
        </p:txBody>
      </p:sp>
      <p:sp>
        <p:nvSpPr>
          <p:cNvPr id="4114" name="Line 18"/>
          <p:cNvSpPr>
            <a:spLocks noChangeShapeType="1"/>
          </p:cNvSpPr>
          <p:nvPr/>
        </p:nvSpPr>
        <p:spPr bwMode="auto">
          <a:xfrm>
            <a:off x="4038600" y="2514600"/>
            <a:ext cx="1524000" cy="1219200"/>
          </a:xfrm>
          <a:prstGeom prst="line">
            <a:avLst/>
          </a:prstGeom>
          <a:noFill/>
          <a:ln w="9525">
            <a:solidFill>
              <a:schemeClr val="tx1"/>
            </a:solidFill>
            <a:round/>
            <a:headEnd/>
            <a:tailEnd/>
          </a:ln>
          <a:effectLst/>
        </p:spPr>
        <p:txBody>
          <a:bodyPr/>
          <a:lstStyle/>
          <a:p>
            <a:endParaRPr lang="en-US"/>
          </a:p>
        </p:txBody>
      </p:sp>
      <p:sp>
        <p:nvSpPr>
          <p:cNvPr id="4115" name="Line 19"/>
          <p:cNvSpPr>
            <a:spLocks noChangeShapeType="1"/>
          </p:cNvSpPr>
          <p:nvPr/>
        </p:nvSpPr>
        <p:spPr bwMode="auto">
          <a:xfrm>
            <a:off x="5562600" y="3733800"/>
            <a:ext cx="914400" cy="228600"/>
          </a:xfrm>
          <a:prstGeom prst="line">
            <a:avLst/>
          </a:prstGeom>
          <a:noFill/>
          <a:ln w="9525">
            <a:solidFill>
              <a:schemeClr val="tx1"/>
            </a:solidFill>
            <a:round/>
            <a:headEnd/>
            <a:tailEnd/>
          </a:ln>
          <a:effectLst/>
        </p:spPr>
        <p:txBody>
          <a:bodyPr/>
          <a:lstStyle/>
          <a:p>
            <a:endParaRPr lang="en-US"/>
          </a:p>
        </p:txBody>
      </p:sp>
      <p:sp>
        <p:nvSpPr>
          <p:cNvPr id="4116" name="Line 20"/>
          <p:cNvSpPr>
            <a:spLocks noChangeShapeType="1"/>
          </p:cNvSpPr>
          <p:nvPr/>
        </p:nvSpPr>
        <p:spPr bwMode="auto">
          <a:xfrm flipV="1">
            <a:off x="5867400" y="3352800"/>
            <a:ext cx="0" cy="1219200"/>
          </a:xfrm>
          <a:prstGeom prst="line">
            <a:avLst/>
          </a:prstGeom>
          <a:noFill/>
          <a:ln w="9525">
            <a:pattFill prst="wdDnDiag">
              <a:fgClr>
                <a:schemeClr val="tx1"/>
              </a:fgClr>
              <a:bgClr>
                <a:srgbClr val="FFFFFF"/>
              </a:bgClr>
            </a:pattFill>
            <a:round/>
            <a:headEnd/>
            <a:tailEnd/>
          </a:ln>
          <a:effectLst/>
        </p:spPr>
        <p:txBody>
          <a:bodyPr/>
          <a:lstStyle/>
          <a:p>
            <a:endParaRPr lang="en-US"/>
          </a:p>
        </p:txBody>
      </p:sp>
      <p:sp>
        <p:nvSpPr>
          <p:cNvPr id="4117" name="Text Box 21"/>
          <p:cNvSpPr txBox="1">
            <a:spLocks noChangeArrowheads="1"/>
          </p:cNvSpPr>
          <p:nvPr/>
        </p:nvSpPr>
        <p:spPr bwMode="auto">
          <a:xfrm>
            <a:off x="1676400" y="4724400"/>
            <a:ext cx="311150" cy="396875"/>
          </a:xfrm>
          <a:prstGeom prst="rect">
            <a:avLst/>
          </a:prstGeom>
          <a:noFill/>
          <a:ln w="9525">
            <a:noFill/>
            <a:miter lim="800000"/>
            <a:headEnd/>
            <a:tailEnd/>
          </a:ln>
          <a:effectLst/>
        </p:spPr>
        <p:txBody>
          <a:bodyPr wrap="none">
            <a:spAutoFit/>
          </a:bodyPr>
          <a:lstStyle/>
          <a:p>
            <a:r>
              <a:rPr lang="en-US" sz="2000"/>
              <a:t>1</a:t>
            </a:r>
          </a:p>
        </p:txBody>
      </p:sp>
      <p:sp>
        <p:nvSpPr>
          <p:cNvPr id="4118" name="Text Box 22"/>
          <p:cNvSpPr txBox="1">
            <a:spLocks noChangeArrowheads="1"/>
          </p:cNvSpPr>
          <p:nvPr/>
        </p:nvSpPr>
        <p:spPr bwMode="auto">
          <a:xfrm>
            <a:off x="3733800" y="4800600"/>
            <a:ext cx="520700" cy="396875"/>
          </a:xfrm>
          <a:prstGeom prst="rect">
            <a:avLst/>
          </a:prstGeom>
          <a:noFill/>
          <a:ln w="9525">
            <a:noFill/>
            <a:miter lim="800000"/>
            <a:headEnd/>
            <a:tailEnd/>
          </a:ln>
          <a:effectLst/>
        </p:spPr>
        <p:txBody>
          <a:bodyPr wrap="none">
            <a:spAutoFit/>
          </a:bodyPr>
          <a:lstStyle/>
          <a:p>
            <a:r>
              <a:rPr lang="en-US" sz="2000"/>
              <a:t>10</a:t>
            </a:r>
            <a:r>
              <a:rPr lang="en-US" sz="2000" baseline="30000"/>
              <a:t>6</a:t>
            </a:r>
          </a:p>
        </p:txBody>
      </p:sp>
      <p:sp>
        <p:nvSpPr>
          <p:cNvPr id="4119" name="Text Box 23"/>
          <p:cNvSpPr txBox="1">
            <a:spLocks noChangeArrowheads="1"/>
          </p:cNvSpPr>
          <p:nvPr/>
        </p:nvSpPr>
        <p:spPr bwMode="auto">
          <a:xfrm>
            <a:off x="5556250" y="4724400"/>
            <a:ext cx="603250" cy="396875"/>
          </a:xfrm>
          <a:prstGeom prst="rect">
            <a:avLst/>
          </a:prstGeom>
          <a:noFill/>
          <a:ln w="9525">
            <a:noFill/>
            <a:miter lim="800000"/>
            <a:headEnd/>
            <a:tailEnd/>
          </a:ln>
          <a:effectLst/>
        </p:spPr>
        <p:txBody>
          <a:bodyPr wrap="none">
            <a:spAutoFit/>
          </a:bodyPr>
          <a:lstStyle/>
          <a:p>
            <a:r>
              <a:rPr lang="en-US" sz="2000"/>
              <a:t>10</a:t>
            </a:r>
            <a:r>
              <a:rPr lang="en-US" sz="2000" baseline="30000"/>
              <a:t>10</a:t>
            </a:r>
          </a:p>
        </p:txBody>
      </p:sp>
      <p:sp>
        <p:nvSpPr>
          <p:cNvPr id="4120" name="Text Box 24"/>
          <p:cNvSpPr txBox="1">
            <a:spLocks noChangeArrowheads="1"/>
          </p:cNvSpPr>
          <p:nvPr/>
        </p:nvSpPr>
        <p:spPr bwMode="auto">
          <a:xfrm>
            <a:off x="2133600" y="1295400"/>
            <a:ext cx="601663" cy="396875"/>
          </a:xfrm>
          <a:prstGeom prst="rect">
            <a:avLst/>
          </a:prstGeom>
          <a:noFill/>
          <a:ln w="9525">
            <a:noFill/>
            <a:miter lim="800000"/>
            <a:headEnd/>
            <a:tailEnd/>
          </a:ln>
          <a:effectLst/>
        </p:spPr>
        <p:txBody>
          <a:bodyPr wrap="none">
            <a:spAutoFit/>
          </a:bodyPr>
          <a:lstStyle/>
          <a:p>
            <a:r>
              <a:rPr lang="en-US" sz="2000"/>
              <a:t>E</a:t>
            </a:r>
            <a:r>
              <a:rPr lang="en-US" sz="2000" baseline="30000"/>
              <a:t>-2.7</a:t>
            </a:r>
          </a:p>
        </p:txBody>
      </p:sp>
      <p:sp>
        <p:nvSpPr>
          <p:cNvPr id="4121" name="Text Box 25"/>
          <p:cNvSpPr txBox="1">
            <a:spLocks noChangeArrowheads="1"/>
          </p:cNvSpPr>
          <p:nvPr/>
        </p:nvSpPr>
        <p:spPr bwMode="auto">
          <a:xfrm>
            <a:off x="4191000" y="2286000"/>
            <a:ext cx="477838" cy="396875"/>
          </a:xfrm>
          <a:prstGeom prst="rect">
            <a:avLst/>
          </a:prstGeom>
          <a:noFill/>
          <a:ln w="9525">
            <a:noFill/>
            <a:miter lim="800000"/>
            <a:headEnd/>
            <a:tailEnd/>
          </a:ln>
          <a:effectLst/>
        </p:spPr>
        <p:txBody>
          <a:bodyPr wrap="none">
            <a:spAutoFit/>
          </a:bodyPr>
          <a:lstStyle/>
          <a:p>
            <a:r>
              <a:rPr lang="en-US" sz="2000"/>
              <a:t>E</a:t>
            </a:r>
            <a:r>
              <a:rPr lang="en-US" sz="2000" baseline="30000"/>
              <a:t>-3</a:t>
            </a:r>
          </a:p>
        </p:txBody>
      </p:sp>
      <p:sp>
        <p:nvSpPr>
          <p:cNvPr id="4122" name="Text Box 26"/>
          <p:cNvSpPr txBox="1">
            <a:spLocks noChangeArrowheads="1"/>
          </p:cNvSpPr>
          <p:nvPr/>
        </p:nvSpPr>
        <p:spPr bwMode="auto">
          <a:xfrm>
            <a:off x="3048000" y="2895600"/>
            <a:ext cx="1587500" cy="396875"/>
          </a:xfrm>
          <a:prstGeom prst="rect">
            <a:avLst/>
          </a:prstGeom>
          <a:noFill/>
          <a:ln w="9525">
            <a:noFill/>
            <a:miter lim="800000"/>
            <a:headEnd/>
            <a:tailEnd/>
          </a:ln>
          <a:effectLst/>
        </p:spPr>
        <p:txBody>
          <a:bodyPr wrap="none">
            <a:spAutoFit/>
          </a:bodyPr>
          <a:lstStyle/>
          <a:p>
            <a:pPr algn="l" rtl="0"/>
            <a:r>
              <a:rPr lang="en-US" sz="2000">
                <a:solidFill>
                  <a:schemeClr val="accent2"/>
                </a:solidFill>
              </a:rPr>
              <a:t>Heavy Nuclei</a:t>
            </a:r>
            <a:endParaRPr lang="en-US" sz="2000" baseline="30000">
              <a:solidFill>
                <a:schemeClr val="accent2"/>
              </a:solidFill>
            </a:endParaRPr>
          </a:p>
        </p:txBody>
      </p:sp>
      <p:sp>
        <p:nvSpPr>
          <p:cNvPr id="4123" name="Text Box 27"/>
          <p:cNvSpPr txBox="1">
            <a:spLocks noChangeArrowheads="1"/>
          </p:cNvSpPr>
          <p:nvPr/>
        </p:nvSpPr>
        <p:spPr bwMode="auto">
          <a:xfrm>
            <a:off x="1676400" y="1905000"/>
            <a:ext cx="958850" cy="396875"/>
          </a:xfrm>
          <a:prstGeom prst="rect">
            <a:avLst/>
          </a:prstGeom>
          <a:noFill/>
          <a:ln w="9525">
            <a:noFill/>
            <a:miter lim="800000"/>
            <a:headEnd/>
            <a:tailEnd/>
          </a:ln>
          <a:effectLst/>
        </p:spPr>
        <p:txBody>
          <a:bodyPr wrap="none">
            <a:spAutoFit/>
          </a:bodyPr>
          <a:lstStyle/>
          <a:p>
            <a:r>
              <a:rPr lang="en-US" sz="2000">
                <a:solidFill>
                  <a:schemeClr val="accent2"/>
                </a:solidFill>
              </a:rPr>
              <a:t>Protons</a:t>
            </a:r>
            <a:endParaRPr lang="en-US" sz="2000" baseline="30000">
              <a:solidFill>
                <a:schemeClr val="accent2"/>
              </a:solidFill>
            </a:endParaRPr>
          </a:p>
        </p:txBody>
      </p:sp>
      <p:sp>
        <p:nvSpPr>
          <p:cNvPr id="4124" name="Text Box 28"/>
          <p:cNvSpPr txBox="1">
            <a:spLocks noChangeArrowheads="1"/>
          </p:cNvSpPr>
          <p:nvPr/>
        </p:nvSpPr>
        <p:spPr bwMode="auto">
          <a:xfrm>
            <a:off x="6477000" y="3581400"/>
            <a:ext cx="1649413" cy="396875"/>
          </a:xfrm>
          <a:prstGeom prst="rect">
            <a:avLst/>
          </a:prstGeom>
          <a:noFill/>
          <a:ln w="9525">
            <a:noFill/>
            <a:miter lim="800000"/>
            <a:headEnd/>
            <a:tailEnd/>
          </a:ln>
          <a:effectLst/>
        </p:spPr>
        <p:txBody>
          <a:bodyPr wrap="none">
            <a:spAutoFit/>
          </a:bodyPr>
          <a:lstStyle/>
          <a:p>
            <a:pPr algn="l" rtl="0"/>
            <a:r>
              <a:rPr lang="en-US" sz="2000">
                <a:solidFill>
                  <a:schemeClr val="accent2"/>
                </a:solidFill>
              </a:rPr>
              <a:t>Light Nuclei? </a:t>
            </a:r>
            <a:endParaRPr lang="en-US" sz="2000" baseline="30000">
              <a:solidFill>
                <a:schemeClr val="accent2"/>
              </a:solidFill>
            </a:endParaRPr>
          </a:p>
        </p:txBody>
      </p:sp>
      <p:sp>
        <p:nvSpPr>
          <p:cNvPr id="4125" name="Text Box 29"/>
          <p:cNvSpPr txBox="1">
            <a:spLocks noChangeArrowheads="1"/>
          </p:cNvSpPr>
          <p:nvPr/>
        </p:nvSpPr>
        <p:spPr bwMode="auto">
          <a:xfrm>
            <a:off x="4800600" y="1371600"/>
            <a:ext cx="1028700" cy="396875"/>
          </a:xfrm>
          <a:prstGeom prst="rect">
            <a:avLst/>
          </a:prstGeom>
          <a:noFill/>
          <a:ln w="9525">
            <a:noFill/>
            <a:miter lim="800000"/>
            <a:headEnd/>
            <a:tailEnd/>
          </a:ln>
          <a:effectLst/>
        </p:spPr>
        <p:txBody>
          <a:bodyPr wrap="none">
            <a:spAutoFit/>
          </a:bodyPr>
          <a:lstStyle/>
          <a:p>
            <a:r>
              <a:rPr lang="en-US" sz="2000">
                <a:solidFill>
                  <a:srgbClr val="008000"/>
                </a:solidFill>
              </a:rPr>
              <a:t>Galactic</a:t>
            </a:r>
          </a:p>
        </p:txBody>
      </p:sp>
      <p:sp>
        <p:nvSpPr>
          <p:cNvPr id="4126" name="Text Box 30"/>
          <p:cNvSpPr txBox="1">
            <a:spLocks noChangeArrowheads="1"/>
          </p:cNvSpPr>
          <p:nvPr/>
        </p:nvSpPr>
        <p:spPr bwMode="auto">
          <a:xfrm>
            <a:off x="6781800" y="2057400"/>
            <a:ext cx="1308370" cy="707886"/>
          </a:xfrm>
          <a:prstGeom prst="rect">
            <a:avLst/>
          </a:prstGeom>
          <a:noFill/>
          <a:ln w="9525">
            <a:noFill/>
            <a:miter lim="800000"/>
            <a:headEnd/>
            <a:tailEnd/>
          </a:ln>
          <a:effectLst/>
        </p:spPr>
        <p:txBody>
          <a:bodyPr wrap="none">
            <a:spAutoFit/>
          </a:bodyPr>
          <a:lstStyle/>
          <a:p>
            <a:pPr algn="ctr"/>
            <a:r>
              <a:rPr lang="en-US" sz="2000" dirty="0" smtClean="0">
                <a:solidFill>
                  <a:srgbClr val="008000"/>
                </a:solidFill>
              </a:rPr>
              <a:t>UHE</a:t>
            </a:r>
          </a:p>
          <a:p>
            <a:pPr algn="ctr"/>
            <a:r>
              <a:rPr lang="en-US" sz="2000" dirty="0" smtClean="0">
                <a:solidFill>
                  <a:srgbClr val="008000"/>
                </a:solidFill>
              </a:rPr>
              <a:t>X-Galactic</a:t>
            </a:r>
            <a:endParaRPr lang="en-US" sz="2000" dirty="0">
              <a:solidFill>
                <a:srgbClr val="008000"/>
              </a:solidFill>
            </a:endParaRPr>
          </a:p>
        </p:txBody>
      </p:sp>
      <p:sp>
        <p:nvSpPr>
          <p:cNvPr id="4127" name="Line 31"/>
          <p:cNvSpPr>
            <a:spLocks noChangeShapeType="1"/>
          </p:cNvSpPr>
          <p:nvPr/>
        </p:nvSpPr>
        <p:spPr bwMode="auto">
          <a:xfrm flipH="1">
            <a:off x="4648200" y="1752600"/>
            <a:ext cx="457200" cy="1143000"/>
          </a:xfrm>
          <a:prstGeom prst="line">
            <a:avLst/>
          </a:prstGeom>
          <a:noFill/>
          <a:ln w="9525">
            <a:solidFill>
              <a:srgbClr val="008000"/>
            </a:solidFill>
            <a:round/>
            <a:headEnd/>
            <a:tailEnd type="triangle" w="med" len="med"/>
          </a:ln>
          <a:effectLst/>
        </p:spPr>
        <p:txBody>
          <a:bodyPr/>
          <a:lstStyle/>
          <a:p>
            <a:endParaRPr lang="en-US"/>
          </a:p>
        </p:txBody>
      </p:sp>
      <p:sp>
        <p:nvSpPr>
          <p:cNvPr id="4128" name="Line 32"/>
          <p:cNvSpPr>
            <a:spLocks noChangeShapeType="1"/>
          </p:cNvSpPr>
          <p:nvPr/>
        </p:nvSpPr>
        <p:spPr bwMode="auto">
          <a:xfrm flipH="1">
            <a:off x="7162800" y="2743200"/>
            <a:ext cx="304800" cy="838200"/>
          </a:xfrm>
          <a:prstGeom prst="line">
            <a:avLst/>
          </a:prstGeom>
          <a:noFill/>
          <a:ln w="9525">
            <a:solidFill>
              <a:srgbClr val="008000"/>
            </a:solidFill>
            <a:round/>
            <a:headEnd/>
            <a:tailEnd type="triangle" w="med" len="med"/>
          </a:ln>
          <a:effectLst/>
        </p:spPr>
        <p:txBody>
          <a:bodyPr/>
          <a:lstStyle/>
          <a:p>
            <a:endParaRPr lang="en-US"/>
          </a:p>
        </p:txBody>
      </p:sp>
      <p:sp>
        <p:nvSpPr>
          <p:cNvPr id="4129" name="Rectangle 33"/>
          <p:cNvSpPr>
            <a:spLocks noChangeArrowheads="1"/>
          </p:cNvSpPr>
          <p:nvPr/>
        </p:nvSpPr>
        <p:spPr bwMode="auto">
          <a:xfrm>
            <a:off x="5943600" y="5943600"/>
            <a:ext cx="3106491" cy="954107"/>
          </a:xfrm>
          <a:prstGeom prst="rect">
            <a:avLst/>
          </a:prstGeom>
          <a:noFill/>
          <a:ln w="9525">
            <a:noFill/>
            <a:miter lim="800000"/>
            <a:headEnd/>
            <a:tailEnd/>
          </a:ln>
          <a:effectLst/>
        </p:spPr>
        <p:txBody>
          <a:bodyPr wrap="none">
            <a:spAutoFit/>
          </a:bodyPr>
          <a:lstStyle/>
          <a:p>
            <a:pPr algn="l" rtl="0"/>
            <a:r>
              <a:rPr lang="en-US" sz="1400" dirty="0"/>
              <a:t>[Blandford &amp; Eichler, Phys. Rep. 87; </a:t>
            </a:r>
          </a:p>
          <a:p>
            <a:pPr algn="l" rtl="0"/>
            <a:r>
              <a:rPr lang="en-US" sz="1400" dirty="0" err="1"/>
              <a:t>Axford</a:t>
            </a:r>
            <a:r>
              <a:rPr lang="en-US" sz="1400" dirty="0"/>
              <a:t>, </a:t>
            </a:r>
            <a:r>
              <a:rPr lang="en-US" sz="1400" dirty="0" err="1"/>
              <a:t>ApJS</a:t>
            </a:r>
            <a:r>
              <a:rPr lang="en-US" sz="1400" dirty="0"/>
              <a:t> 94; </a:t>
            </a:r>
          </a:p>
          <a:p>
            <a:pPr algn="l" rtl="0"/>
            <a:r>
              <a:rPr lang="en-US" sz="1400" dirty="0" smtClean="0"/>
              <a:t>Nagano </a:t>
            </a:r>
            <a:r>
              <a:rPr lang="en-US" sz="1400" dirty="0"/>
              <a:t>&amp; Watson, Rev. Mod. Phys. </a:t>
            </a:r>
            <a:r>
              <a:rPr lang="en-US" sz="1400" dirty="0" smtClean="0"/>
              <a:t>00;</a:t>
            </a:r>
          </a:p>
          <a:p>
            <a:pPr algn="l" rtl="0"/>
            <a:r>
              <a:rPr lang="en-US" sz="1400" dirty="0" smtClean="0"/>
              <a:t> Lemoine, J. Phys. </a:t>
            </a:r>
            <a:r>
              <a:rPr lang="en-US" sz="1400" dirty="0"/>
              <a:t>1</a:t>
            </a:r>
            <a:r>
              <a:rPr lang="en-US" sz="1400" dirty="0" smtClean="0"/>
              <a:t>3]</a:t>
            </a:r>
            <a:endParaRPr lang="en-US" sz="1400" dirty="0"/>
          </a:p>
        </p:txBody>
      </p:sp>
      <p:sp>
        <p:nvSpPr>
          <p:cNvPr id="4130" name="Line 34"/>
          <p:cNvSpPr>
            <a:spLocks noChangeShapeType="1"/>
          </p:cNvSpPr>
          <p:nvPr/>
        </p:nvSpPr>
        <p:spPr bwMode="auto">
          <a:xfrm flipH="1">
            <a:off x="3048000" y="1676400"/>
            <a:ext cx="1828800" cy="228600"/>
          </a:xfrm>
          <a:prstGeom prst="line">
            <a:avLst/>
          </a:prstGeom>
          <a:noFill/>
          <a:ln w="9525">
            <a:solidFill>
              <a:srgbClr val="008000"/>
            </a:solidFill>
            <a:round/>
            <a:headEnd/>
            <a:tailEnd type="triangle" w="med" len="med"/>
          </a:ln>
          <a:effectLst/>
        </p:spPr>
        <p:txBody>
          <a:bodyPr/>
          <a:lstStyle/>
          <a:p>
            <a:endParaRPr lang="en-US"/>
          </a:p>
        </p:txBody>
      </p:sp>
      <p:sp>
        <p:nvSpPr>
          <p:cNvPr id="4131" name="Text Box 35"/>
          <p:cNvSpPr txBox="1">
            <a:spLocks noChangeArrowheads="1"/>
          </p:cNvSpPr>
          <p:nvPr/>
        </p:nvSpPr>
        <p:spPr bwMode="auto">
          <a:xfrm>
            <a:off x="533400" y="2362200"/>
            <a:ext cx="2501900" cy="396875"/>
          </a:xfrm>
          <a:prstGeom prst="rect">
            <a:avLst/>
          </a:prstGeom>
          <a:noFill/>
          <a:ln w="9525">
            <a:noFill/>
            <a:miter lim="800000"/>
            <a:headEnd/>
            <a:tailEnd/>
          </a:ln>
          <a:effectLst/>
        </p:spPr>
        <p:txBody>
          <a:bodyPr wrap="none">
            <a:spAutoFit/>
          </a:bodyPr>
          <a:lstStyle/>
          <a:p>
            <a:r>
              <a:rPr lang="en-US" sz="2000">
                <a:solidFill>
                  <a:srgbClr val="FF0000"/>
                </a:solidFill>
              </a:rPr>
              <a:t>Source: Supernovae(?)</a:t>
            </a:r>
            <a:endParaRPr lang="en-US" sz="2000" baseline="30000">
              <a:solidFill>
                <a:srgbClr val="FF0000"/>
              </a:solidFill>
            </a:endParaRPr>
          </a:p>
        </p:txBody>
      </p:sp>
      <p:sp>
        <p:nvSpPr>
          <p:cNvPr id="4132" name="Oval 36"/>
          <p:cNvSpPr>
            <a:spLocks noChangeArrowheads="1"/>
          </p:cNvSpPr>
          <p:nvPr/>
        </p:nvSpPr>
        <p:spPr bwMode="auto">
          <a:xfrm>
            <a:off x="3657600" y="3505200"/>
            <a:ext cx="1143000" cy="457200"/>
          </a:xfrm>
          <a:prstGeom prst="ellipse">
            <a:avLst/>
          </a:prstGeom>
          <a:solidFill>
            <a:srgbClr val="FFFF00"/>
          </a:solidFill>
          <a:ln w="9525">
            <a:solidFill>
              <a:schemeClr val="bg1"/>
            </a:solidFill>
            <a:round/>
            <a:headEnd/>
            <a:tailEnd/>
          </a:ln>
          <a:effectLst/>
        </p:spPr>
        <p:txBody>
          <a:bodyPr wrap="none" anchor="ctr"/>
          <a:lstStyle/>
          <a:p>
            <a:endParaRPr lang="en-US"/>
          </a:p>
        </p:txBody>
      </p:sp>
      <p:sp>
        <p:nvSpPr>
          <p:cNvPr id="4133" name="Text Box 37"/>
          <p:cNvSpPr txBox="1">
            <a:spLocks noChangeArrowheads="1"/>
          </p:cNvSpPr>
          <p:nvPr/>
        </p:nvSpPr>
        <p:spPr bwMode="auto">
          <a:xfrm>
            <a:off x="3733800" y="3505200"/>
            <a:ext cx="1001713" cy="396875"/>
          </a:xfrm>
          <a:prstGeom prst="rect">
            <a:avLst/>
          </a:prstGeom>
          <a:noFill/>
          <a:ln w="9525">
            <a:noFill/>
            <a:miter lim="800000"/>
            <a:headEnd/>
            <a:tailEnd/>
          </a:ln>
          <a:effectLst/>
        </p:spPr>
        <p:txBody>
          <a:bodyPr wrap="none">
            <a:spAutoFit/>
          </a:bodyPr>
          <a:lstStyle/>
          <a:p>
            <a:r>
              <a:rPr lang="en-US" sz="2000">
                <a:solidFill>
                  <a:srgbClr val="FF0000"/>
                </a:solidFill>
              </a:rPr>
              <a:t>Source?</a:t>
            </a:r>
            <a:endParaRPr lang="en-US" sz="2000" baseline="30000">
              <a:solidFill>
                <a:srgbClr val="FF0000"/>
              </a:solidFill>
            </a:endParaRPr>
          </a:p>
        </p:txBody>
      </p:sp>
      <p:sp>
        <p:nvSpPr>
          <p:cNvPr id="4134" name="Oval 38"/>
          <p:cNvSpPr>
            <a:spLocks noChangeArrowheads="1"/>
          </p:cNvSpPr>
          <p:nvPr/>
        </p:nvSpPr>
        <p:spPr bwMode="auto">
          <a:xfrm>
            <a:off x="6705600" y="4038600"/>
            <a:ext cx="1143000" cy="457200"/>
          </a:xfrm>
          <a:prstGeom prst="ellipse">
            <a:avLst/>
          </a:prstGeom>
          <a:solidFill>
            <a:srgbClr val="FFFF00"/>
          </a:solidFill>
          <a:ln w="9525">
            <a:solidFill>
              <a:schemeClr val="bg1"/>
            </a:solidFill>
            <a:round/>
            <a:headEnd/>
            <a:tailEnd/>
          </a:ln>
          <a:effectLst/>
        </p:spPr>
        <p:txBody>
          <a:bodyPr wrap="none" anchor="ctr"/>
          <a:lstStyle/>
          <a:p>
            <a:endParaRPr lang="en-US"/>
          </a:p>
        </p:txBody>
      </p:sp>
      <p:sp>
        <p:nvSpPr>
          <p:cNvPr id="4135" name="Text Box 39"/>
          <p:cNvSpPr txBox="1">
            <a:spLocks noChangeArrowheads="1"/>
          </p:cNvSpPr>
          <p:nvPr/>
        </p:nvSpPr>
        <p:spPr bwMode="auto">
          <a:xfrm>
            <a:off x="6781800" y="4038600"/>
            <a:ext cx="1001713" cy="396875"/>
          </a:xfrm>
          <a:prstGeom prst="rect">
            <a:avLst/>
          </a:prstGeom>
          <a:noFill/>
          <a:ln w="9525">
            <a:noFill/>
            <a:miter lim="800000"/>
            <a:headEnd/>
            <a:tailEnd/>
          </a:ln>
          <a:effectLst/>
        </p:spPr>
        <p:txBody>
          <a:bodyPr wrap="none">
            <a:spAutoFit/>
          </a:bodyPr>
          <a:lstStyle/>
          <a:p>
            <a:r>
              <a:rPr lang="en-US" sz="2000">
                <a:solidFill>
                  <a:srgbClr val="FF0000"/>
                </a:solidFill>
              </a:rPr>
              <a:t>Source?</a:t>
            </a:r>
            <a:endParaRPr lang="en-US" sz="2000" baseline="30000">
              <a:solidFill>
                <a:srgbClr val="FF0000"/>
              </a:solidFill>
            </a:endParaRPr>
          </a:p>
        </p:txBody>
      </p:sp>
      <p:sp>
        <p:nvSpPr>
          <p:cNvPr id="4136" name="Line 40"/>
          <p:cNvSpPr>
            <a:spLocks noChangeShapeType="1"/>
          </p:cNvSpPr>
          <p:nvPr/>
        </p:nvSpPr>
        <p:spPr bwMode="auto">
          <a:xfrm>
            <a:off x="4495800" y="3352800"/>
            <a:ext cx="457200" cy="304800"/>
          </a:xfrm>
          <a:prstGeom prst="line">
            <a:avLst/>
          </a:prstGeom>
          <a:noFill/>
          <a:ln w="9525">
            <a:solidFill>
              <a:schemeClr val="tx1"/>
            </a:solidFill>
            <a:round/>
            <a:headEnd/>
            <a:tailEnd type="triangle" w="med" len="med"/>
          </a:ln>
          <a:effectLst/>
        </p:spPr>
        <p:txBody>
          <a:bodyPr/>
          <a:lstStyle/>
          <a:p>
            <a:endParaRPr lang="en-US"/>
          </a:p>
        </p:txBody>
      </p:sp>
      <p:sp>
        <p:nvSpPr>
          <p:cNvPr id="4137" name="Text Box 41"/>
          <p:cNvSpPr txBox="1">
            <a:spLocks noChangeArrowheads="1"/>
          </p:cNvSpPr>
          <p:nvPr/>
        </p:nvSpPr>
        <p:spPr bwMode="auto">
          <a:xfrm>
            <a:off x="4876800" y="3657600"/>
            <a:ext cx="930275" cy="396875"/>
          </a:xfrm>
          <a:prstGeom prst="rect">
            <a:avLst/>
          </a:prstGeom>
          <a:noFill/>
          <a:ln w="9525">
            <a:noFill/>
            <a:miter lim="800000"/>
            <a:headEnd/>
            <a:tailEnd/>
          </a:ln>
          <a:effectLst/>
        </p:spPr>
        <p:txBody>
          <a:bodyPr wrap="none">
            <a:spAutoFit/>
          </a:bodyPr>
          <a:lstStyle/>
          <a:p>
            <a:pPr algn="l" rtl="0"/>
            <a:r>
              <a:rPr lang="en-US" sz="2000">
                <a:solidFill>
                  <a:schemeClr val="accent2"/>
                </a:solidFill>
              </a:rPr>
              <a:t>Lighter</a:t>
            </a:r>
            <a:endParaRPr lang="en-US" sz="2000" baseline="3000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0"/>
            <a:ext cx="7772400" cy="838200"/>
          </a:xfrm>
        </p:spPr>
        <p:txBody>
          <a:bodyPr/>
          <a:lstStyle/>
          <a:p>
            <a:pPr eaLnBrk="1" hangingPunct="1"/>
            <a:r>
              <a:rPr lang="en-US" smtClean="0"/>
              <a:t>UHE, &gt;10</a:t>
            </a:r>
            <a:r>
              <a:rPr lang="en-US" baseline="30000" smtClean="0"/>
              <a:t>10</a:t>
            </a:r>
            <a:r>
              <a:rPr lang="en-US" smtClean="0"/>
              <a:t>GeV, CRs </a:t>
            </a:r>
          </a:p>
        </p:txBody>
      </p:sp>
      <p:pic>
        <p:nvPicPr>
          <p:cNvPr id="5123" name="Picture 3" descr="detect"/>
          <p:cNvPicPr>
            <a:picLocks noChangeAspect="1" noChangeArrowheads="1"/>
          </p:cNvPicPr>
          <p:nvPr/>
        </p:nvPicPr>
        <p:blipFill>
          <a:blip r:embed="rId2" cstate="print"/>
          <a:srcRect l="16190" t="5362"/>
          <a:stretch>
            <a:fillRect/>
          </a:stretch>
        </p:blipFill>
        <p:spPr bwMode="auto">
          <a:xfrm>
            <a:off x="5453063" y="1611313"/>
            <a:ext cx="3690937" cy="5246687"/>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r="2856"/>
          <a:stretch>
            <a:fillRect/>
          </a:stretch>
        </p:blipFill>
        <p:spPr bwMode="auto">
          <a:xfrm>
            <a:off x="0" y="3981450"/>
            <a:ext cx="3733800" cy="2876550"/>
          </a:xfrm>
          <a:prstGeom prst="rect">
            <a:avLst/>
          </a:prstGeom>
          <a:noFill/>
          <a:ln w="9525">
            <a:noFill/>
            <a:miter lim="800000"/>
            <a:headEnd/>
            <a:tailEnd/>
          </a:ln>
          <a:effectLst/>
        </p:spPr>
      </p:pic>
      <p:sp>
        <p:nvSpPr>
          <p:cNvPr id="5125" name="Text Box 5"/>
          <p:cNvSpPr txBox="1">
            <a:spLocks noChangeArrowheads="1"/>
          </p:cNvSpPr>
          <p:nvPr/>
        </p:nvSpPr>
        <p:spPr bwMode="auto">
          <a:xfrm>
            <a:off x="1225550" y="3429000"/>
            <a:ext cx="1717675" cy="457200"/>
          </a:xfrm>
          <a:prstGeom prst="rect">
            <a:avLst/>
          </a:prstGeom>
          <a:noFill/>
          <a:ln w="9525">
            <a:noFill/>
            <a:miter lim="800000"/>
            <a:headEnd/>
            <a:tailEnd/>
          </a:ln>
          <a:effectLst/>
        </p:spPr>
        <p:txBody>
          <a:bodyPr>
            <a:spAutoFit/>
          </a:bodyPr>
          <a:lstStyle/>
          <a:p>
            <a:pPr algn="ctr" rtl="0"/>
            <a:r>
              <a:rPr lang="en-US">
                <a:latin typeface="Comic Sans MS" pitchFamily="66" charset="0"/>
                <a:cs typeface="David" pitchFamily="34" charset="-79"/>
              </a:rPr>
              <a:t>3,000 km</a:t>
            </a:r>
            <a:r>
              <a:rPr lang="en-US" baseline="30000">
                <a:latin typeface="Comic Sans MS" pitchFamily="66" charset="0"/>
                <a:cs typeface="David" pitchFamily="34" charset="-79"/>
              </a:rPr>
              <a:t>2</a:t>
            </a:r>
            <a:r>
              <a:rPr lang="en-US">
                <a:latin typeface="Comic Sans MS" pitchFamily="66" charset="0"/>
                <a:cs typeface="David" pitchFamily="34" charset="-79"/>
              </a:rPr>
              <a:t> </a:t>
            </a:r>
            <a:endParaRPr lang="en-US" sz="2000">
              <a:latin typeface="Comic Sans MS" pitchFamily="66" charset="0"/>
            </a:endParaRPr>
          </a:p>
        </p:txBody>
      </p:sp>
      <p:sp>
        <p:nvSpPr>
          <p:cNvPr id="5126" name="Text Box 6"/>
          <p:cNvSpPr txBox="1">
            <a:spLocks noChangeArrowheads="1"/>
          </p:cNvSpPr>
          <p:nvPr/>
        </p:nvSpPr>
        <p:spPr bwMode="auto">
          <a:xfrm>
            <a:off x="3886200" y="990600"/>
            <a:ext cx="5105400" cy="457200"/>
          </a:xfrm>
          <a:prstGeom prst="rect">
            <a:avLst/>
          </a:prstGeom>
          <a:noFill/>
          <a:ln w="9525">
            <a:noFill/>
            <a:miter lim="800000"/>
            <a:headEnd/>
            <a:tailEnd/>
          </a:ln>
          <a:effectLst/>
        </p:spPr>
        <p:txBody>
          <a:bodyPr>
            <a:spAutoFit/>
          </a:bodyPr>
          <a:lstStyle/>
          <a:p>
            <a:pPr algn="ctr" rtl="0"/>
            <a:r>
              <a:rPr lang="en-US">
                <a:latin typeface="Comic Sans MS" pitchFamily="66" charset="0"/>
                <a:cs typeface="David" pitchFamily="34" charset="-79"/>
              </a:rPr>
              <a:t>J(&gt;10</a:t>
            </a:r>
            <a:r>
              <a:rPr lang="en-US" baseline="30000">
                <a:latin typeface="Comic Sans MS" pitchFamily="66" charset="0"/>
                <a:cs typeface="David" pitchFamily="34" charset="-79"/>
              </a:rPr>
              <a:t>11</a:t>
            </a:r>
            <a:r>
              <a:rPr lang="en-US">
                <a:latin typeface="Comic Sans MS" pitchFamily="66" charset="0"/>
                <a:cs typeface="David" pitchFamily="34" charset="-79"/>
              </a:rPr>
              <a:t>GeV)~1 / 100 km</a:t>
            </a:r>
            <a:r>
              <a:rPr lang="en-US" baseline="30000">
                <a:latin typeface="Comic Sans MS" pitchFamily="66" charset="0"/>
                <a:cs typeface="David" pitchFamily="34" charset="-79"/>
              </a:rPr>
              <a:t>2 </a:t>
            </a:r>
            <a:r>
              <a:rPr lang="en-US">
                <a:latin typeface="Comic Sans MS" pitchFamily="66" charset="0"/>
                <a:cs typeface="David" pitchFamily="34" charset="-79"/>
              </a:rPr>
              <a:t>year 2</a:t>
            </a:r>
            <a:r>
              <a:rPr lang="en-US">
                <a:latin typeface="Symbol" pitchFamily="18" charset="2"/>
                <a:cs typeface="David" pitchFamily="34" charset="-79"/>
              </a:rPr>
              <a:t>p</a:t>
            </a:r>
            <a:r>
              <a:rPr lang="en-US">
                <a:latin typeface="Comic Sans MS" pitchFamily="66" charset="0"/>
                <a:cs typeface="David" pitchFamily="34" charset="-79"/>
              </a:rPr>
              <a:t> sr</a:t>
            </a:r>
            <a:endParaRPr lang="en-US" sz="2000">
              <a:latin typeface="Comic Sans MS" pitchFamily="66" charset="0"/>
            </a:endParaRPr>
          </a:p>
        </p:txBody>
      </p:sp>
      <p:sp>
        <p:nvSpPr>
          <p:cNvPr id="5127" name="Text Box 7"/>
          <p:cNvSpPr txBox="1">
            <a:spLocks noChangeArrowheads="1"/>
          </p:cNvSpPr>
          <p:nvPr/>
        </p:nvSpPr>
        <p:spPr bwMode="auto">
          <a:xfrm>
            <a:off x="4114800" y="6308725"/>
            <a:ext cx="1739900" cy="396875"/>
          </a:xfrm>
          <a:prstGeom prst="rect">
            <a:avLst/>
          </a:prstGeom>
          <a:noFill/>
          <a:ln w="9525">
            <a:noFill/>
            <a:miter lim="800000"/>
            <a:headEnd/>
            <a:tailEnd/>
          </a:ln>
          <a:effectLst/>
        </p:spPr>
        <p:txBody>
          <a:bodyPr wrap="none">
            <a:spAutoFit/>
          </a:bodyPr>
          <a:lstStyle/>
          <a:p>
            <a:r>
              <a:rPr lang="en-US" sz="2000">
                <a:latin typeface="Comic Sans MS" pitchFamily="66" charset="0"/>
              </a:rPr>
              <a:t>Ground array</a:t>
            </a:r>
          </a:p>
        </p:txBody>
      </p:sp>
      <p:sp>
        <p:nvSpPr>
          <p:cNvPr id="5128" name="Text Box 8"/>
          <p:cNvSpPr txBox="1">
            <a:spLocks noChangeArrowheads="1"/>
          </p:cNvSpPr>
          <p:nvPr/>
        </p:nvSpPr>
        <p:spPr bwMode="auto">
          <a:xfrm>
            <a:off x="3962400" y="4572000"/>
            <a:ext cx="1884363" cy="701675"/>
          </a:xfrm>
          <a:prstGeom prst="rect">
            <a:avLst/>
          </a:prstGeom>
          <a:noFill/>
          <a:ln w="9525">
            <a:noFill/>
            <a:miter lim="800000"/>
            <a:headEnd/>
            <a:tailEnd/>
          </a:ln>
          <a:effectLst/>
        </p:spPr>
        <p:txBody>
          <a:bodyPr wrap="none">
            <a:spAutoFit/>
          </a:bodyPr>
          <a:lstStyle/>
          <a:p>
            <a:pPr algn="ctr"/>
            <a:r>
              <a:rPr lang="en-US" sz="2000">
                <a:latin typeface="Comic Sans MS" pitchFamily="66" charset="0"/>
              </a:rPr>
              <a:t> Fluorescence </a:t>
            </a:r>
          </a:p>
          <a:p>
            <a:pPr algn="ctr"/>
            <a:r>
              <a:rPr lang="en-US" sz="2000">
                <a:latin typeface="Comic Sans MS" pitchFamily="66" charset="0"/>
              </a:rPr>
              <a:t>detector</a:t>
            </a:r>
          </a:p>
        </p:txBody>
      </p:sp>
      <p:pic>
        <p:nvPicPr>
          <p:cNvPr id="5129" name="Picture 9"/>
          <p:cNvPicPr>
            <a:picLocks noChangeAspect="1" noChangeArrowheads="1"/>
          </p:cNvPicPr>
          <p:nvPr/>
        </p:nvPicPr>
        <p:blipFill>
          <a:blip r:embed="rId4" cstate="print"/>
          <a:srcRect/>
          <a:stretch>
            <a:fillRect/>
          </a:stretch>
        </p:blipFill>
        <p:spPr bwMode="auto">
          <a:xfrm>
            <a:off x="0" y="762000"/>
            <a:ext cx="3581400" cy="3117850"/>
          </a:xfrm>
          <a:prstGeom prst="rect">
            <a:avLst/>
          </a:prstGeom>
          <a:noFill/>
          <a:ln w="9525">
            <a:noFill/>
            <a:miter lim="800000"/>
            <a:headEnd/>
            <a:tailEnd/>
          </a:ln>
          <a:effectLst/>
        </p:spPr>
      </p:pic>
      <p:sp>
        <p:nvSpPr>
          <p:cNvPr id="5130" name="Line 10"/>
          <p:cNvSpPr>
            <a:spLocks noChangeShapeType="1"/>
          </p:cNvSpPr>
          <p:nvPr/>
        </p:nvSpPr>
        <p:spPr bwMode="auto">
          <a:xfrm flipH="1" flipV="1">
            <a:off x="2819400" y="3048000"/>
            <a:ext cx="1219200" cy="228600"/>
          </a:xfrm>
          <a:prstGeom prst="line">
            <a:avLst/>
          </a:prstGeom>
          <a:noFill/>
          <a:ln w="9525">
            <a:solidFill>
              <a:schemeClr val="tx1"/>
            </a:solidFill>
            <a:round/>
            <a:headEnd/>
            <a:tailEnd type="triangle" w="med" len="med"/>
          </a:ln>
          <a:effectLst/>
        </p:spPr>
        <p:txBody>
          <a:bodyPr/>
          <a:lstStyle/>
          <a:p>
            <a:endParaRPr lang="en-US"/>
          </a:p>
        </p:txBody>
      </p:sp>
      <p:sp>
        <p:nvSpPr>
          <p:cNvPr id="5131" name="Text Box 11"/>
          <p:cNvSpPr txBox="1">
            <a:spLocks noChangeArrowheads="1"/>
          </p:cNvSpPr>
          <p:nvPr/>
        </p:nvSpPr>
        <p:spPr bwMode="auto">
          <a:xfrm>
            <a:off x="4038600" y="2819400"/>
            <a:ext cx="1360488" cy="822325"/>
          </a:xfrm>
          <a:prstGeom prst="rect">
            <a:avLst/>
          </a:prstGeom>
          <a:noFill/>
          <a:ln w="9525">
            <a:noFill/>
            <a:miter lim="800000"/>
            <a:headEnd/>
            <a:tailEnd/>
          </a:ln>
          <a:effectLst/>
        </p:spPr>
        <p:txBody>
          <a:bodyPr wrap="none">
            <a:spAutoFit/>
          </a:bodyPr>
          <a:lstStyle/>
          <a:p>
            <a:pPr algn="l"/>
            <a:r>
              <a:rPr lang="en-US"/>
              <a:t>Auger:</a:t>
            </a:r>
          </a:p>
          <a:p>
            <a:pPr algn="l"/>
            <a:r>
              <a:rPr lang="en-US"/>
              <a:t>3000 km</a:t>
            </a:r>
            <a:r>
              <a:rPr lang="en-US" baseline="30000"/>
              <a:t>2</a:t>
            </a:r>
          </a:p>
        </p:txBody>
      </p:sp>
    </p:spTree>
    <p:extLst>
      <p:ext uri="{BB962C8B-B14F-4D97-AF65-F5344CB8AC3E}">
        <p14:creationId xmlns:p14="http://schemas.microsoft.com/office/powerpoint/2010/main" xmlns="" val="303699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2" cstate="print"/>
          <a:srcRect/>
          <a:stretch>
            <a:fillRect/>
          </a:stretch>
        </p:blipFill>
        <p:spPr bwMode="auto">
          <a:xfrm>
            <a:off x="4495800" y="914400"/>
            <a:ext cx="3962400" cy="3149600"/>
          </a:xfrm>
          <a:prstGeom prst="rect">
            <a:avLst/>
          </a:prstGeom>
          <a:noFill/>
          <a:ln w="9525">
            <a:noFill/>
            <a:miter lim="800000"/>
            <a:headEnd/>
            <a:tailEnd/>
          </a:ln>
          <a:effectLst/>
        </p:spPr>
      </p:pic>
      <p:pic>
        <p:nvPicPr>
          <p:cNvPr id="240643" name="Picture 3"/>
          <p:cNvPicPr>
            <a:picLocks noChangeAspect="1" noChangeArrowheads="1"/>
          </p:cNvPicPr>
          <p:nvPr/>
        </p:nvPicPr>
        <p:blipFill>
          <a:blip r:embed="rId3" cstate="print"/>
          <a:srcRect/>
          <a:stretch>
            <a:fillRect/>
          </a:stretch>
        </p:blipFill>
        <p:spPr bwMode="auto">
          <a:xfrm>
            <a:off x="533400" y="1219200"/>
            <a:ext cx="3505200" cy="2730500"/>
          </a:xfrm>
          <a:prstGeom prst="rect">
            <a:avLst/>
          </a:prstGeom>
          <a:noFill/>
          <a:ln w="9525">
            <a:noFill/>
            <a:miter lim="800000"/>
            <a:headEnd/>
            <a:tailEnd/>
          </a:ln>
          <a:effectLst/>
        </p:spPr>
      </p:pic>
      <p:pic>
        <p:nvPicPr>
          <p:cNvPr id="6148" name="Picture 4" descr="fig4"/>
          <p:cNvPicPr>
            <a:picLocks noChangeAspect="1" noChangeArrowheads="1"/>
          </p:cNvPicPr>
          <p:nvPr/>
        </p:nvPicPr>
        <p:blipFill>
          <a:blip r:embed="rId4" cstate="print"/>
          <a:srcRect/>
          <a:stretch>
            <a:fillRect/>
          </a:stretch>
        </p:blipFill>
        <p:spPr bwMode="auto">
          <a:xfrm>
            <a:off x="4572000" y="3886200"/>
            <a:ext cx="4211638" cy="2525713"/>
          </a:xfrm>
          <a:prstGeom prst="rect">
            <a:avLst/>
          </a:prstGeom>
          <a:noFill/>
          <a:ln w="9525">
            <a:noFill/>
            <a:miter lim="800000"/>
            <a:headEnd/>
            <a:tailEnd/>
          </a:ln>
        </p:spPr>
      </p:pic>
      <p:pic>
        <p:nvPicPr>
          <p:cNvPr id="240645" name="Picture 5" descr="f3"/>
          <p:cNvPicPr>
            <a:picLocks noChangeAspect="1" noChangeArrowheads="1"/>
          </p:cNvPicPr>
          <p:nvPr/>
        </p:nvPicPr>
        <p:blipFill>
          <a:blip r:embed="rId5" cstate="print"/>
          <a:srcRect/>
          <a:stretch>
            <a:fillRect/>
          </a:stretch>
        </p:blipFill>
        <p:spPr bwMode="auto">
          <a:xfrm>
            <a:off x="457200" y="1143000"/>
            <a:ext cx="7848600" cy="2547938"/>
          </a:xfrm>
          <a:prstGeom prst="rect">
            <a:avLst/>
          </a:prstGeom>
          <a:noFill/>
          <a:ln w="9525">
            <a:noFill/>
            <a:miter lim="800000"/>
            <a:headEnd/>
            <a:tailEnd/>
          </a:ln>
        </p:spPr>
      </p:pic>
      <p:sp>
        <p:nvSpPr>
          <p:cNvPr id="6150" name="Rectangle 6"/>
          <p:cNvSpPr>
            <a:spLocks noGrp="1" noChangeArrowheads="1"/>
          </p:cNvSpPr>
          <p:nvPr>
            <p:ph type="title"/>
          </p:nvPr>
        </p:nvSpPr>
        <p:spPr>
          <a:xfrm>
            <a:off x="609600" y="76200"/>
            <a:ext cx="7772400" cy="762000"/>
          </a:xfrm>
        </p:spPr>
        <p:txBody>
          <a:bodyPr/>
          <a:lstStyle/>
          <a:p>
            <a:pPr eaLnBrk="1" hangingPunct="1"/>
            <a:r>
              <a:rPr lang="en-US" dirty="0" smtClean="0"/>
              <a:t>UHE: Composition</a:t>
            </a:r>
          </a:p>
        </p:txBody>
      </p:sp>
      <p:sp>
        <p:nvSpPr>
          <p:cNvPr id="6151" name="Rectangle 7"/>
          <p:cNvSpPr>
            <a:spLocks noChangeArrowheads="1"/>
          </p:cNvSpPr>
          <p:nvPr/>
        </p:nvSpPr>
        <p:spPr bwMode="auto">
          <a:xfrm>
            <a:off x="2438400" y="4724400"/>
            <a:ext cx="1173163" cy="336550"/>
          </a:xfrm>
          <a:prstGeom prst="rect">
            <a:avLst/>
          </a:prstGeom>
          <a:noFill/>
          <a:ln w="9525">
            <a:noFill/>
            <a:miter lim="800000"/>
            <a:headEnd/>
            <a:tailEnd/>
          </a:ln>
          <a:effectLst/>
        </p:spPr>
        <p:txBody>
          <a:bodyPr wrap="none">
            <a:spAutoFit/>
          </a:bodyPr>
          <a:lstStyle/>
          <a:p>
            <a:pPr algn="l" rtl="0"/>
            <a:r>
              <a:rPr lang="en-US" sz="1600" b="1"/>
              <a:t>HiRes 2005</a:t>
            </a:r>
          </a:p>
        </p:txBody>
      </p:sp>
      <p:pic>
        <p:nvPicPr>
          <p:cNvPr id="6152" name="Picture 8" descr="fig3"/>
          <p:cNvPicPr>
            <a:picLocks noChangeAspect="1" noChangeArrowheads="1"/>
          </p:cNvPicPr>
          <p:nvPr/>
        </p:nvPicPr>
        <p:blipFill>
          <a:blip r:embed="rId6" cstate="print"/>
          <a:srcRect/>
          <a:stretch>
            <a:fillRect/>
          </a:stretch>
        </p:blipFill>
        <p:spPr bwMode="auto">
          <a:xfrm>
            <a:off x="457200" y="3886200"/>
            <a:ext cx="4135438" cy="2479675"/>
          </a:xfrm>
          <a:prstGeom prst="rect">
            <a:avLst/>
          </a:prstGeom>
          <a:noFill/>
          <a:ln w="9525">
            <a:noFill/>
            <a:miter lim="800000"/>
            <a:headEnd/>
            <a:tailEnd/>
          </a:ln>
        </p:spPr>
      </p:pic>
      <p:sp>
        <p:nvSpPr>
          <p:cNvPr id="6153" name="Text Box 9"/>
          <p:cNvSpPr txBox="1">
            <a:spLocks noChangeArrowheads="1"/>
          </p:cNvSpPr>
          <p:nvPr/>
        </p:nvSpPr>
        <p:spPr bwMode="auto">
          <a:xfrm>
            <a:off x="228600" y="762000"/>
            <a:ext cx="1631950" cy="457200"/>
          </a:xfrm>
          <a:prstGeom prst="rect">
            <a:avLst/>
          </a:prstGeom>
          <a:noFill/>
          <a:ln w="9525">
            <a:noFill/>
            <a:miter lim="800000"/>
            <a:headEnd/>
            <a:tailEnd/>
          </a:ln>
          <a:effectLst/>
        </p:spPr>
        <p:txBody>
          <a:bodyPr wrap="none">
            <a:spAutoFit/>
          </a:bodyPr>
          <a:lstStyle/>
          <a:p>
            <a:r>
              <a:rPr lang="en-US"/>
              <a:t>Auger 2010</a:t>
            </a:r>
          </a:p>
        </p:txBody>
      </p:sp>
      <p:sp>
        <p:nvSpPr>
          <p:cNvPr id="6154" name="Text Box 10"/>
          <p:cNvSpPr txBox="1">
            <a:spLocks noChangeArrowheads="1"/>
          </p:cNvSpPr>
          <p:nvPr/>
        </p:nvSpPr>
        <p:spPr bwMode="auto">
          <a:xfrm>
            <a:off x="216415" y="3657600"/>
            <a:ext cx="3288785" cy="461665"/>
          </a:xfrm>
          <a:prstGeom prst="rect">
            <a:avLst/>
          </a:prstGeom>
          <a:noFill/>
          <a:ln w="9525">
            <a:noFill/>
            <a:miter lim="800000"/>
            <a:headEnd/>
            <a:tailEnd/>
          </a:ln>
          <a:effectLst/>
        </p:spPr>
        <p:txBody>
          <a:bodyPr wrap="none">
            <a:spAutoFit/>
          </a:bodyPr>
          <a:lstStyle/>
          <a:p>
            <a:r>
              <a:rPr lang="en-US" dirty="0" err="1"/>
              <a:t>HiRes</a:t>
            </a:r>
            <a:r>
              <a:rPr lang="en-US" dirty="0"/>
              <a:t> </a:t>
            </a:r>
            <a:r>
              <a:rPr lang="en-US" dirty="0" smtClean="0"/>
              <a:t>2010 (&amp; TA 2011)</a:t>
            </a:r>
            <a:endParaRPr lang="en-US" dirty="0"/>
          </a:p>
        </p:txBody>
      </p:sp>
      <p:sp>
        <p:nvSpPr>
          <p:cNvPr id="240651" name="Rectangle 11"/>
          <p:cNvSpPr>
            <a:spLocks noChangeArrowheads="1"/>
          </p:cNvSpPr>
          <p:nvPr/>
        </p:nvSpPr>
        <p:spPr bwMode="auto">
          <a:xfrm>
            <a:off x="6788150" y="838200"/>
            <a:ext cx="2073773" cy="307777"/>
          </a:xfrm>
          <a:prstGeom prst="rect">
            <a:avLst/>
          </a:prstGeom>
          <a:noFill/>
          <a:ln w="9525">
            <a:noFill/>
            <a:miter lim="800000"/>
            <a:headEnd/>
            <a:tailEnd/>
          </a:ln>
          <a:effectLst/>
        </p:spPr>
        <p:txBody>
          <a:bodyPr wrap="none">
            <a:spAutoFit/>
          </a:bodyPr>
          <a:lstStyle/>
          <a:p>
            <a:pPr algn="l" rtl="0"/>
            <a:r>
              <a:rPr lang="en-US" sz="1400" dirty="0"/>
              <a:t>[</a:t>
            </a:r>
            <a:r>
              <a:rPr lang="en-US" sz="1400" dirty="0" err="1"/>
              <a:t>Wilk</a:t>
            </a:r>
            <a:r>
              <a:rPr lang="en-US" sz="1400" dirty="0"/>
              <a:t> &amp; </a:t>
            </a:r>
            <a:r>
              <a:rPr lang="en-US" sz="1400" dirty="0" err="1"/>
              <a:t>Wlodarczyk</a:t>
            </a:r>
            <a:r>
              <a:rPr lang="en-US" sz="1400" dirty="0"/>
              <a:t> 10</a:t>
            </a:r>
            <a:r>
              <a:rPr lang="en-US" sz="1400" dirty="0" smtClean="0"/>
              <a:t>]*</a:t>
            </a:r>
            <a:endParaRPr lang="en-US" sz="1400" dirty="0"/>
          </a:p>
        </p:txBody>
      </p:sp>
      <p:sp>
        <p:nvSpPr>
          <p:cNvPr id="12" name="Rectangle 11"/>
          <p:cNvSpPr>
            <a:spLocks noChangeArrowheads="1"/>
          </p:cNvSpPr>
          <p:nvPr/>
        </p:nvSpPr>
        <p:spPr bwMode="auto">
          <a:xfrm>
            <a:off x="228600" y="6400800"/>
            <a:ext cx="4246419" cy="307777"/>
          </a:xfrm>
          <a:prstGeom prst="rect">
            <a:avLst/>
          </a:prstGeom>
          <a:noFill/>
          <a:ln w="9525">
            <a:noFill/>
            <a:miter lim="800000"/>
            <a:headEnd/>
            <a:tailEnd/>
          </a:ln>
          <a:effectLst/>
        </p:spPr>
        <p:txBody>
          <a:bodyPr wrap="none">
            <a:spAutoFit/>
          </a:bodyPr>
          <a:lstStyle/>
          <a:p>
            <a:pPr algn="l" rtl="0"/>
            <a:r>
              <a:rPr lang="en-US" sz="1400" dirty="0" smtClean="0"/>
              <a:t>[*Possible </a:t>
            </a:r>
            <a:r>
              <a:rPr lang="en-US" sz="1400" smtClean="0"/>
              <a:t>acceptable solution?, </a:t>
            </a:r>
            <a:r>
              <a:rPr lang="en-US" sz="1400" dirty="0" smtClean="0"/>
              <a:t>Auger collaboration 13]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4064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406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06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828800"/>
            <a:ext cx="3962400" cy="287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1667" name="Rectangle 3"/>
          <p:cNvSpPr>
            <a:spLocks noChangeArrowheads="1"/>
          </p:cNvSpPr>
          <p:nvPr/>
        </p:nvSpPr>
        <p:spPr bwMode="auto">
          <a:xfrm>
            <a:off x="6781800" y="5638800"/>
            <a:ext cx="23415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spcBef>
                <a:spcPct val="50000"/>
              </a:spcBef>
            </a:pPr>
            <a:r>
              <a:rPr lang="en-US" altLang="en-US" sz="1400"/>
              <a:t>[EW 1995; Bahcall &amp; EW 03]</a:t>
            </a:r>
          </a:p>
        </p:txBody>
      </p:sp>
      <p:sp>
        <p:nvSpPr>
          <p:cNvPr id="10244" name="Rectangle 4"/>
          <p:cNvSpPr>
            <a:spLocks noChangeArrowheads="1"/>
          </p:cNvSpPr>
          <p:nvPr/>
        </p:nvSpPr>
        <p:spPr bwMode="auto">
          <a:xfrm>
            <a:off x="7010400" y="47244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rtl="0" eaLnBrk="1" hangingPunct="1"/>
            <a:r>
              <a:rPr lang="en-US" altLang="en-US" sz="1400"/>
              <a:t>[Katz &amp; EW 09]</a:t>
            </a:r>
          </a:p>
        </p:txBody>
      </p:sp>
      <p:sp>
        <p:nvSpPr>
          <p:cNvPr id="10245" name="Text Box 5"/>
          <p:cNvSpPr txBox="1">
            <a:spLocks noChangeArrowheads="1"/>
          </p:cNvSpPr>
          <p:nvPr/>
        </p:nvSpPr>
        <p:spPr bwMode="auto">
          <a:xfrm>
            <a:off x="228600" y="681038"/>
            <a:ext cx="841375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lnSpc>
                <a:spcPct val="150000"/>
              </a:lnSpc>
              <a:buFontTx/>
              <a:buChar char="•"/>
            </a:pPr>
            <a:r>
              <a:rPr lang="en-US" altLang="en-US" sz="2000">
                <a:latin typeface="Comic Sans MS" pitchFamily="66" charset="0"/>
                <a:cs typeface="Guttman Adii-Light" pitchFamily="2" charset="-79"/>
              </a:rPr>
              <a:t> </a:t>
            </a:r>
            <a:r>
              <a:rPr lang="en-US" altLang="en-US" sz="2000">
                <a:latin typeface="Symbol" pitchFamily="18" charset="2"/>
                <a:cs typeface="Guttman Adii-Light" pitchFamily="2" charset="-79"/>
              </a:rPr>
              <a:t>e</a:t>
            </a:r>
            <a:r>
              <a:rPr lang="en-US" altLang="en-US" sz="2000" baseline="30000">
                <a:latin typeface="Comic Sans MS" pitchFamily="66" charset="0"/>
                <a:cs typeface="Guttman Adii-Light" pitchFamily="2" charset="-79"/>
              </a:rPr>
              <a:t>2</a:t>
            </a:r>
            <a:r>
              <a:rPr lang="en-US" altLang="en-US" sz="2000">
                <a:latin typeface="Comic Sans MS" pitchFamily="66" charset="0"/>
                <a:cs typeface="Guttman Adii-Light" pitchFamily="2" charset="-79"/>
              </a:rPr>
              <a:t>(dN/d</a:t>
            </a:r>
            <a:r>
              <a:rPr lang="en-US" altLang="en-US" sz="2000">
                <a:latin typeface="Symbol" pitchFamily="18" charset="2"/>
                <a:cs typeface="Guttman Adii-Light" pitchFamily="2" charset="-79"/>
              </a:rPr>
              <a:t>e</a:t>
            </a:r>
            <a:r>
              <a:rPr lang="en-US" altLang="en-US" sz="2000">
                <a:latin typeface="Comic Sans MS" pitchFamily="66" charset="0"/>
                <a:cs typeface="Guttman Adii-Light" pitchFamily="2" charset="-79"/>
              </a:rPr>
              <a:t>)</a:t>
            </a:r>
            <a:r>
              <a:rPr lang="en-US" altLang="en-US" sz="2000" baseline="-25000">
                <a:latin typeface="Comic Sans MS" pitchFamily="66" charset="0"/>
                <a:cs typeface="Guttman Adii-Light" pitchFamily="2" charset="-79"/>
              </a:rPr>
              <a:t>Observed</a:t>
            </a:r>
            <a:r>
              <a:rPr lang="en-US" altLang="en-US" sz="2000">
                <a:latin typeface="Comic Sans MS" pitchFamily="66" charset="0"/>
                <a:cs typeface="Guttman Adii-Light" pitchFamily="2" charset="-79"/>
              </a:rPr>
              <a:t>=</a:t>
            </a:r>
            <a:r>
              <a:rPr lang="en-US" altLang="en-US" sz="2000">
                <a:latin typeface="Symbol" pitchFamily="18" charset="2"/>
                <a:cs typeface="Guttman Adii-Light" pitchFamily="2" charset="-79"/>
              </a:rPr>
              <a:t>e</a:t>
            </a:r>
            <a:r>
              <a:rPr lang="en-US" altLang="en-US" sz="2000" baseline="30000">
                <a:latin typeface="Comic Sans MS" pitchFamily="66" charset="0"/>
                <a:cs typeface="Guttman Adii-Light" pitchFamily="2" charset="-79"/>
              </a:rPr>
              <a:t>2</a:t>
            </a:r>
            <a:r>
              <a:rPr lang="en-US" altLang="en-US" sz="2000">
                <a:latin typeface="Comic Sans MS" pitchFamily="66" charset="0"/>
                <a:cs typeface="Guttman Adii-Light" pitchFamily="2" charset="-79"/>
              </a:rPr>
              <a:t>(dQ/d</a:t>
            </a:r>
            <a:r>
              <a:rPr lang="en-US" altLang="en-US" sz="2000">
                <a:latin typeface="Symbol" pitchFamily="18" charset="2"/>
                <a:cs typeface="Guttman Adii-Light" pitchFamily="2" charset="-79"/>
              </a:rPr>
              <a:t>e</a:t>
            </a:r>
            <a:r>
              <a:rPr lang="en-US" altLang="en-US" sz="2000">
                <a:latin typeface="Comic Sans MS" pitchFamily="66" charset="0"/>
                <a:cs typeface="Guttman Adii-Light" pitchFamily="2" charset="-79"/>
              </a:rPr>
              <a:t>) t</a:t>
            </a:r>
            <a:r>
              <a:rPr lang="en-US" altLang="en-US" sz="2000" baseline="-25000">
                <a:latin typeface="Comic Sans MS" pitchFamily="66" charset="0"/>
                <a:cs typeface="Guttman Adii-Light" pitchFamily="2" charset="-79"/>
              </a:rPr>
              <a:t>eff.</a:t>
            </a:r>
            <a:r>
              <a:rPr lang="en-US" altLang="en-US" sz="2000">
                <a:latin typeface="Comic Sans MS" pitchFamily="66" charset="0"/>
                <a:cs typeface="Guttman Adii-Light" pitchFamily="2" charset="-79"/>
              </a:rPr>
              <a:t>	 (t</a:t>
            </a:r>
            <a:r>
              <a:rPr lang="en-US" altLang="en-US" sz="2000" baseline="-25000">
                <a:latin typeface="Comic Sans MS" pitchFamily="66" charset="0"/>
                <a:cs typeface="Guttman Adii-Light" pitchFamily="2" charset="-79"/>
              </a:rPr>
              <a:t>eff.</a:t>
            </a:r>
            <a:r>
              <a:rPr lang="en-US" altLang="en-US" sz="2000">
                <a:latin typeface="Comic Sans MS" pitchFamily="66" charset="0"/>
                <a:cs typeface="Guttman Adii-Light" pitchFamily="2" charset="-79"/>
              </a:rPr>
              <a:t> : </a:t>
            </a:r>
            <a:r>
              <a:rPr lang="en-US" altLang="en-US" sz="2000">
                <a:latin typeface="Comic Sans MS" pitchFamily="66" charset="0"/>
              </a:rPr>
              <a:t>p + </a:t>
            </a:r>
            <a:r>
              <a:rPr lang="en-US" altLang="en-US" sz="2000">
                <a:latin typeface="Symbol" pitchFamily="18" charset="2"/>
              </a:rPr>
              <a:t>g</a:t>
            </a:r>
            <a:r>
              <a:rPr lang="en-US" altLang="en-US" sz="2000" baseline="-25000">
                <a:latin typeface="Comic Sans MS" pitchFamily="66" charset="0"/>
              </a:rPr>
              <a:t>CMB</a:t>
            </a:r>
            <a:r>
              <a:rPr lang="en-US" altLang="en-US" sz="2000">
                <a:latin typeface="Comic Sans MS" pitchFamily="66" charset="0"/>
              </a:rPr>
              <a:t> </a:t>
            </a:r>
            <a:r>
              <a:rPr lang="en-US" altLang="en-US" sz="2000">
                <a:latin typeface="Comic Sans MS" pitchFamily="66" charset="0"/>
                <a:sym typeface="Wingdings" pitchFamily="2" charset="2"/>
              </a:rPr>
              <a:t> N +</a:t>
            </a:r>
            <a:r>
              <a:rPr lang="en-US" altLang="en-US" sz="2000">
                <a:latin typeface="Comic Sans MS" pitchFamily="66" charset="0"/>
              </a:rPr>
              <a:t> </a:t>
            </a:r>
            <a:r>
              <a:rPr lang="en-US" altLang="en-US" sz="2000">
                <a:latin typeface="Symbol" pitchFamily="18" charset="2"/>
              </a:rPr>
              <a:t>p)</a:t>
            </a:r>
            <a:r>
              <a:rPr lang="en-US" altLang="en-US" sz="2000">
                <a:latin typeface="Comic Sans MS" pitchFamily="66" charset="0"/>
              </a:rPr>
              <a:t> </a:t>
            </a:r>
            <a:r>
              <a:rPr lang="en-US" altLang="en-US" sz="2000">
                <a:latin typeface="Comic Sans MS" pitchFamily="66" charset="0"/>
                <a:cs typeface="Guttman Adii-Light" pitchFamily="2" charset="-79"/>
              </a:rPr>
              <a:t>	</a:t>
            </a:r>
            <a:endParaRPr lang="en-US" altLang="en-US" sz="2000"/>
          </a:p>
          <a:p>
            <a:pPr algn="l" rtl="0" eaLnBrk="1" hangingPunct="1">
              <a:lnSpc>
                <a:spcPct val="150000"/>
              </a:lnSpc>
            </a:pPr>
            <a:r>
              <a:rPr lang="en-US" altLang="en-US" sz="2000"/>
              <a:t>   </a:t>
            </a:r>
            <a:r>
              <a:rPr lang="en-US" altLang="en-US" sz="2000">
                <a:latin typeface="Comic Sans MS" pitchFamily="66" charset="0"/>
              </a:rPr>
              <a:t>Assume: p, dQ/d</a:t>
            </a:r>
            <a:r>
              <a:rPr lang="en-US" altLang="en-US" sz="2000">
                <a:latin typeface="Symbol" pitchFamily="18" charset="2"/>
                <a:cs typeface="Guttman Adii-Light" pitchFamily="2" charset="-79"/>
              </a:rPr>
              <a:t>e</a:t>
            </a:r>
            <a:r>
              <a:rPr lang="en-US" altLang="en-US" sz="2000">
                <a:latin typeface="Comic Sans MS" pitchFamily="66" charset="0"/>
              </a:rPr>
              <a:t>~(1+z)</a:t>
            </a:r>
            <a:r>
              <a:rPr lang="en-US" altLang="en-US" sz="2000" baseline="30000">
                <a:latin typeface="Comic Sans MS" pitchFamily="66" charset="0"/>
              </a:rPr>
              <a:t>m</a:t>
            </a:r>
            <a:r>
              <a:rPr lang="en-US" altLang="en-US" sz="2000">
                <a:latin typeface="Symbol" pitchFamily="18" charset="2"/>
                <a:cs typeface="Guttman Adii-Light" pitchFamily="2" charset="-79"/>
              </a:rPr>
              <a:t>e</a:t>
            </a:r>
            <a:r>
              <a:rPr lang="en-US" altLang="en-US" sz="2000" baseline="30000">
                <a:latin typeface="Comic Sans MS" pitchFamily="66" charset="0"/>
              </a:rPr>
              <a:t>-</a:t>
            </a:r>
            <a:r>
              <a:rPr lang="en-US" altLang="en-US" sz="2000" baseline="30000">
                <a:latin typeface="Symbol" pitchFamily="18" charset="2"/>
              </a:rPr>
              <a:t>a</a:t>
            </a:r>
          </a:p>
        </p:txBody>
      </p:sp>
      <p:sp>
        <p:nvSpPr>
          <p:cNvPr id="241670" name="Text Box 6"/>
          <p:cNvSpPr txBox="1">
            <a:spLocks noChangeArrowheads="1"/>
          </p:cNvSpPr>
          <p:nvPr/>
        </p:nvSpPr>
        <p:spPr bwMode="auto">
          <a:xfrm>
            <a:off x="228600" y="4953000"/>
            <a:ext cx="82296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buFontTx/>
              <a:buChar char="•"/>
            </a:pPr>
            <a:r>
              <a:rPr lang="en-US" altLang="en-US" sz="2000">
                <a:latin typeface="Comic Sans MS" pitchFamily="66" charset="0"/>
                <a:cs typeface="Guttman Adii-Light" pitchFamily="2" charset="-79"/>
              </a:rPr>
              <a:t> &gt;10</a:t>
            </a:r>
            <a:r>
              <a:rPr lang="en-US" altLang="en-US" sz="2000" baseline="30000">
                <a:latin typeface="Comic Sans MS" pitchFamily="66" charset="0"/>
                <a:cs typeface="Guttman Adii-Light" pitchFamily="2" charset="-79"/>
              </a:rPr>
              <a:t>19.3</a:t>
            </a:r>
            <a:r>
              <a:rPr lang="en-US" altLang="en-US" sz="2000">
                <a:latin typeface="Comic Sans MS" pitchFamily="66" charset="0"/>
                <a:cs typeface="Guttman Adii-Light" pitchFamily="2" charset="-79"/>
              </a:rPr>
              <a:t>eV: consistent with </a:t>
            </a:r>
          </a:p>
          <a:p>
            <a:pPr algn="l" rtl="0" eaLnBrk="1" hangingPunct="1"/>
            <a:r>
              <a:rPr lang="en-US" altLang="en-US" sz="2000">
                <a:latin typeface="Comic Sans MS" pitchFamily="66" charset="0"/>
                <a:cs typeface="Guttman Adii-Light" pitchFamily="2" charset="-79"/>
              </a:rPr>
              <a:t>     protons, </a:t>
            </a:r>
            <a:r>
              <a:rPr lang="en-US" altLang="en-US" sz="2000">
                <a:latin typeface="Symbol" pitchFamily="18" charset="2"/>
                <a:cs typeface="Guttman Adii-Light" pitchFamily="2" charset="-79"/>
              </a:rPr>
              <a:t>e</a:t>
            </a:r>
            <a:r>
              <a:rPr lang="en-US" altLang="en-US" sz="2000" baseline="30000">
                <a:latin typeface="Comic Sans MS" pitchFamily="66" charset="0"/>
                <a:cs typeface="Guttman Adii-Light" pitchFamily="2" charset="-79"/>
              </a:rPr>
              <a:t>2</a:t>
            </a:r>
            <a:r>
              <a:rPr lang="en-US" altLang="en-US" sz="2000">
                <a:latin typeface="Comic Sans MS" pitchFamily="66" charset="0"/>
                <a:cs typeface="Guttman Adii-Light" pitchFamily="2" charset="-79"/>
              </a:rPr>
              <a:t>(dQ/d</a:t>
            </a:r>
            <a:r>
              <a:rPr lang="en-US" altLang="en-US" sz="2000">
                <a:latin typeface="Symbol" pitchFamily="18" charset="2"/>
                <a:cs typeface="Guttman Adii-Light" pitchFamily="2" charset="-79"/>
              </a:rPr>
              <a:t>e</a:t>
            </a:r>
            <a:r>
              <a:rPr lang="en-US" altLang="en-US" sz="2000">
                <a:latin typeface="Comic Sans MS" pitchFamily="66" charset="0"/>
                <a:cs typeface="Guttman Adii-Light" pitchFamily="2" charset="-79"/>
              </a:rPr>
              <a:t>) =0.5(+-0.2) x 10</a:t>
            </a:r>
            <a:r>
              <a:rPr lang="en-US" altLang="en-US" sz="2000" baseline="30000">
                <a:latin typeface="Comic Sans MS" pitchFamily="66" charset="0"/>
              </a:rPr>
              <a:t>44</a:t>
            </a:r>
            <a:r>
              <a:rPr lang="en-US" altLang="en-US" sz="2000">
                <a:latin typeface="Comic Sans MS" pitchFamily="66" charset="0"/>
                <a:cs typeface="Guttman Adii-Light" pitchFamily="2" charset="-79"/>
              </a:rPr>
              <a:t> erg/Mpc</a:t>
            </a:r>
            <a:r>
              <a:rPr lang="en-US" altLang="en-US" sz="2000" baseline="30000">
                <a:latin typeface="Comic Sans MS" pitchFamily="66" charset="0"/>
                <a:cs typeface="Guttman Adii-Light" pitchFamily="2" charset="-79"/>
              </a:rPr>
              <a:t>3</a:t>
            </a:r>
            <a:r>
              <a:rPr lang="en-US" altLang="en-US" sz="2000">
                <a:latin typeface="Comic Sans MS" pitchFamily="66" charset="0"/>
                <a:cs typeface="Guttman Adii-Light" pitchFamily="2" charset="-79"/>
              </a:rPr>
              <a:t> yr + GZK</a:t>
            </a:r>
          </a:p>
          <a:p>
            <a:pPr algn="l" rtl="0" eaLnBrk="1" hangingPunct="1"/>
            <a:endParaRPr lang="en-US" altLang="en-US" sz="2000">
              <a:latin typeface="Comic Sans MS" pitchFamily="66" charset="0"/>
              <a:cs typeface="Guttman Adii-Light" pitchFamily="2" charset="-79"/>
            </a:endParaRPr>
          </a:p>
          <a:p>
            <a:pPr algn="l" rtl="0" eaLnBrk="1" hangingPunct="1">
              <a:buFontTx/>
              <a:buChar char="•"/>
            </a:pPr>
            <a:r>
              <a:rPr lang="en-US" altLang="en-US" sz="2000">
                <a:latin typeface="Comic Sans MS" pitchFamily="66" charset="0"/>
                <a:cs typeface="Guttman Adii-Light" pitchFamily="2" charset="-79"/>
              </a:rPr>
              <a:t> </a:t>
            </a:r>
            <a:r>
              <a:rPr lang="en-US" altLang="en-US" sz="2000">
                <a:latin typeface="Symbol" pitchFamily="18" charset="2"/>
                <a:cs typeface="Guttman Adii-Light" pitchFamily="2" charset="-79"/>
              </a:rPr>
              <a:t>e</a:t>
            </a:r>
            <a:r>
              <a:rPr lang="en-US" altLang="en-US" sz="2000" baseline="30000">
                <a:latin typeface="Comic Sans MS" pitchFamily="66" charset="0"/>
                <a:cs typeface="Guttman Adii-Light" pitchFamily="2" charset="-79"/>
              </a:rPr>
              <a:t>2</a:t>
            </a:r>
            <a:r>
              <a:rPr lang="en-US" altLang="en-US" sz="2000">
                <a:latin typeface="Comic Sans MS" pitchFamily="66" charset="0"/>
                <a:cs typeface="Guttman Adii-Light" pitchFamily="2" charset="-79"/>
              </a:rPr>
              <a:t>(dQ/d</a:t>
            </a:r>
            <a:r>
              <a:rPr lang="en-US" altLang="en-US" sz="2000">
                <a:latin typeface="Symbol" pitchFamily="18" charset="2"/>
                <a:cs typeface="Guttman Adii-Light" pitchFamily="2" charset="-79"/>
              </a:rPr>
              <a:t>e</a:t>
            </a:r>
            <a:r>
              <a:rPr lang="en-US" altLang="en-US" sz="2000">
                <a:latin typeface="Comic Sans MS" pitchFamily="66" charset="0"/>
                <a:cs typeface="Guttman Adii-Light" pitchFamily="2" charset="-79"/>
              </a:rPr>
              <a:t>) ~Const.: Consistent with shock acceleration</a:t>
            </a:r>
          </a:p>
        </p:txBody>
      </p:sp>
      <p:sp>
        <p:nvSpPr>
          <p:cNvPr id="241671" name="Rectangle 7"/>
          <p:cNvSpPr>
            <a:spLocks noChangeArrowheads="1"/>
          </p:cNvSpPr>
          <p:nvPr/>
        </p:nvSpPr>
        <p:spPr bwMode="auto">
          <a:xfrm>
            <a:off x="4267200" y="6248400"/>
            <a:ext cx="4876800" cy="62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400"/>
              <a:t>[Reviews: Blandford &amp; Eichler 87; EW 06</a:t>
            </a:r>
          </a:p>
          <a:p>
            <a:pPr eaLnBrk="1" hangingPunct="1">
              <a:spcBef>
                <a:spcPct val="50000"/>
              </a:spcBef>
            </a:pPr>
            <a:r>
              <a:rPr lang="en-US" altLang="en-US" sz="1400"/>
              <a:t>cf. Lemoine &amp; Revenu 06]</a:t>
            </a:r>
          </a:p>
        </p:txBody>
      </p:sp>
      <p:sp>
        <p:nvSpPr>
          <p:cNvPr id="10248" name="Rectangle 8"/>
          <p:cNvSpPr>
            <a:spLocks noGrp="1" noChangeArrowheads="1"/>
          </p:cNvSpPr>
          <p:nvPr>
            <p:ph type="title"/>
          </p:nvPr>
        </p:nvSpPr>
        <p:spPr>
          <a:xfrm>
            <a:off x="609600" y="0"/>
            <a:ext cx="7772400" cy="609600"/>
          </a:xfrm>
        </p:spPr>
        <p:txBody>
          <a:bodyPr/>
          <a:lstStyle/>
          <a:p>
            <a:pPr eaLnBrk="1" hangingPunct="1"/>
            <a:r>
              <a:rPr lang="en-US" altLang="en-US" smtClean="0"/>
              <a:t>Flux &amp; Spectrum</a:t>
            </a:r>
          </a:p>
        </p:txBody>
      </p:sp>
      <p:sp>
        <p:nvSpPr>
          <p:cNvPr id="10249" name="Text Box 9"/>
          <p:cNvSpPr txBox="1">
            <a:spLocks noChangeArrowheads="1"/>
          </p:cNvSpPr>
          <p:nvPr/>
        </p:nvSpPr>
        <p:spPr bwMode="auto">
          <a:xfrm>
            <a:off x="447675" y="1749425"/>
            <a:ext cx="11477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a:t>ct</a:t>
            </a:r>
            <a:r>
              <a:rPr lang="en-US" altLang="en-US" sz="1800" baseline="-25000"/>
              <a:t>eff</a:t>
            </a:r>
            <a:r>
              <a:rPr lang="en-US" altLang="en-US" sz="1800"/>
              <a:t> [Mpc]</a:t>
            </a:r>
          </a:p>
        </p:txBody>
      </p:sp>
      <p:sp>
        <p:nvSpPr>
          <p:cNvPr id="10250" name="Text Box 10"/>
          <p:cNvSpPr txBox="1">
            <a:spLocks noChangeArrowheads="1"/>
          </p:cNvSpPr>
          <p:nvPr/>
        </p:nvSpPr>
        <p:spPr bwMode="auto">
          <a:xfrm>
            <a:off x="3124200" y="2057400"/>
            <a:ext cx="14287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r>
              <a:rPr lang="en-US" altLang="en-US" sz="1800"/>
              <a:t>GZK (CMB) </a:t>
            </a:r>
          </a:p>
          <a:p>
            <a:pPr algn="l" rtl="0" eaLnBrk="1" hangingPunct="1"/>
            <a:r>
              <a:rPr lang="en-US" altLang="en-US" sz="1800"/>
              <a:t>suppression</a:t>
            </a:r>
          </a:p>
        </p:txBody>
      </p:sp>
      <p:sp>
        <p:nvSpPr>
          <p:cNvPr id="10251" name="Line 11"/>
          <p:cNvSpPr>
            <a:spLocks noChangeShapeType="1"/>
          </p:cNvSpPr>
          <p:nvPr/>
        </p:nvSpPr>
        <p:spPr bwMode="auto">
          <a:xfrm flipH="1">
            <a:off x="3276600" y="2667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1676" name="Text Box 12"/>
          <p:cNvSpPr txBox="1">
            <a:spLocks noChangeArrowheads="1"/>
          </p:cNvSpPr>
          <p:nvPr/>
        </p:nvSpPr>
        <p:spPr bwMode="auto">
          <a:xfrm>
            <a:off x="5029200" y="1744663"/>
            <a:ext cx="26717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r>
              <a:rPr lang="en-US" altLang="en-US" sz="1800"/>
              <a:t>log(</a:t>
            </a:r>
            <a:r>
              <a:rPr lang="en-US" altLang="en-US" sz="1800">
                <a:latin typeface="Symbol" pitchFamily="18" charset="2"/>
              </a:rPr>
              <a:t>e</a:t>
            </a:r>
            <a:r>
              <a:rPr lang="en-US" altLang="en-US" sz="1800" baseline="30000"/>
              <a:t>2</a:t>
            </a:r>
            <a:r>
              <a:rPr lang="en-US" altLang="en-US" sz="1800"/>
              <a:t>dQ/d</a:t>
            </a:r>
            <a:r>
              <a:rPr lang="en-US" altLang="en-US" sz="1800">
                <a:latin typeface="Symbol" pitchFamily="18" charset="2"/>
              </a:rPr>
              <a:t>e</a:t>
            </a:r>
            <a:r>
              <a:rPr lang="en-US" altLang="en-US" sz="1800"/>
              <a:t>) [erg/Mpc</a:t>
            </a:r>
            <a:r>
              <a:rPr lang="en-US" altLang="en-US" sz="1800" baseline="30000"/>
              <a:t>2</a:t>
            </a:r>
            <a:r>
              <a:rPr lang="en-US" altLang="en-US" sz="1800"/>
              <a:t> yr]</a:t>
            </a:r>
          </a:p>
        </p:txBody>
      </p:sp>
      <p:pic>
        <p:nvPicPr>
          <p:cNvPr id="241677"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057400"/>
            <a:ext cx="3733800" cy="263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1678"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2057400"/>
            <a:ext cx="3886200" cy="269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9779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16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nodeType="clickEffect">
                                  <p:stCondLst>
                                    <p:cond delay="0"/>
                                  </p:stCondLst>
                                  <p:childTnLst>
                                    <p:animEffect transition="out" filter="blinds(horizontal)">
                                      <p:cBhvr>
                                        <p:cTn id="10" dur="500"/>
                                        <p:tgtEl>
                                          <p:spTgt spid="241678"/>
                                        </p:tgtEl>
                                      </p:cBhvr>
                                    </p:animEffect>
                                    <p:set>
                                      <p:cBhvr>
                                        <p:cTn id="11" dur="1" fill="hold">
                                          <p:stCondLst>
                                            <p:cond delay="499"/>
                                          </p:stCondLst>
                                        </p:cTn>
                                        <p:tgtEl>
                                          <p:spTgt spid="24167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4167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16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41667"/>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41670"/>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41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p:bldP spid="241670" grpId="0"/>
      <p:bldP spid="241671" grpId="0"/>
      <p:bldP spid="2416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Ber08FineTun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0"/>
            <a:ext cx="5486400" cy="350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Rectangle 3"/>
          <p:cNvSpPr>
            <a:spLocks noGrp="1" noChangeArrowheads="1"/>
          </p:cNvSpPr>
          <p:nvPr>
            <p:ph type="title"/>
          </p:nvPr>
        </p:nvSpPr>
        <p:spPr>
          <a:xfrm>
            <a:off x="685800" y="152400"/>
            <a:ext cx="7772400" cy="762000"/>
          </a:xfrm>
        </p:spPr>
        <p:txBody>
          <a:bodyPr/>
          <a:lstStyle/>
          <a:p>
            <a:pPr eaLnBrk="1" hangingPunct="1"/>
            <a:r>
              <a:rPr lang="en-US" altLang="en-US" smtClean="0"/>
              <a:t>G-XG Transition at ~10</a:t>
            </a:r>
            <a:r>
              <a:rPr lang="en-US" altLang="en-US" baseline="30000" smtClean="0"/>
              <a:t>18</a:t>
            </a:r>
            <a:r>
              <a:rPr lang="en-US" altLang="en-US" smtClean="0"/>
              <a:t>eV? </a:t>
            </a: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1752600"/>
            <a:ext cx="4800600" cy="306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2693" name="Text Box 5"/>
          <p:cNvSpPr txBox="1">
            <a:spLocks noChangeArrowheads="1"/>
          </p:cNvSpPr>
          <p:nvPr/>
        </p:nvSpPr>
        <p:spPr bwMode="auto">
          <a:xfrm>
            <a:off x="709613" y="5105400"/>
            <a:ext cx="6024562" cy="193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rtl="0">
              <a:defRPr/>
            </a:pPr>
            <a:r>
              <a:rPr lang="en-US" dirty="0"/>
              <a:t>@ 10</a:t>
            </a:r>
            <a:r>
              <a:rPr lang="en-US" baseline="30000" dirty="0"/>
              <a:t>18</a:t>
            </a:r>
            <a:r>
              <a:rPr lang="en-US" dirty="0"/>
              <a:t>eV: Fine tuning</a:t>
            </a:r>
          </a:p>
          <a:p>
            <a:pPr algn="l" rtl="0">
              <a:defRPr/>
            </a:pPr>
            <a:endParaRPr lang="en-US" dirty="0"/>
          </a:p>
          <a:p>
            <a:pPr marL="342900" indent="-342900" algn="l" rtl="0">
              <a:buFont typeface="Arial" pitchFamily="34" charset="0"/>
              <a:buChar char="•"/>
              <a:defRPr/>
            </a:pPr>
            <a:r>
              <a:rPr lang="en-US" dirty="0"/>
              <a:t>Fermi: XG </a:t>
            </a:r>
            <a:r>
              <a:rPr lang="en-US" dirty="0">
                <a:latin typeface="Symbol" pitchFamily="18" charset="2"/>
              </a:rPr>
              <a:t>g</a:t>
            </a:r>
            <a:r>
              <a:rPr lang="en-US" dirty="0"/>
              <a:t> (&lt;1TeV) flux</a:t>
            </a:r>
          </a:p>
          <a:p>
            <a:pPr algn="l" rtl="0">
              <a:defRPr/>
            </a:pPr>
            <a:r>
              <a:rPr lang="en-US" dirty="0"/>
              <a:t>               </a:t>
            </a:r>
            <a:r>
              <a:rPr lang="en-US" dirty="0">
                <a:sym typeface="Wingdings" pitchFamily="2" charset="2"/>
              </a:rPr>
              <a:t> small XG p contribution @ </a:t>
            </a:r>
            <a:r>
              <a:rPr lang="en-US" dirty="0"/>
              <a:t>10</a:t>
            </a:r>
            <a:r>
              <a:rPr lang="en-US" baseline="30000" dirty="0"/>
              <a:t>18</a:t>
            </a:r>
            <a:r>
              <a:rPr lang="en-US" dirty="0"/>
              <a:t>eV</a:t>
            </a:r>
          </a:p>
          <a:p>
            <a:pPr algn="l" rtl="0">
              <a:defRPr/>
            </a:pPr>
            <a:endParaRPr lang="en-US" dirty="0"/>
          </a:p>
        </p:txBody>
      </p:sp>
      <p:sp>
        <p:nvSpPr>
          <p:cNvPr id="11270" name="Rectangle 7"/>
          <p:cNvSpPr>
            <a:spLocks noChangeArrowheads="1"/>
          </p:cNvSpPr>
          <p:nvPr/>
        </p:nvSpPr>
        <p:spPr bwMode="auto">
          <a:xfrm>
            <a:off x="7010400" y="54864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rtl="0" eaLnBrk="1" hangingPunct="1"/>
            <a:r>
              <a:rPr lang="en-US" altLang="en-US" sz="1400"/>
              <a:t>[Katz &amp; EW 09]</a:t>
            </a:r>
          </a:p>
        </p:txBody>
      </p:sp>
      <p:pic>
        <p:nvPicPr>
          <p:cNvPr id="24269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43400" y="1752600"/>
            <a:ext cx="4800600" cy="306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2697" name="Text Box 9"/>
          <p:cNvSpPr txBox="1">
            <a:spLocks noChangeArrowheads="1"/>
          </p:cNvSpPr>
          <p:nvPr/>
        </p:nvSpPr>
        <p:spPr bwMode="auto">
          <a:xfrm>
            <a:off x="5029200" y="5029200"/>
            <a:ext cx="28479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Inconsistent spectrum</a:t>
            </a:r>
          </a:p>
        </p:txBody>
      </p:sp>
      <p:pic>
        <p:nvPicPr>
          <p:cNvPr id="242698" name="Picture 10" descr="ReasonableFitCutof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91000" y="1600200"/>
            <a:ext cx="495300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2700" name="Text Box 12"/>
          <p:cNvSpPr txBox="1">
            <a:spLocks noChangeArrowheads="1"/>
          </p:cNvSpPr>
          <p:nvPr/>
        </p:nvSpPr>
        <p:spPr bwMode="auto">
          <a:xfrm>
            <a:off x="5883275" y="5029200"/>
            <a:ext cx="2505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G cutoff @ 10</a:t>
            </a:r>
            <a:r>
              <a:rPr lang="en-US" altLang="en-US" baseline="30000"/>
              <a:t>19</a:t>
            </a:r>
            <a:r>
              <a:rPr lang="en-US" altLang="en-US"/>
              <a:t>eV</a:t>
            </a:r>
          </a:p>
        </p:txBody>
      </p:sp>
      <p:sp>
        <p:nvSpPr>
          <p:cNvPr id="11275" name="Rectangle 7"/>
          <p:cNvSpPr>
            <a:spLocks noChangeArrowheads="1"/>
          </p:cNvSpPr>
          <p:nvPr/>
        </p:nvSpPr>
        <p:spPr bwMode="auto">
          <a:xfrm>
            <a:off x="7086600" y="6324600"/>
            <a:ext cx="1981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rtl="0" eaLnBrk="1" hangingPunct="1"/>
            <a:r>
              <a:rPr lang="en-US" altLang="en-US" sz="1400" dirty="0"/>
              <a:t>[</a:t>
            </a:r>
            <a:r>
              <a:rPr lang="en-US" altLang="en-US" sz="1400" dirty="0" err="1"/>
              <a:t>Gelmini</a:t>
            </a:r>
            <a:r>
              <a:rPr lang="en-US" altLang="en-US" sz="1400" dirty="0"/>
              <a:t> 11</a:t>
            </a:r>
            <a:r>
              <a:rPr lang="en-US" altLang="en-US" sz="1400" dirty="0" smtClean="0"/>
              <a:t>]</a:t>
            </a:r>
            <a:endParaRPr lang="en-US" altLang="en-US" sz="1400" dirty="0"/>
          </a:p>
        </p:txBody>
      </p:sp>
    </p:spTree>
    <p:extLst>
      <p:ext uri="{BB962C8B-B14F-4D97-AF65-F5344CB8AC3E}">
        <p14:creationId xmlns:p14="http://schemas.microsoft.com/office/powerpoint/2010/main" xmlns="" val="356108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42697"/>
                                        </p:tgtEl>
                                      </p:cBhvr>
                                    </p:animEffect>
                                    <p:set>
                                      <p:cBhvr>
                                        <p:cTn id="7" dur="1" fill="hold">
                                          <p:stCondLst>
                                            <p:cond delay="499"/>
                                          </p:stCondLst>
                                        </p:cTn>
                                        <p:tgtEl>
                                          <p:spTgt spid="242697"/>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42696"/>
                                        </p:tgtEl>
                                      </p:cBhvr>
                                    </p:animEffect>
                                    <p:set>
                                      <p:cBhvr>
                                        <p:cTn id="10" dur="1" fill="hold">
                                          <p:stCondLst>
                                            <p:cond delay="499"/>
                                          </p:stCondLst>
                                        </p:cTn>
                                        <p:tgtEl>
                                          <p:spTgt spid="24269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27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698"/>
                                        </p:tgtEl>
                                        <p:attrNameLst>
                                          <p:attrName>style.visibility</p:attrName>
                                        </p:attrNameLst>
                                      </p:cBhvr>
                                      <p:to>
                                        <p:strVal val="visible"/>
                                      </p:to>
                                    </p:set>
                                  </p:childTnLst>
                                </p:cTn>
                              </p:par>
                              <p:par>
                                <p:cTn id="15" presetID="3" presetClass="exit" presetSubtype="10" fill="hold" grpId="1" nodeType="withEffect">
                                  <p:stCondLst>
                                    <p:cond delay="0"/>
                                  </p:stCondLst>
                                  <p:childTnLst>
                                    <p:animEffect transition="out" filter="blinds(horizontal)">
                                      <p:cBhvr>
                                        <p:cTn id="16" dur="500"/>
                                        <p:tgtEl>
                                          <p:spTgt spid="242697"/>
                                        </p:tgtEl>
                                      </p:cBhvr>
                                    </p:animEffect>
                                    <p:set>
                                      <p:cBhvr>
                                        <p:cTn id="17" dur="1" fill="hold">
                                          <p:stCondLst>
                                            <p:cond delay="499"/>
                                          </p:stCondLst>
                                        </p:cTn>
                                        <p:tgtEl>
                                          <p:spTgt spid="2426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7" grpId="0"/>
      <p:bldP spid="242697" grpId="1"/>
      <p:bldP spid="2427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609600"/>
          </a:xfrm>
        </p:spPr>
        <p:txBody>
          <a:bodyPr/>
          <a:lstStyle/>
          <a:p>
            <a:pPr eaLnBrk="1" hangingPunct="1"/>
            <a:r>
              <a:rPr lang="en-US" dirty="0" smtClean="0"/>
              <a:t>UHE: Anisotropy &amp; Composition</a:t>
            </a:r>
          </a:p>
        </p:txBody>
      </p:sp>
      <p:pic>
        <p:nvPicPr>
          <p:cNvPr id="7171" name="Picture 3"/>
          <p:cNvPicPr>
            <a:picLocks noChangeAspect="1" noChangeArrowheads="1"/>
          </p:cNvPicPr>
          <p:nvPr/>
        </p:nvPicPr>
        <p:blipFill>
          <a:blip r:embed="rId2" cstate="print"/>
          <a:srcRect/>
          <a:stretch>
            <a:fillRect/>
          </a:stretch>
        </p:blipFill>
        <p:spPr bwMode="auto">
          <a:xfrm>
            <a:off x="5181600" y="1066800"/>
            <a:ext cx="3962400" cy="2046288"/>
          </a:xfrm>
          <a:prstGeom prst="rect">
            <a:avLst/>
          </a:prstGeom>
          <a:noFill/>
          <a:ln w="9525">
            <a:noFill/>
            <a:miter lim="800000"/>
            <a:headEnd/>
            <a:tailEnd/>
          </a:ln>
          <a:effectLst/>
        </p:spPr>
      </p:pic>
      <p:sp>
        <p:nvSpPr>
          <p:cNvPr id="7172" name="Text Box 4"/>
          <p:cNvSpPr txBox="1">
            <a:spLocks noChangeArrowheads="1"/>
          </p:cNvSpPr>
          <p:nvPr/>
        </p:nvSpPr>
        <p:spPr bwMode="auto">
          <a:xfrm>
            <a:off x="5311775" y="762000"/>
            <a:ext cx="3832225" cy="396875"/>
          </a:xfrm>
          <a:prstGeom prst="rect">
            <a:avLst/>
          </a:prstGeom>
          <a:noFill/>
          <a:ln w="9525">
            <a:noFill/>
            <a:miter lim="800000"/>
            <a:headEnd/>
            <a:tailEnd/>
          </a:ln>
          <a:effectLst/>
        </p:spPr>
        <p:txBody>
          <a:bodyPr wrap="none">
            <a:spAutoFit/>
          </a:bodyPr>
          <a:lstStyle/>
          <a:p>
            <a:r>
              <a:rPr lang="en-US" sz="2000"/>
              <a:t>Galaxy density integrated to 75Mpc</a:t>
            </a:r>
          </a:p>
        </p:txBody>
      </p:sp>
      <p:sp>
        <p:nvSpPr>
          <p:cNvPr id="243717" name="Text Box 5"/>
          <p:cNvSpPr txBox="1">
            <a:spLocks noChangeArrowheads="1"/>
          </p:cNvSpPr>
          <p:nvPr/>
        </p:nvSpPr>
        <p:spPr bwMode="auto">
          <a:xfrm>
            <a:off x="874713" y="755650"/>
            <a:ext cx="3240087" cy="396875"/>
          </a:xfrm>
          <a:prstGeom prst="rect">
            <a:avLst/>
          </a:prstGeom>
          <a:noFill/>
          <a:ln w="9525">
            <a:noFill/>
            <a:miter lim="800000"/>
            <a:headEnd/>
            <a:tailEnd/>
          </a:ln>
          <a:effectLst/>
        </p:spPr>
        <p:txBody>
          <a:bodyPr wrap="none">
            <a:spAutoFit/>
          </a:bodyPr>
          <a:lstStyle/>
          <a:p>
            <a:r>
              <a:rPr lang="en-US" sz="2000"/>
              <a:t>CR intensity map (</a:t>
            </a:r>
            <a:r>
              <a:rPr lang="en-US" sz="2000">
                <a:latin typeface="Symbol" pitchFamily="18" charset="2"/>
              </a:rPr>
              <a:t>r</a:t>
            </a:r>
            <a:r>
              <a:rPr lang="en-US" sz="2000" baseline="-25000"/>
              <a:t>source</a:t>
            </a:r>
            <a:r>
              <a:rPr lang="en-US" sz="2000"/>
              <a:t>~</a:t>
            </a:r>
            <a:r>
              <a:rPr lang="en-US" sz="2000">
                <a:latin typeface="Symbol" pitchFamily="18" charset="2"/>
              </a:rPr>
              <a:t>r</a:t>
            </a:r>
            <a:r>
              <a:rPr lang="en-US" sz="2000" baseline="-25000"/>
              <a:t>gal</a:t>
            </a:r>
            <a:r>
              <a:rPr lang="en-US" sz="2000"/>
              <a:t>)</a:t>
            </a:r>
          </a:p>
        </p:txBody>
      </p:sp>
      <p:sp>
        <p:nvSpPr>
          <p:cNvPr id="7174" name="Rectangle 6"/>
          <p:cNvSpPr>
            <a:spLocks noChangeArrowheads="1"/>
          </p:cNvSpPr>
          <p:nvPr/>
        </p:nvSpPr>
        <p:spPr bwMode="auto">
          <a:xfrm>
            <a:off x="6934200" y="3124200"/>
            <a:ext cx="2209800" cy="307777"/>
          </a:xfrm>
          <a:prstGeom prst="rect">
            <a:avLst/>
          </a:prstGeom>
          <a:noFill/>
          <a:ln w="9525">
            <a:noFill/>
            <a:miter lim="800000"/>
            <a:headEnd/>
            <a:tailEnd/>
          </a:ln>
          <a:effectLst/>
        </p:spPr>
        <p:txBody>
          <a:bodyPr wrap="square">
            <a:spAutoFit/>
          </a:bodyPr>
          <a:lstStyle/>
          <a:p>
            <a:pPr rtl="0"/>
            <a:r>
              <a:rPr lang="en-US" sz="1400" dirty="0"/>
              <a:t>[EW, Fisher &amp; Piran 97]</a:t>
            </a:r>
          </a:p>
        </p:txBody>
      </p:sp>
      <p:pic>
        <p:nvPicPr>
          <p:cNvPr id="243720" name="Picture 8"/>
          <p:cNvPicPr>
            <a:picLocks noChangeAspect="1" noChangeArrowheads="1"/>
          </p:cNvPicPr>
          <p:nvPr/>
        </p:nvPicPr>
        <p:blipFill>
          <a:blip r:embed="rId3" cstate="print"/>
          <a:srcRect/>
          <a:stretch>
            <a:fillRect/>
          </a:stretch>
        </p:blipFill>
        <p:spPr bwMode="auto">
          <a:xfrm>
            <a:off x="152400" y="1166813"/>
            <a:ext cx="4800600" cy="1881187"/>
          </a:xfrm>
          <a:prstGeom prst="rect">
            <a:avLst/>
          </a:prstGeom>
          <a:noFill/>
          <a:ln w="9525">
            <a:noFill/>
            <a:miter lim="800000"/>
            <a:headEnd/>
            <a:tailEnd/>
          </a:ln>
          <a:effectLst/>
        </p:spPr>
      </p:pic>
      <p:pic>
        <p:nvPicPr>
          <p:cNvPr id="243721" name="Picture 9"/>
          <p:cNvPicPr>
            <a:picLocks noChangeAspect="1" noChangeArrowheads="1"/>
          </p:cNvPicPr>
          <p:nvPr/>
        </p:nvPicPr>
        <p:blipFill>
          <a:blip r:embed="rId4" cstate="print"/>
          <a:srcRect/>
          <a:stretch>
            <a:fillRect/>
          </a:stretch>
        </p:blipFill>
        <p:spPr bwMode="auto">
          <a:xfrm>
            <a:off x="0" y="1143000"/>
            <a:ext cx="4495800" cy="2017713"/>
          </a:xfrm>
          <a:prstGeom prst="rect">
            <a:avLst/>
          </a:prstGeom>
          <a:noFill/>
          <a:ln w="9525">
            <a:noFill/>
            <a:miter lim="800000"/>
            <a:headEnd/>
            <a:tailEnd/>
          </a:ln>
          <a:effectLst/>
        </p:spPr>
      </p:pic>
      <p:pic>
        <p:nvPicPr>
          <p:cNvPr id="243722" name="Picture 10"/>
          <p:cNvPicPr>
            <a:picLocks noChangeAspect="1" noChangeArrowheads="1"/>
          </p:cNvPicPr>
          <p:nvPr/>
        </p:nvPicPr>
        <p:blipFill>
          <a:blip r:embed="rId5" cstate="print"/>
          <a:srcRect/>
          <a:stretch>
            <a:fillRect/>
          </a:stretch>
        </p:blipFill>
        <p:spPr bwMode="auto">
          <a:xfrm>
            <a:off x="990600" y="1120775"/>
            <a:ext cx="3124200" cy="2014538"/>
          </a:xfrm>
          <a:prstGeom prst="rect">
            <a:avLst/>
          </a:prstGeom>
          <a:noFill/>
          <a:ln w="9525">
            <a:noFill/>
            <a:miter lim="800000"/>
            <a:headEnd/>
            <a:tailEnd/>
          </a:ln>
          <a:effectLst/>
        </p:spPr>
      </p:pic>
      <p:sp>
        <p:nvSpPr>
          <p:cNvPr id="243723" name="Text Box 11"/>
          <p:cNvSpPr txBox="1">
            <a:spLocks noChangeArrowheads="1"/>
          </p:cNvSpPr>
          <p:nvPr/>
        </p:nvSpPr>
        <p:spPr bwMode="auto">
          <a:xfrm>
            <a:off x="685800" y="609600"/>
            <a:ext cx="3462338" cy="457200"/>
          </a:xfrm>
          <a:prstGeom prst="rect">
            <a:avLst/>
          </a:prstGeom>
          <a:noFill/>
          <a:ln w="9525">
            <a:noFill/>
            <a:miter lim="800000"/>
            <a:headEnd/>
            <a:tailEnd/>
          </a:ln>
          <a:effectLst/>
        </p:spPr>
        <p:txBody>
          <a:bodyPr wrap="none">
            <a:spAutoFit/>
          </a:bodyPr>
          <a:lstStyle/>
          <a:p>
            <a:r>
              <a:rPr lang="en-US" sz="2000"/>
              <a:t>Biased (</a:t>
            </a:r>
            <a:r>
              <a:rPr lang="en-US" sz="2000">
                <a:latin typeface="Symbol" pitchFamily="18" charset="2"/>
              </a:rPr>
              <a:t>r</a:t>
            </a:r>
            <a:r>
              <a:rPr lang="en-US" sz="2000" baseline="-25000"/>
              <a:t>source</a:t>
            </a:r>
            <a:r>
              <a:rPr lang="en-US" sz="2000"/>
              <a:t>~</a:t>
            </a:r>
            <a:r>
              <a:rPr lang="en-US" sz="2000">
                <a:latin typeface="Symbol" pitchFamily="18" charset="2"/>
              </a:rPr>
              <a:t>r</a:t>
            </a:r>
            <a:r>
              <a:rPr lang="en-US" sz="2000" baseline="-25000"/>
              <a:t>gal</a:t>
            </a:r>
            <a:r>
              <a:rPr lang="en-US" sz="2000"/>
              <a:t> for </a:t>
            </a:r>
            <a:r>
              <a:rPr lang="en-US" sz="2000">
                <a:latin typeface="Symbol" pitchFamily="18" charset="2"/>
              </a:rPr>
              <a:t>r</a:t>
            </a:r>
            <a:r>
              <a:rPr lang="en-US" sz="2000" baseline="-25000"/>
              <a:t>gal</a:t>
            </a:r>
            <a:r>
              <a:rPr lang="en-US" sz="2000"/>
              <a:t>&gt;</a:t>
            </a:r>
            <a:r>
              <a:rPr lang="en-US" sz="2000">
                <a:latin typeface="Symbol" pitchFamily="18" charset="2"/>
              </a:rPr>
              <a:t>r</a:t>
            </a:r>
            <a:r>
              <a:rPr lang="en-US" sz="2000" baseline="-25000"/>
              <a:t>gal </a:t>
            </a:r>
            <a:r>
              <a:rPr lang="en-US"/>
              <a:t>)</a:t>
            </a:r>
          </a:p>
        </p:txBody>
      </p:sp>
      <p:sp>
        <p:nvSpPr>
          <p:cNvPr id="243724" name="Rectangle 12"/>
          <p:cNvSpPr>
            <a:spLocks noChangeArrowheads="1"/>
          </p:cNvSpPr>
          <p:nvPr/>
        </p:nvSpPr>
        <p:spPr bwMode="auto">
          <a:xfrm>
            <a:off x="2057400" y="3124200"/>
            <a:ext cx="2590800" cy="304800"/>
          </a:xfrm>
          <a:prstGeom prst="rect">
            <a:avLst/>
          </a:prstGeom>
          <a:noFill/>
          <a:ln w="9525">
            <a:noFill/>
            <a:miter lim="800000"/>
            <a:headEnd/>
            <a:tailEnd/>
          </a:ln>
          <a:effectLst/>
        </p:spPr>
        <p:txBody>
          <a:bodyPr>
            <a:spAutoFit/>
          </a:bodyPr>
          <a:lstStyle/>
          <a:p>
            <a:pPr rtl="0"/>
            <a:r>
              <a:rPr lang="en-US" sz="1400" dirty="0"/>
              <a:t>[</a:t>
            </a:r>
            <a:r>
              <a:rPr lang="en-US" sz="1400" dirty="0" err="1"/>
              <a:t>Kashti</a:t>
            </a:r>
            <a:r>
              <a:rPr lang="en-US" sz="1400" dirty="0"/>
              <a:t> &amp; EW 08]</a:t>
            </a:r>
          </a:p>
        </p:txBody>
      </p:sp>
      <p:sp>
        <p:nvSpPr>
          <p:cNvPr id="243725" name="Line 13"/>
          <p:cNvSpPr>
            <a:spLocks noChangeShapeType="1"/>
          </p:cNvSpPr>
          <p:nvPr/>
        </p:nvSpPr>
        <p:spPr bwMode="auto">
          <a:xfrm>
            <a:off x="3538538" y="804863"/>
            <a:ext cx="228600" cy="0"/>
          </a:xfrm>
          <a:prstGeom prst="line">
            <a:avLst/>
          </a:prstGeom>
          <a:noFill/>
          <a:ln w="12700">
            <a:solidFill>
              <a:schemeClr val="tx1"/>
            </a:solidFill>
            <a:round/>
            <a:headEnd/>
            <a:tailEnd/>
          </a:ln>
          <a:effectLst/>
        </p:spPr>
        <p:txBody>
          <a:bodyPr/>
          <a:lstStyle/>
          <a:p>
            <a:endParaRPr lang="en-US"/>
          </a:p>
        </p:txBody>
      </p:sp>
      <p:sp>
        <p:nvSpPr>
          <p:cNvPr id="243726" name="Rectangle 14"/>
          <p:cNvSpPr>
            <a:spLocks noGrp="1" noChangeArrowheads="1"/>
          </p:cNvSpPr>
          <p:nvPr>
            <p:ph type="body" idx="1"/>
          </p:nvPr>
        </p:nvSpPr>
        <p:spPr>
          <a:xfrm>
            <a:off x="228600" y="3581400"/>
            <a:ext cx="8763000" cy="3276600"/>
          </a:xfrm>
          <a:noFill/>
        </p:spPr>
        <p:txBody>
          <a:bodyPr/>
          <a:lstStyle/>
          <a:p>
            <a:pPr eaLnBrk="1" hangingPunct="1">
              <a:lnSpc>
                <a:spcPct val="90000"/>
              </a:lnSpc>
            </a:pPr>
            <a:r>
              <a:rPr lang="en-US" sz="2000" dirty="0" smtClean="0"/>
              <a:t>Anisotropy @ 98% CL; Consistent with LSS</a:t>
            </a:r>
          </a:p>
          <a:p>
            <a:pPr eaLnBrk="1" hangingPunct="1">
              <a:lnSpc>
                <a:spcPct val="90000"/>
              </a:lnSpc>
            </a:pPr>
            <a:endParaRPr lang="en-US" sz="2000" dirty="0" smtClean="0"/>
          </a:p>
          <a:p>
            <a:pPr eaLnBrk="1" hangingPunct="1">
              <a:lnSpc>
                <a:spcPct val="90000"/>
              </a:lnSpc>
            </a:pPr>
            <a:endParaRPr lang="en-US" sz="2000" dirty="0" smtClean="0"/>
          </a:p>
          <a:p>
            <a:pPr eaLnBrk="1" hangingPunct="1">
              <a:lnSpc>
                <a:spcPct val="90000"/>
              </a:lnSpc>
            </a:pPr>
            <a:r>
              <a:rPr lang="en-US" sz="2000" dirty="0" smtClean="0"/>
              <a:t>Anisotropy of Z at 10</a:t>
            </a:r>
            <a:r>
              <a:rPr lang="en-US" sz="2000" baseline="30000" dirty="0" smtClean="0"/>
              <a:t>19.7</a:t>
            </a:r>
            <a:r>
              <a:rPr lang="en-US" sz="2000" dirty="0" smtClean="0"/>
              <a:t>eV implies </a:t>
            </a:r>
          </a:p>
          <a:p>
            <a:pPr eaLnBrk="1" hangingPunct="1">
              <a:lnSpc>
                <a:spcPct val="90000"/>
              </a:lnSpc>
              <a:buNone/>
            </a:pPr>
            <a:r>
              <a:rPr lang="en-US" sz="2000" dirty="0" smtClean="0"/>
              <a:t>             Stronger </a:t>
            </a:r>
            <a:r>
              <a:rPr lang="en-US" sz="2000" dirty="0" err="1" smtClean="0"/>
              <a:t>aniso</a:t>
            </a:r>
            <a:r>
              <a:rPr lang="en-US" sz="2000" dirty="0" smtClean="0"/>
              <a:t>. signal (due to p) at (10</a:t>
            </a:r>
            <a:r>
              <a:rPr lang="en-US" sz="2000" baseline="30000" dirty="0" smtClean="0"/>
              <a:t>19.7</a:t>
            </a:r>
            <a:r>
              <a:rPr lang="en-US" sz="2000" dirty="0" smtClean="0"/>
              <a:t>/Z) </a:t>
            </a:r>
            <a:r>
              <a:rPr lang="en-US" sz="2000" dirty="0" err="1" smtClean="0"/>
              <a:t>eV</a:t>
            </a:r>
            <a:endParaRPr lang="en-US" sz="2000" dirty="0" smtClean="0"/>
          </a:p>
          <a:p>
            <a:pPr eaLnBrk="1" hangingPunct="1">
              <a:buFontTx/>
              <a:buNone/>
            </a:pPr>
            <a:r>
              <a:rPr lang="en-US" sz="2000" dirty="0" smtClean="0"/>
              <a:t>	[</a:t>
            </a:r>
            <a:r>
              <a:rPr lang="en-US" sz="1800" dirty="0" smtClean="0"/>
              <a:t>since: Acceleration of Z(&gt;&gt;1) to E ~ Acceleration of p to E/Z,</a:t>
            </a:r>
          </a:p>
          <a:p>
            <a:pPr eaLnBrk="1" hangingPunct="1">
              <a:buFontTx/>
              <a:buNone/>
            </a:pPr>
            <a:r>
              <a:rPr lang="en-US" sz="1800" dirty="0" smtClean="0">
                <a:sym typeface="Wingdings" pitchFamily="2" charset="2"/>
              </a:rPr>
              <a:t>                 p(E/Z) propagation = Z(E) propagation,</a:t>
            </a:r>
            <a:endParaRPr lang="en-US" sz="1800" dirty="0" smtClean="0"/>
          </a:p>
          <a:p>
            <a:pPr eaLnBrk="1" hangingPunct="1">
              <a:buFontTx/>
              <a:buNone/>
            </a:pPr>
            <a:r>
              <a:rPr lang="en-US" sz="1800" dirty="0" smtClean="0"/>
              <a:t>                 </a:t>
            </a:r>
            <a:r>
              <a:rPr lang="en-US" sz="1800" dirty="0" err="1" smtClean="0"/>
              <a:t>n</a:t>
            </a:r>
            <a:r>
              <a:rPr lang="en-US" sz="1800" baseline="-25000" dirty="0" err="1" smtClean="0"/>
              <a:t>p</a:t>
            </a:r>
            <a:r>
              <a:rPr lang="en-US" sz="1800" baseline="-25000" dirty="0" smtClean="0"/>
              <a:t> </a:t>
            </a:r>
            <a:r>
              <a:rPr lang="en-US" sz="1800" dirty="0" smtClean="0"/>
              <a:t>&gt;= </a:t>
            </a:r>
            <a:r>
              <a:rPr lang="en-US" sz="1800" dirty="0" err="1" smtClean="0"/>
              <a:t>n</a:t>
            </a:r>
            <a:r>
              <a:rPr lang="en-US" sz="1800" baseline="-25000" dirty="0" err="1" smtClean="0"/>
              <a:t>Z</a:t>
            </a:r>
            <a:r>
              <a:rPr lang="en-US" sz="1800" dirty="0" smtClean="0"/>
              <a:t> at the source.]</a:t>
            </a:r>
          </a:p>
          <a:p>
            <a:pPr eaLnBrk="1" hangingPunct="1">
              <a:buFontTx/>
              <a:buNone/>
            </a:pPr>
            <a:r>
              <a:rPr lang="en-US" sz="2000" dirty="0" smtClean="0"/>
              <a:t>	</a:t>
            </a:r>
            <a:r>
              <a:rPr lang="en-US" sz="2000" dirty="0" smtClean="0">
                <a:sym typeface="Wingdings" pitchFamily="2" charset="2"/>
              </a:rPr>
              <a:t> Not observed  No high Z at 10</a:t>
            </a:r>
            <a:r>
              <a:rPr lang="en-US" sz="2000" baseline="30000" dirty="0" smtClean="0">
                <a:sym typeface="Wingdings" pitchFamily="2" charset="2"/>
              </a:rPr>
              <a:t>19.7</a:t>
            </a:r>
            <a:r>
              <a:rPr lang="en-US" sz="2000" dirty="0" smtClean="0">
                <a:sym typeface="Wingdings" pitchFamily="2" charset="2"/>
              </a:rPr>
              <a:t>eV</a:t>
            </a:r>
            <a:endParaRPr lang="en-US" sz="2000" dirty="0" smtClean="0"/>
          </a:p>
          <a:p>
            <a:pPr eaLnBrk="1" hangingPunct="1">
              <a:lnSpc>
                <a:spcPct val="90000"/>
              </a:lnSpc>
            </a:pPr>
            <a:endParaRPr lang="en-US" sz="2000" dirty="0" smtClean="0"/>
          </a:p>
        </p:txBody>
      </p:sp>
      <p:sp>
        <p:nvSpPr>
          <p:cNvPr id="243727" name="Oval 15"/>
          <p:cNvSpPr>
            <a:spLocks noChangeArrowheads="1"/>
          </p:cNvSpPr>
          <p:nvPr/>
        </p:nvSpPr>
        <p:spPr bwMode="auto">
          <a:xfrm rot="-3150832">
            <a:off x="2514600" y="1219200"/>
            <a:ext cx="914400" cy="1219200"/>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243728" name="Rectangle 16"/>
          <p:cNvSpPr>
            <a:spLocks noChangeArrowheads="1"/>
          </p:cNvSpPr>
          <p:nvPr/>
        </p:nvSpPr>
        <p:spPr bwMode="auto">
          <a:xfrm>
            <a:off x="4038600" y="3886200"/>
            <a:ext cx="4953000" cy="307777"/>
          </a:xfrm>
          <a:prstGeom prst="rect">
            <a:avLst/>
          </a:prstGeom>
          <a:noFill/>
          <a:ln w="9525">
            <a:noFill/>
            <a:miter lim="800000"/>
            <a:headEnd/>
            <a:tailEnd/>
          </a:ln>
          <a:effectLst/>
        </p:spPr>
        <p:txBody>
          <a:bodyPr wrap="square">
            <a:spAutoFit/>
          </a:bodyPr>
          <a:lstStyle/>
          <a:p>
            <a:pPr rtl="0"/>
            <a:r>
              <a:rPr lang="en-US" sz="1400" dirty="0" smtClean="0"/>
              <a:t>[Kotera &amp; Lemoine 08; Abraham et al. 08… Foteini </a:t>
            </a:r>
            <a:r>
              <a:rPr lang="en-US" sz="1400" dirty="0"/>
              <a:t>et al. 11]</a:t>
            </a:r>
          </a:p>
        </p:txBody>
      </p:sp>
      <p:sp>
        <p:nvSpPr>
          <p:cNvPr id="18" name="Rectangle 4"/>
          <p:cNvSpPr>
            <a:spLocks noChangeArrowheads="1"/>
          </p:cNvSpPr>
          <p:nvPr/>
        </p:nvSpPr>
        <p:spPr bwMode="auto">
          <a:xfrm>
            <a:off x="6629400" y="6553200"/>
            <a:ext cx="2514600" cy="304800"/>
          </a:xfrm>
          <a:prstGeom prst="rect">
            <a:avLst/>
          </a:prstGeom>
          <a:noFill/>
          <a:ln w="9525">
            <a:noFill/>
            <a:miter lim="800000"/>
            <a:headEnd/>
            <a:tailEnd/>
          </a:ln>
          <a:effectLst/>
        </p:spPr>
        <p:txBody>
          <a:bodyPr>
            <a:spAutoFit/>
          </a:bodyPr>
          <a:lstStyle/>
          <a:p>
            <a:pPr rtl="0"/>
            <a:r>
              <a:rPr lang="en-US" sz="1400" dirty="0"/>
              <a:t>[Lemoine &amp; EW 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37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372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437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37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37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72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37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372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37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37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372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372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372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372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372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3726">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23" grpId="0"/>
      <p:bldP spid="243724" grpId="0" build="allAtOnce"/>
      <p:bldP spid="243725" grpId="0" animBg="1"/>
      <p:bldP spid="24372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50825" y="981075"/>
            <a:ext cx="5487988" cy="3327400"/>
          </a:xfrm>
          <a:prstGeom prst="rect">
            <a:avLst/>
          </a:prstGeom>
          <a:noFill/>
          <a:ln w="9525">
            <a:noFill/>
            <a:miter lim="800000"/>
            <a:headEnd/>
            <a:tailEnd/>
          </a:ln>
        </p:spPr>
      </p:pic>
      <p:sp>
        <p:nvSpPr>
          <p:cNvPr id="8195" name="Text Box 4"/>
          <p:cNvSpPr txBox="1">
            <a:spLocks noChangeArrowheads="1"/>
          </p:cNvSpPr>
          <p:nvPr/>
        </p:nvSpPr>
        <p:spPr bwMode="auto">
          <a:xfrm>
            <a:off x="361950" y="4868863"/>
            <a:ext cx="3922713" cy="1019175"/>
          </a:xfrm>
          <a:prstGeom prst="rect">
            <a:avLst/>
          </a:prstGeom>
          <a:noFill/>
          <a:ln w="76200">
            <a:solidFill>
              <a:srgbClr val="FF0000"/>
            </a:solidFill>
            <a:miter lim="800000"/>
            <a:headEnd/>
            <a:tailEnd/>
          </a:ln>
        </p:spPr>
        <p:txBody>
          <a:bodyPr>
            <a:spAutoFit/>
          </a:bodyPr>
          <a:lstStyle/>
          <a:p>
            <a:r>
              <a:rPr lang="en-US" sz="1400"/>
              <a:t>…Our results clearly show an increase in the positron abundance at high energy that cannot be understood by standard models describing the secondary production of cosmic-rays. </a:t>
            </a:r>
          </a:p>
        </p:txBody>
      </p:sp>
      <p:sp>
        <p:nvSpPr>
          <p:cNvPr id="8196" name="Text Box 5"/>
          <p:cNvSpPr txBox="1">
            <a:spLocks noChangeArrowheads="1"/>
          </p:cNvSpPr>
          <p:nvPr/>
        </p:nvSpPr>
        <p:spPr bwMode="auto">
          <a:xfrm>
            <a:off x="6659563" y="1038225"/>
            <a:ext cx="2160587" cy="519113"/>
          </a:xfrm>
          <a:prstGeom prst="rect">
            <a:avLst/>
          </a:prstGeom>
          <a:noFill/>
          <a:ln w="9525">
            <a:noFill/>
            <a:miter lim="800000"/>
            <a:headEnd/>
            <a:tailEnd/>
          </a:ln>
        </p:spPr>
        <p:txBody>
          <a:bodyPr>
            <a:spAutoFit/>
          </a:bodyPr>
          <a:lstStyle/>
          <a:p>
            <a:pPr rtl="0">
              <a:spcBef>
                <a:spcPct val="50000"/>
              </a:spcBef>
            </a:pPr>
            <a:r>
              <a:rPr lang="en-US" sz="2800" dirty="0" smtClean="0"/>
              <a:t>PAMELA 09</a:t>
            </a:r>
            <a:endParaRPr lang="en-US" sz="2800" dirty="0"/>
          </a:p>
        </p:txBody>
      </p:sp>
      <p:sp>
        <p:nvSpPr>
          <p:cNvPr id="8197" name="Rectangle 7"/>
          <p:cNvSpPr>
            <a:spLocks noChangeArrowheads="1"/>
          </p:cNvSpPr>
          <p:nvPr/>
        </p:nvSpPr>
        <p:spPr bwMode="auto">
          <a:xfrm>
            <a:off x="4284663" y="3068638"/>
            <a:ext cx="863600" cy="1439862"/>
          </a:xfrm>
          <a:prstGeom prst="rect">
            <a:avLst/>
          </a:prstGeom>
          <a:solidFill>
            <a:schemeClr val="bg1"/>
          </a:solidFill>
          <a:ln w="9525">
            <a:noFill/>
            <a:miter lim="800000"/>
            <a:headEnd/>
            <a:tailEnd/>
          </a:ln>
        </p:spPr>
        <p:txBody>
          <a:bodyPr wrap="none" anchor="ctr"/>
          <a:lstStyle/>
          <a:p>
            <a:endParaRPr lang="en-US"/>
          </a:p>
        </p:txBody>
      </p:sp>
      <p:pic>
        <p:nvPicPr>
          <p:cNvPr id="8198" name="Picture 3" descr="nature07942-f2"/>
          <p:cNvPicPr>
            <a:picLocks noChangeAspect="1" noChangeArrowheads="1"/>
          </p:cNvPicPr>
          <p:nvPr/>
        </p:nvPicPr>
        <p:blipFill>
          <a:blip r:embed="rId3" cstate="print"/>
          <a:srcRect/>
          <a:stretch>
            <a:fillRect/>
          </a:stretch>
        </p:blipFill>
        <p:spPr bwMode="auto">
          <a:xfrm>
            <a:off x="4859338" y="2997200"/>
            <a:ext cx="3889375" cy="3683000"/>
          </a:xfrm>
          <a:prstGeom prst="rect">
            <a:avLst/>
          </a:prstGeom>
          <a:noFill/>
          <a:ln w="9525">
            <a:noFill/>
            <a:miter lim="800000"/>
            <a:headEnd/>
            <a:tailEnd/>
          </a:ln>
        </p:spPr>
      </p:pic>
    </p:spTree>
    <p:extLst>
      <p:ext uri="{BB962C8B-B14F-4D97-AF65-F5344CB8AC3E}">
        <p14:creationId xmlns:p14="http://schemas.microsoft.com/office/powerpoint/2010/main" xmlns="" val="318881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3205163" y="3886200"/>
            <a:ext cx="3810000" cy="2057400"/>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2291" name="Rectangle 3"/>
          <p:cNvSpPr>
            <a:spLocks noGrp="1" noChangeArrowheads="1"/>
          </p:cNvSpPr>
          <p:nvPr>
            <p:ph type="title"/>
          </p:nvPr>
        </p:nvSpPr>
        <p:spPr>
          <a:xfrm>
            <a:off x="1066800" y="0"/>
            <a:ext cx="7772400" cy="685800"/>
          </a:xfrm>
        </p:spPr>
        <p:txBody>
          <a:bodyPr/>
          <a:lstStyle/>
          <a:p>
            <a:pPr eaLnBrk="1" hangingPunct="1"/>
            <a:r>
              <a:rPr lang="en-US" altLang="en-US" smtClean="0"/>
              <a:t>The 10</a:t>
            </a:r>
            <a:r>
              <a:rPr lang="en-US" altLang="en-US" baseline="30000" smtClean="0"/>
              <a:t>20</a:t>
            </a:r>
            <a:r>
              <a:rPr lang="en-US" altLang="en-US" smtClean="0"/>
              <a:t>eV challenge</a:t>
            </a:r>
          </a:p>
        </p:txBody>
      </p:sp>
      <p:sp>
        <p:nvSpPr>
          <p:cNvPr id="12292" name="Oval 4"/>
          <p:cNvSpPr>
            <a:spLocks noChangeArrowheads="1"/>
          </p:cNvSpPr>
          <p:nvPr/>
        </p:nvSpPr>
        <p:spPr bwMode="auto">
          <a:xfrm>
            <a:off x="512763" y="762000"/>
            <a:ext cx="1524000" cy="15240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altLang="en-US" sz="2000"/>
          </a:p>
        </p:txBody>
      </p:sp>
      <p:sp>
        <p:nvSpPr>
          <p:cNvPr id="12293" name="Line 5"/>
          <p:cNvSpPr>
            <a:spLocks noChangeShapeType="1"/>
          </p:cNvSpPr>
          <p:nvPr/>
        </p:nvSpPr>
        <p:spPr bwMode="auto">
          <a:xfrm flipH="1" flipV="1">
            <a:off x="817563" y="9906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294" name="Rectangle 6"/>
          <p:cNvSpPr>
            <a:spLocks noChangeArrowheads="1"/>
          </p:cNvSpPr>
          <p:nvPr/>
        </p:nvSpPr>
        <p:spPr bwMode="auto">
          <a:xfrm>
            <a:off x="969963" y="1066800"/>
            <a:ext cx="3540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R</a:t>
            </a:r>
          </a:p>
        </p:txBody>
      </p:sp>
      <p:sp>
        <p:nvSpPr>
          <p:cNvPr id="12295" name="Text Box 7"/>
          <p:cNvSpPr txBox="1">
            <a:spLocks noChangeArrowheads="1"/>
          </p:cNvSpPr>
          <p:nvPr/>
        </p:nvSpPr>
        <p:spPr bwMode="auto">
          <a:xfrm>
            <a:off x="1427163" y="1295400"/>
            <a:ext cx="3540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B</a:t>
            </a:r>
          </a:p>
        </p:txBody>
      </p:sp>
      <p:sp>
        <p:nvSpPr>
          <p:cNvPr id="12296" name="Rectangle 8"/>
          <p:cNvSpPr>
            <a:spLocks noChangeArrowheads="1"/>
          </p:cNvSpPr>
          <p:nvPr/>
        </p:nvSpPr>
        <p:spPr bwMode="auto">
          <a:xfrm>
            <a:off x="1884363" y="1371600"/>
            <a:ext cx="304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12297" name="Object 9"/>
          <p:cNvGraphicFramePr>
            <a:graphicFrameLocks noChangeAspect="1"/>
          </p:cNvGraphicFramePr>
          <p:nvPr/>
        </p:nvGraphicFramePr>
        <p:xfrm>
          <a:off x="2747963" y="1133475"/>
          <a:ext cx="4606925" cy="771525"/>
        </p:xfrm>
        <a:graphic>
          <a:graphicData uri="http://schemas.openxmlformats.org/presentationml/2006/ole">
            <p:oleObj spid="_x0000_s118900" name="משוואה" r:id="rId4" imgW="2692400" imgH="419100" progId="Equation.3">
              <p:embed/>
            </p:oleObj>
          </a:graphicData>
        </a:graphic>
      </p:graphicFrame>
      <p:graphicFrame>
        <p:nvGraphicFramePr>
          <p:cNvPr id="12298" name="Object 10"/>
          <p:cNvGraphicFramePr>
            <a:graphicFrameLocks noChangeAspect="1"/>
          </p:cNvGraphicFramePr>
          <p:nvPr/>
        </p:nvGraphicFramePr>
        <p:xfrm>
          <a:off x="3294063" y="2362200"/>
          <a:ext cx="3430587" cy="990600"/>
        </p:xfrm>
        <a:graphic>
          <a:graphicData uri="http://schemas.openxmlformats.org/presentationml/2006/ole">
            <p:oleObj spid="_x0000_s118901" name="משוואה" r:id="rId5" imgW="2006600" imgH="508000" progId="Equation.3">
              <p:embed/>
            </p:oleObj>
          </a:graphicData>
        </a:graphic>
      </p:graphicFrame>
      <p:sp>
        <p:nvSpPr>
          <p:cNvPr id="12299" name="Line 11"/>
          <p:cNvSpPr>
            <a:spLocks noChangeShapeType="1"/>
          </p:cNvSpPr>
          <p:nvPr/>
        </p:nvSpPr>
        <p:spPr bwMode="auto">
          <a:xfrm flipV="1">
            <a:off x="1731963" y="8382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0" name="Line 12"/>
          <p:cNvSpPr>
            <a:spLocks noChangeShapeType="1"/>
          </p:cNvSpPr>
          <p:nvPr/>
        </p:nvSpPr>
        <p:spPr bwMode="auto">
          <a:xfrm flipH="1">
            <a:off x="588963" y="19050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1" name="Text Box 13"/>
          <p:cNvSpPr txBox="1">
            <a:spLocks noChangeArrowheads="1"/>
          </p:cNvSpPr>
          <p:nvPr/>
        </p:nvSpPr>
        <p:spPr bwMode="auto">
          <a:xfrm>
            <a:off x="1884363" y="609600"/>
            <a:ext cx="311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v</a:t>
            </a:r>
          </a:p>
        </p:txBody>
      </p:sp>
      <p:sp>
        <p:nvSpPr>
          <p:cNvPr id="12302" name="Text Box 14"/>
          <p:cNvSpPr txBox="1">
            <a:spLocks noChangeArrowheads="1"/>
          </p:cNvSpPr>
          <p:nvPr/>
        </p:nvSpPr>
        <p:spPr bwMode="auto">
          <a:xfrm>
            <a:off x="360363" y="2057400"/>
            <a:ext cx="311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t>v</a:t>
            </a:r>
          </a:p>
        </p:txBody>
      </p:sp>
      <p:sp>
        <p:nvSpPr>
          <p:cNvPr id="12303" name="AutoShape 15"/>
          <p:cNvSpPr>
            <a:spLocks noChangeArrowheads="1"/>
          </p:cNvSpPr>
          <p:nvPr/>
        </p:nvSpPr>
        <p:spPr bwMode="auto">
          <a:xfrm>
            <a:off x="4957763" y="1981200"/>
            <a:ext cx="304800" cy="6096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aphicFrame>
        <p:nvGraphicFramePr>
          <p:cNvPr id="224272" name="Object 16"/>
          <p:cNvGraphicFramePr>
            <a:graphicFrameLocks noChangeAspect="1"/>
          </p:cNvGraphicFramePr>
          <p:nvPr/>
        </p:nvGraphicFramePr>
        <p:xfrm>
          <a:off x="3194050" y="3930650"/>
          <a:ext cx="3806825" cy="1885950"/>
        </p:xfrm>
        <a:graphic>
          <a:graphicData uri="http://schemas.openxmlformats.org/presentationml/2006/ole">
            <p:oleObj spid="_x0000_s118902" name="Equation" r:id="rId6" imgW="1943100" imgH="965200" progId="Equation.3">
              <p:embed/>
            </p:oleObj>
          </a:graphicData>
        </a:graphic>
      </p:graphicFrame>
      <p:sp>
        <p:nvSpPr>
          <p:cNvPr id="224273" name="AutoShape 17"/>
          <p:cNvSpPr>
            <a:spLocks noChangeArrowheads="1"/>
          </p:cNvSpPr>
          <p:nvPr/>
        </p:nvSpPr>
        <p:spPr bwMode="auto">
          <a:xfrm>
            <a:off x="4957763" y="3276600"/>
            <a:ext cx="304800" cy="609600"/>
          </a:xfrm>
          <a:prstGeom prst="down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2306" name="Line 18"/>
          <p:cNvSpPr>
            <a:spLocks noChangeShapeType="1"/>
          </p:cNvSpPr>
          <p:nvPr/>
        </p:nvSpPr>
        <p:spPr bwMode="auto">
          <a:xfrm flipV="1">
            <a:off x="1960563" y="1600200"/>
            <a:ext cx="76200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7" name="Line 19"/>
          <p:cNvSpPr>
            <a:spLocks noChangeShapeType="1"/>
          </p:cNvSpPr>
          <p:nvPr/>
        </p:nvSpPr>
        <p:spPr bwMode="auto">
          <a:xfrm>
            <a:off x="2036763" y="1371600"/>
            <a:ext cx="685800" cy="76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308" name="Oval 20"/>
          <p:cNvSpPr>
            <a:spLocks noChangeArrowheads="1"/>
          </p:cNvSpPr>
          <p:nvPr/>
        </p:nvSpPr>
        <p:spPr bwMode="auto">
          <a:xfrm>
            <a:off x="1960563" y="1828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2309" name="Oval 21"/>
          <p:cNvSpPr>
            <a:spLocks noChangeArrowheads="1"/>
          </p:cNvSpPr>
          <p:nvPr/>
        </p:nvSpPr>
        <p:spPr bwMode="auto">
          <a:xfrm>
            <a:off x="1960563" y="12954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224278" name="Line 22"/>
          <p:cNvSpPr>
            <a:spLocks noChangeShapeType="1"/>
          </p:cNvSpPr>
          <p:nvPr/>
        </p:nvSpPr>
        <p:spPr bwMode="auto">
          <a:xfrm flipH="1">
            <a:off x="588963" y="1524000"/>
            <a:ext cx="68580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4279" name="Rectangle 23"/>
          <p:cNvSpPr>
            <a:spLocks noChangeArrowheads="1"/>
          </p:cNvSpPr>
          <p:nvPr/>
        </p:nvSpPr>
        <p:spPr bwMode="auto">
          <a:xfrm>
            <a:off x="80963" y="2895600"/>
            <a:ext cx="48101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a:solidFill>
                  <a:srgbClr val="FF0000"/>
                </a:solidFill>
              </a:rPr>
              <a:t>2R</a:t>
            </a:r>
          </a:p>
        </p:txBody>
      </p:sp>
      <p:sp>
        <p:nvSpPr>
          <p:cNvPr id="224280" name="Text Box 24"/>
          <p:cNvSpPr txBox="1">
            <a:spLocks noChangeArrowheads="1"/>
          </p:cNvSpPr>
          <p:nvPr/>
        </p:nvSpPr>
        <p:spPr bwMode="auto">
          <a:xfrm>
            <a:off x="207963" y="3810000"/>
            <a:ext cx="1647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r>
              <a:rPr lang="en-US" altLang="en-US">
                <a:solidFill>
                  <a:srgbClr val="FF0000"/>
                </a:solidFill>
                <a:latin typeface="Symbol" pitchFamily="18" charset="2"/>
              </a:rPr>
              <a:t>(d</a:t>
            </a:r>
            <a:r>
              <a:rPr lang="en-US" altLang="en-US">
                <a:solidFill>
                  <a:srgbClr val="FF0000"/>
                </a:solidFill>
              </a:rPr>
              <a:t>t</a:t>
            </a:r>
            <a:r>
              <a:rPr lang="en-US" altLang="en-US" baseline="-25000">
                <a:solidFill>
                  <a:srgbClr val="FF0000"/>
                </a:solidFill>
              </a:rPr>
              <a:t>RF</a:t>
            </a:r>
            <a:r>
              <a:rPr lang="en-US" altLang="en-US">
                <a:solidFill>
                  <a:srgbClr val="FF0000"/>
                </a:solidFill>
              </a:rPr>
              <a:t>=R/</a:t>
            </a:r>
            <a:r>
              <a:rPr lang="en-US" altLang="en-US">
                <a:solidFill>
                  <a:srgbClr val="FF0000"/>
                </a:solidFill>
                <a:latin typeface="Symbol" pitchFamily="18" charset="2"/>
              </a:rPr>
              <a:t>G</a:t>
            </a:r>
            <a:r>
              <a:rPr lang="en-US" altLang="en-US">
                <a:solidFill>
                  <a:srgbClr val="FF0000"/>
                </a:solidFill>
              </a:rPr>
              <a:t>c)</a:t>
            </a:r>
          </a:p>
        </p:txBody>
      </p:sp>
      <p:sp>
        <p:nvSpPr>
          <p:cNvPr id="224281" name="Line 25"/>
          <p:cNvSpPr>
            <a:spLocks noChangeShapeType="1"/>
          </p:cNvSpPr>
          <p:nvPr/>
        </p:nvSpPr>
        <p:spPr bwMode="auto">
          <a:xfrm>
            <a:off x="1274763" y="1524000"/>
            <a:ext cx="0" cy="1752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4282" name="Freeform 26"/>
          <p:cNvSpPr>
            <a:spLocks/>
          </p:cNvSpPr>
          <p:nvPr/>
        </p:nvSpPr>
        <p:spPr bwMode="auto">
          <a:xfrm>
            <a:off x="588963" y="3124200"/>
            <a:ext cx="685800" cy="177800"/>
          </a:xfrm>
          <a:custGeom>
            <a:avLst/>
            <a:gdLst>
              <a:gd name="T0" fmla="*/ 0 w 432"/>
              <a:gd name="T1" fmla="*/ 0 h 112"/>
              <a:gd name="T2" fmla="*/ 2147483647 w 432"/>
              <a:gd name="T3" fmla="*/ 2147483647 h 112"/>
              <a:gd name="T4" fmla="*/ 2147483647 w 432"/>
              <a:gd name="T5" fmla="*/ 2147483647 h 112"/>
              <a:gd name="T6" fmla="*/ 0 60000 65536"/>
              <a:gd name="T7" fmla="*/ 0 60000 65536"/>
              <a:gd name="T8" fmla="*/ 0 60000 65536"/>
            </a:gdLst>
            <a:ahLst/>
            <a:cxnLst>
              <a:cxn ang="T6">
                <a:pos x="T0" y="T1"/>
              </a:cxn>
              <a:cxn ang="T7">
                <a:pos x="T2" y="T3"/>
              </a:cxn>
              <a:cxn ang="T8">
                <a:pos x="T4" y="T5"/>
              </a:cxn>
            </a:cxnLst>
            <a:rect l="0" t="0" r="r" b="b"/>
            <a:pathLst>
              <a:path w="432" h="112">
                <a:moveTo>
                  <a:pt x="0" y="0"/>
                </a:moveTo>
                <a:cubicBezTo>
                  <a:pt x="60" y="40"/>
                  <a:pt x="120" y="80"/>
                  <a:pt x="192" y="96"/>
                </a:cubicBezTo>
                <a:cubicBezTo>
                  <a:pt x="264" y="112"/>
                  <a:pt x="348" y="104"/>
                  <a:pt x="432" y="96"/>
                </a:cubicBezTo>
              </a:path>
            </a:pathLst>
          </a:custGeom>
          <a:noFill/>
          <a:ln w="952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4283" name="Text Box 27"/>
          <p:cNvSpPr txBox="1">
            <a:spLocks noChangeArrowheads="1"/>
          </p:cNvSpPr>
          <p:nvPr/>
        </p:nvSpPr>
        <p:spPr bwMode="auto">
          <a:xfrm>
            <a:off x="436563" y="3281363"/>
            <a:ext cx="10017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r>
              <a:rPr lang="en-US" altLang="en-US" i="1">
                <a:solidFill>
                  <a:srgbClr val="FF0000"/>
                </a:solidFill>
                <a:latin typeface="Comic Sans MS" pitchFamily="66" charset="0"/>
                <a:cs typeface="Guttman Yad-Brush" pitchFamily="2" charset="-79"/>
              </a:rPr>
              <a:t>l </a:t>
            </a:r>
            <a:r>
              <a:rPr lang="en-US" altLang="en-US">
                <a:solidFill>
                  <a:srgbClr val="FF0000"/>
                </a:solidFill>
              </a:rPr>
              <a:t>=R/</a:t>
            </a:r>
            <a:r>
              <a:rPr lang="en-US" altLang="en-US">
                <a:solidFill>
                  <a:srgbClr val="FF0000"/>
                </a:solidFill>
                <a:latin typeface="Symbol" pitchFamily="18" charset="2"/>
              </a:rPr>
              <a:t>G</a:t>
            </a:r>
          </a:p>
        </p:txBody>
      </p:sp>
      <p:sp>
        <p:nvSpPr>
          <p:cNvPr id="224284" name="Rectangle 28"/>
          <p:cNvSpPr>
            <a:spLocks noChangeArrowheads="1"/>
          </p:cNvSpPr>
          <p:nvPr/>
        </p:nvSpPr>
        <p:spPr bwMode="auto">
          <a:xfrm>
            <a:off x="7243763" y="1295400"/>
            <a:ext cx="4524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rgbClr val="FF0000"/>
                </a:solidFill>
                <a:latin typeface="Symbol" pitchFamily="18" charset="2"/>
              </a:rPr>
              <a:t>/G</a:t>
            </a:r>
          </a:p>
        </p:txBody>
      </p:sp>
      <p:sp>
        <p:nvSpPr>
          <p:cNvPr id="224285" name="Rectangle 29"/>
          <p:cNvSpPr>
            <a:spLocks noChangeArrowheads="1"/>
          </p:cNvSpPr>
          <p:nvPr/>
        </p:nvSpPr>
        <p:spPr bwMode="auto">
          <a:xfrm>
            <a:off x="4195763" y="2590800"/>
            <a:ext cx="469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rgbClr val="FF0000"/>
                </a:solidFill>
                <a:latin typeface="Symbol" pitchFamily="18" charset="2"/>
              </a:rPr>
              <a:t>G</a:t>
            </a:r>
            <a:r>
              <a:rPr lang="en-US" altLang="en-US" baseline="30000">
                <a:solidFill>
                  <a:srgbClr val="FF0000"/>
                </a:solidFill>
              </a:rPr>
              <a:t>2</a:t>
            </a:r>
          </a:p>
        </p:txBody>
      </p:sp>
      <p:sp>
        <p:nvSpPr>
          <p:cNvPr id="224286" name="Rectangle 30"/>
          <p:cNvSpPr>
            <a:spLocks noChangeArrowheads="1"/>
          </p:cNvSpPr>
          <p:nvPr/>
        </p:nvSpPr>
        <p:spPr bwMode="auto">
          <a:xfrm>
            <a:off x="6634163" y="2667000"/>
            <a:ext cx="4699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rgbClr val="FF0000"/>
                </a:solidFill>
                <a:latin typeface="Symbol" pitchFamily="18" charset="2"/>
              </a:rPr>
              <a:t>G</a:t>
            </a:r>
            <a:r>
              <a:rPr lang="en-US" altLang="en-US" baseline="30000">
                <a:solidFill>
                  <a:srgbClr val="FF0000"/>
                </a:solidFill>
              </a:rPr>
              <a:t>2</a:t>
            </a:r>
          </a:p>
        </p:txBody>
      </p:sp>
      <p:sp>
        <p:nvSpPr>
          <p:cNvPr id="12319" name="Rectangle 31"/>
          <p:cNvSpPr>
            <a:spLocks noChangeArrowheads="1"/>
          </p:cNvSpPr>
          <p:nvPr/>
        </p:nvSpPr>
        <p:spPr bwMode="auto">
          <a:xfrm>
            <a:off x="7467600" y="5410200"/>
            <a:ext cx="152717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r>
              <a:rPr lang="en-US" altLang="en-US" sz="1400"/>
              <a:t>[EW 95, 04, </a:t>
            </a:r>
          </a:p>
          <a:p>
            <a:pPr algn="l" rtl="0" eaLnBrk="1" hangingPunct="1"/>
            <a:r>
              <a:rPr lang="en-US" altLang="en-US" sz="1400"/>
              <a:t>  Norman et al. 95]</a:t>
            </a:r>
          </a:p>
        </p:txBody>
      </p:sp>
      <p:sp>
        <p:nvSpPr>
          <p:cNvPr id="12320" name="AutoShape 32"/>
          <p:cNvSpPr>
            <a:spLocks noChangeArrowheads="1"/>
          </p:cNvSpPr>
          <p:nvPr/>
        </p:nvSpPr>
        <p:spPr bwMode="auto">
          <a:xfrm>
            <a:off x="1198563" y="1447800"/>
            <a:ext cx="228600" cy="228600"/>
          </a:xfrm>
          <a:prstGeom prst="sun">
            <a:avLst>
              <a:gd name="adj" fmla="val 2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xmlns="" val="3814760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42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4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42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42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42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42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242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42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42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242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242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224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nimBg="1"/>
      <p:bldP spid="224273" grpId="0" animBg="1"/>
      <p:bldP spid="224278" grpId="0" animBg="1"/>
      <p:bldP spid="224279" grpId="0" autoUpdateAnimBg="0"/>
      <p:bldP spid="224280" grpId="0" autoUpdateAnimBg="0"/>
      <p:bldP spid="224281" grpId="0" animBg="1"/>
      <p:bldP spid="224282" grpId="0" animBg="1"/>
      <p:bldP spid="224283" grpId="0" autoUpdateAnimBg="0"/>
      <p:bldP spid="224284" grpId="0" autoUpdateAnimBg="0"/>
      <p:bldP spid="224285" grpId="0" autoUpdateAnimBg="0"/>
      <p:bldP spid="22428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057400" y="838200"/>
            <a:ext cx="1295400" cy="1371600"/>
          </a:xfrm>
          <a:prstGeom prst="rect">
            <a:avLst/>
          </a:prstGeom>
          <a:solidFill>
            <a:srgbClr val="FFFF00"/>
          </a:solid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3315" name="Rectangle 3"/>
          <p:cNvSpPr>
            <a:spLocks noGrp="1" noChangeArrowheads="1"/>
          </p:cNvSpPr>
          <p:nvPr>
            <p:ph type="body" idx="1"/>
          </p:nvPr>
        </p:nvSpPr>
        <p:spPr>
          <a:xfrm>
            <a:off x="228600" y="838200"/>
            <a:ext cx="8763000" cy="5867400"/>
          </a:xfrm>
        </p:spPr>
        <p:txBody>
          <a:bodyPr/>
          <a:lstStyle/>
          <a:p>
            <a:pPr eaLnBrk="1" hangingPunct="1"/>
            <a:r>
              <a:rPr lang="en-US" altLang="en-US" smtClean="0"/>
              <a:t>GRB:         10</a:t>
            </a:r>
            <a:r>
              <a:rPr lang="en-US" altLang="en-US" baseline="30000" smtClean="0"/>
              <a:t>19</a:t>
            </a:r>
            <a:r>
              <a:rPr lang="en-US" altLang="en-US" smtClean="0"/>
              <a:t>L</a:t>
            </a:r>
            <a:r>
              <a:rPr lang="en-US" altLang="en-US" baseline="-25000" smtClean="0"/>
              <a:t>Sun</a:t>
            </a:r>
            <a:r>
              <a:rPr lang="en-US" altLang="en-US" smtClean="0"/>
              <a:t>,  M</a:t>
            </a:r>
            <a:r>
              <a:rPr lang="en-US" altLang="en-US" baseline="-25000" smtClean="0"/>
              <a:t>BH</a:t>
            </a:r>
            <a:r>
              <a:rPr lang="en-US" altLang="en-US" smtClean="0"/>
              <a:t>~1M</a:t>
            </a:r>
            <a:r>
              <a:rPr lang="en-US" altLang="en-US" baseline="-25000" smtClean="0"/>
              <a:t>sun</a:t>
            </a:r>
            <a:r>
              <a:rPr lang="en-US" altLang="en-US" smtClean="0"/>
              <a:t>,     M~1M</a:t>
            </a:r>
            <a:r>
              <a:rPr lang="en-US" altLang="en-US" baseline="-25000" smtClean="0"/>
              <a:t>sun</a:t>
            </a:r>
            <a:r>
              <a:rPr lang="en-US" altLang="en-US" smtClean="0"/>
              <a:t>/s,         </a:t>
            </a:r>
            <a:r>
              <a:rPr lang="en-US" altLang="en-US" smtClean="0">
                <a:latin typeface="Symbol" pitchFamily="18" charset="2"/>
              </a:rPr>
              <a:t>G</a:t>
            </a:r>
            <a:r>
              <a:rPr lang="en-US" altLang="en-US" smtClean="0"/>
              <a:t>~10</a:t>
            </a:r>
            <a:r>
              <a:rPr lang="en-US" altLang="en-US" baseline="30000" smtClean="0"/>
              <a:t>2.5</a:t>
            </a:r>
          </a:p>
          <a:p>
            <a:pPr eaLnBrk="1" hangingPunct="1"/>
            <a:r>
              <a:rPr lang="en-US" altLang="en-US" smtClean="0"/>
              <a:t>AGN:        10</a:t>
            </a:r>
            <a:r>
              <a:rPr lang="en-US" altLang="en-US" baseline="30000" smtClean="0"/>
              <a:t>14 </a:t>
            </a:r>
            <a:r>
              <a:rPr lang="en-US" altLang="en-US" smtClean="0"/>
              <a:t>L</a:t>
            </a:r>
            <a:r>
              <a:rPr lang="en-US" altLang="en-US" baseline="-25000" smtClean="0"/>
              <a:t>Sun</a:t>
            </a:r>
            <a:r>
              <a:rPr lang="en-US" altLang="en-US" smtClean="0"/>
              <a:t>,  M</a:t>
            </a:r>
            <a:r>
              <a:rPr lang="en-US" altLang="en-US" baseline="-25000" smtClean="0"/>
              <a:t>BH</a:t>
            </a:r>
            <a:r>
              <a:rPr lang="en-US" altLang="en-US" smtClean="0"/>
              <a:t>~10</a:t>
            </a:r>
            <a:r>
              <a:rPr lang="en-US" altLang="en-US" baseline="30000" smtClean="0"/>
              <a:t>9</a:t>
            </a:r>
            <a:r>
              <a:rPr lang="en-US" altLang="en-US" smtClean="0"/>
              <a:t>M</a:t>
            </a:r>
            <a:r>
              <a:rPr lang="en-US" altLang="en-US" baseline="-25000" smtClean="0"/>
              <a:t>sun</a:t>
            </a:r>
            <a:r>
              <a:rPr lang="en-US" altLang="en-US" smtClean="0"/>
              <a:t>,  M~1M</a:t>
            </a:r>
            <a:r>
              <a:rPr lang="en-US" altLang="en-US" baseline="-25000" smtClean="0"/>
              <a:t>sun</a:t>
            </a:r>
            <a:r>
              <a:rPr lang="en-US" altLang="en-US" smtClean="0"/>
              <a:t>/yr,       </a:t>
            </a:r>
            <a:r>
              <a:rPr lang="en-US" altLang="en-US" smtClean="0">
                <a:latin typeface="Symbol" pitchFamily="18" charset="2"/>
              </a:rPr>
              <a:t>G</a:t>
            </a:r>
            <a:r>
              <a:rPr lang="en-US" altLang="en-US" smtClean="0"/>
              <a:t>~10</a:t>
            </a:r>
            <a:r>
              <a:rPr lang="en-US" altLang="en-US" baseline="30000" smtClean="0"/>
              <a:t>1</a:t>
            </a:r>
            <a:endParaRPr lang="en-US" altLang="en-US" smtClean="0"/>
          </a:p>
          <a:p>
            <a:pPr eaLnBrk="1" hangingPunct="1"/>
            <a:r>
              <a:rPr lang="en-US" altLang="en-US" smtClean="0"/>
              <a:t>MQ:         10</a:t>
            </a:r>
            <a:r>
              <a:rPr lang="en-US" altLang="en-US" baseline="30000" smtClean="0"/>
              <a:t>5   </a:t>
            </a:r>
            <a:r>
              <a:rPr lang="en-US" altLang="en-US" smtClean="0"/>
              <a:t>L</a:t>
            </a:r>
            <a:r>
              <a:rPr lang="en-US" altLang="en-US" baseline="-25000" smtClean="0"/>
              <a:t>Sun</a:t>
            </a:r>
            <a:r>
              <a:rPr lang="en-US" altLang="en-US" smtClean="0"/>
              <a:t>,  M</a:t>
            </a:r>
            <a:r>
              <a:rPr lang="en-US" altLang="en-US" baseline="-25000" smtClean="0"/>
              <a:t>BH</a:t>
            </a:r>
            <a:r>
              <a:rPr lang="en-US" altLang="en-US" smtClean="0"/>
              <a:t>~1M</a:t>
            </a:r>
            <a:r>
              <a:rPr lang="en-US" altLang="en-US" baseline="-25000" smtClean="0"/>
              <a:t>sun</a:t>
            </a:r>
            <a:r>
              <a:rPr lang="en-US" altLang="en-US" smtClean="0"/>
              <a:t>,     M~10</a:t>
            </a:r>
            <a:r>
              <a:rPr lang="en-US" altLang="en-US" baseline="30000" smtClean="0"/>
              <a:t>-8</a:t>
            </a:r>
            <a:r>
              <a:rPr lang="en-US" altLang="en-US" smtClean="0"/>
              <a:t>M</a:t>
            </a:r>
            <a:r>
              <a:rPr lang="en-US" altLang="en-US" baseline="-25000" smtClean="0"/>
              <a:t>sun</a:t>
            </a:r>
            <a:r>
              <a:rPr lang="en-US" altLang="en-US" smtClean="0"/>
              <a:t>/yr,   </a:t>
            </a:r>
            <a:r>
              <a:rPr lang="en-US" altLang="en-US" smtClean="0">
                <a:latin typeface="Symbol" pitchFamily="18" charset="2"/>
              </a:rPr>
              <a:t>G</a:t>
            </a:r>
            <a:r>
              <a:rPr lang="en-US" altLang="en-US" smtClean="0"/>
              <a:t>~10</a:t>
            </a:r>
            <a:r>
              <a:rPr lang="en-US" altLang="en-US" baseline="30000" smtClean="0"/>
              <a:t>0.5</a:t>
            </a:r>
            <a:r>
              <a:rPr lang="en-US" altLang="en-US" smtClean="0"/>
              <a:t> </a:t>
            </a:r>
          </a:p>
          <a:p>
            <a:pPr eaLnBrk="1" hangingPunct="1">
              <a:buFontTx/>
              <a:buNone/>
            </a:pPr>
            <a:endParaRPr lang="en-US" altLang="en-US" smtClean="0"/>
          </a:p>
          <a:p>
            <a:pPr eaLnBrk="1" hangingPunct="1"/>
            <a:endParaRPr lang="en-US" altLang="en-US" smtClean="0"/>
          </a:p>
        </p:txBody>
      </p:sp>
      <p:sp>
        <p:nvSpPr>
          <p:cNvPr id="13316" name="Rectangle 4"/>
          <p:cNvSpPr>
            <a:spLocks noGrp="1" noChangeArrowheads="1"/>
          </p:cNvSpPr>
          <p:nvPr>
            <p:ph type="title"/>
          </p:nvPr>
        </p:nvSpPr>
        <p:spPr>
          <a:xfrm>
            <a:off x="685800" y="152400"/>
            <a:ext cx="7772400" cy="609600"/>
          </a:xfrm>
        </p:spPr>
        <p:txBody>
          <a:bodyPr/>
          <a:lstStyle/>
          <a:p>
            <a:pPr eaLnBrk="1" hangingPunct="1"/>
            <a:r>
              <a:rPr lang="en-US" altLang="en-US" smtClean="0"/>
              <a:t>Source physics challenges</a:t>
            </a:r>
          </a:p>
        </p:txBody>
      </p:sp>
      <p:sp>
        <p:nvSpPr>
          <p:cNvPr id="13317" name="Oval 5"/>
          <p:cNvSpPr>
            <a:spLocks noChangeArrowheads="1"/>
          </p:cNvSpPr>
          <p:nvPr/>
        </p:nvSpPr>
        <p:spPr bwMode="auto">
          <a:xfrm>
            <a:off x="5638800" y="83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3318" name="Oval 6"/>
          <p:cNvSpPr>
            <a:spLocks noChangeArrowheads="1"/>
          </p:cNvSpPr>
          <p:nvPr/>
        </p:nvSpPr>
        <p:spPr bwMode="auto">
          <a:xfrm>
            <a:off x="5638800" y="129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3319" name="Oval 7"/>
          <p:cNvSpPr>
            <a:spLocks noChangeArrowheads="1"/>
          </p:cNvSpPr>
          <p:nvPr/>
        </p:nvSpPr>
        <p:spPr bwMode="auto">
          <a:xfrm>
            <a:off x="5562600" y="1752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3320" name="Picture 8" descr="BHj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2286000"/>
            <a:ext cx="4724400" cy="354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7" name="Text Box 9"/>
          <p:cNvSpPr txBox="1">
            <a:spLocks noChangeArrowheads="1"/>
          </p:cNvSpPr>
          <p:nvPr/>
        </p:nvSpPr>
        <p:spPr bwMode="auto">
          <a:xfrm>
            <a:off x="0" y="4038600"/>
            <a:ext cx="2514600" cy="46672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chemeClr val="accent2"/>
                </a:solidFill>
              </a:rPr>
              <a:t>Energy extraction</a:t>
            </a:r>
          </a:p>
        </p:txBody>
      </p:sp>
      <p:sp>
        <p:nvSpPr>
          <p:cNvPr id="196618" name="Line 10"/>
          <p:cNvSpPr>
            <a:spLocks noChangeShapeType="1"/>
          </p:cNvSpPr>
          <p:nvPr/>
        </p:nvSpPr>
        <p:spPr bwMode="auto">
          <a:xfrm flipV="1">
            <a:off x="2514600" y="4038600"/>
            <a:ext cx="16002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19" name="Text Box 11"/>
          <p:cNvSpPr txBox="1">
            <a:spLocks noChangeArrowheads="1"/>
          </p:cNvSpPr>
          <p:nvPr/>
        </p:nvSpPr>
        <p:spPr bwMode="auto">
          <a:xfrm>
            <a:off x="0" y="2514600"/>
            <a:ext cx="2076450" cy="46672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chemeClr val="accent2"/>
                </a:solidFill>
              </a:rPr>
              <a:t>Jet acceleration</a:t>
            </a:r>
          </a:p>
        </p:txBody>
      </p:sp>
      <p:sp>
        <p:nvSpPr>
          <p:cNvPr id="196620" name="Line 12"/>
          <p:cNvSpPr>
            <a:spLocks noChangeShapeType="1"/>
          </p:cNvSpPr>
          <p:nvPr/>
        </p:nvSpPr>
        <p:spPr bwMode="auto">
          <a:xfrm>
            <a:off x="2057400" y="2819400"/>
            <a:ext cx="12192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1" name="Line 13"/>
          <p:cNvSpPr>
            <a:spLocks noChangeShapeType="1"/>
          </p:cNvSpPr>
          <p:nvPr/>
        </p:nvSpPr>
        <p:spPr bwMode="auto">
          <a:xfrm flipV="1">
            <a:off x="3810000" y="5562600"/>
            <a:ext cx="1295400" cy="8382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2" name="Text Box 14"/>
          <p:cNvSpPr txBox="1">
            <a:spLocks noChangeArrowheads="1"/>
          </p:cNvSpPr>
          <p:nvPr/>
        </p:nvSpPr>
        <p:spPr bwMode="auto">
          <a:xfrm>
            <a:off x="15875" y="6162675"/>
            <a:ext cx="3794125" cy="46672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chemeClr val="accent2"/>
                </a:solidFill>
              </a:rPr>
              <a:t>Jet content (kinetic/Poynting)</a:t>
            </a:r>
          </a:p>
        </p:txBody>
      </p:sp>
      <p:sp>
        <p:nvSpPr>
          <p:cNvPr id="13327" name="Text Box 15"/>
          <p:cNvSpPr txBox="1">
            <a:spLocks noChangeArrowheads="1"/>
          </p:cNvSpPr>
          <p:nvPr/>
        </p:nvSpPr>
        <p:spPr bwMode="auto">
          <a:xfrm>
            <a:off x="6324600" y="4343400"/>
            <a:ext cx="2667000" cy="46672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chemeClr val="accent2"/>
                </a:solidFill>
              </a:rPr>
              <a:t>Particle acceleration</a:t>
            </a:r>
          </a:p>
        </p:txBody>
      </p:sp>
      <p:sp>
        <p:nvSpPr>
          <p:cNvPr id="196624" name="Text Box 16"/>
          <p:cNvSpPr txBox="1">
            <a:spLocks noChangeArrowheads="1"/>
          </p:cNvSpPr>
          <p:nvPr/>
        </p:nvSpPr>
        <p:spPr bwMode="auto">
          <a:xfrm>
            <a:off x="6186488" y="6172200"/>
            <a:ext cx="2957512" cy="466725"/>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solidFill>
                  <a:schemeClr val="accent2"/>
                </a:solidFill>
              </a:rPr>
              <a:t>Radiation mechanisms</a:t>
            </a:r>
          </a:p>
        </p:txBody>
      </p:sp>
      <p:sp>
        <p:nvSpPr>
          <p:cNvPr id="13329" name="Line 17"/>
          <p:cNvSpPr>
            <a:spLocks noChangeShapeType="1"/>
          </p:cNvSpPr>
          <p:nvPr/>
        </p:nvSpPr>
        <p:spPr bwMode="auto">
          <a:xfrm flipH="1" flipV="1">
            <a:off x="5029200" y="4191000"/>
            <a:ext cx="1295400" cy="3810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330" name="Line 18"/>
          <p:cNvSpPr>
            <a:spLocks noChangeShapeType="1"/>
          </p:cNvSpPr>
          <p:nvPr/>
        </p:nvSpPr>
        <p:spPr bwMode="auto">
          <a:xfrm flipH="1">
            <a:off x="5943600" y="4572000"/>
            <a:ext cx="381000" cy="5334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7" name="Line 19"/>
          <p:cNvSpPr>
            <a:spLocks noChangeShapeType="1"/>
          </p:cNvSpPr>
          <p:nvPr/>
        </p:nvSpPr>
        <p:spPr bwMode="auto">
          <a:xfrm flipH="1" flipV="1">
            <a:off x="5943600" y="5791200"/>
            <a:ext cx="1295400" cy="4572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28" name="Rectangle 20"/>
          <p:cNvSpPr>
            <a:spLocks noChangeArrowheads="1"/>
          </p:cNvSpPr>
          <p:nvPr/>
        </p:nvSpPr>
        <p:spPr bwMode="auto">
          <a:xfrm>
            <a:off x="152400" y="3581400"/>
            <a:ext cx="3076575" cy="136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algn="l" rtl="0" eaLnBrk="1" hangingPunct="1"/>
            <a:r>
              <a:rPr lang="en-US" altLang="en-US" sz="1400"/>
              <a:t>[Reviws:</a:t>
            </a:r>
          </a:p>
          <a:p>
            <a:pPr algn="l" rtl="0" eaLnBrk="1" hangingPunct="1"/>
            <a:r>
              <a:rPr lang="en-US" altLang="en-US" sz="1400"/>
              <a:t>  GRBs Kouveliotou 94; Piran 05</a:t>
            </a:r>
          </a:p>
          <a:p>
            <a:pPr algn="l" rtl="0" eaLnBrk="1" hangingPunct="1"/>
            <a:r>
              <a:rPr lang="en-US" altLang="en-US" sz="1400"/>
              <a:t>  AGN  Begelman, Blandford &amp; Rees 84</a:t>
            </a:r>
          </a:p>
          <a:p>
            <a:pPr algn="l" rtl="0" eaLnBrk="1" hangingPunct="1"/>
            <a:r>
              <a:rPr lang="en-US" altLang="en-US" sz="1400"/>
              <a:t> MQ HE: </a:t>
            </a:r>
          </a:p>
          <a:p>
            <a:pPr algn="l" rtl="0" eaLnBrk="1" hangingPunct="1"/>
            <a:r>
              <a:rPr lang="en-US" altLang="en-US" sz="1400"/>
              <a:t>  </a:t>
            </a:r>
            <a:r>
              <a:rPr lang="da-DK" altLang="en-US" sz="1400"/>
              <a:t>Aharonian et al 2005; </a:t>
            </a:r>
          </a:p>
          <a:p>
            <a:pPr algn="l" rtl="0" eaLnBrk="1" hangingPunct="1"/>
            <a:r>
              <a:rPr lang="da-DK" altLang="en-US" sz="1400"/>
              <a:t>  Khangulyan et al 2007</a:t>
            </a:r>
            <a:r>
              <a:rPr lang="en-US" altLang="en-US" sz="1400"/>
              <a:t>]</a:t>
            </a:r>
          </a:p>
        </p:txBody>
      </p:sp>
    </p:spTree>
    <p:extLst>
      <p:ext uri="{BB962C8B-B14F-4D97-AF65-F5344CB8AC3E}">
        <p14:creationId xmlns:p14="http://schemas.microsoft.com/office/powerpoint/2010/main" xmlns="" val="3959192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6619"/>
                                        </p:tgtEl>
                                        <p:attrNameLst>
                                          <p:attrName>style.visibility</p:attrName>
                                        </p:attrNameLst>
                                      </p:cBhvr>
                                      <p:to>
                                        <p:strVal val="visible"/>
                                      </p:to>
                                    </p:set>
                                    <p:animEffect transition="in" filter="blinds(horizontal)">
                                      <p:cBhvr>
                                        <p:cTn id="7" dur="500"/>
                                        <p:tgtEl>
                                          <p:spTgt spid="1966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6620"/>
                                        </p:tgtEl>
                                        <p:attrNameLst>
                                          <p:attrName>style.visibility</p:attrName>
                                        </p:attrNameLst>
                                      </p:cBhvr>
                                      <p:to>
                                        <p:strVal val="visible"/>
                                      </p:to>
                                    </p:set>
                                    <p:animEffect transition="in" filter="blinds(horizontal)">
                                      <p:cBhvr>
                                        <p:cTn id="10" dur="500"/>
                                        <p:tgtEl>
                                          <p:spTgt spid="1966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6621"/>
                                        </p:tgtEl>
                                        <p:attrNameLst>
                                          <p:attrName>style.visibility</p:attrName>
                                        </p:attrNameLst>
                                      </p:cBhvr>
                                      <p:to>
                                        <p:strVal val="visible"/>
                                      </p:to>
                                    </p:set>
                                    <p:animEffect transition="in" filter="blinds(horizontal)">
                                      <p:cBhvr>
                                        <p:cTn id="13" dur="500"/>
                                        <p:tgtEl>
                                          <p:spTgt spid="1966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6622"/>
                                        </p:tgtEl>
                                        <p:attrNameLst>
                                          <p:attrName>style.visibility</p:attrName>
                                        </p:attrNameLst>
                                      </p:cBhvr>
                                      <p:to>
                                        <p:strVal val="visible"/>
                                      </p:to>
                                    </p:set>
                                    <p:animEffect transition="in" filter="blinds(horizontal)">
                                      <p:cBhvr>
                                        <p:cTn id="16" dur="500"/>
                                        <p:tgtEl>
                                          <p:spTgt spid="1966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6617"/>
                                        </p:tgtEl>
                                        <p:attrNameLst>
                                          <p:attrName>style.visibility</p:attrName>
                                        </p:attrNameLst>
                                      </p:cBhvr>
                                      <p:to>
                                        <p:strVal val="visible"/>
                                      </p:to>
                                    </p:set>
                                    <p:animEffect transition="in" filter="blinds(horizontal)">
                                      <p:cBhvr>
                                        <p:cTn id="19" dur="500"/>
                                        <p:tgtEl>
                                          <p:spTgt spid="1966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6618"/>
                                        </p:tgtEl>
                                        <p:attrNameLst>
                                          <p:attrName>style.visibility</p:attrName>
                                        </p:attrNameLst>
                                      </p:cBhvr>
                                      <p:to>
                                        <p:strVal val="visible"/>
                                      </p:to>
                                    </p:set>
                                    <p:animEffect transition="in" filter="blinds(horizontal)">
                                      <p:cBhvr>
                                        <p:cTn id="22" dur="500"/>
                                        <p:tgtEl>
                                          <p:spTgt spid="1966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6624"/>
                                        </p:tgtEl>
                                        <p:attrNameLst>
                                          <p:attrName>style.visibility</p:attrName>
                                        </p:attrNameLst>
                                      </p:cBhvr>
                                      <p:to>
                                        <p:strVal val="visible"/>
                                      </p:to>
                                    </p:set>
                                    <p:animEffect transition="in" filter="blinds(horizontal)">
                                      <p:cBhvr>
                                        <p:cTn id="25" dur="500"/>
                                        <p:tgtEl>
                                          <p:spTgt spid="19662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6627"/>
                                        </p:tgtEl>
                                        <p:attrNameLst>
                                          <p:attrName>style.visibility</p:attrName>
                                        </p:attrNameLst>
                                      </p:cBhvr>
                                      <p:to>
                                        <p:strVal val="visible"/>
                                      </p:to>
                                    </p:set>
                                    <p:animEffect transition="in" filter="blinds(horizontal)">
                                      <p:cBhvr>
                                        <p:cTn id="28" dur="500"/>
                                        <p:tgtEl>
                                          <p:spTgt spid="196627"/>
                                        </p:tgtEl>
                                      </p:cBhvr>
                                    </p:animEffect>
                                  </p:childTnLst>
                                </p:cTn>
                              </p:par>
                              <p:par>
                                <p:cTn id="29" presetID="3" presetClass="exit" presetSubtype="10" fill="hold" grpId="0" nodeType="withEffect">
                                  <p:stCondLst>
                                    <p:cond delay="0"/>
                                  </p:stCondLst>
                                  <p:childTnLst>
                                    <p:animEffect transition="out" filter="blinds(horizontal)">
                                      <p:cBhvr>
                                        <p:cTn id="30" dur="500"/>
                                        <p:tgtEl>
                                          <p:spTgt spid="196628"/>
                                        </p:tgtEl>
                                      </p:cBhvr>
                                    </p:animEffect>
                                    <p:set>
                                      <p:cBhvr>
                                        <p:cTn id="31" dur="1" fill="hold">
                                          <p:stCondLst>
                                            <p:cond delay="499"/>
                                          </p:stCondLst>
                                        </p:cTn>
                                        <p:tgtEl>
                                          <p:spTgt spid="1966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7" grpId="0" animBg="1"/>
      <p:bldP spid="196618" grpId="0" animBg="1"/>
      <p:bldP spid="196619" grpId="0" animBg="1"/>
      <p:bldP spid="196620" grpId="0" animBg="1"/>
      <p:bldP spid="196621" grpId="0" animBg="1"/>
      <p:bldP spid="196622" grpId="0" animBg="1"/>
      <p:bldP spid="196624" grpId="0" animBg="1"/>
      <p:bldP spid="196627" grpId="0" animBg="1"/>
      <p:bldP spid="1966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5" descr="UHECR_flares"/>
          <p:cNvPicPr>
            <a:picLocks noChangeAspect="1" noChangeArrowheads="1"/>
          </p:cNvPicPr>
          <p:nvPr/>
        </p:nvPicPr>
        <p:blipFill>
          <a:blip r:embed="rId3" cstate="print"/>
          <a:srcRect/>
          <a:stretch>
            <a:fillRect/>
          </a:stretch>
        </p:blipFill>
        <p:spPr bwMode="auto">
          <a:xfrm>
            <a:off x="76200" y="2895600"/>
            <a:ext cx="4876800" cy="3769621"/>
          </a:xfrm>
          <a:prstGeom prst="rect">
            <a:avLst/>
          </a:prstGeom>
          <a:noFill/>
          <a:ln w="9525">
            <a:noFill/>
            <a:miter lim="800000"/>
            <a:headEnd/>
            <a:tailEnd/>
          </a:ln>
        </p:spPr>
      </p:pic>
      <p:sp>
        <p:nvSpPr>
          <p:cNvPr id="14338" name="Rectangle 2"/>
          <p:cNvSpPr>
            <a:spLocks noGrp="1" noChangeArrowheads="1"/>
          </p:cNvSpPr>
          <p:nvPr>
            <p:ph type="title"/>
          </p:nvPr>
        </p:nvSpPr>
        <p:spPr>
          <a:xfrm>
            <a:off x="685800" y="76200"/>
            <a:ext cx="7772400" cy="838200"/>
          </a:xfrm>
        </p:spPr>
        <p:txBody>
          <a:bodyPr/>
          <a:lstStyle/>
          <a:p>
            <a:pPr eaLnBrk="1" hangingPunct="1"/>
            <a:r>
              <a:rPr lang="en-US" dirty="0" smtClean="0"/>
              <a:t>UHE: Bright transients</a:t>
            </a:r>
          </a:p>
        </p:txBody>
      </p:sp>
      <p:sp>
        <p:nvSpPr>
          <p:cNvPr id="14339" name="Rectangle 3"/>
          <p:cNvSpPr>
            <a:spLocks noGrp="1" noChangeArrowheads="1"/>
          </p:cNvSpPr>
          <p:nvPr>
            <p:ph type="body" idx="1"/>
          </p:nvPr>
        </p:nvSpPr>
        <p:spPr>
          <a:xfrm>
            <a:off x="609600" y="990600"/>
            <a:ext cx="8001000" cy="5638800"/>
          </a:xfrm>
        </p:spPr>
        <p:txBody>
          <a:bodyPr/>
          <a:lstStyle/>
          <a:p>
            <a:pPr eaLnBrk="1" hangingPunct="1"/>
            <a:r>
              <a:rPr lang="en-US" sz="2000" dirty="0" smtClean="0"/>
              <a:t>Electromagnetic acceleration in astrophysical sources requires</a:t>
            </a:r>
          </a:p>
          <a:p>
            <a:pPr marL="457200" indent="-457200" eaLnBrk="1" hangingPunct="1">
              <a:buFontTx/>
              <a:buNone/>
            </a:pPr>
            <a:r>
              <a:rPr lang="en-US" sz="2000" dirty="0" smtClean="0">
                <a:sym typeface="Wingdings" pitchFamily="2" charset="2"/>
              </a:rPr>
              <a:t>        L&gt;L</a:t>
            </a:r>
            <a:r>
              <a:rPr lang="en-US" sz="2000" baseline="-25000" dirty="0" smtClean="0">
                <a:sym typeface="Wingdings" pitchFamily="2" charset="2"/>
              </a:rPr>
              <a:t>B</a:t>
            </a:r>
            <a:r>
              <a:rPr lang="en-US" sz="2000" dirty="0" smtClean="0">
                <a:sym typeface="Wingdings" pitchFamily="2" charset="2"/>
              </a:rPr>
              <a:t>&gt;10</a:t>
            </a:r>
            <a:r>
              <a:rPr lang="en-US" sz="2000" baseline="30000" dirty="0" smtClean="0">
                <a:sym typeface="Wingdings" pitchFamily="2" charset="2"/>
              </a:rPr>
              <a:t>46 </a:t>
            </a:r>
            <a:r>
              <a:rPr lang="en-US" sz="2000" dirty="0" smtClean="0">
                <a:sym typeface="Wingdings" pitchFamily="2" charset="2"/>
              </a:rPr>
              <a:t>(</a:t>
            </a:r>
            <a:r>
              <a:rPr lang="en-US" sz="2000" dirty="0" smtClean="0">
                <a:latin typeface="Symbol" pitchFamily="18" charset="2"/>
                <a:sym typeface="Wingdings" pitchFamily="2" charset="2"/>
              </a:rPr>
              <a:t>G</a:t>
            </a:r>
            <a:r>
              <a:rPr lang="en-US" sz="2000" baseline="30000" dirty="0" smtClean="0">
                <a:sym typeface="Wingdings" pitchFamily="2" charset="2"/>
              </a:rPr>
              <a:t>2</a:t>
            </a:r>
            <a:r>
              <a:rPr lang="en-US" sz="2000" dirty="0" smtClean="0">
                <a:sym typeface="Wingdings" pitchFamily="2" charset="2"/>
              </a:rPr>
              <a:t>/</a:t>
            </a:r>
            <a:r>
              <a:rPr lang="en-US" sz="2000" dirty="0" smtClean="0">
                <a:latin typeface="Symbol" pitchFamily="18" charset="2"/>
                <a:sym typeface="Wingdings" pitchFamily="2" charset="2"/>
              </a:rPr>
              <a:t>b</a:t>
            </a:r>
            <a:r>
              <a:rPr lang="en-US" sz="2000" dirty="0" smtClean="0">
                <a:sym typeface="Wingdings" pitchFamily="2" charset="2"/>
              </a:rPr>
              <a:t>) (</a:t>
            </a:r>
            <a:r>
              <a:rPr lang="en-US" sz="2000" dirty="0" smtClean="0">
                <a:latin typeface="Symbol" pitchFamily="18" charset="2"/>
                <a:sym typeface="Wingdings" pitchFamily="2" charset="2"/>
              </a:rPr>
              <a:t>e</a:t>
            </a:r>
            <a:r>
              <a:rPr lang="en-US" sz="2000" dirty="0" smtClean="0">
                <a:sym typeface="Wingdings" pitchFamily="2" charset="2"/>
              </a:rPr>
              <a:t>/Z 10</a:t>
            </a:r>
            <a:r>
              <a:rPr lang="en-US" sz="2000" baseline="30000" dirty="0" smtClean="0">
                <a:sym typeface="Wingdings" pitchFamily="2" charset="2"/>
              </a:rPr>
              <a:t>20</a:t>
            </a:r>
            <a:r>
              <a:rPr lang="en-US" sz="2000" dirty="0" smtClean="0">
                <a:sym typeface="Wingdings" pitchFamily="2" charset="2"/>
              </a:rPr>
              <a:t>eV)</a:t>
            </a:r>
            <a:r>
              <a:rPr lang="en-US" sz="2000" baseline="30000" dirty="0" smtClean="0">
                <a:sym typeface="Wingdings" pitchFamily="2" charset="2"/>
              </a:rPr>
              <a:t>2 </a:t>
            </a:r>
            <a:r>
              <a:rPr lang="en-US" sz="2000" dirty="0" smtClean="0">
                <a:sym typeface="Wingdings" pitchFamily="2" charset="2"/>
              </a:rPr>
              <a:t>erg/s</a:t>
            </a:r>
            <a:endParaRPr lang="en-US" sz="2000" baseline="-25000" dirty="0" smtClean="0">
              <a:sym typeface="Wingdings" pitchFamily="2" charset="2"/>
            </a:endParaRPr>
          </a:p>
          <a:p>
            <a:pPr marL="457200" indent="-457200" eaLnBrk="1" hangingPunct="1">
              <a:buFontTx/>
              <a:buNone/>
            </a:pPr>
            <a:r>
              <a:rPr lang="en-US" sz="2000" dirty="0" smtClean="0">
                <a:sym typeface="Wingdings" pitchFamily="2" charset="2"/>
              </a:rPr>
              <a:t>      No steady sources at d&lt;</a:t>
            </a:r>
            <a:r>
              <a:rPr lang="en-US" sz="2000" dirty="0" err="1" smtClean="0"/>
              <a:t>d</a:t>
            </a:r>
            <a:r>
              <a:rPr lang="en-US" sz="2000" baseline="-25000" dirty="0" err="1" smtClean="0"/>
              <a:t>GZK</a:t>
            </a:r>
            <a:r>
              <a:rPr lang="en-US" sz="2000" dirty="0" smtClean="0">
                <a:sym typeface="Wingdings" pitchFamily="2" charset="2"/>
              </a:rPr>
              <a:t>  Transient Sources</a:t>
            </a:r>
          </a:p>
          <a:p>
            <a:pPr marL="457200" indent="-457200" eaLnBrk="1" hangingPunct="1">
              <a:buFontTx/>
              <a:buNone/>
            </a:pPr>
            <a:endParaRPr lang="en-US" sz="2000" dirty="0" smtClean="0"/>
          </a:p>
          <a:p>
            <a:pPr eaLnBrk="1" hangingPunct="1"/>
            <a:r>
              <a:rPr lang="en-US" sz="2000" dirty="0" smtClean="0"/>
              <a:t>Number density of active flares (</a:t>
            </a:r>
            <a:r>
              <a:rPr lang="en-US" sz="2000" dirty="0" err="1" smtClean="0"/>
              <a:t>nx</a:t>
            </a:r>
            <a:r>
              <a:rPr lang="en-US" sz="2000" dirty="0" err="1" smtClean="0">
                <a:latin typeface="Symbol" pitchFamily="18" charset="2"/>
              </a:rPr>
              <a:t>D</a:t>
            </a:r>
            <a:r>
              <a:rPr lang="en-US" sz="2000" dirty="0" err="1" smtClean="0"/>
              <a:t>t</a:t>
            </a:r>
            <a:r>
              <a:rPr lang="en-US" sz="2000" dirty="0" smtClean="0"/>
              <a:t>)</a:t>
            </a:r>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r>
              <a:rPr lang="en-US" sz="2000" dirty="0" smtClean="0"/>
              <a:t>						</a:t>
            </a:r>
            <a:r>
              <a:rPr lang="en-US" sz="2000" dirty="0" smtClean="0">
                <a:sym typeface="Wingdings" pitchFamily="2" charset="2"/>
              </a:rPr>
              <a:t> &gt;10</a:t>
            </a:r>
            <a:r>
              <a:rPr lang="en-US" sz="2000" baseline="30000" dirty="0" smtClean="0">
                <a:sym typeface="Wingdings" pitchFamily="2" charset="2"/>
              </a:rPr>
              <a:t>50 </a:t>
            </a:r>
            <a:r>
              <a:rPr lang="en-US" sz="2000" dirty="0" smtClean="0"/>
              <a:t>erg/s flares </a:t>
            </a:r>
          </a:p>
          <a:p>
            <a:pPr eaLnBrk="1" hangingPunct="1">
              <a:buFontTx/>
              <a:buNone/>
            </a:pPr>
            <a:r>
              <a:rPr lang="en-US" sz="2000" dirty="0" smtClean="0"/>
              <a:t>							or </a:t>
            </a:r>
          </a:p>
          <a:p>
            <a:pPr eaLnBrk="1" hangingPunct="1">
              <a:buFontTx/>
              <a:buNone/>
            </a:pPr>
            <a:r>
              <a:rPr lang="en-US" sz="2000" dirty="0" smtClean="0"/>
              <a:t>						Inefficient e-acceleration</a:t>
            </a:r>
          </a:p>
          <a:p>
            <a:pPr eaLnBrk="1" hangingPunct="1">
              <a:buFontTx/>
              <a:buNone/>
            </a:pPr>
            <a:r>
              <a:rPr lang="en-US" sz="2000" dirty="0"/>
              <a:t>	</a:t>
            </a:r>
            <a:r>
              <a:rPr lang="en-US" sz="2000" dirty="0" smtClean="0"/>
              <a:t>					      (“dark flares”)</a:t>
            </a:r>
          </a:p>
        </p:txBody>
      </p:sp>
      <p:sp>
        <p:nvSpPr>
          <p:cNvPr id="296966" name="Rectangle 6"/>
          <p:cNvSpPr>
            <a:spLocks noChangeArrowheads="1"/>
          </p:cNvSpPr>
          <p:nvPr/>
        </p:nvSpPr>
        <p:spPr bwMode="auto">
          <a:xfrm>
            <a:off x="7162800" y="6400800"/>
            <a:ext cx="1981200" cy="304800"/>
          </a:xfrm>
          <a:prstGeom prst="rect">
            <a:avLst/>
          </a:prstGeom>
          <a:noFill/>
          <a:ln w="9525">
            <a:noFill/>
            <a:miter lim="800000"/>
            <a:headEnd/>
            <a:tailEnd/>
          </a:ln>
          <a:effectLst/>
        </p:spPr>
        <p:txBody>
          <a:bodyPr>
            <a:spAutoFit/>
          </a:bodyPr>
          <a:lstStyle/>
          <a:p>
            <a:pPr rtl="0"/>
            <a:r>
              <a:rPr lang="en-US" sz="1400"/>
              <a:t>[EW &amp; Loeb  09]</a:t>
            </a:r>
          </a:p>
        </p:txBody>
      </p:sp>
      <p:sp>
        <p:nvSpPr>
          <p:cNvPr id="14342" name="Line 7"/>
          <p:cNvSpPr>
            <a:spLocks noChangeShapeType="1"/>
          </p:cNvSpPr>
          <p:nvPr/>
        </p:nvSpPr>
        <p:spPr bwMode="auto">
          <a:xfrm>
            <a:off x="1676400" y="2971800"/>
            <a:ext cx="0" cy="3200400"/>
          </a:xfrm>
          <a:prstGeom prst="line">
            <a:avLst/>
          </a:prstGeom>
          <a:noFill/>
          <a:ln w="9525">
            <a:solidFill>
              <a:schemeClr val="tx1"/>
            </a:solidFill>
            <a:round/>
            <a:headEnd/>
            <a:tailEnd/>
          </a:ln>
          <a:effectLst/>
        </p:spPr>
        <p:txBody>
          <a:bodyPr/>
          <a:lstStyle/>
          <a:p>
            <a:endParaRPr lang="en-US"/>
          </a:p>
        </p:txBody>
      </p:sp>
      <p:sp>
        <p:nvSpPr>
          <p:cNvPr id="14343" name="Line 8"/>
          <p:cNvSpPr>
            <a:spLocks noChangeShapeType="1"/>
          </p:cNvSpPr>
          <p:nvPr/>
        </p:nvSpPr>
        <p:spPr bwMode="auto">
          <a:xfrm>
            <a:off x="1676400" y="3505200"/>
            <a:ext cx="152400" cy="0"/>
          </a:xfrm>
          <a:prstGeom prst="line">
            <a:avLst/>
          </a:prstGeom>
          <a:noFill/>
          <a:ln w="9525">
            <a:solidFill>
              <a:schemeClr val="tx1"/>
            </a:solidFill>
            <a:round/>
            <a:headEnd/>
            <a:tailEnd type="triangle" w="med" len="med"/>
          </a:ln>
          <a:effectLst/>
        </p:spPr>
        <p:txBody>
          <a:bodyPr/>
          <a:lstStyle/>
          <a:p>
            <a:endParaRPr lang="en-US"/>
          </a:p>
        </p:txBody>
      </p:sp>
      <p:sp>
        <p:nvSpPr>
          <p:cNvPr id="14344" name="Line 9"/>
          <p:cNvSpPr>
            <a:spLocks noChangeShapeType="1"/>
          </p:cNvSpPr>
          <p:nvPr/>
        </p:nvSpPr>
        <p:spPr bwMode="auto">
          <a:xfrm>
            <a:off x="1676400" y="5562600"/>
            <a:ext cx="152400" cy="0"/>
          </a:xfrm>
          <a:prstGeom prst="line">
            <a:avLst/>
          </a:prstGeom>
          <a:noFill/>
          <a:ln w="9525">
            <a:solidFill>
              <a:schemeClr val="tx1"/>
            </a:solidFill>
            <a:round/>
            <a:headEnd/>
            <a:tailEnd type="triangle" w="med" len="med"/>
          </a:ln>
          <a:effectLst/>
        </p:spPr>
        <p:txBody>
          <a:bodyPr/>
          <a:lstStyle/>
          <a:p>
            <a:endParaRPr lang="en-US"/>
          </a:p>
        </p:txBody>
      </p:sp>
      <p:sp>
        <p:nvSpPr>
          <p:cNvPr id="14345" name="Oval 10"/>
          <p:cNvSpPr>
            <a:spLocks noChangeArrowheads="1"/>
          </p:cNvSpPr>
          <p:nvPr/>
        </p:nvSpPr>
        <p:spPr bwMode="auto">
          <a:xfrm>
            <a:off x="5029200" y="2438400"/>
            <a:ext cx="76200" cy="762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346" name="Line 11"/>
          <p:cNvSpPr>
            <a:spLocks noChangeShapeType="1"/>
          </p:cNvSpPr>
          <p:nvPr/>
        </p:nvSpPr>
        <p:spPr bwMode="auto">
          <a:xfrm>
            <a:off x="3505200" y="2971800"/>
            <a:ext cx="0" cy="3124200"/>
          </a:xfrm>
          <a:prstGeom prst="line">
            <a:avLst/>
          </a:prstGeom>
          <a:noFill/>
          <a:ln w="9525">
            <a:solidFill>
              <a:srgbClr val="CC0000"/>
            </a:solidFill>
            <a:round/>
            <a:headEnd/>
            <a:tailEnd/>
          </a:ln>
          <a:effectLst/>
        </p:spPr>
        <p:txBody>
          <a:bodyPr/>
          <a:lstStyle/>
          <a:p>
            <a:endParaRPr lang="en-US"/>
          </a:p>
        </p:txBody>
      </p:sp>
      <p:sp>
        <p:nvSpPr>
          <p:cNvPr id="14347" name="Line 12"/>
          <p:cNvSpPr>
            <a:spLocks noChangeShapeType="1"/>
          </p:cNvSpPr>
          <p:nvPr/>
        </p:nvSpPr>
        <p:spPr bwMode="auto">
          <a:xfrm>
            <a:off x="3505200" y="3505200"/>
            <a:ext cx="152400" cy="0"/>
          </a:xfrm>
          <a:prstGeom prst="line">
            <a:avLst/>
          </a:prstGeom>
          <a:noFill/>
          <a:ln w="9525">
            <a:solidFill>
              <a:srgbClr val="CC3300"/>
            </a:solidFill>
            <a:round/>
            <a:headEnd/>
            <a:tailEnd type="triangle" w="med" len="med"/>
          </a:ln>
          <a:effectLst/>
        </p:spPr>
        <p:txBody>
          <a:bodyPr/>
          <a:lstStyle/>
          <a:p>
            <a:endParaRPr lang="en-US"/>
          </a:p>
        </p:txBody>
      </p:sp>
      <p:sp>
        <p:nvSpPr>
          <p:cNvPr id="14348" name="Line 13"/>
          <p:cNvSpPr>
            <a:spLocks noChangeShapeType="1"/>
          </p:cNvSpPr>
          <p:nvPr/>
        </p:nvSpPr>
        <p:spPr bwMode="auto">
          <a:xfrm>
            <a:off x="3505200" y="5029200"/>
            <a:ext cx="152400" cy="0"/>
          </a:xfrm>
          <a:prstGeom prst="line">
            <a:avLst/>
          </a:prstGeom>
          <a:noFill/>
          <a:ln w="9525">
            <a:solidFill>
              <a:srgbClr val="CC3300"/>
            </a:solidFill>
            <a:round/>
            <a:headEnd/>
            <a:tailEnd type="triangle" w="med" len="med"/>
          </a:ln>
          <a:effectLst/>
        </p:spPr>
        <p:txBody>
          <a:bodyPr/>
          <a:lstStyle/>
          <a:p>
            <a:endParaRPr lang="en-US"/>
          </a:p>
        </p:txBody>
      </p:sp>
      <p:sp>
        <p:nvSpPr>
          <p:cNvPr id="13" name="Rectangle 31"/>
          <p:cNvSpPr>
            <a:spLocks noChangeArrowheads="1"/>
          </p:cNvSpPr>
          <p:nvPr/>
        </p:nvSpPr>
        <p:spPr bwMode="auto">
          <a:xfrm>
            <a:off x="5638800" y="1426029"/>
            <a:ext cx="3505200" cy="307777"/>
          </a:xfrm>
          <a:prstGeom prst="rect">
            <a:avLst/>
          </a:prstGeom>
          <a:noFill/>
          <a:ln w="9525">
            <a:noFill/>
            <a:miter lim="800000"/>
            <a:headEnd/>
            <a:tailEnd/>
          </a:ln>
          <a:effectLst/>
        </p:spPr>
        <p:txBody>
          <a:bodyPr wrap="square">
            <a:spAutoFit/>
          </a:bodyPr>
          <a:lstStyle/>
          <a:p>
            <a:pPr rtl="0"/>
            <a:r>
              <a:rPr lang="en-US" sz="1400" dirty="0"/>
              <a:t>[Lovelace </a:t>
            </a:r>
            <a:r>
              <a:rPr lang="en-US" sz="1400" dirty="0" smtClean="0"/>
              <a:t>76; EW </a:t>
            </a:r>
            <a:r>
              <a:rPr lang="en-US" sz="1400" dirty="0"/>
              <a:t>95, </a:t>
            </a:r>
            <a:r>
              <a:rPr lang="en-US" sz="1400" dirty="0" smtClean="0"/>
              <a:t>04; Norman </a:t>
            </a:r>
            <a:r>
              <a:rPr lang="en-US" sz="1400" dirty="0"/>
              <a:t>et al. 95]</a:t>
            </a:r>
          </a:p>
        </p:txBody>
      </p:sp>
    </p:spTree>
    <p:extLst>
      <p:ext uri="{BB962C8B-B14F-4D97-AF65-F5344CB8AC3E}">
        <p14:creationId xmlns:p14="http://schemas.microsoft.com/office/powerpoint/2010/main" xmlns="" val="3322629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UHECR experiments: prospects</a:t>
            </a:r>
          </a:p>
        </p:txBody>
      </p:sp>
      <p:sp>
        <p:nvSpPr>
          <p:cNvPr id="3" name="Content Placeholder 2"/>
          <p:cNvSpPr>
            <a:spLocks noGrp="1"/>
          </p:cNvSpPr>
          <p:nvPr>
            <p:ph idx="1"/>
          </p:nvPr>
        </p:nvSpPr>
        <p:spPr>
          <a:xfrm>
            <a:off x="457200" y="1981200"/>
            <a:ext cx="8534400" cy="4419600"/>
          </a:xfrm>
        </p:spPr>
        <p:txBody>
          <a:bodyPr/>
          <a:lstStyle/>
          <a:p>
            <a:pPr eaLnBrk="1" hangingPunct="1">
              <a:defRPr/>
            </a:pPr>
            <a:r>
              <a:rPr lang="en-US" dirty="0" smtClean="0"/>
              <a:t>Establish XG LSS origin,</a:t>
            </a:r>
          </a:p>
          <a:p>
            <a:pPr marL="0" indent="0" eaLnBrk="1" hangingPunct="1">
              <a:buFontTx/>
              <a:buNone/>
              <a:defRPr/>
            </a:pPr>
            <a:r>
              <a:rPr lang="en-US" dirty="0" smtClean="0"/>
              <a:t>    Improve on spectrum.</a:t>
            </a:r>
          </a:p>
          <a:p>
            <a:pPr marL="0" indent="0" eaLnBrk="1" hangingPunct="1">
              <a:buFontTx/>
              <a:buNone/>
              <a:defRPr/>
            </a:pPr>
            <a:endParaRPr lang="en-US" dirty="0" smtClean="0"/>
          </a:p>
          <a:p>
            <a:pPr eaLnBrk="1" hangingPunct="1">
              <a:defRPr/>
            </a:pPr>
            <a:r>
              <a:rPr lang="en-US" dirty="0" smtClean="0"/>
              <a:t>Unlikely to identify sources:</a:t>
            </a:r>
          </a:p>
          <a:p>
            <a:pPr marL="0" indent="0" eaLnBrk="1" hangingPunct="1">
              <a:buFontTx/>
              <a:buNone/>
              <a:defRPr/>
            </a:pPr>
            <a:r>
              <a:rPr lang="en-US" dirty="0" smtClean="0"/>
              <a:t>    Anisotropy does not discriminate between sources,</a:t>
            </a:r>
          </a:p>
          <a:p>
            <a:pPr marL="0" indent="0" eaLnBrk="1" hangingPunct="1">
              <a:buFontTx/>
              <a:buNone/>
              <a:defRPr/>
            </a:pPr>
            <a:r>
              <a:rPr lang="en-US" dirty="0" smtClean="0"/>
              <a:t>    “Repeater” spectra may discriminate steady/transient.</a:t>
            </a:r>
          </a:p>
          <a:p>
            <a:pPr eaLnBrk="1" hangingPunct="1">
              <a:defRPr/>
            </a:pPr>
            <a:endParaRPr lang="en-US" dirty="0" smtClean="0"/>
          </a:p>
          <a:p>
            <a:pPr eaLnBrk="1" hangingPunct="1">
              <a:defRPr/>
            </a:pPr>
            <a:r>
              <a:rPr lang="en-US" dirty="0" smtClean="0"/>
              <a:t>Composition?</a:t>
            </a:r>
          </a:p>
          <a:p>
            <a:pPr marL="0" indent="0" eaLnBrk="1" hangingPunct="1">
              <a:buFontTx/>
              <a:buNone/>
              <a:defRPr/>
            </a:pPr>
            <a:r>
              <a:rPr lang="en-US" dirty="0" smtClean="0"/>
              <a:t>    Energy dependent anisotropy clues.</a:t>
            </a:r>
          </a:p>
        </p:txBody>
      </p:sp>
    </p:spTree>
    <p:extLst>
      <p:ext uri="{BB962C8B-B14F-4D97-AF65-F5344CB8AC3E}">
        <p14:creationId xmlns:p14="http://schemas.microsoft.com/office/powerpoint/2010/main" xmlns="" val="2167253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28600"/>
            <a:ext cx="7772400" cy="838200"/>
          </a:xfrm>
        </p:spPr>
        <p:txBody>
          <a:bodyPr/>
          <a:lstStyle/>
          <a:p>
            <a:pPr eaLnBrk="1" hangingPunct="1"/>
            <a:r>
              <a:rPr lang="en-US" dirty="0" smtClean="0"/>
              <a:t>HE</a:t>
            </a:r>
            <a:r>
              <a:rPr lang="en-US" dirty="0" smtClean="0">
                <a:latin typeface="Symbol" pitchFamily="18" charset="2"/>
              </a:rPr>
              <a:t> n</a:t>
            </a:r>
            <a:r>
              <a:rPr lang="en-US" dirty="0" smtClean="0"/>
              <a:t>: UHECR bound</a:t>
            </a:r>
          </a:p>
        </p:txBody>
      </p:sp>
      <p:sp>
        <p:nvSpPr>
          <p:cNvPr id="28675" name="Rectangle 3"/>
          <p:cNvSpPr>
            <a:spLocks noGrp="1" noChangeArrowheads="1"/>
          </p:cNvSpPr>
          <p:nvPr>
            <p:ph type="body" idx="1"/>
          </p:nvPr>
        </p:nvSpPr>
        <p:spPr>
          <a:xfrm>
            <a:off x="609600" y="1066800"/>
            <a:ext cx="7731125" cy="5562600"/>
          </a:xfrm>
        </p:spPr>
        <p:txBody>
          <a:bodyPr/>
          <a:lstStyle/>
          <a:p>
            <a:pPr eaLnBrk="1" hangingPunct="1"/>
            <a:r>
              <a:rPr lang="en-US" sz="2000" dirty="0" smtClean="0"/>
              <a:t>p + </a:t>
            </a:r>
            <a:r>
              <a:rPr lang="en-US" sz="2000" dirty="0" smtClean="0">
                <a:latin typeface="Symbol" pitchFamily="18" charset="2"/>
              </a:rPr>
              <a:t>g</a:t>
            </a:r>
            <a:r>
              <a:rPr lang="en-US" sz="2000" dirty="0" smtClean="0"/>
              <a:t> </a:t>
            </a:r>
            <a:r>
              <a:rPr lang="en-US" sz="2000" dirty="0" smtClean="0">
                <a:sym typeface="Wingdings" pitchFamily="2" charset="2"/>
              </a:rPr>
              <a:t> N +</a:t>
            </a:r>
            <a:r>
              <a:rPr lang="en-US" sz="2000" dirty="0" smtClean="0"/>
              <a:t> </a:t>
            </a:r>
            <a:r>
              <a:rPr lang="en-US" sz="2000" dirty="0" smtClean="0">
                <a:latin typeface="Symbol" pitchFamily="18" charset="2"/>
              </a:rPr>
              <a:t>p</a:t>
            </a:r>
          </a:p>
          <a:p>
            <a:pPr eaLnBrk="1" hangingPunct="1">
              <a:buFontTx/>
              <a:buNone/>
            </a:pPr>
            <a:r>
              <a:rPr lang="en-US" sz="2000" dirty="0" smtClean="0"/>
              <a:t>    </a:t>
            </a:r>
            <a:r>
              <a:rPr lang="en-US" sz="2000" dirty="0" smtClean="0">
                <a:latin typeface="Symbol" pitchFamily="18" charset="2"/>
              </a:rPr>
              <a:t>p</a:t>
            </a:r>
            <a:r>
              <a:rPr lang="en-US" sz="2000" baseline="30000" dirty="0" smtClean="0"/>
              <a:t>0</a:t>
            </a:r>
            <a:r>
              <a:rPr lang="en-US" sz="2000" dirty="0" smtClean="0"/>
              <a:t> </a:t>
            </a:r>
            <a:r>
              <a:rPr lang="en-US" sz="2000" dirty="0" smtClean="0">
                <a:sym typeface="Wingdings" pitchFamily="2" charset="2"/>
              </a:rPr>
              <a:t> 2</a:t>
            </a:r>
            <a:r>
              <a:rPr lang="en-US" sz="2000" dirty="0" smtClean="0">
                <a:latin typeface="Symbol" pitchFamily="18" charset="2"/>
                <a:sym typeface="Wingdings" pitchFamily="2" charset="2"/>
              </a:rPr>
              <a:t>g</a:t>
            </a:r>
            <a:r>
              <a:rPr lang="en-US" sz="2000" dirty="0" smtClean="0">
                <a:sym typeface="Wingdings" pitchFamily="2" charset="2"/>
              </a:rPr>
              <a:t> ;   </a:t>
            </a:r>
            <a:r>
              <a:rPr lang="en-US" sz="2000" dirty="0" smtClean="0">
                <a:latin typeface="Symbol" pitchFamily="18" charset="2"/>
                <a:sym typeface="Wingdings" pitchFamily="2" charset="2"/>
              </a:rPr>
              <a:t>p</a:t>
            </a:r>
            <a:r>
              <a:rPr lang="en-US" sz="2000" baseline="30000" dirty="0" smtClean="0">
                <a:sym typeface="Wingdings" pitchFamily="2" charset="2"/>
              </a:rPr>
              <a:t>+</a:t>
            </a:r>
            <a:r>
              <a:rPr lang="en-US" sz="2000" dirty="0" smtClean="0">
                <a:sym typeface="Wingdings" pitchFamily="2" charset="2"/>
              </a:rPr>
              <a:t>  e</a:t>
            </a:r>
            <a:r>
              <a:rPr lang="en-US" sz="2000" baseline="30000" dirty="0" smtClean="0">
                <a:sym typeface="Wingdings" pitchFamily="2" charset="2"/>
              </a:rPr>
              <a:t>+</a:t>
            </a:r>
            <a:r>
              <a:rPr lang="en-US" sz="2000" dirty="0" smtClean="0">
                <a:sym typeface="Wingdings" pitchFamily="2" charset="2"/>
              </a:rPr>
              <a:t> + </a:t>
            </a:r>
            <a:r>
              <a:rPr lang="en-US" sz="2000" dirty="0" smtClean="0">
                <a:latin typeface="Symbol" pitchFamily="18" charset="2"/>
                <a:sym typeface="Wingdings" pitchFamily="2" charset="2"/>
              </a:rPr>
              <a:t>n</a:t>
            </a:r>
            <a:r>
              <a:rPr lang="en-US" sz="2000" baseline="-25000" dirty="0" smtClean="0">
                <a:sym typeface="Wingdings" pitchFamily="2" charset="2"/>
              </a:rPr>
              <a:t>e</a:t>
            </a:r>
            <a:r>
              <a:rPr lang="en-US" sz="2000" dirty="0" smtClean="0">
                <a:sym typeface="Wingdings" pitchFamily="2" charset="2"/>
              </a:rPr>
              <a:t> + </a:t>
            </a:r>
            <a:r>
              <a:rPr lang="en-US" sz="2000" dirty="0" smtClean="0">
                <a:latin typeface="Symbol" pitchFamily="18" charset="2"/>
                <a:sym typeface="Wingdings" pitchFamily="2" charset="2"/>
              </a:rPr>
              <a:t>n</a:t>
            </a:r>
            <a:r>
              <a:rPr lang="en-US" sz="2000" baseline="-25000" dirty="0" smtClean="0">
                <a:latin typeface="Symbol" pitchFamily="18" charset="2"/>
                <a:sym typeface="Wingdings" pitchFamily="2" charset="2"/>
              </a:rPr>
              <a:t>m</a:t>
            </a:r>
            <a:r>
              <a:rPr lang="en-US" sz="2000" dirty="0" smtClean="0">
                <a:sym typeface="Wingdings" pitchFamily="2" charset="2"/>
              </a:rPr>
              <a:t> + </a:t>
            </a:r>
            <a:r>
              <a:rPr lang="en-US" sz="2000" dirty="0" smtClean="0">
                <a:latin typeface="Symbol" pitchFamily="18" charset="2"/>
                <a:sym typeface="Wingdings" pitchFamily="2" charset="2"/>
              </a:rPr>
              <a:t>n</a:t>
            </a:r>
            <a:r>
              <a:rPr lang="en-US" sz="2000" baseline="-25000" dirty="0" smtClean="0">
                <a:latin typeface="Symbol" pitchFamily="18" charset="2"/>
                <a:sym typeface="Wingdings" pitchFamily="2" charset="2"/>
              </a:rPr>
              <a:t>m</a:t>
            </a:r>
            <a:endParaRPr lang="en-US" sz="2000" dirty="0" smtClean="0">
              <a:sym typeface="Wingdings" pitchFamily="2" charset="2"/>
            </a:endParaRPr>
          </a:p>
          <a:p>
            <a:pPr eaLnBrk="1" hangingPunct="1">
              <a:buFontTx/>
              <a:buNone/>
            </a:pPr>
            <a:r>
              <a:rPr lang="en-US" sz="2000" dirty="0" smtClean="0">
                <a:solidFill>
                  <a:schemeClr val="accent2"/>
                </a:solidFill>
                <a:sym typeface="Wingdings" pitchFamily="2" charset="2"/>
              </a:rPr>
              <a:t> Identify UHECR sources</a:t>
            </a:r>
          </a:p>
          <a:p>
            <a:pPr eaLnBrk="1" hangingPunct="1">
              <a:buFontTx/>
              <a:buNone/>
            </a:pPr>
            <a:r>
              <a:rPr lang="en-US" sz="2000" dirty="0" smtClean="0">
                <a:solidFill>
                  <a:schemeClr val="accent2"/>
                </a:solidFill>
                <a:sym typeface="Wingdings" pitchFamily="2" charset="2"/>
              </a:rPr>
              <a:t>    Study BH accretion/acceleration physics</a:t>
            </a:r>
            <a:endParaRPr lang="en-US" sz="2000" dirty="0" smtClean="0">
              <a:solidFill>
                <a:schemeClr val="accent2"/>
              </a:solidFill>
            </a:endParaRPr>
          </a:p>
          <a:p>
            <a:pPr eaLnBrk="1" hangingPunct="1">
              <a:buFontTx/>
              <a:buNone/>
            </a:pPr>
            <a:r>
              <a:rPr lang="en-US" sz="2000" dirty="0" smtClean="0"/>
              <a:t>	</a:t>
            </a:r>
          </a:p>
          <a:p>
            <a:pPr eaLnBrk="1" hangingPunct="1"/>
            <a:r>
              <a:rPr lang="en-US" sz="2000" dirty="0" smtClean="0">
                <a:cs typeface="Guttman Adii-Light" pitchFamily="2" charset="-79"/>
              </a:rPr>
              <a:t>For all known sources,</a:t>
            </a:r>
            <a:r>
              <a:rPr lang="en-US" sz="2000" dirty="0" smtClean="0"/>
              <a:t>   </a:t>
            </a:r>
            <a:r>
              <a:rPr lang="en-US" sz="2000" dirty="0" err="1" smtClean="0">
                <a:latin typeface="Symbol" pitchFamily="18" charset="2"/>
              </a:rPr>
              <a:t>t</a:t>
            </a:r>
            <a:r>
              <a:rPr lang="en-US" sz="2000" baseline="-25000" dirty="0" err="1" smtClean="0">
                <a:latin typeface="Symbol" pitchFamily="18" charset="2"/>
              </a:rPr>
              <a:t>g</a:t>
            </a:r>
            <a:r>
              <a:rPr lang="en-US" sz="2000" baseline="-25000" dirty="0" err="1" smtClean="0"/>
              <a:t>p</a:t>
            </a:r>
            <a:r>
              <a:rPr lang="en-US" sz="2000" dirty="0" smtClean="0"/>
              <a:t>&lt;=1:</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marL="0" indent="0" eaLnBrk="1" hangingPunct="1">
              <a:buNone/>
            </a:pPr>
            <a:endParaRPr lang="en-US" sz="2000" dirty="0" smtClean="0"/>
          </a:p>
          <a:p>
            <a:pPr eaLnBrk="1" hangingPunct="1"/>
            <a:r>
              <a:rPr lang="en-US" sz="2000" dirty="0" smtClean="0"/>
              <a:t>If X-G p</a:t>
            </a:r>
            <a:r>
              <a:rPr lang="en-US" sz="2000" dirty="0" smtClean="0">
                <a:latin typeface="Times New Roman" pitchFamily="18" charset="0"/>
              </a:rPr>
              <a:t>’</a:t>
            </a:r>
            <a:r>
              <a:rPr lang="en-US" sz="2000" dirty="0" smtClean="0"/>
              <a:t>s:</a:t>
            </a:r>
          </a:p>
          <a:p>
            <a:pPr eaLnBrk="1" hangingPunct="1"/>
            <a:endParaRPr lang="en-US" sz="2000" dirty="0" smtClean="0">
              <a:sym typeface="Wingdings" pitchFamily="2" charset="2"/>
            </a:endParaRPr>
          </a:p>
          <a:p>
            <a:pPr eaLnBrk="1" hangingPunct="1">
              <a:buFontTx/>
              <a:buNone/>
            </a:pPr>
            <a:r>
              <a:rPr lang="en-US" sz="2000" dirty="0" smtClean="0">
                <a:solidFill>
                  <a:schemeClr val="accent2"/>
                </a:solidFill>
                <a:sym typeface="Wingdings" pitchFamily="2" charset="2"/>
              </a:rPr>
              <a:t> Identify primaries, determine f(z)</a:t>
            </a:r>
          </a:p>
        </p:txBody>
      </p:sp>
      <p:graphicFrame>
        <p:nvGraphicFramePr>
          <p:cNvPr id="28676" name="Object 4"/>
          <p:cNvGraphicFramePr>
            <a:graphicFrameLocks noChangeAspect="1"/>
          </p:cNvGraphicFramePr>
          <p:nvPr>
            <p:extLst>
              <p:ext uri="{D42A27DB-BD31-4B8C-83A1-F6EECF244321}">
                <p14:modId xmlns:p14="http://schemas.microsoft.com/office/powerpoint/2010/main" xmlns="" val="1423181242"/>
              </p:ext>
            </p:extLst>
          </p:nvPr>
        </p:nvGraphicFramePr>
        <p:xfrm>
          <a:off x="1371600" y="3586162"/>
          <a:ext cx="5916613" cy="1422400"/>
        </p:xfrm>
        <a:graphic>
          <a:graphicData uri="http://schemas.openxmlformats.org/presentationml/2006/ole">
            <p:oleObj spid="_x0000_s28898" name="משוואה" r:id="rId4" imgW="3073400" imgH="736600" progId="Equation.3">
              <p:embed/>
            </p:oleObj>
          </a:graphicData>
        </a:graphic>
      </p:graphicFrame>
      <p:sp>
        <p:nvSpPr>
          <p:cNvPr id="28677" name="Line 5"/>
          <p:cNvSpPr>
            <a:spLocks noChangeShapeType="1"/>
          </p:cNvSpPr>
          <p:nvPr/>
        </p:nvSpPr>
        <p:spPr bwMode="auto">
          <a:xfrm>
            <a:off x="4419600" y="1524000"/>
            <a:ext cx="152400" cy="0"/>
          </a:xfrm>
          <a:prstGeom prst="line">
            <a:avLst/>
          </a:prstGeom>
          <a:noFill/>
          <a:ln w="28575">
            <a:solidFill>
              <a:schemeClr val="tx1"/>
            </a:solidFill>
            <a:round/>
            <a:headEnd/>
            <a:tailEnd/>
          </a:ln>
          <a:effectLst/>
        </p:spPr>
        <p:txBody>
          <a:bodyPr/>
          <a:lstStyle/>
          <a:p>
            <a:endParaRPr lang="en-US"/>
          </a:p>
        </p:txBody>
      </p:sp>
      <p:sp>
        <p:nvSpPr>
          <p:cNvPr id="250886" name="Rectangle 6"/>
          <p:cNvSpPr>
            <a:spLocks noChangeArrowheads="1"/>
          </p:cNvSpPr>
          <p:nvPr/>
        </p:nvSpPr>
        <p:spPr bwMode="auto">
          <a:xfrm>
            <a:off x="7537450" y="4038600"/>
            <a:ext cx="1606550" cy="517525"/>
          </a:xfrm>
          <a:prstGeom prst="rect">
            <a:avLst/>
          </a:prstGeom>
          <a:noFill/>
          <a:ln w="9525">
            <a:noFill/>
            <a:miter lim="800000"/>
            <a:headEnd/>
            <a:tailEnd/>
          </a:ln>
          <a:effectLst/>
        </p:spPr>
        <p:txBody>
          <a:bodyPr wrap="none">
            <a:spAutoFit/>
          </a:bodyPr>
          <a:lstStyle/>
          <a:p>
            <a:pPr rtl="0"/>
            <a:r>
              <a:rPr lang="en-US" sz="1400" dirty="0"/>
              <a:t>[EW &amp; Bahcall 99; </a:t>
            </a:r>
          </a:p>
          <a:p>
            <a:pPr rtl="0"/>
            <a:r>
              <a:rPr lang="en-US" sz="1400" dirty="0"/>
              <a:t>Bahcall &amp; EW 01]</a:t>
            </a:r>
          </a:p>
        </p:txBody>
      </p:sp>
      <p:graphicFrame>
        <p:nvGraphicFramePr>
          <p:cNvPr id="28679" name="Object 7"/>
          <p:cNvGraphicFramePr>
            <a:graphicFrameLocks noChangeAspect="1"/>
          </p:cNvGraphicFramePr>
          <p:nvPr>
            <p:extLst>
              <p:ext uri="{D42A27DB-BD31-4B8C-83A1-F6EECF244321}">
                <p14:modId xmlns:p14="http://schemas.microsoft.com/office/powerpoint/2010/main" xmlns="" val="3590027879"/>
              </p:ext>
            </p:extLst>
          </p:nvPr>
        </p:nvGraphicFramePr>
        <p:xfrm>
          <a:off x="2667000" y="5214937"/>
          <a:ext cx="2895600" cy="881063"/>
        </p:xfrm>
        <a:graphic>
          <a:graphicData uri="http://schemas.openxmlformats.org/presentationml/2006/ole">
            <p:oleObj spid="_x0000_s28899" name="משוואה" r:id="rId5" imgW="1422400" imgH="431800" progId="Equation.3">
              <p:embed/>
            </p:oleObj>
          </a:graphicData>
        </a:graphic>
      </p:graphicFrame>
      <p:sp>
        <p:nvSpPr>
          <p:cNvPr id="250888" name="Rectangle 8"/>
          <p:cNvSpPr>
            <a:spLocks noChangeArrowheads="1"/>
          </p:cNvSpPr>
          <p:nvPr/>
        </p:nvSpPr>
        <p:spPr bwMode="auto">
          <a:xfrm>
            <a:off x="6978650" y="5638800"/>
            <a:ext cx="2165350" cy="304800"/>
          </a:xfrm>
          <a:prstGeom prst="rect">
            <a:avLst/>
          </a:prstGeom>
          <a:noFill/>
          <a:ln w="9525">
            <a:noFill/>
            <a:miter lim="800000"/>
            <a:headEnd/>
            <a:tailEnd/>
          </a:ln>
          <a:effectLst/>
        </p:spPr>
        <p:txBody>
          <a:bodyPr wrap="none">
            <a:spAutoFit/>
          </a:bodyPr>
          <a:lstStyle/>
          <a:p>
            <a:pPr rtl="0"/>
            <a:r>
              <a:rPr lang="en-US" sz="1400" dirty="0"/>
              <a:t>[Berezinsky &amp; </a:t>
            </a:r>
            <a:r>
              <a:rPr lang="en-US" sz="1400" dirty="0" err="1"/>
              <a:t>Zatsepin</a:t>
            </a:r>
            <a:r>
              <a:rPr lang="en-US" sz="1400" dirty="0"/>
              <a:t> 69]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0"/>
            <a:ext cx="7772400" cy="914400"/>
          </a:xfrm>
        </p:spPr>
        <p:txBody>
          <a:bodyPr/>
          <a:lstStyle/>
          <a:p>
            <a:pPr eaLnBrk="1" hangingPunct="1"/>
            <a:r>
              <a:rPr lang="en-US" smtClean="0"/>
              <a:t>Bound implications: I. AGN </a:t>
            </a:r>
            <a:r>
              <a:rPr lang="en-US" smtClean="0">
                <a:latin typeface="Symbol" pitchFamily="18" charset="2"/>
              </a:rPr>
              <a:t>n</a:t>
            </a:r>
            <a:r>
              <a:rPr lang="en-US" smtClean="0"/>
              <a:t> models</a:t>
            </a:r>
          </a:p>
        </p:txBody>
      </p:sp>
      <p:pic>
        <p:nvPicPr>
          <p:cNvPr id="29699" name="Picture 3" descr="agn"/>
          <p:cNvPicPr>
            <a:picLocks noGrp="1" noChangeAspect="1" noChangeArrowheads="1"/>
          </p:cNvPicPr>
          <p:nvPr>
            <p:ph type="body" idx="1"/>
          </p:nvPr>
        </p:nvPicPr>
        <p:blipFill>
          <a:blip r:embed="rId2" cstate="print"/>
          <a:srcRect/>
          <a:stretch>
            <a:fillRect/>
          </a:stretch>
        </p:blipFill>
        <p:spPr>
          <a:xfrm>
            <a:off x="1371600" y="1752600"/>
            <a:ext cx="6400800" cy="4800600"/>
          </a:xfrm>
          <a:noFill/>
        </p:spPr>
      </p:pic>
      <p:sp>
        <p:nvSpPr>
          <p:cNvPr id="143367" name="Line 7"/>
          <p:cNvSpPr>
            <a:spLocks noChangeShapeType="1"/>
          </p:cNvSpPr>
          <p:nvPr/>
        </p:nvSpPr>
        <p:spPr bwMode="auto">
          <a:xfrm>
            <a:off x="2209800" y="4191000"/>
            <a:ext cx="4572000" cy="0"/>
          </a:xfrm>
          <a:prstGeom prst="line">
            <a:avLst/>
          </a:prstGeom>
          <a:noFill/>
          <a:ln w="9525">
            <a:solidFill>
              <a:schemeClr val="tx1"/>
            </a:solidFill>
            <a:prstDash val="lgDashDot"/>
            <a:round/>
            <a:headEnd/>
            <a:tailEnd/>
          </a:ln>
          <a:effectLst/>
        </p:spPr>
        <p:txBody>
          <a:bodyPr/>
          <a:lstStyle/>
          <a:p>
            <a:endParaRPr lang="en-US"/>
          </a:p>
        </p:txBody>
      </p:sp>
      <p:sp>
        <p:nvSpPr>
          <p:cNvPr id="143368" name="Text Box 8"/>
          <p:cNvSpPr txBox="1">
            <a:spLocks noChangeArrowheads="1"/>
          </p:cNvSpPr>
          <p:nvPr/>
        </p:nvSpPr>
        <p:spPr bwMode="auto">
          <a:xfrm>
            <a:off x="2200275" y="3962400"/>
            <a:ext cx="728663" cy="304800"/>
          </a:xfrm>
          <a:prstGeom prst="rect">
            <a:avLst/>
          </a:prstGeom>
          <a:noFill/>
          <a:ln w="9525">
            <a:noFill/>
            <a:miter lim="800000"/>
            <a:headEnd/>
            <a:tailEnd/>
          </a:ln>
          <a:effectLst/>
        </p:spPr>
        <p:txBody>
          <a:bodyPr wrap="none">
            <a:spAutoFit/>
          </a:bodyPr>
          <a:lstStyle/>
          <a:p>
            <a:r>
              <a:rPr lang="en-US" sz="1400" b="1"/>
              <a:t>BBR05</a:t>
            </a:r>
          </a:p>
        </p:txBody>
      </p:sp>
      <p:sp>
        <p:nvSpPr>
          <p:cNvPr id="29702" name="Line 9"/>
          <p:cNvSpPr>
            <a:spLocks noChangeShapeType="1"/>
          </p:cNvSpPr>
          <p:nvPr/>
        </p:nvSpPr>
        <p:spPr bwMode="auto">
          <a:xfrm>
            <a:off x="1752600" y="1600200"/>
            <a:ext cx="1676400" cy="1600200"/>
          </a:xfrm>
          <a:prstGeom prst="line">
            <a:avLst/>
          </a:prstGeom>
          <a:noFill/>
          <a:ln w="9525">
            <a:solidFill>
              <a:schemeClr val="tx1"/>
            </a:solidFill>
            <a:round/>
            <a:headEnd/>
            <a:tailEnd type="triangle" w="med" len="med"/>
          </a:ln>
          <a:effectLst/>
        </p:spPr>
        <p:txBody>
          <a:bodyPr/>
          <a:lstStyle/>
          <a:p>
            <a:endParaRPr lang="en-US"/>
          </a:p>
        </p:txBody>
      </p:sp>
      <p:sp>
        <p:nvSpPr>
          <p:cNvPr id="29703" name="Text Box 10"/>
          <p:cNvSpPr txBox="1">
            <a:spLocks noChangeArrowheads="1"/>
          </p:cNvSpPr>
          <p:nvPr/>
        </p:nvSpPr>
        <p:spPr bwMode="auto">
          <a:xfrm>
            <a:off x="228600" y="1136650"/>
            <a:ext cx="2035175" cy="701675"/>
          </a:xfrm>
          <a:prstGeom prst="rect">
            <a:avLst/>
          </a:prstGeom>
          <a:noFill/>
          <a:ln w="9525">
            <a:noFill/>
            <a:miter lim="800000"/>
            <a:headEnd/>
            <a:tailEnd/>
          </a:ln>
          <a:effectLst/>
        </p:spPr>
        <p:txBody>
          <a:bodyPr wrap="none">
            <a:spAutoFit/>
          </a:bodyPr>
          <a:lstStyle/>
          <a:p>
            <a:pPr algn="l" rtl="0"/>
            <a:r>
              <a:rPr lang="en-US" sz="2000"/>
              <a:t>“Hidden” (</a:t>
            </a:r>
            <a:r>
              <a:rPr lang="en-US" sz="2000">
                <a:latin typeface="Symbol" pitchFamily="18" charset="2"/>
              </a:rPr>
              <a:t>n</a:t>
            </a:r>
            <a:r>
              <a:rPr lang="en-US" sz="2000"/>
              <a:t> only)</a:t>
            </a:r>
          </a:p>
          <a:p>
            <a:pPr algn="l" rtl="0"/>
            <a:r>
              <a:rPr lang="en-US" sz="2000"/>
              <a:t>         sources</a:t>
            </a:r>
          </a:p>
        </p:txBody>
      </p:sp>
      <p:sp>
        <p:nvSpPr>
          <p:cNvPr id="29704" name="Line 11"/>
          <p:cNvSpPr>
            <a:spLocks noChangeShapeType="1"/>
          </p:cNvSpPr>
          <p:nvPr/>
        </p:nvSpPr>
        <p:spPr bwMode="auto">
          <a:xfrm flipH="1">
            <a:off x="5715000" y="1600200"/>
            <a:ext cx="1447800" cy="990600"/>
          </a:xfrm>
          <a:prstGeom prst="line">
            <a:avLst/>
          </a:prstGeom>
          <a:noFill/>
          <a:ln w="9525">
            <a:solidFill>
              <a:schemeClr val="tx1"/>
            </a:solidFill>
            <a:round/>
            <a:headEnd/>
            <a:tailEnd type="triangle" w="med" len="med"/>
          </a:ln>
          <a:effectLst/>
        </p:spPr>
        <p:txBody>
          <a:bodyPr/>
          <a:lstStyle/>
          <a:p>
            <a:endParaRPr lang="en-US"/>
          </a:p>
        </p:txBody>
      </p:sp>
      <p:sp>
        <p:nvSpPr>
          <p:cNvPr id="29705" name="Text Box 12"/>
          <p:cNvSpPr txBox="1">
            <a:spLocks noChangeArrowheads="1"/>
          </p:cNvSpPr>
          <p:nvPr/>
        </p:nvSpPr>
        <p:spPr bwMode="auto">
          <a:xfrm>
            <a:off x="6400800" y="1143000"/>
            <a:ext cx="2132013" cy="701675"/>
          </a:xfrm>
          <a:prstGeom prst="rect">
            <a:avLst/>
          </a:prstGeom>
          <a:noFill/>
          <a:ln w="9525">
            <a:noFill/>
            <a:miter lim="800000"/>
            <a:headEnd/>
            <a:tailEnd/>
          </a:ln>
          <a:effectLst/>
        </p:spPr>
        <p:txBody>
          <a:bodyPr wrap="none">
            <a:spAutoFit/>
          </a:bodyPr>
          <a:lstStyle/>
          <a:p>
            <a:pPr algn="l"/>
            <a:r>
              <a:rPr lang="en-US" sz="2000"/>
              <a:t>Violating UHECR </a:t>
            </a:r>
          </a:p>
          <a:p>
            <a:pPr algn="l" rtl="0"/>
            <a:r>
              <a:rPr lang="en-US" sz="2000"/>
              <a:t>              bound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p:bldP spid="14336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u_bound_1307.jpg"/>
          <p:cNvPicPr>
            <a:picLocks noChangeAspect="1"/>
          </p:cNvPicPr>
          <p:nvPr/>
        </p:nvPicPr>
        <p:blipFill>
          <a:blip r:embed="rId3" cstate="print"/>
          <a:stretch>
            <a:fillRect/>
          </a:stretch>
        </p:blipFill>
        <p:spPr>
          <a:xfrm>
            <a:off x="228600" y="1085850"/>
            <a:ext cx="7696200" cy="5772150"/>
          </a:xfrm>
          <a:prstGeom prst="rect">
            <a:avLst/>
          </a:prstGeom>
        </p:spPr>
      </p:pic>
      <p:sp>
        <p:nvSpPr>
          <p:cNvPr id="30724" name="Rectangle 18"/>
          <p:cNvSpPr>
            <a:spLocks noChangeArrowheads="1"/>
          </p:cNvSpPr>
          <p:nvPr/>
        </p:nvSpPr>
        <p:spPr bwMode="auto">
          <a:xfrm>
            <a:off x="6781800" y="3219450"/>
            <a:ext cx="2286000" cy="1295400"/>
          </a:xfrm>
          <a:prstGeom prst="rect">
            <a:avLst/>
          </a:prstGeom>
          <a:solidFill>
            <a:schemeClr val="bg1"/>
          </a:solidFill>
          <a:ln w="9525">
            <a:solidFill>
              <a:srgbClr val="FF0000"/>
            </a:solidFill>
            <a:miter lim="800000"/>
            <a:headEnd/>
            <a:tailEnd/>
          </a:ln>
          <a:effectLst/>
        </p:spPr>
        <p:txBody>
          <a:bodyPr wrap="none" anchor="ctr"/>
          <a:lstStyle/>
          <a:p>
            <a:endParaRPr lang="en-US"/>
          </a:p>
        </p:txBody>
      </p:sp>
      <p:sp>
        <p:nvSpPr>
          <p:cNvPr id="30725" name="Rectangle 2"/>
          <p:cNvSpPr>
            <a:spLocks noGrp="1" noChangeArrowheads="1"/>
          </p:cNvSpPr>
          <p:nvPr>
            <p:ph type="title"/>
          </p:nvPr>
        </p:nvSpPr>
        <p:spPr>
          <a:xfrm>
            <a:off x="685800" y="381000"/>
            <a:ext cx="7772400" cy="762000"/>
          </a:xfrm>
        </p:spPr>
        <p:txBody>
          <a:bodyPr/>
          <a:lstStyle/>
          <a:p>
            <a:pPr eaLnBrk="1" hangingPunct="1"/>
            <a:r>
              <a:rPr lang="en-US" dirty="0" smtClean="0"/>
              <a:t>Bound implications: </a:t>
            </a:r>
            <a:r>
              <a:rPr lang="en-US" dirty="0" smtClean="0">
                <a:latin typeface="Symbol" pitchFamily="18" charset="2"/>
              </a:rPr>
              <a:t>n</a:t>
            </a:r>
            <a:r>
              <a:rPr lang="en-US" dirty="0" smtClean="0"/>
              <a:t> experiments</a:t>
            </a:r>
          </a:p>
        </p:txBody>
      </p:sp>
      <p:graphicFrame>
        <p:nvGraphicFramePr>
          <p:cNvPr id="30726" name="Object 15"/>
          <p:cNvGraphicFramePr>
            <a:graphicFrameLocks noChangeAspect="1"/>
          </p:cNvGraphicFramePr>
          <p:nvPr/>
        </p:nvGraphicFramePr>
        <p:xfrm>
          <a:off x="6705600" y="3752850"/>
          <a:ext cx="2333625" cy="736600"/>
        </p:xfrm>
        <a:graphic>
          <a:graphicData uri="http://schemas.openxmlformats.org/presentationml/2006/ole">
            <p:oleObj spid="_x0000_s30833" name="משוואה" r:id="rId4" imgW="1409088" imgH="444307" progId="Equation.3">
              <p:embed/>
            </p:oleObj>
          </a:graphicData>
        </a:graphic>
      </p:graphicFrame>
      <p:sp>
        <p:nvSpPr>
          <p:cNvPr id="30727" name="Text Box 16"/>
          <p:cNvSpPr txBox="1">
            <a:spLocks noChangeArrowheads="1"/>
          </p:cNvSpPr>
          <p:nvPr/>
        </p:nvSpPr>
        <p:spPr bwMode="auto">
          <a:xfrm>
            <a:off x="7086600" y="3295650"/>
            <a:ext cx="1335088" cy="457200"/>
          </a:xfrm>
          <a:prstGeom prst="rect">
            <a:avLst/>
          </a:prstGeom>
          <a:noFill/>
          <a:ln w="9525">
            <a:noFill/>
            <a:miter lim="800000"/>
            <a:headEnd/>
            <a:tailEnd/>
          </a:ln>
          <a:effectLst/>
        </p:spPr>
        <p:txBody>
          <a:bodyPr wrap="none">
            <a:spAutoFit/>
          </a:bodyPr>
          <a:lstStyle/>
          <a:p>
            <a:r>
              <a:rPr lang="en-US"/>
              <a:t>2 flavors,</a:t>
            </a:r>
          </a:p>
        </p:txBody>
      </p:sp>
      <p:sp>
        <p:nvSpPr>
          <p:cNvPr id="30728" name="Line 17"/>
          <p:cNvSpPr>
            <a:spLocks noChangeShapeType="1"/>
          </p:cNvSpPr>
          <p:nvPr/>
        </p:nvSpPr>
        <p:spPr bwMode="auto">
          <a:xfrm flipH="1">
            <a:off x="6248400" y="3905250"/>
            <a:ext cx="533400" cy="76200"/>
          </a:xfrm>
          <a:prstGeom prst="line">
            <a:avLst/>
          </a:prstGeom>
          <a:noFill/>
          <a:ln w="19050">
            <a:solidFill>
              <a:srgbClr val="FF0000"/>
            </a:solidFill>
            <a:round/>
            <a:headEnd/>
            <a:tailEnd type="triangle" w="med" len="med"/>
          </a:ln>
          <a:effectLst/>
        </p:spPr>
        <p:txBody>
          <a:bodyPr/>
          <a:lstStyle/>
          <a:p>
            <a:endParaRPr lang="en-US"/>
          </a:p>
        </p:txBody>
      </p:sp>
      <p:sp>
        <p:nvSpPr>
          <p:cNvPr id="252949" name="Line 21"/>
          <p:cNvSpPr>
            <a:spLocks noChangeShapeType="1"/>
          </p:cNvSpPr>
          <p:nvPr/>
        </p:nvSpPr>
        <p:spPr bwMode="auto">
          <a:xfrm>
            <a:off x="1371600" y="3371850"/>
            <a:ext cx="228600" cy="0"/>
          </a:xfrm>
          <a:prstGeom prst="line">
            <a:avLst/>
          </a:prstGeom>
          <a:noFill/>
          <a:ln w="28575">
            <a:solidFill>
              <a:schemeClr val="accent2"/>
            </a:solidFill>
            <a:round/>
            <a:headEnd type="arrow" w="med" len="med"/>
            <a:tailEnd/>
          </a:ln>
          <a:effectLst/>
        </p:spPr>
        <p:txBody>
          <a:bodyPr/>
          <a:lstStyle/>
          <a:p>
            <a:endParaRPr lang="en-US"/>
          </a:p>
        </p:txBody>
      </p:sp>
      <p:sp>
        <p:nvSpPr>
          <p:cNvPr id="252950" name="Text Box 22"/>
          <p:cNvSpPr txBox="1">
            <a:spLocks noChangeArrowheads="1"/>
          </p:cNvSpPr>
          <p:nvPr/>
        </p:nvSpPr>
        <p:spPr bwMode="auto">
          <a:xfrm>
            <a:off x="1250950" y="3005138"/>
            <a:ext cx="730250" cy="366712"/>
          </a:xfrm>
          <a:prstGeom prst="rect">
            <a:avLst/>
          </a:prstGeom>
          <a:noFill/>
          <a:ln w="9525">
            <a:noFill/>
            <a:miter lim="800000"/>
            <a:headEnd/>
            <a:tailEnd/>
          </a:ln>
          <a:effectLst/>
        </p:spPr>
        <p:txBody>
          <a:bodyPr wrap="none">
            <a:spAutoFit/>
          </a:bodyPr>
          <a:lstStyle/>
          <a:p>
            <a:r>
              <a:rPr lang="en-US" sz="1800">
                <a:solidFill>
                  <a:schemeClr val="accent2"/>
                </a:solidFill>
              </a:rPr>
              <a:t>Fermi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9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4114800" cy="685800"/>
          </a:xfrm>
        </p:spPr>
        <p:txBody>
          <a:bodyPr/>
          <a:lstStyle/>
          <a:p>
            <a:pPr eaLnBrk="1" hangingPunct="1"/>
            <a:r>
              <a:rPr lang="en-US" smtClean="0"/>
              <a:t>AMANDA</a:t>
            </a:r>
          </a:p>
        </p:txBody>
      </p:sp>
      <p:pic>
        <p:nvPicPr>
          <p:cNvPr id="270339" name="Picture 3" descr="amanda"/>
          <p:cNvPicPr>
            <a:picLocks noChangeAspect="1" noChangeArrowheads="1"/>
          </p:cNvPicPr>
          <p:nvPr/>
        </p:nvPicPr>
        <p:blipFill>
          <a:blip r:embed="rId2" cstate="print"/>
          <a:srcRect/>
          <a:stretch>
            <a:fillRect/>
          </a:stretch>
        </p:blipFill>
        <p:spPr bwMode="auto">
          <a:xfrm>
            <a:off x="304800" y="1447800"/>
            <a:ext cx="4087813" cy="5105400"/>
          </a:xfrm>
          <a:prstGeom prst="rect">
            <a:avLst/>
          </a:prstGeom>
          <a:noFill/>
          <a:ln w="9525">
            <a:noFill/>
            <a:miter lim="800000"/>
            <a:headEnd/>
            <a:tailEnd/>
          </a:ln>
        </p:spPr>
      </p:pic>
      <p:pic>
        <p:nvPicPr>
          <p:cNvPr id="31748" name="Picture 4" descr="IceCube"/>
          <p:cNvPicPr>
            <a:picLocks noChangeAspect="1" noChangeArrowheads="1"/>
          </p:cNvPicPr>
          <p:nvPr/>
        </p:nvPicPr>
        <p:blipFill>
          <a:blip r:embed="rId3" cstate="print"/>
          <a:srcRect/>
          <a:stretch>
            <a:fillRect/>
          </a:stretch>
        </p:blipFill>
        <p:spPr bwMode="auto">
          <a:xfrm>
            <a:off x="4572000" y="3048000"/>
            <a:ext cx="4572000" cy="3500438"/>
          </a:xfrm>
          <a:prstGeom prst="rect">
            <a:avLst/>
          </a:prstGeom>
          <a:noFill/>
          <a:ln w="9525">
            <a:noFill/>
            <a:miter lim="800000"/>
            <a:headEnd/>
            <a:tailEnd/>
          </a:ln>
        </p:spPr>
      </p:pic>
      <p:pic>
        <p:nvPicPr>
          <p:cNvPr id="31749" name="Picture 5" descr="Penguin"/>
          <p:cNvPicPr>
            <a:picLocks noChangeAspect="1" noChangeArrowheads="1"/>
          </p:cNvPicPr>
          <p:nvPr/>
        </p:nvPicPr>
        <p:blipFill>
          <a:blip r:embed="rId4" cstate="print"/>
          <a:srcRect/>
          <a:stretch>
            <a:fillRect/>
          </a:stretch>
        </p:blipFill>
        <p:spPr bwMode="auto">
          <a:xfrm>
            <a:off x="6629400" y="0"/>
            <a:ext cx="2143125" cy="2552700"/>
          </a:xfrm>
          <a:prstGeom prst="rect">
            <a:avLst/>
          </a:prstGeom>
          <a:noFill/>
          <a:ln w="9525">
            <a:noFill/>
            <a:miter lim="800000"/>
            <a:headEnd/>
            <a:tailEnd/>
          </a:ln>
        </p:spPr>
      </p:pic>
      <p:sp>
        <p:nvSpPr>
          <p:cNvPr id="31750" name="Text Box 6"/>
          <p:cNvSpPr txBox="1">
            <a:spLocks noChangeArrowheads="1"/>
          </p:cNvSpPr>
          <p:nvPr/>
        </p:nvSpPr>
        <p:spPr bwMode="auto">
          <a:xfrm>
            <a:off x="3733800" y="228600"/>
            <a:ext cx="2146300" cy="579438"/>
          </a:xfrm>
          <a:prstGeom prst="rect">
            <a:avLst/>
          </a:prstGeom>
          <a:noFill/>
          <a:ln w="9525" algn="ctr">
            <a:noFill/>
            <a:miter lim="800000"/>
            <a:headEnd/>
            <a:tailEnd/>
          </a:ln>
          <a:effectLst/>
        </p:spPr>
        <p:txBody>
          <a:bodyPr wrap="none">
            <a:spAutoFit/>
          </a:bodyPr>
          <a:lstStyle/>
          <a:p>
            <a:pPr algn="ctr"/>
            <a:r>
              <a:rPr lang="en-US" sz="3200">
                <a:solidFill>
                  <a:srgbClr val="FF0000"/>
                </a:solidFill>
                <a:latin typeface="Comic Sans MS" pitchFamily="66" charset="0"/>
              </a:rPr>
              <a:t>&amp; IceCube</a:t>
            </a:r>
          </a:p>
        </p:txBody>
      </p:sp>
      <p:pic>
        <p:nvPicPr>
          <p:cNvPr id="270343" name="Picture 7" descr="IceCubeUpdated"/>
          <p:cNvPicPr>
            <a:picLocks noChangeAspect="1" noChangeArrowheads="1"/>
          </p:cNvPicPr>
          <p:nvPr/>
        </p:nvPicPr>
        <p:blipFill>
          <a:blip r:embed="rId5" cstate="print"/>
          <a:srcRect/>
          <a:stretch>
            <a:fillRect/>
          </a:stretch>
        </p:blipFill>
        <p:spPr bwMode="auto">
          <a:xfrm>
            <a:off x="0" y="1676400"/>
            <a:ext cx="6477000" cy="4857750"/>
          </a:xfrm>
          <a:prstGeom prst="rect">
            <a:avLst/>
          </a:prstGeom>
          <a:noFill/>
          <a:ln w="9525">
            <a:noFill/>
            <a:miter lim="800000"/>
            <a:headEnd/>
            <a:tailEnd/>
          </a:ln>
        </p:spPr>
      </p:pic>
      <p:sp>
        <p:nvSpPr>
          <p:cNvPr id="270344" name="Rectangle 8"/>
          <p:cNvSpPr>
            <a:spLocks noChangeArrowheads="1"/>
          </p:cNvSpPr>
          <p:nvPr/>
        </p:nvSpPr>
        <p:spPr bwMode="auto">
          <a:xfrm>
            <a:off x="4038600" y="6172200"/>
            <a:ext cx="1295400" cy="381000"/>
          </a:xfrm>
          <a:prstGeom prst="rect">
            <a:avLst/>
          </a:prstGeom>
          <a:solidFill>
            <a:srgbClr val="FFFF00"/>
          </a:solidFill>
          <a:ln w="9525">
            <a:solidFill>
              <a:schemeClr val="bg1"/>
            </a:solidFill>
            <a:miter lim="800000"/>
            <a:headEnd/>
            <a:tailEnd/>
          </a:ln>
          <a:effectLst/>
        </p:spPr>
        <p:txBody>
          <a:bodyPr wrap="none" anchor="ctr"/>
          <a:lstStyle/>
          <a:p>
            <a:pPr algn="ctr"/>
            <a:r>
              <a:rPr lang="en-US" sz="2000"/>
              <a:t>Completed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70339"/>
                                        </p:tgtEl>
                                      </p:cBhvr>
                                    </p:animEffect>
                                    <p:set>
                                      <p:cBhvr>
                                        <p:cTn id="7" dur="1" fill="hold">
                                          <p:stCondLst>
                                            <p:cond delay="499"/>
                                          </p:stCondLst>
                                        </p:cTn>
                                        <p:tgtEl>
                                          <p:spTgt spid="270339"/>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270343"/>
                                        </p:tgtEl>
                                        <p:attrNameLst>
                                          <p:attrName>style.visibility</p:attrName>
                                        </p:attrNameLst>
                                      </p:cBhvr>
                                      <p:to>
                                        <p:strVal val="visible"/>
                                      </p:to>
                                    </p:set>
                                    <p:animEffect transition="in" filter="blinds(horizontal)">
                                      <p:cBhvr>
                                        <p:cTn id="10" dur="500"/>
                                        <p:tgtEl>
                                          <p:spTgt spid="270343"/>
                                        </p:tgtEl>
                                      </p:cBhvr>
                                    </p:animEffect>
                                  </p:childTnLst>
                                </p:cTn>
                              </p:par>
                              <p:par>
                                <p:cTn id="11" presetID="1" presetClass="entr" presetSubtype="0" fill="hold" nodeType="withEffect">
                                  <p:stCondLst>
                                    <p:cond delay="0"/>
                                  </p:stCondLst>
                                  <p:childTnLst>
                                    <p:set>
                                      <p:cBhvr>
                                        <p:cTn id="12" dur="1" fill="hold">
                                          <p:stCondLst>
                                            <p:cond delay="0"/>
                                          </p:stCondLst>
                                        </p:cTn>
                                        <p:tgtEl>
                                          <p:spTgt spid="2703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03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err="1" smtClean="0"/>
              <a:t>IceCube’s</a:t>
            </a:r>
            <a:r>
              <a:rPr lang="en-US" dirty="0" smtClean="0"/>
              <a:t> detection</a:t>
            </a:r>
            <a:endParaRPr lang="en-US" dirty="0"/>
          </a:p>
        </p:txBody>
      </p:sp>
      <p:pic>
        <p:nvPicPr>
          <p:cNvPr id="7" name="Content Placeholder 6" descr="IceCube-2013-05_Page_32.jpg"/>
          <p:cNvPicPr>
            <a:picLocks noGrp="1" noChangeAspect="1"/>
          </p:cNvPicPr>
          <p:nvPr>
            <p:ph sz="half" idx="1"/>
          </p:nvPr>
        </p:nvPicPr>
        <p:blipFill>
          <a:blip r:embed="rId2" cstate="print"/>
          <a:stretch>
            <a:fillRect/>
          </a:stretch>
        </p:blipFill>
        <p:spPr>
          <a:xfrm>
            <a:off x="304800" y="3276600"/>
            <a:ext cx="4140200" cy="3105150"/>
          </a:xfrm>
        </p:spPr>
      </p:pic>
      <p:pic>
        <p:nvPicPr>
          <p:cNvPr id="8" name="Picture 7" descr="IceCube-2013-05_Page_34.jpg"/>
          <p:cNvPicPr>
            <a:picLocks noChangeAspect="1"/>
          </p:cNvPicPr>
          <p:nvPr/>
        </p:nvPicPr>
        <p:blipFill>
          <a:blip r:embed="rId3" cstate="print"/>
          <a:stretch>
            <a:fillRect/>
          </a:stretch>
        </p:blipFill>
        <p:spPr>
          <a:xfrm>
            <a:off x="4648200" y="3200400"/>
            <a:ext cx="4267200" cy="3200400"/>
          </a:xfrm>
          <a:prstGeom prst="rect">
            <a:avLst/>
          </a:prstGeom>
        </p:spPr>
      </p:pic>
      <p:sp>
        <p:nvSpPr>
          <p:cNvPr id="9" name="TextBox 8"/>
          <p:cNvSpPr txBox="1"/>
          <p:nvPr/>
        </p:nvSpPr>
        <p:spPr>
          <a:xfrm>
            <a:off x="533400" y="1371600"/>
            <a:ext cx="7328609" cy="1938992"/>
          </a:xfrm>
          <a:prstGeom prst="rect">
            <a:avLst/>
          </a:prstGeom>
          <a:noFill/>
        </p:spPr>
        <p:txBody>
          <a:bodyPr wrap="none" rtlCol="0">
            <a:spAutoFit/>
          </a:bodyPr>
          <a:lstStyle/>
          <a:p>
            <a:pPr algn="l" rtl="0">
              <a:buFont typeface="Arial" pitchFamily="34" charset="0"/>
              <a:buChar char="•"/>
            </a:pPr>
            <a:r>
              <a:rPr lang="en-US" dirty="0" smtClean="0"/>
              <a:t> 28 events, compared to 12 expected,  </a:t>
            </a:r>
            <a:r>
              <a:rPr lang="en-US" dirty="0"/>
              <a:t>above </a:t>
            </a:r>
            <a:r>
              <a:rPr lang="en-US" dirty="0" smtClean="0"/>
              <a:t>50TeV; ~4</a:t>
            </a:r>
            <a:r>
              <a:rPr lang="en-US" dirty="0" smtClean="0">
                <a:latin typeface="Symbol" pitchFamily="18" charset="2"/>
              </a:rPr>
              <a:t>s</a:t>
            </a:r>
            <a:r>
              <a:rPr lang="en-US" dirty="0" smtClean="0"/>
              <a:t> </a:t>
            </a:r>
          </a:p>
          <a:p>
            <a:pPr algn="l" rtl="0"/>
            <a:r>
              <a:rPr lang="en-US" dirty="0"/>
              <a:t> </a:t>
            </a:r>
            <a:r>
              <a:rPr lang="en-US" dirty="0" smtClean="0"/>
              <a:t>  (cutoff at 2PeV?)</a:t>
            </a:r>
          </a:p>
          <a:p>
            <a:pPr algn="l" rtl="0">
              <a:buFont typeface="Arial" pitchFamily="34" charset="0"/>
              <a:buChar char="•"/>
            </a:pPr>
            <a:r>
              <a:rPr lang="en-US" dirty="0" smtClean="0"/>
              <a:t> 1/E</a:t>
            </a:r>
            <a:r>
              <a:rPr lang="en-US" baseline="30000" dirty="0" smtClean="0"/>
              <a:t>2</a:t>
            </a:r>
            <a:r>
              <a:rPr lang="en-US" dirty="0" smtClean="0"/>
              <a:t> spectrum, 4x10</a:t>
            </a:r>
            <a:r>
              <a:rPr lang="en-US" baseline="30000" dirty="0" smtClean="0"/>
              <a:t>-8</a:t>
            </a:r>
            <a:r>
              <a:rPr lang="en-US" dirty="0" smtClean="0"/>
              <a:t>GeV/cm</a:t>
            </a:r>
            <a:r>
              <a:rPr lang="en-US" baseline="30000" dirty="0" smtClean="0"/>
              <a:t>2</a:t>
            </a:r>
            <a:r>
              <a:rPr lang="en-US" dirty="0" smtClean="0"/>
              <a:t>s </a:t>
            </a:r>
            <a:r>
              <a:rPr lang="en-US" dirty="0" err="1" smtClean="0"/>
              <a:t>sr</a:t>
            </a:r>
            <a:endParaRPr lang="en-US" dirty="0" smtClean="0"/>
          </a:p>
          <a:p>
            <a:pPr algn="l" rtl="0">
              <a:buFont typeface="Arial" pitchFamily="34" charset="0"/>
              <a:buChar char="•"/>
            </a:pPr>
            <a:r>
              <a:rPr lang="en-US" dirty="0" smtClean="0"/>
              <a:t> Consistent with </a:t>
            </a:r>
            <a:r>
              <a:rPr lang="en-US" dirty="0" err="1" smtClean="0">
                <a:latin typeface="Symbol" pitchFamily="18" charset="2"/>
              </a:rPr>
              <a:t>n</a:t>
            </a:r>
            <a:r>
              <a:rPr lang="en-US" baseline="-25000" dirty="0" err="1" smtClean="0"/>
              <a:t>e</a:t>
            </a:r>
            <a:r>
              <a:rPr lang="en-US" dirty="0" err="1" smtClean="0"/>
              <a:t>:</a:t>
            </a:r>
            <a:r>
              <a:rPr lang="en-US" dirty="0" err="1" smtClean="0">
                <a:latin typeface="Symbol" pitchFamily="18" charset="2"/>
              </a:rPr>
              <a:t>n</a:t>
            </a:r>
            <a:r>
              <a:rPr lang="en-US" baseline="-25000" dirty="0" err="1" smtClean="0">
                <a:latin typeface="Symbol" pitchFamily="18" charset="2"/>
              </a:rPr>
              <a:t>m</a:t>
            </a:r>
            <a:r>
              <a:rPr lang="en-US" dirty="0" err="1" smtClean="0"/>
              <a:t>:</a:t>
            </a:r>
            <a:r>
              <a:rPr lang="en-US" dirty="0" err="1" smtClean="0">
                <a:latin typeface="Symbol" pitchFamily="18" charset="2"/>
              </a:rPr>
              <a:t>n</a:t>
            </a:r>
            <a:r>
              <a:rPr lang="en-US" baseline="-25000" dirty="0" err="1" smtClean="0">
                <a:latin typeface="Symbol" pitchFamily="18" charset="2"/>
              </a:rPr>
              <a:t>t</a:t>
            </a:r>
            <a:r>
              <a:rPr lang="en-US" dirty="0" smtClean="0"/>
              <a:t>=1:1:1</a:t>
            </a:r>
          </a:p>
          <a:p>
            <a:pPr algn="l" rtl="0">
              <a:buFont typeface="Arial" pitchFamily="34" charset="0"/>
              <a:buChar char="•"/>
            </a:pPr>
            <a:r>
              <a:rPr lang="en-US" dirty="0" smtClean="0"/>
              <a:t> Consistent with isotropy</a:t>
            </a:r>
            <a:endParaRPr lang="en-US" dirty="0"/>
          </a:p>
        </p:txBody>
      </p:sp>
      <p:sp>
        <p:nvSpPr>
          <p:cNvPr id="10" name="Rectangle 8"/>
          <p:cNvSpPr>
            <a:spLocks noChangeArrowheads="1"/>
          </p:cNvSpPr>
          <p:nvPr/>
        </p:nvSpPr>
        <p:spPr bwMode="auto">
          <a:xfrm>
            <a:off x="2441806" y="6553200"/>
            <a:ext cx="3304944" cy="307777"/>
          </a:xfrm>
          <a:prstGeom prst="rect">
            <a:avLst/>
          </a:prstGeom>
          <a:noFill/>
          <a:ln w="9525">
            <a:noFill/>
            <a:miter lim="800000"/>
            <a:headEnd/>
            <a:tailEnd/>
          </a:ln>
          <a:effectLst/>
        </p:spPr>
        <p:txBody>
          <a:bodyPr wrap="none">
            <a:spAutoFit/>
          </a:bodyPr>
          <a:lstStyle/>
          <a:p>
            <a:pPr rtl="0"/>
            <a:r>
              <a:rPr lang="en-US" sz="1400" dirty="0" smtClean="0"/>
              <a:t>[N. Whitehorn, IC collaboration, IPA 2013]</a:t>
            </a:r>
            <a:endParaRPr lang="en-US" sz="1400" dirty="0"/>
          </a:p>
        </p:txBody>
      </p:sp>
      <p:sp>
        <p:nvSpPr>
          <p:cNvPr id="11" name="TextBox 10"/>
          <p:cNvSpPr txBox="1"/>
          <p:nvPr/>
        </p:nvSpPr>
        <p:spPr>
          <a:xfrm rot="19921753">
            <a:off x="2291461" y="4865916"/>
            <a:ext cx="4137671" cy="584775"/>
          </a:xfrm>
          <a:prstGeom prst="rect">
            <a:avLst/>
          </a:prstGeom>
          <a:solidFill>
            <a:srgbClr val="FFFF00"/>
          </a:solidFill>
          <a:ln>
            <a:solidFill>
              <a:schemeClr val="tx1"/>
            </a:solidFill>
          </a:ln>
        </p:spPr>
        <p:txBody>
          <a:bodyPr wrap="none" rtlCol="0">
            <a:spAutoFit/>
          </a:bodyPr>
          <a:lstStyle/>
          <a:p>
            <a:r>
              <a:rPr lang="en-US" sz="3200" dirty="0" smtClean="0"/>
              <a:t>New era in </a:t>
            </a:r>
            <a:r>
              <a:rPr lang="en-US" sz="3200" dirty="0" smtClean="0">
                <a:latin typeface="Symbol" pitchFamily="18" charset="2"/>
              </a:rPr>
              <a:t>n</a:t>
            </a:r>
            <a:r>
              <a:rPr lang="en-US" sz="3200" dirty="0" smtClean="0"/>
              <a:t> astronomy</a:t>
            </a:r>
            <a:endParaRPr lang="en-US" sz="3200" dirty="0"/>
          </a:p>
        </p:txBody>
      </p:sp>
    </p:spTree>
    <p:extLst>
      <p:ext uri="{BB962C8B-B14F-4D97-AF65-F5344CB8AC3E}">
        <p14:creationId xmlns:p14="http://schemas.microsoft.com/office/powerpoint/2010/main" xmlns="" val="215338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57250"/>
            <a:ext cx="8001000" cy="6000750"/>
          </a:xfrm>
          <a:prstGeom prst="rect">
            <a:avLst/>
          </a:prstGeom>
        </p:spPr>
      </p:pic>
      <p:sp>
        <p:nvSpPr>
          <p:cNvPr id="30724" name="Rectangle 18"/>
          <p:cNvSpPr>
            <a:spLocks noChangeArrowheads="1"/>
          </p:cNvSpPr>
          <p:nvPr/>
        </p:nvSpPr>
        <p:spPr bwMode="auto">
          <a:xfrm>
            <a:off x="6858000" y="3124200"/>
            <a:ext cx="2286000" cy="1295400"/>
          </a:xfrm>
          <a:prstGeom prst="rect">
            <a:avLst/>
          </a:prstGeom>
          <a:solidFill>
            <a:schemeClr val="bg1"/>
          </a:solidFill>
          <a:ln w="9525">
            <a:solidFill>
              <a:srgbClr val="FF0000"/>
            </a:solidFill>
            <a:miter lim="800000"/>
            <a:headEnd/>
            <a:tailEnd/>
          </a:ln>
          <a:effectLst/>
        </p:spPr>
        <p:txBody>
          <a:bodyPr wrap="none" anchor="ctr"/>
          <a:lstStyle/>
          <a:p>
            <a:endParaRPr lang="en-US"/>
          </a:p>
        </p:txBody>
      </p:sp>
      <p:sp>
        <p:nvSpPr>
          <p:cNvPr id="30725" name="Rectangle 2"/>
          <p:cNvSpPr>
            <a:spLocks noGrp="1" noChangeArrowheads="1"/>
          </p:cNvSpPr>
          <p:nvPr>
            <p:ph type="title"/>
          </p:nvPr>
        </p:nvSpPr>
        <p:spPr>
          <a:xfrm>
            <a:off x="762000" y="304800"/>
            <a:ext cx="7772400" cy="762000"/>
          </a:xfrm>
        </p:spPr>
        <p:txBody>
          <a:bodyPr/>
          <a:lstStyle/>
          <a:p>
            <a:pPr eaLnBrk="1" hangingPunct="1"/>
            <a:r>
              <a:rPr lang="en-US" dirty="0" err="1" smtClean="0">
                <a:latin typeface="+mn-lt"/>
              </a:rPr>
              <a:t>IceCube’s</a:t>
            </a:r>
            <a:r>
              <a:rPr lang="en-US" dirty="0" smtClean="0">
                <a:latin typeface="+mn-lt"/>
              </a:rPr>
              <a:t> detection</a:t>
            </a:r>
          </a:p>
        </p:txBody>
      </p:sp>
      <p:graphicFrame>
        <p:nvGraphicFramePr>
          <p:cNvPr id="30726" name="Object 15"/>
          <p:cNvGraphicFramePr>
            <a:graphicFrameLocks noChangeAspect="1"/>
          </p:cNvGraphicFramePr>
          <p:nvPr/>
        </p:nvGraphicFramePr>
        <p:xfrm>
          <a:off x="6781800" y="3657600"/>
          <a:ext cx="2333625" cy="736600"/>
        </p:xfrm>
        <a:graphic>
          <a:graphicData uri="http://schemas.openxmlformats.org/presentationml/2006/ole">
            <p:oleObj spid="_x0000_s119848" name="משוואה" r:id="rId4" imgW="1409088" imgH="444307" progId="Equation.3">
              <p:embed/>
            </p:oleObj>
          </a:graphicData>
        </a:graphic>
      </p:graphicFrame>
      <p:sp>
        <p:nvSpPr>
          <p:cNvPr id="30727" name="Text Box 16"/>
          <p:cNvSpPr txBox="1">
            <a:spLocks noChangeArrowheads="1"/>
          </p:cNvSpPr>
          <p:nvPr/>
        </p:nvSpPr>
        <p:spPr bwMode="auto">
          <a:xfrm>
            <a:off x="7162800" y="3200400"/>
            <a:ext cx="1335088" cy="457200"/>
          </a:xfrm>
          <a:prstGeom prst="rect">
            <a:avLst/>
          </a:prstGeom>
          <a:noFill/>
          <a:ln w="9525">
            <a:noFill/>
            <a:miter lim="800000"/>
            <a:headEnd/>
            <a:tailEnd/>
          </a:ln>
          <a:effectLst/>
        </p:spPr>
        <p:txBody>
          <a:bodyPr wrap="none">
            <a:spAutoFit/>
          </a:bodyPr>
          <a:lstStyle/>
          <a:p>
            <a:r>
              <a:rPr lang="en-US" dirty="0"/>
              <a:t>2 flavors,</a:t>
            </a:r>
          </a:p>
        </p:txBody>
      </p:sp>
      <p:sp>
        <p:nvSpPr>
          <p:cNvPr id="30728" name="Line 17"/>
          <p:cNvSpPr>
            <a:spLocks noChangeShapeType="1"/>
          </p:cNvSpPr>
          <p:nvPr/>
        </p:nvSpPr>
        <p:spPr bwMode="auto">
          <a:xfrm flipH="1">
            <a:off x="6324600" y="3810000"/>
            <a:ext cx="533400" cy="76200"/>
          </a:xfrm>
          <a:prstGeom prst="line">
            <a:avLst/>
          </a:prstGeom>
          <a:noFill/>
          <a:ln w="1905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xmlns="" val="2509977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762000" y="304800"/>
            <a:ext cx="7772400" cy="457200"/>
          </a:xfrm>
        </p:spPr>
        <p:txBody>
          <a:bodyPr/>
          <a:lstStyle/>
          <a:p>
            <a:pPr eaLnBrk="1" hangingPunct="1"/>
            <a:r>
              <a:rPr lang="en-US" sz="2800" dirty="0" smtClean="0"/>
              <a:t>The positron </a:t>
            </a:r>
            <a:r>
              <a:rPr lang="en-US" sz="2800" dirty="0" smtClean="0">
                <a:latin typeface="Times New Roman" pitchFamily="18" charset="0"/>
              </a:rPr>
              <a:t>“</a:t>
            </a:r>
            <a:r>
              <a:rPr lang="en-US" sz="2800" dirty="0" smtClean="0"/>
              <a:t>anomaly</a:t>
            </a:r>
            <a:r>
              <a:rPr lang="en-US" sz="2800" dirty="0" smtClean="0">
                <a:latin typeface="Times New Roman" pitchFamily="18" charset="0"/>
              </a:rPr>
              <a:t>”</a:t>
            </a:r>
            <a:endParaRPr lang="en-US" sz="2800" dirty="0" smtClean="0"/>
          </a:p>
        </p:txBody>
      </p:sp>
      <p:sp>
        <p:nvSpPr>
          <p:cNvPr id="1029" name="Rectangle 3"/>
          <p:cNvSpPr>
            <a:spLocks noGrp="1" noChangeArrowheads="1"/>
          </p:cNvSpPr>
          <p:nvPr>
            <p:ph type="body" idx="1"/>
          </p:nvPr>
        </p:nvSpPr>
        <p:spPr>
          <a:xfrm>
            <a:off x="609600" y="914400"/>
            <a:ext cx="7848600" cy="5715000"/>
          </a:xfrm>
        </p:spPr>
        <p:txBody>
          <a:bodyPr/>
          <a:lstStyle/>
          <a:p>
            <a:pPr eaLnBrk="1" hangingPunct="1"/>
            <a:r>
              <a:rPr lang="en-US" dirty="0" smtClean="0"/>
              <a:t>A common argument:</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Unsubstantiated assumptions:</a:t>
            </a:r>
          </a:p>
          <a:p>
            <a:pPr eaLnBrk="1" hangingPunct="1"/>
            <a:endParaRPr lang="en-US" dirty="0"/>
          </a:p>
          <a:p>
            <a:pPr eaLnBrk="1" hangingPunct="1"/>
            <a:endParaRPr lang="en-US" dirty="0" smtClean="0"/>
          </a:p>
          <a:p>
            <a:pPr eaLnBrk="1" hangingPunct="1"/>
            <a:endParaRPr lang="en-US" dirty="0"/>
          </a:p>
          <a:p>
            <a:pPr eaLnBrk="1" hangingPunct="1"/>
            <a:r>
              <a:rPr lang="en-US" dirty="0" smtClean="0"/>
              <a:t>The “anomaly” implies that (some of) these assumptions, which are not based on theory or observations, are not valid.</a:t>
            </a:r>
          </a:p>
          <a:p>
            <a:pPr marL="0" indent="0" eaLnBrk="1" hangingPunct="1">
              <a:buNone/>
            </a:pPr>
            <a:endParaRPr lang="en-US" dirty="0" smtClean="0"/>
          </a:p>
        </p:txBody>
      </p:sp>
      <p:graphicFrame>
        <p:nvGraphicFramePr>
          <p:cNvPr id="1027" name="Object 5"/>
          <p:cNvGraphicFramePr>
            <a:graphicFrameLocks noChangeAspect="1"/>
          </p:cNvGraphicFramePr>
          <p:nvPr>
            <p:extLst>
              <p:ext uri="{D42A27DB-BD31-4B8C-83A1-F6EECF244321}">
                <p14:modId xmlns:p14="http://schemas.microsoft.com/office/powerpoint/2010/main" xmlns="" val="694932738"/>
              </p:ext>
            </p:extLst>
          </p:nvPr>
        </p:nvGraphicFramePr>
        <p:xfrm>
          <a:off x="1981200" y="1447800"/>
          <a:ext cx="5281613" cy="1571625"/>
        </p:xfrm>
        <a:graphic>
          <a:graphicData uri="http://schemas.openxmlformats.org/presentationml/2006/ole">
            <p:oleObj spid="_x0000_s120888" name="משוואה" r:id="rId3" imgW="3606480" imgH="939600" progId="Equation.3">
              <p:embed/>
            </p:oleObj>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997133114"/>
              </p:ext>
            </p:extLst>
          </p:nvPr>
        </p:nvGraphicFramePr>
        <p:xfrm>
          <a:off x="2819400" y="4038600"/>
          <a:ext cx="3290887" cy="763588"/>
        </p:xfrm>
        <a:graphic>
          <a:graphicData uri="http://schemas.openxmlformats.org/presentationml/2006/ole">
            <p:oleObj spid="_x0000_s120889" name="משוואה" r:id="rId4" imgW="2247840" imgH="457200" progId="Equation.3">
              <p:embed/>
            </p:oleObj>
          </a:graphicData>
        </a:graphic>
      </p:graphicFrame>
    </p:spTree>
    <p:extLst>
      <p:ext uri="{BB962C8B-B14F-4D97-AF65-F5344CB8AC3E}">
        <p14:creationId xmlns:p14="http://schemas.microsoft.com/office/powerpoint/2010/main" xmlns="" val="4036778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latin typeface="Symbol" panose="05050102010706020507" pitchFamily="18" charset="2"/>
              </a:rPr>
              <a:t>p</a:t>
            </a:r>
            <a:r>
              <a:rPr lang="en-US" dirty="0" smtClean="0"/>
              <a:t> production: p/A—p/</a:t>
            </a:r>
            <a:r>
              <a:rPr lang="en-US" dirty="0" smtClean="0">
                <a:latin typeface="Symbol" panose="05050102010706020507" pitchFamily="18" charset="2"/>
              </a:rPr>
              <a:t>g</a:t>
            </a:r>
            <a:endParaRPr lang="en-US" dirty="0">
              <a:latin typeface="Symbol" panose="05050102010706020507" pitchFamily="18" charset="2"/>
            </a:endParaRPr>
          </a:p>
        </p:txBody>
      </p:sp>
      <p:sp>
        <p:nvSpPr>
          <p:cNvPr id="3" name="Content Placeholder 2"/>
          <p:cNvSpPr>
            <a:spLocks noGrp="1"/>
          </p:cNvSpPr>
          <p:nvPr>
            <p:ph idx="1"/>
          </p:nvPr>
        </p:nvSpPr>
        <p:spPr>
          <a:xfrm>
            <a:off x="685800" y="1143000"/>
            <a:ext cx="8077200" cy="5562600"/>
          </a:xfrm>
        </p:spPr>
        <p:txBody>
          <a:bodyPr/>
          <a:lstStyle/>
          <a:p>
            <a:r>
              <a:rPr lang="en-US" altLang="en-US" sz="2000" dirty="0"/>
              <a:t> </a:t>
            </a:r>
            <a:r>
              <a:rPr lang="en-US" altLang="en-US" sz="2000" dirty="0">
                <a:latin typeface="Symbol" pitchFamily="18" charset="2"/>
              </a:rPr>
              <a:t>p</a:t>
            </a:r>
            <a:r>
              <a:rPr lang="en-US" altLang="en-US" sz="2000" dirty="0"/>
              <a:t> decay </a:t>
            </a:r>
            <a:r>
              <a:rPr lang="en-US" altLang="en-US" sz="2000" dirty="0">
                <a:sym typeface="Wingdings" pitchFamily="2" charset="2"/>
              </a:rPr>
              <a:t>  </a:t>
            </a:r>
            <a:r>
              <a:rPr lang="en-US" altLang="en-US" sz="2000" dirty="0" err="1">
                <a:latin typeface="Symbol" pitchFamily="18" charset="2"/>
                <a:sym typeface="Wingdings" pitchFamily="2" charset="2"/>
              </a:rPr>
              <a:t>n</a:t>
            </a:r>
            <a:r>
              <a:rPr lang="en-US" altLang="en-US" sz="2000" baseline="-25000" dirty="0" err="1">
                <a:sym typeface="Wingdings" pitchFamily="2" charset="2"/>
              </a:rPr>
              <a:t>e</a:t>
            </a:r>
            <a:r>
              <a:rPr lang="en-US" altLang="en-US" sz="2000" dirty="0" err="1">
                <a:sym typeface="Wingdings" pitchFamily="2" charset="2"/>
              </a:rPr>
              <a:t>:</a:t>
            </a:r>
            <a:r>
              <a:rPr lang="en-US" altLang="en-US" sz="2000" dirty="0" err="1">
                <a:latin typeface="Symbol" pitchFamily="18" charset="2"/>
                <a:sym typeface="Wingdings" pitchFamily="2" charset="2"/>
              </a:rPr>
              <a:t>n</a:t>
            </a:r>
            <a:r>
              <a:rPr lang="en-US" altLang="en-US" sz="2000" baseline="-25000" dirty="0" err="1">
                <a:latin typeface="Symbol" pitchFamily="18" charset="2"/>
                <a:sym typeface="Wingdings" pitchFamily="2" charset="2"/>
              </a:rPr>
              <a:t>m</a:t>
            </a:r>
            <a:r>
              <a:rPr lang="en-US" altLang="en-US" sz="2000" dirty="0" err="1">
                <a:sym typeface="Wingdings" pitchFamily="2" charset="2"/>
              </a:rPr>
              <a:t>:</a:t>
            </a:r>
            <a:r>
              <a:rPr lang="en-US" altLang="en-US" sz="2000" dirty="0" err="1">
                <a:latin typeface="Symbol" pitchFamily="18" charset="2"/>
                <a:sym typeface="Wingdings" pitchFamily="2" charset="2"/>
              </a:rPr>
              <a:t>n</a:t>
            </a:r>
            <a:r>
              <a:rPr lang="en-US" altLang="en-US" sz="2000" baseline="-25000" dirty="0" err="1">
                <a:latin typeface="Symbol" pitchFamily="18" charset="2"/>
                <a:sym typeface="Wingdings" pitchFamily="2" charset="2"/>
              </a:rPr>
              <a:t>t</a:t>
            </a:r>
            <a:r>
              <a:rPr lang="en-US" altLang="en-US" sz="2000" dirty="0">
                <a:sym typeface="Wingdings" pitchFamily="2" charset="2"/>
              </a:rPr>
              <a:t> = 1:2:0   </a:t>
            </a:r>
            <a:r>
              <a:rPr lang="en-US" altLang="en-US" sz="2000" dirty="0" smtClean="0">
                <a:sym typeface="Wingdings" pitchFamily="2" charset="2"/>
              </a:rPr>
              <a:t>(propagation)</a:t>
            </a:r>
            <a:r>
              <a:rPr lang="en-US" altLang="en-US" sz="2000" dirty="0">
                <a:sym typeface="Wingdings" pitchFamily="2" charset="2"/>
              </a:rPr>
              <a:t> </a:t>
            </a:r>
            <a:r>
              <a:rPr lang="en-US" altLang="en-US" sz="2000" dirty="0" err="1">
                <a:latin typeface="Symbol" pitchFamily="18" charset="2"/>
                <a:sym typeface="Wingdings" pitchFamily="2" charset="2"/>
              </a:rPr>
              <a:t>n</a:t>
            </a:r>
            <a:r>
              <a:rPr lang="en-US" altLang="en-US" sz="2000" baseline="-25000" dirty="0" err="1">
                <a:sym typeface="Wingdings" pitchFamily="2" charset="2"/>
              </a:rPr>
              <a:t>e</a:t>
            </a:r>
            <a:r>
              <a:rPr lang="en-US" altLang="en-US" sz="2000" dirty="0" err="1">
                <a:sym typeface="Wingdings" pitchFamily="2" charset="2"/>
              </a:rPr>
              <a:t>:</a:t>
            </a:r>
            <a:r>
              <a:rPr lang="en-US" altLang="en-US" sz="2000" dirty="0" err="1">
                <a:latin typeface="Symbol" pitchFamily="18" charset="2"/>
                <a:sym typeface="Wingdings" pitchFamily="2" charset="2"/>
              </a:rPr>
              <a:t>n</a:t>
            </a:r>
            <a:r>
              <a:rPr lang="en-US" altLang="en-US" sz="2000" baseline="-25000" dirty="0" err="1">
                <a:latin typeface="Symbol" pitchFamily="18" charset="2"/>
                <a:sym typeface="Wingdings" pitchFamily="2" charset="2"/>
              </a:rPr>
              <a:t>m</a:t>
            </a:r>
            <a:r>
              <a:rPr lang="en-US" altLang="en-US" sz="2000" dirty="0" err="1">
                <a:sym typeface="Wingdings" pitchFamily="2" charset="2"/>
              </a:rPr>
              <a:t>:</a:t>
            </a:r>
            <a:r>
              <a:rPr lang="en-US" altLang="en-US" sz="2000" dirty="0" err="1">
                <a:latin typeface="Symbol" pitchFamily="18" charset="2"/>
                <a:sym typeface="Wingdings" pitchFamily="2" charset="2"/>
              </a:rPr>
              <a:t>n</a:t>
            </a:r>
            <a:r>
              <a:rPr lang="en-US" altLang="en-US" sz="2000" baseline="-25000" dirty="0" err="1">
                <a:latin typeface="Symbol" pitchFamily="18" charset="2"/>
                <a:sym typeface="Wingdings" pitchFamily="2" charset="2"/>
              </a:rPr>
              <a:t>t</a:t>
            </a:r>
            <a:r>
              <a:rPr lang="en-US" altLang="en-US" sz="2000" dirty="0">
                <a:sym typeface="Wingdings" pitchFamily="2" charset="2"/>
              </a:rPr>
              <a:t> = 1:1:1</a:t>
            </a:r>
          </a:p>
          <a:p>
            <a:endParaRPr lang="en-US" sz="2000" dirty="0" smtClean="0"/>
          </a:p>
          <a:p>
            <a:r>
              <a:rPr lang="en-US" sz="2000" dirty="0" smtClean="0"/>
              <a:t>p(A)-p: </a:t>
            </a:r>
            <a:r>
              <a:rPr lang="en-US" sz="2000" dirty="0" smtClean="0">
                <a:latin typeface="Symbol" panose="05050102010706020507" pitchFamily="18" charset="2"/>
              </a:rPr>
              <a:t>e</a:t>
            </a:r>
            <a:r>
              <a:rPr lang="en-US" sz="2000" baseline="-25000" dirty="0" smtClean="0">
                <a:latin typeface="Symbol" panose="05050102010706020507" pitchFamily="18" charset="2"/>
              </a:rPr>
              <a:t>n</a:t>
            </a:r>
            <a:r>
              <a:rPr lang="en-US" sz="2000" dirty="0" smtClean="0"/>
              <a:t>/</a:t>
            </a:r>
            <a:r>
              <a:rPr lang="en-US" sz="2000" dirty="0" smtClean="0">
                <a:latin typeface="Symbol" panose="05050102010706020507" pitchFamily="18" charset="2"/>
              </a:rPr>
              <a:t>e</a:t>
            </a:r>
            <a:r>
              <a:rPr lang="en-US" sz="2000" baseline="-25000" dirty="0" smtClean="0"/>
              <a:t>p</a:t>
            </a:r>
            <a:r>
              <a:rPr lang="en-US" sz="2000" dirty="0" smtClean="0"/>
              <a:t>~1/(2x3x4)~0.04 (</a:t>
            </a:r>
            <a:r>
              <a:rPr lang="en-US" sz="2000" dirty="0" err="1">
                <a:latin typeface="Symbol" panose="05050102010706020507" pitchFamily="18" charset="2"/>
              </a:rPr>
              <a:t>e</a:t>
            </a:r>
            <a:r>
              <a:rPr lang="en-US" sz="2000" baseline="-25000" dirty="0" err="1"/>
              <a:t>p</a:t>
            </a:r>
            <a:r>
              <a:rPr lang="en-US" sz="2000" dirty="0" err="1" smtClean="0">
                <a:sym typeface="Wingdings" panose="05000000000000000000" pitchFamily="2" charset="2"/>
              </a:rPr>
              <a:t></a:t>
            </a:r>
            <a:r>
              <a:rPr lang="en-US" sz="2000" dirty="0" err="1" smtClean="0">
                <a:latin typeface="Symbol" panose="05050102010706020507" pitchFamily="18" charset="2"/>
              </a:rPr>
              <a:t>e</a:t>
            </a:r>
            <a:r>
              <a:rPr lang="en-US" sz="2000" baseline="-25000" dirty="0" err="1" smtClean="0"/>
              <a:t>A</a:t>
            </a:r>
            <a:r>
              <a:rPr lang="en-US" sz="2000" dirty="0" smtClean="0">
                <a:sym typeface="Wingdings" panose="05000000000000000000" pitchFamily="2" charset="2"/>
              </a:rPr>
              <a:t>/A);</a:t>
            </a:r>
          </a:p>
          <a:p>
            <a:pPr marL="0" indent="0">
              <a:buNone/>
            </a:pPr>
            <a:r>
              <a:rPr lang="en-US" sz="2000" dirty="0">
                <a:sym typeface="Wingdings" panose="05000000000000000000" pitchFamily="2" charset="2"/>
              </a:rPr>
              <a:t> </a:t>
            </a:r>
            <a:r>
              <a:rPr lang="en-US" sz="2000" dirty="0" smtClean="0">
                <a:sym typeface="Wingdings" panose="05000000000000000000" pitchFamily="2" charset="2"/>
              </a:rPr>
              <a:t>       - IR photo dissociation of A does not modify </a:t>
            </a:r>
            <a:r>
              <a:rPr lang="en-US" sz="2000" dirty="0" smtClean="0">
                <a:latin typeface="Symbol" panose="05050102010706020507" pitchFamily="18" charset="2"/>
                <a:sym typeface="Wingdings" panose="05000000000000000000" pitchFamily="2" charset="2"/>
              </a:rPr>
              <a:t>G</a:t>
            </a:r>
            <a:r>
              <a:rPr lang="en-US" sz="2000" dirty="0" smtClean="0">
                <a:sym typeface="Wingdings" panose="05000000000000000000" pitchFamily="2" charset="2"/>
              </a:rPr>
              <a:t>;</a:t>
            </a:r>
          </a:p>
          <a:p>
            <a:pPr marL="0" indent="0">
              <a:buNone/>
            </a:pPr>
            <a:r>
              <a:rPr lang="en-US" sz="2000" dirty="0">
                <a:sym typeface="Wingdings" panose="05000000000000000000" pitchFamily="2" charset="2"/>
              </a:rPr>
              <a:t> </a:t>
            </a:r>
            <a:r>
              <a:rPr lang="en-US" sz="2000" dirty="0" smtClean="0">
                <a:sym typeface="Wingdings" panose="05000000000000000000" pitchFamily="2" charset="2"/>
              </a:rPr>
              <a:t>       - Comparable particle/anti-particle content.</a:t>
            </a:r>
          </a:p>
          <a:p>
            <a:pPr marL="0" indent="0">
              <a:buNone/>
            </a:pPr>
            <a:endParaRPr lang="en-US" sz="2000" dirty="0">
              <a:sym typeface="Wingdings" panose="05000000000000000000" pitchFamily="2" charset="2"/>
            </a:endParaRPr>
          </a:p>
          <a:p>
            <a:r>
              <a:rPr lang="en-US" sz="2000" dirty="0">
                <a:sym typeface="Wingdings" panose="05000000000000000000" pitchFamily="2" charset="2"/>
              </a:rPr>
              <a:t>p</a:t>
            </a:r>
            <a:r>
              <a:rPr lang="en-US" sz="2000" dirty="0" smtClean="0">
                <a:sym typeface="Wingdings" panose="05000000000000000000" pitchFamily="2" charset="2"/>
              </a:rPr>
              <a:t>(A)-</a:t>
            </a:r>
            <a:r>
              <a:rPr lang="en-US" sz="2000" dirty="0" smtClean="0">
                <a:latin typeface="Symbol" panose="05050102010706020507" pitchFamily="18" charset="2"/>
                <a:sym typeface="Wingdings" panose="05000000000000000000" pitchFamily="2" charset="2"/>
              </a:rPr>
              <a:t>g</a:t>
            </a:r>
            <a:r>
              <a:rPr lang="en-US" sz="2000" dirty="0" smtClean="0">
                <a:sym typeface="Wingdings" panose="05000000000000000000" pitchFamily="2" charset="2"/>
              </a:rPr>
              <a:t>: </a:t>
            </a:r>
            <a:r>
              <a:rPr lang="en-US" sz="2000" dirty="0" smtClean="0">
                <a:latin typeface="Symbol" panose="05050102010706020507" pitchFamily="18" charset="2"/>
              </a:rPr>
              <a:t>e</a:t>
            </a:r>
            <a:r>
              <a:rPr lang="en-US" sz="2000" baseline="-25000" dirty="0" smtClean="0">
                <a:latin typeface="Symbol" panose="05050102010706020507" pitchFamily="18" charset="2"/>
              </a:rPr>
              <a:t>n</a:t>
            </a:r>
            <a:r>
              <a:rPr lang="en-US" sz="2000" dirty="0" smtClean="0"/>
              <a:t>/</a:t>
            </a:r>
            <a:r>
              <a:rPr lang="en-US" sz="2000" dirty="0" err="1" smtClean="0">
                <a:latin typeface="Symbol" panose="05050102010706020507" pitchFamily="18" charset="2"/>
              </a:rPr>
              <a:t>e</a:t>
            </a:r>
            <a:r>
              <a:rPr lang="en-US" sz="2000" baseline="-25000" dirty="0" err="1" smtClean="0"/>
              <a:t>p</a:t>
            </a:r>
            <a:r>
              <a:rPr lang="en-US" sz="2000" dirty="0" smtClean="0"/>
              <a:t>~ (0.1—0.5)x(1/4)~0.05;</a:t>
            </a: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 Requires intense radiation at </a:t>
            </a:r>
            <a:r>
              <a:rPr lang="en-US" sz="2000" dirty="0" err="1" smtClean="0">
                <a:latin typeface="Symbol" panose="05050102010706020507" pitchFamily="18" charset="2"/>
              </a:rPr>
              <a:t>e</a:t>
            </a:r>
            <a:r>
              <a:rPr lang="en-US" sz="2000" baseline="-25000" dirty="0" err="1" smtClean="0">
                <a:latin typeface="Symbol" panose="05050102010706020507" pitchFamily="18" charset="2"/>
              </a:rPr>
              <a:t>g</a:t>
            </a:r>
            <a:r>
              <a:rPr lang="en-US" sz="2000" dirty="0" smtClean="0">
                <a:sym typeface="Wingdings" panose="05000000000000000000" pitchFamily="2" charset="2"/>
              </a:rPr>
              <a:t>&gt;A </a:t>
            </a:r>
            <a:r>
              <a:rPr lang="en-US" sz="2000" dirty="0" err="1" smtClean="0">
                <a:sym typeface="Wingdings" panose="05000000000000000000" pitchFamily="2" charset="2"/>
              </a:rPr>
              <a:t>keV</a:t>
            </a:r>
            <a:r>
              <a:rPr lang="en-US" sz="2000" dirty="0" smtClean="0">
                <a:sym typeface="Wingdings" panose="05000000000000000000" pitchFamily="2" charset="2"/>
              </a:rPr>
              <a:t>;</a:t>
            </a:r>
          </a:p>
          <a:p>
            <a:pPr marL="0" indent="0">
              <a:buNone/>
            </a:pPr>
            <a:r>
              <a:rPr lang="en-US" sz="2000" dirty="0">
                <a:sym typeface="Wingdings" panose="05000000000000000000" pitchFamily="2" charset="2"/>
              </a:rPr>
              <a:t> </a:t>
            </a:r>
            <a:r>
              <a:rPr lang="en-US" sz="2000" dirty="0" smtClean="0">
                <a:sym typeface="Wingdings" panose="05000000000000000000" pitchFamily="2" charset="2"/>
              </a:rPr>
              <a:t>       - Comparable </a:t>
            </a:r>
            <a:r>
              <a:rPr lang="en-US" sz="2000" dirty="0">
                <a:sym typeface="Wingdings" panose="05000000000000000000" pitchFamily="2" charset="2"/>
              </a:rPr>
              <a:t>particle/anti-particle </a:t>
            </a:r>
            <a:r>
              <a:rPr lang="en-US" sz="2000" dirty="0" smtClean="0">
                <a:sym typeface="Wingdings" panose="05000000000000000000" pitchFamily="2" charset="2"/>
              </a:rPr>
              <a:t>content, </a:t>
            </a:r>
            <a:endParaRPr lang="en-US" sz="2000" dirty="0">
              <a:sym typeface="Wingdings" panose="05000000000000000000" pitchFamily="2" charset="2"/>
            </a:endParaRPr>
          </a:p>
          <a:p>
            <a:pPr>
              <a:buFont typeface="Symbol" pitchFamily="18" charset="2"/>
              <a:buChar char=" "/>
            </a:pPr>
            <a:r>
              <a:rPr lang="en-US" sz="2000" dirty="0" smtClean="0">
                <a:latin typeface="Symbol" pitchFamily="18" charset="2"/>
              </a:rPr>
              <a:t>       n</a:t>
            </a:r>
            <a:r>
              <a:rPr lang="en-US" sz="2000" baseline="-25000" dirty="0" smtClean="0"/>
              <a:t>e</a:t>
            </a:r>
            <a:r>
              <a:rPr lang="en-US" sz="2000" dirty="0" smtClean="0">
                <a:sym typeface="Wingdings" panose="05000000000000000000" pitchFamily="2" charset="2"/>
              </a:rPr>
              <a:t> excess if dominated by </a:t>
            </a:r>
            <a:r>
              <a:rPr lang="en-US" sz="2000" dirty="0" smtClean="0">
                <a:latin typeface="Symbol" panose="05050102010706020507" pitchFamily="18" charset="2"/>
                <a:sym typeface="Wingdings" panose="05000000000000000000" pitchFamily="2" charset="2"/>
              </a:rPr>
              <a:t>D</a:t>
            </a:r>
            <a:r>
              <a:rPr lang="en-US" sz="2000" dirty="0" smtClean="0">
                <a:sym typeface="Wingdings" panose="05000000000000000000" pitchFamily="2" charset="2"/>
              </a:rPr>
              <a:t> resonance (</a:t>
            </a:r>
            <a:r>
              <a:rPr lang="en-US" sz="2000" dirty="0" err="1" smtClean="0">
                <a:sym typeface="Wingdings" panose="05000000000000000000" pitchFamily="2" charset="2"/>
              </a:rPr>
              <a:t>dlog</a:t>
            </a:r>
            <a:r>
              <a:rPr lang="en-US" sz="2000" dirty="0">
                <a:sym typeface="Wingdings" panose="05000000000000000000" pitchFamily="2" charset="2"/>
              </a:rPr>
              <a:t> </a:t>
            </a:r>
            <a:r>
              <a:rPr lang="en-US" sz="2000" dirty="0" smtClean="0">
                <a:sym typeface="Wingdings" panose="05000000000000000000" pitchFamily="2" charset="2"/>
              </a:rPr>
              <a:t>n</a:t>
            </a:r>
            <a:r>
              <a:rPr lang="en-US" sz="2000" baseline="-25000" dirty="0" smtClean="0">
                <a:latin typeface="Symbol" panose="05050102010706020507" pitchFamily="18" charset="2"/>
              </a:rPr>
              <a:t>g</a:t>
            </a:r>
            <a:r>
              <a:rPr lang="en-US" sz="2000" dirty="0" smtClean="0">
                <a:sym typeface="Wingdings" panose="05000000000000000000" pitchFamily="2" charset="2"/>
              </a:rPr>
              <a:t>/</a:t>
            </a:r>
            <a:r>
              <a:rPr lang="en-US" sz="2000" dirty="0" err="1" smtClean="0">
                <a:sym typeface="Wingdings" panose="05000000000000000000" pitchFamily="2" charset="2"/>
              </a:rPr>
              <a:t>dlog</a:t>
            </a:r>
            <a:r>
              <a:rPr lang="en-US" sz="2000" dirty="0" smtClean="0">
                <a:sym typeface="Wingdings" panose="05000000000000000000" pitchFamily="2" charset="2"/>
              </a:rPr>
              <a:t> </a:t>
            </a:r>
            <a:r>
              <a:rPr lang="en-US" sz="2000" dirty="0" err="1">
                <a:latin typeface="Symbol" panose="05050102010706020507" pitchFamily="18" charset="2"/>
              </a:rPr>
              <a:t>e</a:t>
            </a:r>
            <a:r>
              <a:rPr lang="en-US" sz="2000" baseline="-25000" dirty="0" err="1">
                <a:latin typeface="Symbol" panose="05050102010706020507" pitchFamily="18" charset="2"/>
              </a:rPr>
              <a:t>g</a:t>
            </a:r>
            <a:r>
              <a:rPr lang="en-US" sz="2000" dirty="0" smtClean="0">
                <a:sym typeface="Wingdings" panose="05000000000000000000" pitchFamily="2" charset="2"/>
              </a:rPr>
              <a:t>&lt;-1). </a:t>
            </a:r>
          </a:p>
          <a:p>
            <a:pPr>
              <a:buFont typeface="Symbol" pitchFamily="18" charset="2"/>
              <a:buChar char=" "/>
            </a:pPr>
            <a:endParaRPr lang="en-US" sz="2000" dirty="0" smtClean="0">
              <a:sym typeface="Wingdings" panose="05000000000000000000" pitchFamily="2" charset="2"/>
            </a:endParaRPr>
          </a:p>
        </p:txBody>
      </p:sp>
      <p:sp>
        <p:nvSpPr>
          <p:cNvPr id="5" name="Rectangle 6"/>
          <p:cNvSpPr>
            <a:spLocks noChangeArrowheads="1"/>
          </p:cNvSpPr>
          <p:nvPr/>
        </p:nvSpPr>
        <p:spPr bwMode="auto">
          <a:xfrm>
            <a:off x="7013976" y="4800600"/>
            <a:ext cx="2032095" cy="307777"/>
          </a:xfrm>
          <a:prstGeom prst="rect">
            <a:avLst/>
          </a:prstGeom>
          <a:noFill/>
          <a:ln w="9525">
            <a:noFill/>
            <a:miter lim="800000"/>
            <a:headEnd/>
            <a:tailEnd/>
          </a:ln>
          <a:effectLst/>
        </p:spPr>
        <p:txBody>
          <a:bodyPr wrap="none">
            <a:spAutoFit/>
          </a:bodyPr>
          <a:lstStyle/>
          <a:p>
            <a:pPr rtl="0"/>
            <a:r>
              <a:rPr lang="en-US" sz="1400" dirty="0" smtClean="0"/>
              <a:t>[Spector, EW &amp; Loeb 14]</a:t>
            </a:r>
            <a:endParaRPr lang="en-US" sz="1400" dirty="0"/>
          </a:p>
        </p:txBody>
      </p:sp>
    </p:spTree>
    <p:extLst>
      <p:ext uri="{BB962C8B-B14F-4D97-AF65-F5344CB8AC3E}">
        <p14:creationId xmlns:p14="http://schemas.microsoft.com/office/powerpoint/2010/main" xmlns="" val="2276345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62000" y="2209800"/>
            <a:ext cx="7391400" cy="6858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itle 4"/>
          <p:cNvSpPr>
            <a:spLocks noGrp="1"/>
          </p:cNvSpPr>
          <p:nvPr>
            <p:ph type="title"/>
          </p:nvPr>
        </p:nvSpPr>
        <p:spPr>
          <a:xfrm>
            <a:off x="685800" y="152400"/>
            <a:ext cx="7696200" cy="914400"/>
          </a:xfrm>
        </p:spPr>
        <p:txBody>
          <a:bodyPr/>
          <a:lstStyle/>
          <a:p>
            <a:r>
              <a:rPr lang="en-US" dirty="0" err="1" smtClean="0"/>
              <a:t>IceCube’s</a:t>
            </a:r>
            <a:r>
              <a:rPr lang="en-US" dirty="0" smtClean="0"/>
              <a:t> detection: Some implications</a:t>
            </a:r>
            <a:endParaRPr lang="en-US" dirty="0"/>
          </a:p>
        </p:txBody>
      </p:sp>
      <p:sp>
        <p:nvSpPr>
          <p:cNvPr id="6" name="Content Placeholder 5"/>
          <p:cNvSpPr>
            <a:spLocks noGrp="1"/>
          </p:cNvSpPr>
          <p:nvPr>
            <p:ph idx="1"/>
          </p:nvPr>
        </p:nvSpPr>
        <p:spPr>
          <a:xfrm>
            <a:off x="304800" y="1066800"/>
            <a:ext cx="8686800" cy="5638800"/>
          </a:xfrm>
        </p:spPr>
        <p:txBody>
          <a:bodyPr/>
          <a:lstStyle/>
          <a:p>
            <a:r>
              <a:rPr lang="en-US" sz="2000" dirty="0" smtClean="0"/>
              <a:t>Unlikely Galactic: </a:t>
            </a:r>
            <a:r>
              <a:rPr lang="en-US" sz="2000" dirty="0">
                <a:latin typeface="Symbol" pitchFamily="18" charset="2"/>
                <a:cs typeface="Guttman Adii-Light" pitchFamily="2" charset="-79"/>
              </a:rPr>
              <a:t>e</a:t>
            </a:r>
            <a:r>
              <a:rPr lang="en-US" sz="2000" baseline="30000" dirty="0" smtClean="0"/>
              <a:t>2</a:t>
            </a:r>
            <a:r>
              <a:rPr lang="en-US" sz="2000" dirty="0" smtClean="0">
                <a:latin typeface="Symbol" pitchFamily="18" charset="2"/>
              </a:rPr>
              <a:t>F</a:t>
            </a:r>
            <a:r>
              <a:rPr lang="en-US" sz="2000" baseline="-25000" dirty="0" smtClean="0">
                <a:latin typeface="Symbol" pitchFamily="18" charset="2"/>
              </a:rPr>
              <a:t>g</a:t>
            </a:r>
            <a:r>
              <a:rPr lang="en-US" sz="2000" dirty="0" smtClean="0"/>
              <a:t>~10</a:t>
            </a:r>
            <a:r>
              <a:rPr lang="en-US" sz="2000" baseline="30000" dirty="0" smtClean="0"/>
              <a:t>-7</a:t>
            </a:r>
            <a:r>
              <a:rPr lang="en-US" sz="2000" dirty="0" smtClean="0"/>
              <a:t>(E</a:t>
            </a:r>
            <a:r>
              <a:rPr lang="en-US" sz="2000" baseline="-25000" dirty="0" smtClean="0"/>
              <a:t>0.1TeV</a:t>
            </a:r>
            <a:r>
              <a:rPr lang="en-US" sz="2000" dirty="0" smtClean="0"/>
              <a:t>)</a:t>
            </a:r>
            <a:r>
              <a:rPr lang="en-US" sz="2000" baseline="30000" dirty="0" smtClean="0"/>
              <a:t>-0.7</a:t>
            </a:r>
            <a:r>
              <a:rPr lang="en-US" sz="2000" dirty="0" smtClean="0"/>
              <a:t>GeV/cm</a:t>
            </a:r>
            <a:r>
              <a:rPr lang="en-US" sz="2000" baseline="30000" dirty="0" smtClean="0"/>
              <a:t>2</a:t>
            </a:r>
            <a:r>
              <a:rPr lang="en-US" sz="2000" dirty="0" smtClean="0"/>
              <a:t>s </a:t>
            </a:r>
            <a:r>
              <a:rPr lang="en-US" sz="2000" dirty="0" err="1" smtClean="0"/>
              <a:t>sr</a:t>
            </a:r>
            <a:r>
              <a:rPr lang="en-US" sz="2000" dirty="0" smtClean="0"/>
              <a:t> [Fermi]</a:t>
            </a:r>
          </a:p>
          <a:p>
            <a:pPr>
              <a:buNone/>
            </a:pPr>
            <a:r>
              <a:rPr lang="en-US" sz="2000" dirty="0" smtClean="0"/>
              <a:t>                  </a:t>
            </a:r>
            <a:r>
              <a:rPr lang="en-US" sz="2000" dirty="0">
                <a:sym typeface="Wingdings" pitchFamily="2" charset="2"/>
              </a:rPr>
              <a:t> </a:t>
            </a:r>
            <a:r>
              <a:rPr lang="en-US" sz="2000" dirty="0" smtClean="0">
                <a:sym typeface="Wingdings" pitchFamily="2" charset="2"/>
              </a:rPr>
              <a:t>  </a:t>
            </a:r>
            <a:r>
              <a:rPr lang="en-US" sz="2000" dirty="0" smtClean="0"/>
              <a:t>       </a:t>
            </a:r>
            <a:r>
              <a:rPr lang="en-US" sz="2000" dirty="0" smtClean="0">
                <a:sym typeface="Wingdings" panose="05000000000000000000" pitchFamily="2" charset="2"/>
              </a:rPr>
              <a:t> </a:t>
            </a:r>
            <a:r>
              <a:rPr lang="en-US" sz="2000" dirty="0" smtClean="0">
                <a:latin typeface="Symbol" pitchFamily="18" charset="2"/>
                <a:cs typeface="Guttman Adii-Light" pitchFamily="2" charset="-79"/>
              </a:rPr>
              <a:t>e</a:t>
            </a:r>
            <a:r>
              <a:rPr lang="en-US" sz="2000" baseline="30000" dirty="0" smtClean="0"/>
              <a:t>2</a:t>
            </a:r>
            <a:r>
              <a:rPr lang="en-US" sz="2000" dirty="0" smtClean="0">
                <a:latin typeface="Symbol" pitchFamily="18" charset="2"/>
              </a:rPr>
              <a:t>F</a:t>
            </a:r>
            <a:r>
              <a:rPr lang="en-US" sz="2000" baseline="-25000" dirty="0" smtClean="0">
                <a:latin typeface="Symbol" pitchFamily="18" charset="2"/>
              </a:rPr>
              <a:t>n</a:t>
            </a:r>
            <a:r>
              <a:rPr lang="en-US" sz="2000" dirty="0" smtClean="0"/>
              <a:t> ~10</a:t>
            </a:r>
            <a:r>
              <a:rPr lang="en-US" sz="2000" baseline="30000" dirty="0" smtClean="0"/>
              <a:t>-9</a:t>
            </a:r>
            <a:r>
              <a:rPr lang="en-US" sz="2000" dirty="0" smtClean="0"/>
              <a:t>(E</a:t>
            </a:r>
            <a:r>
              <a:rPr lang="en-US" sz="2000" baseline="-25000" dirty="0" smtClean="0"/>
              <a:t>0.1PeV</a:t>
            </a:r>
            <a:r>
              <a:rPr lang="en-US" sz="2000" dirty="0" smtClean="0"/>
              <a:t>)</a:t>
            </a:r>
            <a:r>
              <a:rPr lang="en-US" sz="2000" baseline="30000" dirty="0" smtClean="0"/>
              <a:t>-0.7</a:t>
            </a:r>
            <a:r>
              <a:rPr lang="en-US" sz="2000" dirty="0" smtClean="0"/>
              <a:t>GeV/cm</a:t>
            </a:r>
            <a:r>
              <a:rPr lang="en-US" sz="2000" baseline="30000" dirty="0" smtClean="0"/>
              <a:t>2</a:t>
            </a:r>
            <a:r>
              <a:rPr lang="en-US" sz="2000" dirty="0" smtClean="0"/>
              <a:t>s </a:t>
            </a:r>
            <a:r>
              <a:rPr lang="en-US" sz="2000" dirty="0" err="1" smtClean="0"/>
              <a:t>sr</a:t>
            </a:r>
            <a:r>
              <a:rPr lang="en-US" sz="2000" dirty="0" smtClean="0"/>
              <a:t> &lt;&lt; </a:t>
            </a:r>
            <a:r>
              <a:rPr lang="en-US" sz="2000" dirty="0" smtClean="0">
                <a:latin typeface="Symbol" pitchFamily="18" charset="2"/>
              </a:rPr>
              <a:t>F</a:t>
            </a:r>
            <a:r>
              <a:rPr lang="en-US" sz="2000" baseline="-25000" dirty="0" smtClean="0">
                <a:latin typeface="+mj-lt"/>
              </a:rPr>
              <a:t>WB</a:t>
            </a:r>
            <a:endParaRPr lang="en-US" sz="2000" dirty="0">
              <a:latin typeface="+mj-lt"/>
            </a:endParaRPr>
          </a:p>
          <a:p>
            <a:r>
              <a:rPr lang="en-US" sz="2000" dirty="0" smtClean="0"/>
              <a:t>DM decay? </a:t>
            </a:r>
          </a:p>
          <a:p>
            <a:pPr marL="0" indent="0">
              <a:buNone/>
            </a:pPr>
            <a:r>
              <a:rPr lang="en-US" sz="2000" dirty="0" smtClean="0"/>
              <a:t>      The </a:t>
            </a:r>
            <a:r>
              <a:rPr lang="en-US" sz="2000" dirty="0"/>
              <a:t>coincidence of 50TeV&lt;E&lt;2PeV </a:t>
            </a:r>
            <a:r>
              <a:rPr lang="en-US" sz="2000" dirty="0">
                <a:latin typeface="Symbol" pitchFamily="18" charset="2"/>
              </a:rPr>
              <a:t>n</a:t>
            </a:r>
            <a:r>
              <a:rPr lang="en-US" sz="2000" dirty="0"/>
              <a:t> flux, spectrum (&amp; flavor) </a:t>
            </a:r>
            <a:endParaRPr lang="en-US" sz="2000" dirty="0" smtClean="0"/>
          </a:p>
          <a:p>
            <a:pPr marL="0" indent="0">
              <a:buNone/>
            </a:pPr>
            <a:r>
              <a:rPr lang="en-US" sz="2000" dirty="0"/>
              <a:t> </a:t>
            </a:r>
            <a:r>
              <a:rPr lang="en-US" sz="2000" dirty="0" smtClean="0"/>
              <a:t>      with </a:t>
            </a:r>
            <a:r>
              <a:rPr lang="en-US" sz="2000" dirty="0"/>
              <a:t>the WB bound is </a:t>
            </a:r>
            <a:r>
              <a:rPr lang="en-US" sz="2000" dirty="0">
                <a:sym typeface="Wingdings" pitchFamily="2" charset="2"/>
              </a:rPr>
              <a:t>unlikely a chance coincidence.</a:t>
            </a:r>
            <a:endParaRPr lang="en-US" sz="2000" baseline="-25000" dirty="0"/>
          </a:p>
          <a:p>
            <a:pPr marL="0" indent="0">
              <a:buNone/>
            </a:pPr>
            <a:endParaRPr lang="en-US" sz="2000" dirty="0" smtClean="0"/>
          </a:p>
          <a:p>
            <a:r>
              <a:rPr lang="en-US" sz="2000" dirty="0" smtClean="0">
                <a:sym typeface="Wingdings" pitchFamily="2" charset="2"/>
              </a:rPr>
              <a:t>XG distribution of sources,</a:t>
            </a:r>
            <a:endParaRPr lang="en-US" sz="2000" dirty="0" smtClean="0">
              <a:latin typeface="Comic Sans MS" pitchFamily="66" charset="0"/>
              <a:cs typeface="Guttman Adii-Light" pitchFamily="2" charset="-79"/>
            </a:endParaRPr>
          </a:p>
          <a:p>
            <a:pPr marL="0" indent="0">
              <a:buNone/>
            </a:pPr>
            <a:r>
              <a:rPr lang="en-US" sz="2000" dirty="0" smtClean="0">
                <a:latin typeface="Comic Sans MS" pitchFamily="66" charset="0"/>
                <a:cs typeface="Guttman Adii-Light" pitchFamily="2" charset="-79"/>
              </a:rPr>
              <a:t>    </a:t>
            </a:r>
            <a:r>
              <a:rPr lang="en-US" sz="2000" dirty="0">
                <a:latin typeface="Comic Sans MS" pitchFamily="66" charset="0"/>
                <a:cs typeface="Guttman Adii-Light" pitchFamily="2" charset="-79"/>
              </a:rPr>
              <a:t> </a:t>
            </a:r>
            <a:r>
              <a:rPr lang="en-US" sz="2000" dirty="0" smtClean="0">
                <a:latin typeface="Comic Sans MS" pitchFamily="66" charset="0"/>
                <a:cs typeface="Guttman Adii-Light" pitchFamily="2" charset="-79"/>
              </a:rPr>
              <a:t>   </a:t>
            </a:r>
            <a:r>
              <a:rPr lang="en-US" sz="2000" dirty="0" smtClean="0">
                <a:latin typeface="Symbol" pitchFamily="18" charset="2"/>
                <a:cs typeface="Guttman Adii-Light" pitchFamily="2" charset="-79"/>
              </a:rPr>
              <a:t>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smtClean="0">
                <a:latin typeface="Comic Sans MS" pitchFamily="66" charset="0"/>
                <a:cs typeface="Guttman Adii-Light" pitchFamily="2" charset="-79"/>
              </a:rPr>
              <a:t>)</a:t>
            </a:r>
            <a:r>
              <a:rPr lang="en-US" sz="2000" baseline="-25000" dirty="0" err="1" smtClean="0"/>
              <a:t>PeV-EeV</a:t>
            </a:r>
            <a:r>
              <a:rPr lang="en-US" sz="2000" dirty="0" smtClean="0">
                <a:latin typeface="Comic Sans MS" pitchFamily="66" charset="0"/>
                <a:cs typeface="Guttman Adii-Light" pitchFamily="2" charset="-79"/>
              </a:rPr>
              <a:t>~</a:t>
            </a:r>
            <a:r>
              <a:rPr lang="en-US" sz="2000" dirty="0" smtClean="0">
                <a:latin typeface="Symbol" pitchFamily="18" charset="2"/>
                <a:cs typeface="Guttman Adii-Light" pitchFamily="2" charset="-79"/>
              </a:rPr>
              <a:t> 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smtClean="0">
                <a:latin typeface="Comic Sans MS" pitchFamily="66" charset="0"/>
                <a:cs typeface="Guttman Adii-Light" pitchFamily="2" charset="-79"/>
              </a:rPr>
              <a:t>)</a:t>
            </a:r>
            <a:r>
              <a:rPr lang="en-US" sz="2000" baseline="-25000" dirty="0" smtClean="0"/>
              <a:t> &gt;10EeV</a:t>
            </a:r>
            <a:r>
              <a:rPr lang="en-US" sz="2000" dirty="0" smtClean="0">
                <a:latin typeface="Comic Sans MS" pitchFamily="66" charset="0"/>
                <a:cs typeface="Guttman Adii-Light" pitchFamily="2" charset="-79"/>
              </a:rPr>
              <a:t>, </a:t>
            </a:r>
            <a:r>
              <a:rPr lang="en-US" sz="2000" dirty="0" err="1" smtClean="0">
                <a:latin typeface="Symbol" pitchFamily="18" charset="2"/>
              </a:rPr>
              <a:t>t</a:t>
            </a:r>
            <a:r>
              <a:rPr lang="en-US" sz="2000" baseline="-25000" dirty="0" err="1" smtClean="0">
                <a:latin typeface="Symbol" pitchFamily="18" charset="2"/>
              </a:rPr>
              <a:t>g</a:t>
            </a:r>
            <a:r>
              <a:rPr lang="en-US" sz="2000" baseline="-25000" dirty="0" err="1" smtClean="0"/>
              <a:t>p</a:t>
            </a:r>
            <a:r>
              <a:rPr lang="en-US" sz="2000" baseline="-25000" dirty="0" smtClean="0"/>
              <a:t>(pp)</a:t>
            </a:r>
            <a:r>
              <a:rPr lang="en-US" sz="2000" dirty="0" smtClean="0"/>
              <a:t>&gt;~1</a:t>
            </a:r>
          </a:p>
          <a:p>
            <a:pPr>
              <a:buFont typeface="Symbol"/>
              <a:buChar char=" "/>
            </a:pPr>
            <a:r>
              <a:rPr lang="en-US" sz="2000" dirty="0" smtClean="0"/>
              <a:t>      Or:    </a:t>
            </a:r>
          </a:p>
          <a:p>
            <a:pPr>
              <a:buFont typeface="Symbol"/>
              <a:buChar char=" "/>
            </a:pPr>
            <a:r>
              <a:rPr lang="en-US" sz="2000" dirty="0" smtClean="0">
                <a:latin typeface="Symbol" pitchFamily="18" charset="2"/>
                <a:cs typeface="Guttman Adii-Light" pitchFamily="2" charset="-79"/>
              </a:rPr>
              <a:t>    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smtClean="0">
                <a:latin typeface="Comic Sans MS" pitchFamily="66" charset="0"/>
                <a:cs typeface="Guttman Adii-Light" pitchFamily="2" charset="-79"/>
              </a:rPr>
              <a:t>)</a:t>
            </a:r>
            <a:r>
              <a:rPr lang="en-US" sz="2000" baseline="-25000" dirty="0" err="1" smtClean="0"/>
              <a:t>PeV-EeV</a:t>
            </a:r>
            <a:r>
              <a:rPr lang="en-US" sz="2000" dirty="0" smtClean="0">
                <a:latin typeface="Comic Sans MS" pitchFamily="66" charset="0"/>
                <a:cs typeface="Guttman Adii-Light" pitchFamily="2" charset="-79"/>
              </a:rPr>
              <a:t>&gt;&gt;</a:t>
            </a:r>
            <a:r>
              <a:rPr lang="en-US" sz="2000" dirty="0" smtClean="0">
                <a:latin typeface="Symbol" pitchFamily="18" charset="2"/>
                <a:cs typeface="Guttman Adii-Light" pitchFamily="2" charset="-79"/>
              </a:rPr>
              <a:t> 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smtClean="0">
                <a:latin typeface="Comic Sans MS" pitchFamily="66" charset="0"/>
                <a:cs typeface="Guttman Adii-Light" pitchFamily="2" charset="-79"/>
              </a:rPr>
              <a:t>)</a:t>
            </a:r>
            <a:r>
              <a:rPr lang="en-US" sz="2000" baseline="-25000" dirty="0" smtClean="0"/>
              <a:t> &gt;10EeV</a:t>
            </a:r>
            <a:r>
              <a:rPr lang="en-US" sz="2000" dirty="0">
                <a:latin typeface="Comic Sans MS" pitchFamily="66" charset="0"/>
                <a:cs typeface="Guttman Adii-Light" pitchFamily="2" charset="-79"/>
              </a:rPr>
              <a:t>, </a:t>
            </a:r>
            <a:r>
              <a:rPr lang="en-US" sz="2000" dirty="0" err="1" smtClean="0">
                <a:latin typeface="Symbol" pitchFamily="18" charset="2"/>
              </a:rPr>
              <a:t>t</a:t>
            </a:r>
            <a:r>
              <a:rPr lang="en-US" sz="2000" baseline="-25000" dirty="0" err="1" smtClean="0">
                <a:latin typeface="Symbol" pitchFamily="18" charset="2"/>
              </a:rPr>
              <a:t>g</a:t>
            </a:r>
            <a:r>
              <a:rPr lang="en-US" sz="2000" baseline="-25000" dirty="0" err="1" smtClean="0"/>
              <a:t>p</a:t>
            </a:r>
            <a:r>
              <a:rPr lang="en-US" sz="2000" baseline="-25000" dirty="0" smtClean="0"/>
              <a:t>(</a:t>
            </a:r>
            <a:r>
              <a:rPr lang="en-US" sz="2000" baseline="-25000" dirty="0" err="1" smtClean="0"/>
              <a:t>pp</a:t>
            </a:r>
            <a:r>
              <a:rPr lang="en-US" sz="2000" baseline="-25000" dirty="0" smtClean="0"/>
              <a:t>)</a:t>
            </a:r>
            <a:r>
              <a:rPr lang="en-US" sz="2000" dirty="0" smtClean="0"/>
              <a:t>&lt;&lt;1 </a:t>
            </a:r>
          </a:p>
          <a:p>
            <a:pPr>
              <a:buFont typeface="Symbol"/>
              <a:buChar char=" "/>
            </a:pPr>
            <a:r>
              <a:rPr lang="en-US" sz="2000" dirty="0" smtClean="0"/>
              <a:t>    &amp; Coincidence over a wide energy range.</a:t>
            </a:r>
            <a:endParaRPr lang="en-US" sz="2000" dirty="0"/>
          </a:p>
          <a:p>
            <a:pPr>
              <a:buFont typeface="Arial" panose="020B0604020202020204" pitchFamily="34" charset="0"/>
              <a:buChar char="•"/>
            </a:pPr>
            <a:r>
              <a:rPr lang="en-US" sz="2000" dirty="0">
                <a:latin typeface="Symbol" pitchFamily="18" charset="2"/>
                <a:cs typeface="Guttman Adii-Light" pitchFamily="2" charset="-79"/>
              </a:rPr>
              <a:t>e</a:t>
            </a:r>
            <a:r>
              <a:rPr lang="en-US" sz="2000" baseline="30000" dirty="0">
                <a:latin typeface="Comic Sans MS" pitchFamily="66" charset="0"/>
                <a:cs typeface="Guttman Adii-Light" pitchFamily="2" charset="-79"/>
              </a:rPr>
              <a:t>2</a:t>
            </a:r>
            <a:r>
              <a:rPr lang="en-US" sz="2000" dirty="0">
                <a:latin typeface="Comic Sans MS" pitchFamily="66" charset="0"/>
                <a:cs typeface="Guttman Adii-Light" pitchFamily="2" charset="-79"/>
              </a:rPr>
              <a:t>(</a:t>
            </a:r>
            <a:r>
              <a:rPr lang="en-US" sz="2000" dirty="0" err="1">
                <a:latin typeface="Comic Sans MS" pitchFamily="66" charset="0"/>
                <a:cs typeface="Guttman Adii-Light" pitchFamily="2" charset="-79"/>
              </a:rPr>
              <a:t>dQ</a:t>
            </a:r>
            <a:r>
              <a:rPr lang="en-US" sz="2000" dirty="0">
                <a:latin typeface="Comic Sans MS" pitchFamily="66" charset="0"/>
                <a:cs typeface="Guttman Adii-Light" pitchFamily="2" charset="-79"/>
              </a:rPr>
              <a:t>/d</a:t>
            </a:r>
            <a:r>
              <a:rPr lang="en-US" sz="2000" dirty="0">
                <a:latin typeface="Symbol" pitchFamily="18" charset="2"/>
                <a:cs typeface="Guttman Adii-Light" pitchFamily="2" charset="-79"/>
              </a:rPr>
              <a:t>e</a:t>
            </a:r>
            <a:r>
              <a:rPr lang="en-US" sz="2000" dirty="0" smtClean="0">
                <a:latin typeface="Comic Sans MS" pitchFamily="66" charset="0"/>
                <a:cs typeface="Guttman Adii-Light" pitchFamily="2" charset="-79"/>
              </a:rPr>
              <a:t>)</a:t>
            </a:r>
            <a:r>
              <a:rPr lang="en-US" sz="2000" baseline="-25000" dirty="0" smtClean="0"/>
              <a:t> </a:t>
            </a:r>
            <a:r>
              <a:rPr lang="en-US" sz="2000" dirty="0" smtClean="0">
                <a:latin typeface="Comic Sans MS" pitchFamily="66" charset="0"/>
                <a:cs typeface="Guttman Adii-Light" pitchFamily="2" charset="-79"/>
              </a:rPr>
              <a:t>~</a:t>
            </a:r>
            <a:r>
              <a:rPr lang="en-US" sz="2000" dirty="0" smtClean="0">
                <a:latin typeface="Symbol" pitchFamily="18" charset="2"/>
                <a:cs typeface="Guttman Adii-Light" pitchFamily="2" charset="-79"/>
              </a:rPr>
              <a:t> e</a:t>
            </a:r>
            <a:r>
              <a:rPr lang="en-US" sz="2000" baseline="30000" dirty="0" smtClean="0">
                <a:latin typeface="Comic Sans MS" pitchFamily="66" charset="0"/>
                <a:cs typeface="Guttman Adii-Light" pitchFamily="2" charset="-79"/>
              </a:rPr>
              <a:t>0</a:t>
            </a:r>
            <a:r>
              <a:rPr lang="en-US" sz="2000" dirty="0">
                <a:latin typeface="Comic Sans MS" pitchFamily="66" charset="0"/>
                <a:cs typeface="Guttman Adii-Light" pitchFamily="2" charset="-79"/>
              </a:rPr>
              <a:t> </a:t>
            </a:r>
            <a:r>
              <a:rPr lang="en-US" sz="2000" dirty="0" smtClean="0">
                <a:latin typeface="Comic Sans MS" pitchFamily="66" charset="0"/>
                <a:cs typeface="Guttman Adii-Light" pitchFamily="2" charset="-79"/>
              </a:rPr>
              <a:t>implies: p, G-XG transition at ~10</a:t>
            </a:r>
            <a:r>
              <a:rPr lang="en-US" sz="2000" baseline="30000" dirty="0" smtClean="0">
                <a:latin typeface="Comic Sans MS" pitchFamily="66" charset="0"/>
                <a:cs typeface="Guttman Adii-Light" pitchFamily="2" charset="-79"/>
              </a:rPr>
              <a:t>19</a:t>
            </a:r>
            <a:r>
              <a:rPr lang="en-US" sz="2000" dirty="0" smtClean="0">
                <a:latin typeface="Comic Sans MS" pitchFamily="66" charset="0"/>
                <a:cs typeface="Guttman Adii-Light" pitchFamily="2" charset="-79"/>
              </a:rPr>
              <a:t>eV.</a:t>
            </a:r>
          </a:p>
          <a:p>
            <a:pPr>
              <a:buFont typeface="Arial" panose="020B0604020202020204" pitchFamily="34" charset="0"/>
              <a:buChar char="•"/>
            </a:pPr>
            <a:endParaRPr lang="en-US" sz="2000" dirty="0" smtClean="0">
              <a:latin typeface="Comic Sans MS" pitchFamily="66" charset="0"/>
              <a:cs typeface="Guttman Adii-Light" pitchFamily="2" charset="-79"/>
            </a:endParaRPr>
          </a:p>
          <a:p>
            <a:r>
              <a:rPr lang="en-US" sz="2000" dirty="0">
                <a:sym typeface="Wingdings" panose="05000000000000000000" pitchFamily="2" charset="2"/>
              </a:rPr>
              <a:t>Radiative losses may modify the flavor ratio at fixed </a:t>
            </a:r>
            <a:r>
              <a:rPr lang="en-US" sz="2000" dirty="0">
                <a:latin typeface="Symbol" panose="05050102010706020507" pitchFamily="18" charset="2"/>
                <a:sym typeface="Wingdings" panose="05000000000000000000" pitchFamily="2" charset="2"/>
              </a:rPr>
              <a:t>e</a:t>
            </a:r>
            <a:r>
              <a:rPr lang="en-US" sz="2000" dirty="0">
                <a:sym typeface="Wingdings" panose="05000000000000000000" pitchFamily="2" charset="2"/>
              </a:rPr>
              <a:t>,</a:t>
            </a:r>
          </a:p>
          <a:p>
            <a:pPr marL="0" indent="0">
              <a:buNone/>
            </a:pPr>
            <a:r>
              <a:rPr lang="en-US" sz="2000" dirty="0">
                <a:sym typeface="Wingdings" panose="05000000000000000000" pitchFamily="2" charset="2"/>
              </a:rPr>
              <a:t>    Unlikely to be significant given the coincidence with WB.</a:t>
            </a:r>
            <a:endParaRPr lang="en-US" sz="2000" dirty="0"/>
          </a:p>
          <a:p>
            <a:pPr>
              <a:buFont typeface="Arial" panose="020B0604020202020204" pitchFamily="34" charset="0"/>
              <a:buChar char="•"/>
            </a:pPr>
            <a:endParaRPr lang="en-US" sz="2000" dirty="0" smtClean="0"/>
          </a:p>
          <a:p>
            <a:pPr>
              <a:buFont typeface="Symbol"/>
              <a:buChar char=" "/>
            </a:pPr>
            <a:endParaRPr lang="en-US" sz="2000" dirty="0"/>
          </a:p>
          <a:p>
            <a:pPr>
              <a:buFont typeface="Symbol"/>
              <a:buChar char=" "/>
            </a:pPr>
            <a:endParaRPr lang="en-US" sz="2000" dirty="0" smtClean="0"/>
          </a:p>
        </p:txBody>
      </p:sp>
      <p:sp>
        <p:nvSpPr>
          <p:cNvPr id="7" name="Rectangle 6"/>
          <p:cNvSpPr>
            <a:spLocks noChangeArrowheads="1"/>
          </p:cNvSpPr>
          <p:nvPr/>
        </p:nvSpPr>
        <p:spPr bwMode="auto">
          <a:xfrm>
            <a:off x="7495679" y="5940622"/>
            <a:ext cx="1502271" cy="307777"/>
          </a:xfrm>
          <a:prstGeom prst="rect">
            <a:avLst/>
          </a:prstGeom>
          <a:noFill/>
          <a:ln w="9525">
            <a:noFill/>
            <a:miter lim="800000"/>
            <a:headEnd/>
            <a:tailEnd/>
          </a:ln>
          <a:effectLst/>
        </p:spPr>
        <p:txBody>
          <a:bodyPr wrap="none">
            <a:spAutoFit/>
          </a:bodyPr>
          <a:lstStyle/>
          <a:p>
            <a:pPr rtl="0"/>
            <a:r>
              <a:rPr lang="en-US" sz="1400" dirty="0" smtClean="0"/>
              <a:t>[</a:t>
            </a:r>
            <a:r>
              <a:rPr lang="en-US" sz="1400" dirty="0" err="1"/>
              <a:t>K</a:t>
            </a:r>
            <a:r>
              <a:rPr lang="en-US" sz="1400" dirty="0" err="1" smtClean="0"/>
              <a:t>ashti</a:t>
            </a:r>
            <a:r>
              <a:rPr lang="en-US" sz="1400" dirty="0" smtClean="0"/>
              <a:t> &amp; EW 05]</a:t>
            </a:r>
            <a:endParaRPr lang="en-US" sz="1400" dirty="0"/>
          </a:p>
        </p:txBody>
      </p:sp>
    </p:spTree>
    <p:extLst>
      <p:ext uri="{BB962C8B-B14F-4D97-AF65-F5344CB8AC3E}">
        <p14:creationId xmlns:p14="http://schemas.microsoft.com/office/powerpoint/2010/main" xmlns="" val="113437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228600" y="5410200"/>
            <a:ext cx="3841750" cy="942975"/>
          </a:xfrm>
          <a:prstGeom prst="rect">
            <a:avLst/>
          </a:prstGeom>
          <a:noFill/>
          <a:ln w="9525">
            <a:noFill/>
            <a:miter lim="800000"/>
            <a:headEnd/>
            <a:tailEnd/>
          </a:ln>
          <a:effectLst/>
        </p:spPr>
        <p:txBody>
          <a:bodyPr wrap="none">
            <a:spAutoFit/>
          </a:bodyPr>
          <a:lstStyle/>
          <a:p>
            <a:pPr algn="l" rtl="0"/>
            <a:r>
              <a:rPr lang="en-US" sz="1400"/>
              <a:t>Mark Westmoquette (University College London), </a:t>
            </a:r>
          </a:p>
          <a:p>
            <a:pPr algn="l" rtl="0"/>
            <a:r>
              <a:rPr lang="en-US" sz="1400"/>
              <a:t>Jay Gallagher (University of Wisconsin-Madison), </a:t>
            </a:r>
          </a:p>
          <a:p>
            <a:pPr algn="l" rtl="0"/>
            <a:r>
              <a:rPr lang="en-US" sz="1400"/>
              <a:t>Linda Smith (University College London), </a:t>
            </a:r>
          </a:p>
          <a:p>
            <a:pPr algn="l" rtl="0"/>
            <a:r>
              <a:rPr lang="en-US" sz="1400"/>
              <a:t>WIYN//NSF, NASA/ESA </a:t>
            </a:r>
          </a:p>
        </p:txBody>
      </p:sp>
      <p:pic>
        <p:nvPicPr>
          <p:cNvPr id="63491" name="Picture 6" descr="m82_800"/>
          <p:cNvPicPr>
            <a:picLocks noChangeAspect="1" noChangeArrowheads="1"/>
          </p:cNvPicPr>
          <p:nvPr/>
        </p:nvPicPr>
        <p:blipFill>
          <a:blip r:embed="rId2" cstate="print"/>
          <a:srcRect/>
          <a:stretch>
            <a:fillRect/>
          </a:stretch>
        </p:blipFill>
        <p:spPr bwMode="auto">
          <a:xfrm>
            <a:off x="533400" y="914400"/>
            <a:ext cx="4017963" cy="4419600"/>
          </a:xfrm>
          <a:prstGeom prst="rect">
            <a:avLst/>
          </a:prstGeom>
          <a:noFill/>
          <a:ln w="9525">
            <a:noFill/>
            <a:miter lim="800000"/>
            <a:headEnd/>
            <a:tailEnd/>
          </a:ln>
        </p:spPr>
      </p:pic>
      <p:sp>
        <p:nvSpPr>
          <p:cNvPr id="63492" name="Text Box 7"/>
          <p:cNvSpPr txBox="1">
            <a:spLocks noChangeArrowheads="1"/>
          </p:cNvSpPr>
          <p:nvPr/>
        </p:nvSpPr>
        <p:spPr bwMode="auto">
          <a:xfrm>
            <a:off x="7467600" y="5410200"/>
            <a:ext cx="1330325" cy="304800"/>
          </a:xfrm>
          <a:prstGeom prst="rect">
            <a:avLst/>
          </a:prstGeom>
          <a:noFill/>
          <a:ln w="9525">
            <a:noFill/>
            <a:miter lim="800000"/>
            <a:headEnd/>
            <a:tailEnd/>
          </a:ln>
          <a:effectLst/>
        </p:spPr>
        <p:txBody>
          <a:bodyPr wrap="none">
            <a:spAutoFit/>
          </a:bodyPr>
          <a:lstStyle/>
          <a:p>
            <a:pPr algn="l" rtl="0"/>
            <a:r>
              <a:rPr lang="en-US" sz="1400"/>
              <a:t>Robert Gendler </a:t>
            </a:r>
          </a:p>
        </p:txBody>
      </p:sp>
      <p:pic>
        <p:nvPicPr>
          <p:cNvPr id="63493" name="Picture 9" descr="m81_gendler_c1"/>
          <p:cNvPicPr>
            <a:picLocks noChangeAspect="1" noChangeArrowheads="1"/>
          </p:cNvPicPr>
          <p:nvPr/>
        </p:nvPicPr>
        <p:blipFill>
          <a:blip r:embed="rId3" cstate="print"/>
          <a:srcRect/>
          <a:stretch>
            <a:fillRect/>
          </a:stretch>
        </p:blipFill>
        <p:spPr bwMode="auto">
          <a:xfrm>
            <a:off x="5197475" y="914400"/>
            <a:ext cx="3371850" cy="4403725"/>
          </a:xfrm>
          <a:prstGeom prst="rect">
            <a:avLst/>
          </a:prstGeom>
          <a:noFill/>
          <a:ln w="9525">
            <a:noFill/>
            <a:miter lim="800000"/>
            <a:headEnd/>
            <a:tailEnd/>
          </a:ln>
        </p:spPr>
      </p:pic>
      <p:sp>
        <p:nvSpPr>
          <p:cNvPr id="63494" name="Text Box 10"/>
          <p:cNvSpPr txBox="1">
            <a:spLocks noChangeArrowheads="1"/>
          </p:cNvSpPr>
          <p:nvPr/>
        </p:nvSpPr>
        <p:spPr bwMode="auto">
          <a:xfrm>
            <a:off x="2133600" y="228600"/>
            <a:ext cx="184150" cy="457200"/>
          </a:xfrm>
          <a:prstGeom prst="rect">
            <a:avLst/>
          </a:prstGeom>
          <a:noFill/>
          <a:ln w="9525">
            <a:noFill/>
            <a:miter lim="800000"/>
            <a:headEnd/>
            <a:tailEnd/>
          </a:ln>
          <a:effectLst/>
        </p:spPr>
        <p:txBody>
          <a:bodyPr wrap="none">
            <a:spAutoFit/>
          </a:bodyPr>
          <a:lstStyle/>
          <a:p>
            <a:endParaRPr lang="en-US"/>
          </a:p>
        </p:txBody>
      </p:sp>
      <p:sp>
        <p:nvSpPr>
          <p:cNvPr id="63495" name="Text Box 11"/>
          <p:cNvSpPr txBox="1">
            <a:spLocks noChangeArrowheads="1"/>
          </p:cNvSpPr>
          <p:nvPr/>
        </p:nvSpPr>
        <p:spPr bwMode="auto">
          <a:xfrm>
            <a:off x="2057400" y="228600"/>
            <a:ext cx="5037138" cy="457200"/>
          </a:xfrm>
          <a:prstGeom prst="rect">
            <a:avLst/>
          </a:prstGeom>
          <a:noFill/>
          <a:ln w="9525">
            <a:noFill/>
            <a:miter lim="800000"/>
            <a:headEnd/>
            <a:tailEnd/>
          </a:ln>
          <a:effectLst/>
        </p:spPr>
        <p:txBody>
          <a:bodyPr wrap="none">
            <a:spAutoFit/>
          </a:bodyPr>
          <a:lstStyle/>
          <a:p>
            <a:pPr algn="l" rtl="0"/>
            <a:r>
              <a:rPr lang="en-US">
                <a:latin typeface="Comic Sans MS" pitchFamily="66" charset="0"/>
              </a:rPr>
              <a:t>M82                                        M81</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96200" cy="838200"/>
          </a:xfrm>
        </p:spPr>
        <p:txBody>
          <a:bodyPr/>
          <a:lstStyle/>
          <a:p>
            <a:r>
              <a:rPr lang="en-US" dirty="0" smtClean="0"/>
              <a:t>Starburst galaxies</a:t>
            </a:r>
            <a:endParaRPr lang="en-US" dirty="0"/>
          </a:p>
        </p:txBody>
      </p:sp>
      <p:sp>
        <p:nvSpPr>
          <p:cNvPr id="3" name="Content Placeholder 2"/>
          <p:cNvSpPr>
            <a:spLocks noGrp="1"/>
          </p:cNvSpPr>
          <p:nvPr>
            <p:ph idx="1"/>
          </p:nvPr>
        </p:nvSpPr>
        <p:spPr>
          <a:xfrm>
            <a:off x="533399" y="838200"/>
            <a:ext cx="8273015" cy="5791200"/>
          </a:xfrm>
        </p:spPr>
        <p:txBody>
          <a:bodyPr/>
          <a:lstStyle/>
          <a:p>
            <a:r>
              <a:rPr lang="en-US" sz="2000" dirty="0" smtClean="0">
                <a:latin typeface="+mn-lt"/>
              </a:rPr>
              <a:t>{Star formation rate, density, B} ~ 10</a:t>
            </a:r>
            <a:r>
              <a:rPr lang="en-US" sz="2000" baseline="30000" dirty="0" smtClean="0">
                <a:latin typeface="+mn-lt"/>
              </a:rPr>
              <a:t>3</a:t>
            </a:r>
            <a:r>
              <a:rPr lang="en-US" sz="2000" dirty="0" smtClean="0">
                <a:latin typeface="+mn-lt"/>
              </a:rPr>
              <a:t>x Milky way.</a:t>
            </a:r>
          </a:p>
          <a:p>
            <a:pPr marL="0" indent="0">
              <a:buNone/>
            </a:pPr>
            <a:r>
              <a:rPr lang="en-US" sz="2000" dirty="0"/>
              <a:t> </a:t>
            </a:r>
            <a:r>
              <a:rPr lang="en-US" sz="2000" dirty="0" smtClean="0"/>
              <a:t>    </a:t>
            </a:r>
            <a:r>
              <a:rPr lang="en-US" sz="2000" dirty="0" smtClean="0">
                <a:latin typeface="+mn-lt"/>
              </a:rPr>
              <a:t>Most stars formed in z&gt;1 star bursts.</a:t>
            </a:r>
            <a:endParaRPr lang="en-US" sz="2000" dirty="0"/>
          </a:p>
          <a:p>
            <a:r>
              <a:rPr lang="en-US" sz="2000" dirty="0" smtClean="0">
                <a:latin typeface="+mn-lt"/>
              </a:rPr>
              <a:t>&lt;1 </a:t>
            </a:r>
            <a:r>
              <a:rPr lang="en-US" sz="2000" dirty="0" err="1" smtClean="0">
                <a:latin typeface="+mn-lt"/>
              </a:rPr>
              <a:t>PeV</a:t>
            </a:r>
            <a:r>
              <a:rPr lang="en-US" sz="2000" dirty="0" smtClean="0">
                <a:latin typeface="+mn-lt"/>
              </a:rPr>
              <a:t> </a:t>
            </a:r>
            <a:r>
              <a:rPr lang="en-US" sz="2000" dirty="0"/>
              <a:t>p’s </a:t>
            </a:r>
            <a:r>
              <a:rPr lang="en-US" sz="2000" dirty="0" smtClean="0"/>
              <a:t>lose all their energy </a:t>
            </a:r>
            <a:r>
              <a:rPr lang="en-US" sz="2000" dirty="0"/>
              <a:t>to </a:t>
            </a:r>
            <a:r>
              <a:rPr lang="en-US" sz="2000" dirty="0">
                <a:latin typeface="Symbol" pitchFamily="18" charset="2"/>
              </a:rPr>
              <a:t>p</a:t>
            </a:r>
            <a:r>
              <a:rPr lang="en-US" sz="2000" dirty="0"/>
              <a:t> </a:t>
            </a:r>
            <a:r>
              <a:rPr lang="en-US" sz="2000" dirty="0" smtClean="0"/>
              <a:t>production,</a:t>
            </a:r>
          </a:p>
          <a:p>
            <a:pPr marL="0" indent="0">
              <a:buNone/>
            </a:pPr>
            <a:r>
              <a:rPr lang="en-US" sz="2000" dirty="0"/>
              <a:t> </a:t>
            </a:r>
            <a:r>
              <a:rPr lang="en-US" sz="2000" dirty="0" smtClean="0"/>
              <a:t>    secondary </a:t>
            </a:r>
            <a:r>
              <a:rPr lang="en-US" sz="2000" dirty="0" smtClean="0">
                <a:latin typeface="+mn-lt"/>
              </a:rPr>
              <a:t>e’s lose all (most) energy to synchrotron radiation.</a:t>
            </a:r>
            <a:endParaRPr lang="en-US" sz="2000" dirty="0"/>
          </a:p>
          <a:p>
            <a:pPr marL="0" indent="0">
              <a:buNone/>
            </a:pPr>
            <a:r>
              <a:rPr lang="en-US" sz="2000" dirty="0">
                <a:latin typeface="+mn-lt"/>
              </a:rPr>
              <a:t> </a:t>
            </a:r>
            <a:r>
              <a:rPr lang="en-US" sz="2000" dirty="0" smtClean="0">
                <a:latin typeface="+mn-lt"/>
              </a:rPr>
              <a:t>    10GeV p:</a:t>
            </a:r>
            <a:endParaRPr lang="en-US" sz="2000" dirty="0"/>
          </a:p>
          <a:p>
            <a:pPr marL="0" indent="0">
              <a:buNone/>
            </a:pPr>
            <a:endParaRPr lang="en-US" sz="2000" dirty="0" smtClean="0">
              <a:latin typeface="+mn-lt"/>
            </a:endParaRPr>
          </a:p>
          <a:p>
            <a:pPr marL="0" indent="0">
              <a:buNone/>
            </a:pPr>
            <a:endParaRPr lang="en-US" sz="2000" dirty="0"/>
          </a:p>
          <a:p>
            <a:r>
              <a:rPr lang="en-US" sz="2000" dirty="0" smtClean="0">
                <a:latin typeface="+mn-lt"/>
              </a:rPr>
              <a:t>Estimating the CR and </a:t>
            </a:r>
            <a:r>
              <a:rPr lang="en-US" sz="2000" dirty="0" smtClean="0">
                <a:latin typeface="Symbol" panose="05050102010706020507" pitchFamily="18" charset="2"/>
              </a:rPr>
              <a:t>n</a:t>
            </a:r>
            <a:r>
              <a:rPr lang="en-US" sz="2000" dirty="0" smtClean="0">
                <a:latin typeface="+mn-lt"/>
              </a:rPr>
              <a:t> production.</a:t>
            </a:r>
            <a:endParaRPr lang="en-US" sz="2000" dirty="0">
              <a:latin typeface="Symbol" pitchFamily="18" charset="2"/>
              <a:cs typeface="Guttman Adii-Light" pitchFamily="2" charset="-79"/>
            </a:endParaRPr>
          </a:p>
          <a:p>
            <a:pPr lvl="1" algn="l" rtl="0"/>
            <a:r>
              <a:rPr lang="en-US" sz="2000" dirty="0" smtClean="0">
                <a:latin typeface="+mn-lt"/>
                <a:cs typeface="Guttman Adii-Light" pitchFamily="2" charset="-79"/>
              </a:rPr>
              <a:t> </a:t>
            </a:r>
            <a:r>
              <a:rPr lang="en-US" sz="2000" dirty="0" smtClean="0">
                <a:latin typeface="Symbol" pitchFamily="18" charset="2"/>
                <a:cs typeface="Guttman Adii-Light" pitchFamily="2" charset="-79"/>
              </a:rPr>
              <a:t>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a:latin typeface="Comic Sans MS" pitchFamily="66" charset="0"/>
                <a:cs typeface="Guttman Adii-Light" pitchFamily="2" charset="-79"/>
              </a:rPr>
              <a:t>)</a:t>
            </a:r>
            <a:r>
              <a:rPr lang="en-US" sz="2000" baseline="-25000" dirty="0"/>
              <a:t> </a:t>
            </a:r>
            <a:r>
              <a:rPr lang="en-US" sz="2000" baseline="-25000" dirty="0" smtClean="0"/>
              <a:t>10GeV</a:t>
            </a:r>
            <a:r>
              <a:rPr lang="en-US" sz="2000" dirty="0" smtClean="0">
                <a:latin typeface="Comic Sans MS" pitchFamily="66" charset="0"/>
                <a:cs typeface="Guttman Adii-Light" pitchFamily="2" charset="-79"/>
              </a:rPr>
              <a:t>=12f</a:t>
            </a:r>
            <a:r>
              <a:rPr lang="en-US" sz="2000" baseline="30000" dirty="0" smtClean="0">
                <a:latin typeface="Comic Sans MS" pitchFamily="66" charset="0"/>
                <a:cs typeface="Guttman Adii-Light" pitchFamily="2" charset="-79"/>
              </a:rPr>
              <a:t>-1</a:t>
            </a:r>
            <a:r>
              <a:rPr lang="en-US" sz="2000" baseline="-25000" dirty="0" smtClean="0">
                <a:latin typeface="Comic Sans MS" pitchFamily="66" charset="0"/>
                <a:cs typeface="Guttman Adii-Light" pitchFamily="2" charset="-79"/>
              </a:rPr>
              <a:t>synch</a:t>
            </a:r>
            <a:r>
              <a:rPr lang="en-US" sz="2000" dirty="0" smtClean="0">
                <a:latin typeface="Comic Sans MS" pitchFamily="66" charset="0"/>
                <a:cs typeface="Guttman Adii-Light" pitchFamily="2" charset="-79"/>
              </a:rPr>
              <a:t>(</a:t>
            </a:r>
            <a:r>
              <a:rPr lang="en-US" sz="2000" dirty="0" err="1" smtClean="0">
                <a:latin typeface="Symbol" panose="05050102010706020507" pitchFamily="18" charset="2"/>
                <a:cs typeface="Guttman Adii-Light" pitchFamily="2" charset="-79"/>
              </a:rPr>
              <a:t>n</a:t>
            </a:r>
            <a:r>
              <a:rPr lang="en-US" sz="2000" dirty="0" err="1" smtClean="0">
                <a:latin typeface="Comic Sans MS" pitchFamily="66" charset="0"/>
                <a:cs typeface="Guttman Adii-Light" pitchFamily="2" charset="-79"/>
              </a:rPr>
              <a:t>L</a:t>
            </a:r>
            <a:r>
              <a:rPr lang="en-US" sz="2000" baseline="-25000" dirty="0" err="1" smtClean="0">
                <a:latin typeface="Symbol" panose="05050102010706020507" pitchFamily="18" charset="2"/>
                <a:cs typeface="Guttman Adii-Light" pitchFamily="2" charset="-79"/>
              </a:rPr>
              <a:t>n</a:t>
            </a:r>
            <a:r>
              <a:rPr lang="en-US" sz="2000" dirty="0" smtClean="0">
                <a:latin typeface="Comic Sans MS" pitchFamily="66" charset="0"/>
                <a:cs typeface="Guttman Adii-Light" pitchFamily="2" charset="-79"/>
              </a:rPr>
              <a:t>)</a:t>
            </a:r>
            <a:r>
              <a:rPr lang="en-US" sz="2000" baseline="-25000" dirty="0" smtClean="0">
                <a:latin typeface="Comic Sans MS" pitchFamily="66" charset="0"/>
                <a:cs typeface="Guttman Adii-Light" pitchFamily="2" charset="-79"/>
              </a:rPr>
              <a:t>1GHz</a:t>
            </a:r>
            <a:r>
              <a:rPr lang="en-US" sz="2000" dirty="0" smtClean="0">
                <a:latin typeface="Comic Sans MS" pitchFamily="66" charset="0"/>
                <a:cs typeface="Guttman Adii-Light" pitchFamily="2" charset="-79"/>
              </a:rPr>
              <a:t>;   </a:t>
            </a:r>
          </a:p>
          <a:p>
            <a:pPr marL="457200" lvl="1" indent="0" algn="l" rtl="0">
              <a:buNone/>
            </a:pPr>
            <a:r>
              <a:rPr lang="en-US" sz="2000" dirty="0" smtClean="0">
                <a:latin typeface="Comic Sans MS" pitchFamily="66" charset="0"/>
                <a:cs typeface="Guttman Adii-Light" pitchFamily="2" charset="-79"/>
              </a:rPr>
              <a:t>    (</a:t>
            </a:r>
            <a:r>
              <a:rPr lang="en-US" sz="2000" dirty="0" err="1" smtClean="0">
                <a:latin typeface="Symbol" panose="05050102010706020507" pitchFamily="18" charset="2"/>
                <a:cs typeface="Guttman Adii-Light" pitchFamily="2" charset="-79"/>
              </a:rPr>
              <a:t>n</a:t>
            </a:r>
            <a:r>
              <a:rPr lang="en-US" sz="2000" dirty="0" err="1" smtClean="0">
                <a:latin typeface="Comic Sans MS" pitchFamily="66" charset="0"/>
                <a:cs typeface="Guttman Adii-Light" pitchFamily="2" charset="-79"/>
              </a:rPr>
              <a:t>L</a:t>
            </a:r>
            <a:r>
              <a:rPr lang="en-US" sz="2000" baseline="-25000" dirty="0" err="1" smtClean="0">
                <a:latin typeface="Symbol" panose="05050102010706020507" pitchFamily="18" charset="2"/>
                <a:cs typeface="Guttman Adii-Light" pitchFamily="2" charset="-79"/>
              </a:rPr>
              <a:t>n</a:t>
            </a:r>
            <a:r>
              <a:rPr lang="en-US" sz="2000" dirty="0" smtClean="0">
                <a:latin typeface="Comic Sans MS" pitchFamily="66" charset="0"/>
                <a:cs typeface="Guttman Adii-Light" pitchFamily="2" charset="-79"/>
              </a:rPr>
              <a:t>)</a:t>
            </a:r>
            <a:r>
              <a:rPr lang="en-US" sz="2000" baseline="-25000" dirty="0" smtClean="0">
                <a:latin typeface="Comic Sans MS" pitchFamily="66" charset="0"/>
                <a:cs typeface="Guttman Adii-Light" pitchFamily="2" charset="-79"/>
              </a:rPr>
              <a:t>1GHz</a:t>
            </a:r>
            <a:r>
              <a:rPr lang="en-US" sz="2000" dirty="0" smtClean="0">
                <a:latin typeface="Comic Sans MS" pitchFamily="66" charset="0"/>
                <a:cs typeface="Guttman Adii-Light" pitchFamily="2" charset="-79"/>
              </a:rPr>
              <a:t>=1.7x10</a:t>
            </a:r>
            <a:r>
              <a:rPr lang="en-US" sz="2000" baseline="30000" dirty="0" smtClean="0">
                <a:latin typeface="Comic Sans MS" pitchFamily="66" charset="0"/>
                <a:cs typeface="Guttman Adii-Light" pitchFamily="2" charset="-79"/>
              </a:rPr>
              <a:t>-6</a:t>
            </a:r>
            <a:r>
              <a:rPr lang="en-US" sz="2000" dirty="0" smtClean="0">
                <a:latin typeface="Comic Sans MS" pitchFamily="66" charset="0"/>
                <a:cs typeface="Guttman Adii-Light" pitchFamily="2" charset="-79"/>
              </a:rPr>
              <a:t>L</a:t>
            </a:r>
            <a:r>
              <a:rPr lang="en-US" sz="2000" baseline="-25000" dirty="0" smtClean="0">
                <a:latin typeface="Comic Sans MS" pitchFamily="66" charset="0"/>
                <a:cs typeface="Guttman Adii-Light" pitchFamily="2" charset="-79"/>
              </a:rPr>
              <a:t>FIR</a:t>
            </a:r>
            <a:r>
              <a:rPr lang="en-US" sz="2000" dirty="0">
                <a:latin typeface="Comic Sans MS" pitchFamily="66" charset="0"/>
                <a:cs typeface="Guttman Adii-Light" pitchFamily="2" charset="-79"/>
              </a:rPr>
              <a:t> </a:t>
            </a:r>
            <a:r>
              <a:rPr lang="en-US" sz="2000" dirty="0" smtClean="0">
                <a:latin typeface="Comic Sans MS" pitchFamily="66" charset="0"/>
                <a:cs typeface="Guttman Adii-Light" pitchFamily="2" charset="-79"/>
              </a:rPr>
              <a:t>;</a:t>
            </a:r>
            <a:r>
              <a:rPr lang="en-US" sz="2000" baseline="-25000" dirty="0">
                <a:latin typeface="Comic Sans MS" pitchFamily="66" charset="0"/>
                <a:cs typeface="Guttman Adii-Light" pitchFamily="2" charset="-79"/>
              </a:rPr>
              <a:t> </a:t>
            </a:r>
            <a:r>
              <a:rPr lang="en-US" sz="2000" dirty="0" smtClean="0">
                <a:latin typeface="Comic Sans MS" pitchFamily="66" charset="0"/>
                <a:cs typeface="Guttman Adii-Light" pitchFamily="2" charset="-79"/>
              </a:rPr>
              <a:t>  L</a:t>
            </a:r>
            <a:r>
              <a:rPr lang="en-US" sz="2000" baseline="-25000" dirty="0" smtClean="0">
                <a:latin typeface="Comic Sans MS" pitchFamily="66" charset="0"/>
                <a:cs typeface="Guttman Adii-Light" pitchFamily="2" charset="-79"/>
              </a:rPr>
              <a:t>FIR</a:t>
            </a:r>
            <a:r>
              <a:rPr lang="en-US" sz="2000" dirty="0" smtClean="0">
                <a:latin typeface="Comic Sans MS" pitchFamily="66" charset="0"/>
                <a:cs typeface="Guttman Adii-Light" pitchFamily="2" charset="-79"/>
              </a:rPr>
              <a:t>~5x10</a:t>
            </a:r>
            <a:r>
              <a:rPr lang="en-US" sz="2000" baseline="30000" dirty="0" smtClean="0">
                <a:latin typeface="Comic Sans MS" pitchFamily="66" charset="0"/>
                <a:cs typeface="Guttman Adii-Light" pitchFamily="2" charset="-79"/>
              </a:rPr>
              <a:t>50</a:t>
            </a:r>
            <a:r>
              <a:rPr lang="en-US" sz="2000" dirty="0" smtClean="0">
                <a:latin typeface="Comic Sans MS" pitchFamily="66" charset="0"/>
                <a:cs typeface="Guttman Adii-Light" pitchFamily="2" charset="-79"/>
              </a:rPr>
              <a:t>(erg/</a:t>
            </a:r>
            <a:r>
              <a:rPr lang="en-US" sz="2000" dirty="0" err="1" smtClean="0">
                <a:latin typeface="Comic Sans MS" pitchFamily="66" charset="0"/>
                <a:cs typeface="Guttman Adii-Light" pitchFamily="2" charset="-79"/>
              </a:rPr>
              <a:t>M</a:t>
            </a:r>
            <a:r>
              <a:rPr lang="en-US" sz="2000" baseline="-25000" dirty="0" err="1" smtClean="0">
                <a:latin typeface="Comic Sans MS" pitchFamily="66" charset="0"/>
                <a:cs typeface="Guttman Adii-Light" pitchFamily="2" charset="-79"/>
              </a:rPr>
              <a:t>sun</a:t>
            </a:r>
            <a:r>
              <a:rPr lang="en-US" sz="2000" dirty="0" smtClean="0">
                <a:latin typeface="Comic Sans MS" pitchFamily="66" charset="0"/>
                <a:cs typeface="Guttman Adii-Light" pitchFamily="2" charset="-79"/>
              </a:rPr>
              <a:t>)  </a:t>
            </a:r>
          </a:p>
          <a:p>
            <a:pPr lvl="1" algn="l" rtl="0">
              <a:buFont typeface="Wingdings"/>
              <a:buChar char="à"/>
            </a:pPr>
            <a:r>
              <a:rPr lang="en-US" sz="2000" dirty="0" smtClean="0">
                <a:latin typeface="Symbol" pitchFamily="18" charset="2"/>
                <a:cs typeface="Guttman Adii-Light" pitchFamily="2" charset="-79"/>
              </a:rPr>
              <a:t>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a:latin typeface="Comic Sans MS" pitchFamily="66" charset="0"/>
                <a:cs typeface="Guttman Adii-Light" pitchFamily="2" charset="-79"/>
              </a:rPr>
              <a:t>)</a:t>
            </a:r>
            <a:r>
              <a:rPr lang="en-US" sz="2000" baseline="-25000" dirty="0"/>
              <a:t> </a:t>
            </a:r>
            <a:r>
              <a:rPr lang="en-US" sz="2000" baseline="-25000" dirty="0" smtClean="0"/>
              <a:t>10GeV</a:t>
            </a:r>
            <a:r>
              <a:rPr lang="en-US" sz="2000" dirty="0" smtClean="0">
                <a:latin typeface="Comic Sans MS" pitchFamily="66" charset="0"/>
                <a:cs typeface="Guttman Adii-Light" pitchFamily="2" charset="-79"/>
              </a:rPr>
              <a:t>=10</a:t>
            </a:r>
            <a:r>
              <a:rPr lang="en-US" sz="2000" baseline="30000" dirty="0" smtClean="0">
                <a:latin typeface="Comic Sans MS" pitchFamily="66" charset="0"/>
                <a:cs typeface="Guttman Adii-Light" pitchFamily="2" charset="-79"/>
              </a:rPr>
              <a:t>46 </a:t>
            </a:r>
            <a:r>
              <a:rPr lang="en-US" sz="2000" dirty="0">
                <a:latin typeface="Comic Sans MS" pitchFamily="66" charset="0"/>
                <a:cs typeface="Guttman Adii-Light" pitchFamily="2" charset="-79"/>
              </a:rPr>
              <a:t>f</a:t>
            </a:r>
            <a:r>
              <a:rPr lang="en-US" sz="2000" baseline="30000" dirty="0">
                <a:latin typeface="Comic Sans MS" pitchFamily="66" charset="0"/>
                <a:cs typeface="Guttman Adii-Light" pitchFamily="2" charset="-79"/>
              </a:rPr>
              <a:t>-1</a:t>
            </a:r>
            <a:r>
              <a:rPr lang="en-US" sz="2000" baseline="-25000" dirty="0">
                <a:latin typeface="Comic Sans MS" pitchFamily="66" charset="0"/>
                <a:cs typeface="Guttman Adii-Light" pitchFamily="2" charset="-79"/>
              </a:rPr>
              <a:t>synch </a:t>
            </a:r>
            <a:r>
              <a:rPr lang="en-US" sz="2000" dirty="0" smtClean="0">
                <a:latin typeface="Comic Sans MS" pitchFamily="66" charset="0"/>
                <a:cs typeface="Guttman Adii-Light" pitchFamily="2" charset="-79"/>
              </a:rPr>
              <a:t>(erg/</a:t>
            </a:r>
            <a:r>
              <a:rPr lang="en-US" sz="2000" dirty="0" err="1" smtClean="0">
                <a:latin typeface="Comic Sans MS" pitchFamily="66" charset="0"/>
                <a:cs typeface="Guttman Adii-Light" pitchFamily="2" charset="-79"/>
              </a:rPr>
              <a:t>M</a:t>
            </a:r>
            <a:r>
              <a:rPr lang="en-US" sz="2000" baseline="-25000" dirty="0" err="1" smtClean="0">
                <a:latin typeface="Comic Sans MS" pitchFamily="66" charset="0"/>
                <a:cs typeface="Guttman Adii-Light" pitchFamily="2" charset="-79"/>
              </a:rPr>
              <a:t>sun</a:t>
            </a:r>
            <a:r>
              <a:rPr lang="en-US" sz="2000" dirty="0" smtClean="0">
                <a:latin typeface="Comic Sans MS" pitchFamily="66" charset="0"/>
                <a:cs typeface="Guttman Adii-Light" pitchFamily="2" charset="-79"/>
              </a:rPr>
              <a:t>).</a:t>
            </a:r>
            <a:endParaRPr lang="en-US" sz="2000" dirty="0">
              <a:latin typeface="Comic Sans MS" pitchFamily="66" charset="0"/>
              <a:cs typeface="Guttman Adii-Light" pitchFamily="2" charset="-79"/>
            </a:endParaRPr>
          </a:p>
          <a:p>
            <a:pPr lvl="1" algn="l" rtl="0"/>
            <a:r>
              <a:rPr lang="en-US" sz="2000" dirty="0" smtClean="0">
                <a:latin typeface="Comic Sans MS" pitchFamily="66" charset="0"/>
                <a:cs typeface="Guttman Adii-Light" pitchFamily="2" charset="-79"/>
              </a:rPr>
              <a:t>If CR production ~ SFR, using SFR(z=0</a:t>
            </a:r>
            <a:r>
              <a:rPr lang="en-US" sz="2000" dirty="0">
                <a:latin typeface="Comic Sans MS" pitchFamily="66" charset="0"/>
                <a:cs typeface="Guttman Adii-Light" pitchFamily="2" charset="-79"/>
              </a:rPr>
              <a:t>)~0.015 </a:t>
            </a:r>
            <a:r>
              <a:rPr lang="en-US" sz="2000" dirty="0" err="1" smtClean="0">
                <a:latin typeface="Comic Sans MS" pitchFamily="66" charset="0"/>
                <a:cs typeface="Guttman Adii-Light" pitchFamily="2" charset="-79"/>
              </a:rPr>
              <a:t>M</a:t>
            </a:r>
            <a:r>
              <a:rPr lang="en-US" sz="2000" baseline="-25000" dirty="0" err="1" smtClean="0">
                <a:latin typeface="Comic Sans MS" pitchFamily="66" charset="0"/>
                <a:cs typeface="Guttman Adii-Light" pitchFamily="2" charset="-79"/>
              </a:rPr>
              <a:t>sun</a:t>
            </a:r>
            <a:r>
              <a:rPr lang="en-US" sz="2000" dirty="0" smtClean="0">
                <a:latin typeface="Comic Sans MS" pitchFamily="66" charset="0"/>
                <a:cs typeface="Guttman Adii-Light" pitchFamily="2" charset="-79"/>
              </a:rPr>
              <a:t>/Mpc</a:t>
            </a:r>
            <a:r>
              <a:rPr lang="en-US" sz="2000" baseline="30000" dirty="0" smtClean="0">
                <a:latin typeface="Comic Sans MS" pitchFamily="66" charset="0"/>
                <a:cs typeface="Guttman Adii-Light" pitchFamily="2" charset="-79"/>
              </a:rPr>
              <a:t>3</a:t>
            </a:r>
            <a:r>
              <a:rPr lang="en-US" sz="2000" dirty="0" smtClean="0">
                <a:latin typeface="Comic Sans MS" pitchFamily="66" charset="0"/>
                <a:cs typeface="Guttman Adii-Light" pitchFamily="2" charset="-79"/>
              </a:rPr>
              <a:t>yr:</a:t>
            </a:r>
          </a:p>
          <a:p>
            <a:pPr marL="457200" lvl="1" indent="0" algn="l" rtl="0">
              <a:buNone/>
            </a:pPr>
            <a:r>
              <a:rPr lang="en-US" sz="2000" dirty="0" smtClean="0">
                <a:latin typeface="Symbol" pitchFamily="18" charset="2"/>
                <a:cs typeface="Guttman Adii-Light" pitchFamily="2" charset="-79"/>
              </a:rPr>
              <a:t>    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a:latin typeface="Comic Sans MS" pitchFamily="66" charset="0"/>
                <a:cs typeface="Guttman Adii-Light" pitchFamily="2" charset="-79"/>
              </a:rPr>
              <a:t>)</a:t>
            </a:r>
            <a:r>
              <a:rPr lang="en-US" sz="2000" baseline="-25000" dirty="0"/>
              <a:t> </a:t>
            </a:r>
            <a:r>
              <a:rPr lang="en-US" sz="2000" baseline="-25000" dirty="0" smtClean="0"/>
              <a:t>10GeV</a:t>
            </a:r>
            <a:r>
              <a:rPr lang="en-US" sz="2000" dirty="0">
                <a:latin typeface="Comic Sans MS" pitchFamily="66" charset="0"/>
                <a:cs typeface="Guttman Adii-Light" pitchFamily="2" charset="-79"/>
              </a:rPr>
              <a:t>~2f</a:t>
            </a:r>
            <a:r>
              <a:rPr lang="en-US" sz="2000" baseline="30000" dirty="0">
                <a:latin typeface="Comic Sans MS" pitchFamily="66" charset="0"/>
                <a:cs typeface="Guttman Adii-Light" pitchFamily="2" charset="-79"/>
              </a:rPr>
              <a:t>-1</a:t>
            </a:r>
            <a:r>
              <a:rPr lang="en-US" sz="2000" baseline="-25000" dirty="0">
                <a:latin typeface="Comic Sans MS" pitchFamily="66" charset="0"/>
                <a:cs typeface="Guttman Adii-Light" pitchFamily="2" charset="-79"/>
              </a:rPr>
              <a:t>synch</a:t>
            </a:r>
            <a:r>
              <a:rPr lang="en-US" sz="2000" dirty="0" smtClean="0">
                <a:latin typeface="Comic Sans MS" pitchFamily="66" charset="0"/>
                <a:cs typeface="Guttman Adii-Light" pitchFamily="2" charset="-79"/>
              </a:rPr>
              <a:t>x10</a:t>
            </a:r>
            <a:r>
              <a:rPr lang="en-US" sz="2000" baseline="30000" dirty="0" smtClean="0">
                <a:latin typeface="Comic Sans MS" pitchFamily="66" charset="0"/>
              </a:rPr>
              <a:t>44</a:t>
            </a:r>
            <a:r>
              <a:rPr lang="en-US" sz="2000" dirty="0" smtClean="0">
                <a:latin typeface="Comic Sans MS" pitchFamily="66" charset="0"/>
                <a:cs typeface="Guttman Adii-Light" pitchFamily="2" charset="-79"/>
              </a:rPr>
              <a:t> </a:t>
            </a:r>
            <a:r>
              <a:rPr lang="en-US" sz="2000" dirty="0">
                <a:latin typeface="Comic Sans MS" pitchFamily="66" charset="0"/>
                <a:cs typeface="Guttman Adii-Light" pitchFamily="2" charset="-79"/>
              </a:rPr>
              <a:t>erg/Mpc</a:t>
            </a:r>
            <a:r>
              <a:rPr lang="en-US" sz="2000" baseline="30000" dirty="0">
                <a:latin typeface="Comic Sans MS" pitchFamily="66" charset="0"/>
                <a:cs typeface="Guttman Adii-Light" pitchFamily="2" charset="-79"/>
              </a:rPr>
              <a:t>3</a:t>
            </a:r>
            <a:r>
              <a:rPr lang="en-US" sz="2000" dirty="0">
                <a:latin typeface="Comic Sans MS" pitchFamily="66" charset="0"/>
                <a:cs typeface="Guttman Adii-Light" pitchFamily="2" charset="-79"/>
              </a:rPr>
              <a:t> </a:t>
            </a:r>
            <a:r>
              <a:rPr lang="en-US" sz="2000" dirty="0" err="1" smtClean="0">
                <a:latin typeface="Comic Sans MS" pitchFamily="66" charset="0"/>
                <a:cs typeface="Guttman Adii-Light" pitchFamily="2" charset="-79"/>
              </a:rPr>
              <a:t>yr</a:t>
            </a:r>
            <a:r>
              <a:rPr lang="en-US" sz="2000" dirty="0" smtClean="0">
                <a:latin typeface="Comic Sans MS" pitchFamily="66" charset="0"/>
                <a:cs typeface="Guttman Adii-Light" pitchFamily="2" charset="-79"/>
              </a:rPr>
              <a:t>,  </a:t>
            </a:r>
          </a:p>
          <a:p>
            <a:pPr marL="457200" lvl="1" indent="0" algn="l" rtl="0">
              <a:buNone/>
            </a:pPr>
            <a:r>
              <a:rPr lang="en-US" sz="2000" dirty="0">
                <a:solidFill>
                  <a:srgbClr val="000000"/>
                </a:solidFill>
                <a:latin typeface="Comic Sans MS" pitchFamily="66" charset="0"/>
                <a:cs typeface="Guttman Adii-Light" pitchFamily="2" charset="-79"/>
              </a:rPr>
              <a:t> </a:t>
            </a:r>
            <a:r>
              <a:rPr lang="en-US" sz="2000" dirty="0" smtClean="0">
                <a:solidFill>
                  <a:srgbClr val="000000"/>
                </a:solidFill>
                <a:latin typeface="Comic Sans MS" pitchFamily="66" charset="0"/>
                <a:cs typeface="Guttman Adii-Light" pitchFamily="2" charset="-79"/>
              </a:rPr>
              <a:t>  </a:t>
            </a:r>
            <a:r>
              <a:rPr lang="en-US" sz="2000" dirty="0" smtClean="0">
                <a:solidFill>
                  <a:srgbClr val="000000"/>
                </a:solidFill>
                <a:latin typeface="Symbol" pitchFamily="18" charset="2"/>
              </a:rPr>
              <a:t>F</a:t>
            </a:r>
            <a:r>
              <a:rPr lang="en-US" sz="2000" baseline="-25000" dirty="0" smtClean="0">
                <a:solidFill>
                  <a:srgbClr val="000000"/>
                </a:solidFill>
                <a:latin typeface="Symbol" pitchFamily="18" charset="2"/>
              </a:rPr>
              <a:t>n</a:t>
            </a:r>
            <a:r>
              <a:rPr lang="en-US" sz="2000" baseline="-25000" dirty="0" smtClean="0"/>
              <a:t>,10GeV</a:t>
            </a:r>
            <a:r>
              <a:rPr lang="en-US" sz="2000" dirty="0" smtClean="0">
                <a:latin typeface="Comic Sans MS" pitchFamily="66" charset="0"/>
                <a:cs typeface="Guttman Adii-Light" pitchFamily="2" charset="-79"/>
              </a:rPr>
              <a:t>~a few x </a:t>
            </a:r>
            <a:r>
              <a:rPr lang="en-US" sz="2000" dirty="0" smtClean="0">
                <a:solidFill>
                  <a:srgbClr val="000000"/>
                </a:solidFill>
                <a:latin typeface="Symbol" pitchFamily="18" charset="2"/>
              </a:rPr>
              <a:t>F</a:t>
            </a:r>
            <a:r>
              <a:rPr lang="en-US" sz="2000" baseline="-25000" dirty="0" smtClean="0">
                <a:solidFill>
                  <a:srgbClr val="000000"/>
                </a:solidFill>
              </a:rPr>
              <a:t>WB</a:t>
            </a:r>
            <a:r>
              <a:rPr lang="en-US" sz="2000" dirty="0">
                <a:latin typeface="Comic Sans MS" pitchFamily="66" charset="0"/>
                <a:cs typeface="Guttman Adii-Light" pitchFamily="2" charset="-79"/>
              </a:rPr>
              <a:t> .</a:t>
            </a:r>
          </a:p>
          <a:p>
            <a:pPr lvl="1" algn="l" rtl="0"/>
            <a:r>
              <a:rPr lang="en-US" sz="2000" dirty="0">
                <a:latin typeface="Comic Sans MS" pitchFamily="66" charset="0"/>
                <a:cs typeface="Guttman Adii-Light" pitchFamily="2" charset="-79"/>
              </a:rPr>
              <a:t>If </a:t>
            </a:r>
            <a:r>
              <a:rPr lang="en-US" sz="2000" dirty="0">
                <a:latin typeface="Symbol" pitchFamily="18" charset="2"/>
                <a:cs typeface="Guttman Adii-Light" pitchFamily="2" charset="-79"/>
              </a:rPr>
              <a:t>e</a:t>
            </a:r>
            <a:r>
              <a:rPr lang="en-US" sz="2000" baseline="30000" dirty="0">
                <a:latin typeface="Comic Sans MS" pitchFamily="66" charset="0"/>
                <a:cs typeface="Guttman Adii-Light" pitchFamily="2" charset="-79"/>
              </a:rPr>
              <a:t>2</a:t>
            </a:r>
            <a:r>
              <a:rPr lang="en-US" sz="2000" dirty="0">
                <a:latin typeface="Comic Sans MS" pitchFamily="66" charset="0"/>
                <a:cs typeface="Guttman Adii-Light" pitchFamily="2" charset="-79"/>
              </a:rPr>
              <a:t>(</a:t>
            </a:r>
            <a:r>
              <a:rPr lang="en-US" sz="2000" dirty="0" err="1">
                <a:latin typeface="Comic Sans MS" pitchFamily="66" charset="0"/>
                <a:cs typeface="Guttman Adii-Light" pitchFamily="2" charset="-79"/>
              </a:rPr>
              <a:t>dQ</a:t>
            </a:r>
            <a:r>
              <a:rPr lang="en-US" sz="2000" dirty="0">
                <a:latin typeface="Comic Sans MS" pitchFamily="66" charset="0"/>
                <a:cs typeface="Guttman Adii-Light" pitchFamily="2" charset="-79"/>
              </a:rPr>
              <a:t>/d</a:t>
            </a:r>
            <a:r>
              <a:rPr lang="en-US" sz="2000" dirty="0">
                <a:latin typeface="Symbol" pitchFamily="18" charset="2"/>
                <a:cs typeface="Guttman Adii-Light" pitchFamily="2" charset="-79"/>
              </a:rPr>
              <a:t>e</a:t>
            </a:r>
            <a:r>
              <a:rPr lang="en-US" sz="2000" dirty="0" smtClean="0">
                <a:latin typeface="Comic Sans MS" pitchFamily="66" charset="0"/>
                <a:cs typeface="Guttman Adii-Light" pitchFamily="2" charset="-79"/>
              </a:rPr>
              <a:t>)~</a:t>
            </a:r>
            <a:r>
              <a:rPr lang="en-US" sz="2000" dirty="0">
                <a:latin typeface="Symbol" pitchFamily="18" charset="2"/>
                <a:cs typeface="Guttman Adii-Light" pitchFamily="2" charset="-79"/>
              </a:rPr>
              <a:t> </a:t>
            </a:r>
            <a:r>
              <a:rPr lang="en-US" sz="2000" dirty="0" smtClean="0">
                <a:latin typeface="Symbol" pitchFamily="18" charset="2"/>
                <a:cs typeface="Guttman Adii-Light" pitchFamily="2" charset="-79"/>
              </a:rPr>
              <a:t>e</a:t>
            </a:r>
            <a:r>
              <a:rPr lang="en-US" sz="2000" baseline="30000" dirty="0" smtClean="0">
                <a:latin typeface="Comic Sans MS" pitchFamily="66" charset="0"/>
                <a:cs typeface="Guttman Adii-Light" pitchFamily="2" charset="-79"/>
              </a:rPr>
              <a:t>0</a:t>
            </a:r>
            <a:r>
              <a:rPr lang="en-US" sz="2000" dirty="0">
                <a:latin typeface="Comic Sans MS" pitchFamily="66" charset="0"/>
                <a:cs typeface="Guttman Adii-Light" pitchFamily="2" charset="-79"/>
              </a:rPr>
              <a:t> </a:t>
            </a:r>
            <a:r>
              <a:rPr lang="en-US" sz="2000" dirty="0" smtClean="0">
                <a:latin typeface="Comic Sans MS" pitchFamily="66" charset="0"/>
                <a:cs typeface="Guttman Adii-Light" pitchFamily="2" charset="-79"/>
              </a:rPr>
              <a:t>: </a:t>
            </a:r>
            <a:r>
              <a:rPr lang="en-US" sz="2000" dirty="0" smtClean="0">
                <a:latin typeface="Symbol" panose="05050102010706020507" pitchFamily="18" charset="2"/>
                <a:cs typeface="Guttman Adii-Light" pitchFamily="2" charset="-79"/>
              </a:rPr>
              <a:t>n</a:t>
            </a:r>
            <a:r>
              <a:rPr lang="en-US" sz="2000" dirty="0" smtClean="0">
                <a:latin typeface="Comic Sans MS" pitchFamily="66" charset="0"/>
                <a:cs typeface="Guttman Adii-Light" pitchFamily="2" charset="-79"/>
              </a:rPr>
              <a:t> flux extends to ~1PeV</a:t>
            </a:r>
          </a:p>
          <a:p>
            <a:pPr lvl="1" algn="l" rtl="0"/>
            <a:endParaRPr lang="en-US" sz="2000" dirty="0">
              <a:solidFill>
                <a:srgbClr val="000000"/>
              </a:solidFill>
              <a:latin typeface="Comic Sans MS" pitchFamily="66" charset="0"/>
            </a:endParaRPr>
          </a:p>
        </p:txBody>
      </p:sp>
      <p:sp>
        <p:nvSpPr>
          <p:cNvPr id="5" name="Rectangle 8"/>
          <p:cNvSpPr>
            <a:spLocks noChangeArrowheads="1"/>
          </p:cNvSpPr>
          <p:nvPr/>
        </p:nvSpPr>
        <p:spPr bwMode="auto">
          <a:xfrm>
            <a:off x="7549469" y="1219200"/>
            <a:ext cx="1571625" cy="304800"/>
          </a:xfrm>
          <a:prstGeom prst="rect">
            <a:avLst/>
          </a:prstGeom>
          <a:noFill/>
          <a:ln w="9525">
            <a:noFill/>
            <a:miter lim="800000"/>
            <a:headEnd/>
            <a:tailEnd/>
          </a:ln>
          <a:effectLst/>
        </p:spPr>
        <p:txBody>
          <a:bodyPr wrap="none">
            <a:spAutoFit/>
          </a:bodyPr>
          <a:lstStyle/>
          <a:p>
            <a:pPr rtl="0"/>
            <a:r>
              <a:rPr lang="en-US" sz="1400" dirty="0">
                <a:solidFill>
                  <a:srgbClr val="000000"/>
                </a:solidFill>
              </a:rPr>
              <a:t>[Quataert et al.  06]</a:t>
            </a:r>
          </a:p>
        </p:txBody>
      </p:sp>
      <p:sp>
        <p:nvSpPr>
          <p:cNvPr id="15" name="Rectangle 7"/>
          <p:cNvSpPr>
            <a:spLocks noChangeArrowheads="1"/>
          </p:cNvSpPr>
          <p:nvPr/>
        </p:nvSpPr>
        <p:spPr bwMode="auto">
          <a:xfrm>
            <a:off x="7728857" y="6453116"/>
            <a:ext cx="1392237" cy="304800"/>
          </a:xfrm>
          <a:prstGeom prst="rect">
            <a:avLst/>
          </a:prstGeom>
          <a:noFill/>
          <a:ln w="9525">
            <a:noFill/>
            <a:miter lim="800000"/>
            <a:headEnd/>
            <a:tailEnd/>
          </a:ln>
          <a:effectLst/>
        </p:spPr>
        <p:txBody>
          <a:bodyPr wrap="none">
            <a:spAutoFit/>
          </a:bodyPr>
          <a:lstStyle/>
          <a:p>
            <a:pPr rtl="0"/>
            <a:r>
              <a:rPr lang="en-US" sz="1400" dirty="0">
                <a:solidFill>
                  <a:srgbClr val="000000"/>
                </a:solidFill>
              </a:rPr>
              <a:t>[Loeb &amp; EW 06]</a:t>
            </a:r>
          </a:p>
        </p:txBody>
      </p:sp>
      <p:sp>
        <p:nvSpPr>
          <p:cNvPr id="16" name="Oval 2"/>
          <p:cNvSpPr>
            <a:spLocks noChangeArrowheads="1"/>
          </p:cNvSpPr>
          <p:nvPr/>
        </p:nvSpPr>
        <p:spPr bwMode="auto">
          <a:xfrm>
            <a:off x="6599670" y="2397457"/>
            <a:ext cx="1524000" cy="457200"/>
          </a:xfrm>
          <a:prstGeom prst="ellipse">
            <a:avLst/>
          </a:prstGeom>
          <a:solidFill>
            <a:schemeClr val="bg1"/>
          </a:solidFill>
          <a:ln w="19050">
            <a:solidFill>
              <a:srgbClr val="FF0000"/>
            </a:solidFill>
            <a:round/>
            <a:headEnd/>
            <a:tailEnd/>
          </a:ln>
          <a:effectLst/>
        </p:spPr>
        <p:txBody>
          <a:bodyPr wrap="none" anchor="ctr"/>
          <a:lstStyle/>
          <a:p>
            <a:endParaRPr lang="en-US">
              <a:solidFill>
                <a:srgbClr val="000000"/>
              </a:solidFill>
            </a:endParaRPr>
          </a:p>
        </p:txBody>
      </p:sp>
      <p:sp>
        <p:nvSpPr>
          <p:cNvPr id="17" name="Oval 3"/>
          <p:cNvSpPr>
            <a:spLocks noChangeArrowheads="1"/>
          </p:cNvSpPr>
          <p:nvPr/>
        </p:nvSpPr>
        <p:spPr bwMode="auto">
          <a:xfrm>
            <a:off x="6142470" y="2397457"/>
            <a:ext cx="457200" cy="457200"/>
          </a:xfrm>
          <a:prstGeom prst="ellipse">
            <a:avLst/>
          </a:prstGeom>
          <a:solidFill>
            <a:schemeClr val="bg1"/>
          </a:solidFill>
          <a:ln w="19050">
            <a:solidFill>
              <a:srgbClr val="FF0000"/>
            </a:solidFill>
            <a:round/>
            <a:headEnd/>
            <a:tailEnd/>
          </a:ln>
          <a:effectLst/>
        </p:spPr>
        <p:txBody>
          <a:bodyPr wrap="none" anchor="ctr"/>
          <a:lstStyle/>
          <a:p>
            <a:endParaRPr lang="en-US">
              <a:solidFill>
                <a:srgbClr val="000000"/>
              </a:solidFill>
            </a:endParaRPr>
          </a:p>
        </p:txBody>
      </p:sp>
      <p:graphicFrame>
        <p:nvGraphicFramePr>
          <p:cNvPr id="18" name="Object 5"/>
          <p:cNvGraphicFramePr>
            <a:graphicFrameLocks noChangeAspect="1"/>
          </p:cNvGraphicFramePr>
          <p:nvPr>
            <p:extLst>
              <p:ext uri="{D42A27DB-BD31-4B8C-83A1-F6EECF244321}">
                <p14:modId xmlns:p14="http://schemas.microsoft.com/office/powerpoint/2010/main" xmlns="" val="1428783173"/>
              </p:ext>
            </p:extLst>
          </p:nvPr>
        </p:nvGraphicFramePr>
        <p:xfrm>
          <a:off x="2419782" y="2362200"/>
          <a:ext cx="5703888" cy="482600"/>
        </p:xfrm>
        <a:graphic>
          <a:graphicData uri="http://schemas.openxmlformats.org/presentationml/2006/ole">
            <p:oleObj spid="_x0000_s117813" name="משוואה" r:id="rId3" imgW="2997200" imgH="254000" progId="Equation.3">
              <p:embed/>
            </p:oleObj>
          </a:graphicData>
        </a:graphic>
      </p:graphicFrame>
      <p:sp>
        <p:nvSpPr>
          <p:cNvPr id="19" name="Line 6"/>
          <p:cNvSpPr>
            <a:spLocks noChangeShapeType="1"/>
          </p:cNvSpPr>
          <p:nvPr/>
        </p:nvSpPr>
        <p:spPr bwMode="auto">
          <a:xfrm flipH="1">
            <a:off x="5304270" y="2778457"/>
            <a:ext cx="914400" cy="266700"/>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sp>
        <p:nvSpPr>
          <p:cNvPr id="20" name="Text Box 7"/>
          <p:cNvSpPr txBox="1">
            <a:spLocks noChangeArrowheads="1"/>
          </p:cNvSpPr>
          <p:nvPr/>
        </p:nvSpPr>
        <p:spPr bwMode="auto">
          <a:xfrm>
            <a:off x="3772912" y="3045157"/>
            <a:ext cx="2369558" cy="400110"/>
          </a:xfrm>
          <a:prstGeom prst="rect">
            <a:avLst/>
          </a:prstGeom>
          <a:noFill/>
          <a:ln w="9525">
            <a:noFill/>
            <a:miter lim="800000"/>
            <a:headEnd/>
            <a:tailEnd/>
          </a:ln>
          <a:effectLst/>
        </p:spPr>
        <p:txBody>
          <a:bodyPr wrap="none">
            <a:spAutoFit/>
          </a:bodyPr>
          <a:lstStyle/>
          <a:p>
            <a:r>
              <a:rPr lang="en-US" sz="2000" dirty="0">
                <a:solidFill>
                  <a:srgbClr val="000000"/>
                </a:solidFill>
                <a:latin typeface="Comic Sans MS" pitchFamily="66" charset="0"/>
              </a:rPr>
              <a:t>Synchrotron </a:t>
            </a:r>
            <a:r>
              <a:rPr lang="en-US" sz="2000" dirty="0" smtClean="0">
                <a:solidFill>
                  <a:srgbClr val="000000"/>
                </a:solidFill>
                <a:latin typeface="Comic Sans MS" pitchFamily="66" charset="0"/>
              </a:rPr>
              <a:t>radio</a:t>
            </a:r>
            <a:endParaRPr lang="en-US" sz="2000" dirty="0">
              <a:solidFill>
                <a:srgbClr val="000000"/>
              </a:solidFill>
              <a:latin typeface="Comic Sans MS" pitchFamily="66" charset="0"/>
            </a:endParaRPr>
          </a:p>
        </p:txBody>
      </p:sp>
      <p:sp>
        <p:nvSpPr>
          <p:cNvPr id="21" name="Line 8"/>
          <p:cNvSpPr>
            <a:spLocks noChangeShapeType="1"/>
          </p:cNvSpPr>
          <p:nvPr/>
        </p:nvSpPr>
        <p:spPr bwMode="auto">
          <a:xfrm>
            <a:off x="7666470" y="2854657"/>
            <a:ext cx="457200" cy="190500"/>
          </a:xfrm>
          <a:prstGeom prst="line">
            <a:avLst/>
          </a:prstGeom>
          <a:noFill/>
          <a:ln w="19050">
            <a:solidFill>
              <a:srgbClr val="FF0000"/>
            </a:solidFill>
            <a:round/>
            <a:headEnd/>
            <a:tailEnd type="triangle" w="med" len="med"/>
          </a:ln>
          <a:effectLst/>
        </p:spPr>
        <p:txBody>
          <a:bodyPr/>
          <a:lstStyle/>
          <a:p>
            <a:endParaRPr lang="en-US">
              <a:solidFill>
                <a:srgbClr val="000000"/>
              </a:solidFill>
            </a:endParaRPr>
          </a:p>
        </p:txBody>
      </p:sp>
      <p:sp>
        <p:nvSpPr>
          <p:cNvPr id="22" name="Text Box 9"/>
          <p:cNvSpPr txBox="1">
            <a:spLocks noChangeArrowheads="1"/>
          </p:cNvSpPr>
          <p:nvPr/>
        </p:nvSpPr>
        <p:spPr bwMode="auto">
          <a:xfrm>
            <a:off x="7885971" y="3045157"/>
            <a:ext cx="920444" cy="400110"/>
          </a:xfrm>
          <a:prstGeom prst="rect">
            <a:avLst/>
          </a:prstGeom>
          <a:noFill/>
          <a:ln w="9525">
            <a:noFill/>
            <a:miter lim="800000"/>
            <a:headEnd/>
            <a:tailEnd/>
          </a:ln>
          <a:effectLst/>
        </p:spPr>
        <p:txBody>
          <a:bodyPr wrap="none">
            <a:spAutoFit/>
          </a:bodyPr>
          <a:lstStyle/>
          <a:p>
            <a:pPr algn="ctr" rtl="0"/>
            <a:r>
              <a:rPr lang="en-US" sz="2000" dirty="0" smtClean="0">
                <a:solidFill>
                  <a:srgbClr val="000000"/>
                </a:solidFill>
                <a:latin typeface="Symbol" pitchFamily="18" charset="2"/>
              </a:rPr>
              <a:t>F</a:t>
            </a:r>
            <a:r>
              <a:rPr lang="en-US" sz="2000" baseline="-25000" dirty="0" smtClean="0">
                <a:solidFill>
                  <a:srgbClr val="000000"/>
                </a:solidFill>
                <a:latin typeface="Symbol" pitchFamily="18" charset="2"/>
              </a:rPr>
              <a:t>n</a:t>
            </a:r>
            <a:r>
              <a:rPr lang="en-US" sz="2000" baseline="-25000" dirty="0" smtClean="0">
                <a:solidFill>
                  <a:srgbClr val="000000"/>
                </a:solidFill>
              </a:rPr>
              <a:t>,1GeV</a:t>
            </a:r>
            <a:endParaRPr lang="en-US" sz="2000" dirty="0" smtClean="0">
              <a:solidFill>
                <a:srgbClr val="000000"/>
              </a:solidFill>
              <a:latin typeface="Comic Sans MS" pitchFamily="66" charset="0"/>
            </a:endParaRPr>
          </a:p>
        </p:txBody>
      </p:sp>
    </p:spTree>
    <p:extLst>
      <p:ext uri="{BB962C8B-B14F-4D97-AF65-F5344CB8AC3E}">
        <p14:creationId xmlns:p14="http://schemas.microsoft.com/office/powerpoint/2010/main" xmlns="" val="4117257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Radio – FIR correlation</a:t>
            </a:r>
          </a:p>
        </p:txBody>
      </p:sp>
      <p:sp>
        <p:nvSpPr>
          <p:cNvPr id="18435" name="Rectangle 3"/>
          <p:cNvSpPr>
            <a:spLocks noChangeArrowheads="1"/>
          </p:cNvSpPr>
          <p:nvPr/>
        </p:nvSpPr>
        <p:spPr bwMode="auto">
          <a:xfrm>
            <a:off x="2286000" y="-1233488"/>
            <a:ext cx="3276600" cy="9324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rtl="0" eaLnBrk="0" hangingPunct="0">
              <a:spcBef>
                <a:spcPct val="20000"/>
              </a:spcBef>
              <a:buChar char="•"/>
              <a:defRPr sz="24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defRPr>
            </a:lvl9pPr>
          </a:lstStyle>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p:txBody>
      </p:sp>
      <p:sp>
        <p:nvSpPr>
          <p:cNvPr id="18436" name="Rectangle 5"/>
          <p:cNvSpPr>
            <a:spLocks noChangeArrowheads="1"/>
          </p:cNvSpPr>
          <p:nvPr/>
        </p:nvSpPr>
        <p:spPr bwMode="auto">
          <a:xfrm>
            <a:off x="2286000" y="-1233488"/>
            <a:ext cx="4572000" cy="9324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rtl="0" eaLnBrk="0" hangingPunct="0">
              <a:spcBef>
                <a:spcPct val="20000"/>
              </a:spcBef>
              <a:buChar char="•"/>
              <a:defRPr sz="24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defRPr>
            </a:lvl9pPr>
          </a:lstStyle>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a:p>
            <a:pPr algn="r" rtl="1" eaLnBrk="1" hangingPunct="1">
              <a:spcBef>
                <a:spcPct val="0"/>
              </a:spcBef>
              <a:buFontTx/>
              <a:buNone/>
            </a:pPr>
            <a:endParaRPr lang="en-US" altLang="en-US">
              <a:latin typeface="Times New Roman" pitchFamily="18" charset="0"/>
            </a:endParaRPr>
          </a:p>
        </p:txBody>
      </p:sp>
      <p:pic>
        <p:nvPicPr>
          <p:cNvPr id="18437"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1838" y="1600200"/>
            <a:ext cx="3844925" cy="510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5166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3" cstate="print"/>
          <a:srcRect/>
          <a:stretch>
            <a:fillRect/>
          </a:stretch>
        </p:blipFill>
        <p:spPr bwMode="auto">
          <a:xfrm>
            <a:off x="1371600" y="914399"/>
            <a:ext cx="5791200" cy="4546445"/>
          </a:xfrm>
          <a:prstGeom prst="rect">
            <a:avLst/>
          </a:prstGeom>
          <a:noFill/>
          <a:ln w="9525">
            <a:noFill/>
            <a:miter lim="800000"/>
            <a:headEnd/>
            <a:tailEnd/>
          </a:ln>
          <a:effectLst/>
        </p:spPr>
      </p:pic>
      <p:sp>
        <p:nvSpPr>
          <p:cNvPr id="65548" name="Rectangle 12"/>
          <p:cNvSpPr>
            <a:spLocks noChangeArrowheads="1"/>
          </p:cNvSpPr>
          <p:nvPr/>
        </p:nvSpPr>
        <p:spPr bwMode="auto">
          <a:xfrm>
            <a:off x="7643473" y="4648200"/>
            <a:ext cx="1392237" cy="304800"/>
          </a:xfrm>
          <a:prstGeom prst="rect">
            <a:avLst/>
          </a:prstGeom>
          <a:noFill/>
          <a:ln w="9525">
            <a:noFill/>
            <a:miter lim="800000"/>
            <a:headEnd/>
            <a:tailEnd/>
          </a:ln>
          <a:effectLst/>
        </p:spPr>
        <p:txBody>
          <a:bodyPr wrap="none">
            <a:spAutoFit/>
          </a:bodyPr>
          <a:lstStyle/>
          <a:p>
            <a:pPr rtl="0"/>
            <a:r>
              <a:rPr lang="en-US" sz="1400" dirty="0"/>
              <a:t>[Loeb &amp; EW 06]</a:t>
            </a:r>
          </a:p>
        </p:txBody>
      </p:sp>
      <p:sp>
        <p:nvSpPr>
          <p:cNvPr id="22" name="Title 1"/>
          <p:cNvSpPr>
            <a:spLocks noGrp="1"/>
          </p:cNvSpPr>
          <p:nvPr>
            <p:ph type="title"/>
          </p:nvPr>
        </p:nvSpPr>
        <p:spPr>
          <a:xfrm>
            <a:off x="685800" y="228600"/>
            <a:ext cx="7696200" cy="838200"/>
          </a:xfrm>
        </p:spPr>
        <p:txBody>
          <a:bodyPr/>
          <a:lstStyle/>
          <a:p>
            <a:r>
              <a:rPr lang="en-US" dirty="0" smtClean="0"/>
              <a:t>Starburst galaxies: </a:t>
            </a:r>
            <a:r>
              <a:rPr lang="en-US" dirty="0" smtClean="0">
                <a:latin typeface="Symbol" pitchFamily="18" charset="2"/>
              </a:rPr>
              <a:t>n</a:t>
            </a:r>
            <a:r>
              <a:rPr lang="en-US" dirty="0" smtClean="0"/>
              <a:t> emission</a:t>
            </a:r>
            <a:endParaRPr lang="en-US" dirty="0"/>
          </a:p>
        </p:txBody>
      </p:sp>
    </p:spTree>
    <p:extLst>
      <p:ext uri="{BB962C8B-B14F-4D97-AF65-F5344CB8AC3E}">
        <p14:creationId xmlns:p14="http://schemas.microsoft.com/office/powerpoint/2010/main" xmlns="" val="4221569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838200"/>
          </a:xfrm>
        </p:spPr>
        <p:txBody>
          <a:bodyPr/>
          <a:lstStyle/>
          <a:p>
            <a:r>
              <a:rPr lang="en-US" dirty="0" smtClean="0"/>
              <a:t>The cosmic ray spectrum</a:t>
            </a:r>
            <a:endParaRPr lang="en-US" dirty="0"/>
          </a:p>
        </p:txBody>
      </p:sp>
      <p:pic>
        <p:nvPicPr>
          <p:cNvPr id="6" name="Picture 5" descr="swordyspectrum_1pt.jpg"/>
          <p:cNvPicPr>
            <a:picLocks noChangeAspect="1"/>
          </p:cNvPicPr>
          <p:nvPr/>
        </p:nvPicPr>
        <p:blipFill>
          <a:blip r:embed="rId2" cstate="print"/>
          <a:stretch>
            <a:fillRect/>
          </a:stretch>
        </p:blipFill>
        <p:spPr>
          <a:xfrm>
            <a:off x="1676400" y="1198927"/>
            <a:ext cx="5029200" cy="5582873"/>
          </a:xfrm>
          <a:prstGeom prst="rect">
            <a:avLst/>
          </a:prstGeom>
        </p:spPr>
      </p:pic>
      <p:sp>
        <p:nvSpPr>
          <p:cNvPr id="7" name="Rectangle 33"/>
          <p:cNvSpPr>
            <a:spLocks noChangeArrowheads="1"/>
          </p:cNvSpPr>
          <p:nvPr/>
        </p:nvSpPr>
        <p:spPr bwMode="auto">
          <a:xfrm>
            <a:off x="6739060" y="6248400"/>
            <a:ext cx="2252540" cy="307777"/>
          </a:xfrm>
          <a:prstGeom prst="rect">
            <a:avLst/>
          </a:prstGeom>
          <a:noFill/>
          <a:ln w="9525">
            <a:noFill/>
            <a:miter lim="800000"/>
            <a:headEnd/>
            <a:tailEnd/>
          </a:ln>
          <a:effectLst/>
        </p:spPr>
        <p:txBody>
          <a:bodyPr wrap="none">
            <a:spAutoFit/>
          </a:bodyPr>
          <a:lstStyle/>
          <a:p>
            <a:pPr algn="l" rtl="0"/>
            <a:r>
              <a:rPr lang="en-US" sz="1400" dirty="0" smtClean="0"/>
              <a:t>[From </a:t>
            </a:r>
            <a:r>
              <a:rPr lang="en-US" sz="1400" dirty="0" err="1" smtClean="0"/>
              <a:t>Helder</a:t>
            </a:r>
            <a:r>
              <a:rPr lang="en-US" sz="1400" dirty="0" smtClean="0"/>
              <a:t> et al., SSR 12]</a:t>
            </a: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r_gen_spec.jpg"/>
          <p:cNvPicPr>
            <a:picLocks noChangeAspect="1"/>
          </p:cNvPicPr>
          <p:nvPr/>
        </p:nvPicPr>
        <p:blipFill>
          <a:blip r:embed="rId2" cstate="print"/>
          <a:stretch>
            <a:fillRect/>
          </a:stretch>
        </p:blipFill>
        <p:spPr>
          <a:xfrm>
            <a:off x="0" y="685800"/>
            <a:ext cx="8229600" cy="6172200"/>
          </a:xfrm>
          <a:prstGeom prst="rect">
            <a:avLst/>
          </a:prstGeom>
        </p:spPr>
      </p:pic>
      <p:sp>
        <p:nvSpPr>
          <p:cNvPr id="2" name="Title 1"/>
          <p:cNvSpPr>
            <a:spLocks noGrp="1"/>
          </p:cNvSpPr>
          <p:nvPr>
            <p:ph type="title"/>
          </p:nvPr>
        </p:nvSpPr>
        <p:spPr>
          <a:xfrm>
            <a:off x="609600" y="304800"/>
            <a:ext cx="7620000" cy="609600"/>
          </a:xfrm>
        </p:spPr>
        <p:txBody>
          <a:bodyPr/>
          <a:lstStyle/>
          <a:p>
            <a:r>
              <a:rPr lang="en-US" dirty="0" smtClean="0"/>
              <a:t>The cosmic ray generation spectrum</a:t>
            </a:r>
            <a:endParaRPr lang="en-US" dirty="0"/>
          </a:p>
        </p:txBody>
      </p:sp>
      <p:cxnSp>
        <p:nvCxnSpPr>
          <p:cNvPr id="8" name="Straight Arrow Connector 7"/>
          <p:cNvCxnSpPr/>
          <p:nvPr/>
        </p:nvCxnSpPr>
        <p:spPr bwMode="auto">
          <a:xfrm flipV="1">
            <a:off x="4495800" y="41148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Straight Arrow Connector 8"/>
          <p:cNvCxnSpPr/>
          <p:nvPr/>
        </p:nvCxnSpPr>
        <p:spPr bwMode="auto">
          <a:xfrm flipV="1">
            <a:off x="5410200" y="4114800"/>
            <a:ext cx="0" cy="3048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TextBox 5"/>
          <p:cNvSpPr txBox="1"/>
          <p:nvPr/>
        </p:nvSpPr>
        <p:spPr>
          <a:xfrm>
            <a:off x="6096000" y="5029200"/>
            <a:ext cx="1237839" cy="461665"/>
          </a:xfrm>
          <a:prstGeom prst="rect">
            <a:avLst/>
          </a:prstGeom>
          <a:noFill/>
        </p:spPr>
        <p:txBody>
          <a:bodyPr wrap="none" rtlCol="0">
            <a:spAutoFit/>
          </a:bodyPr>
          <a:lstStyle/>
          <a:p>
            <a:r>
              <a:rPr lang="en-US" dirty="0" smtClean="0"/>
              <a:t>XG CRs</a:t>
            </a:r>
            <a:endParaRPr lang="en-US" dirty="0"/>
          </a:p>
        </p:txBody>
      </p:sp>
      <p:sp>
        <p:nvSpPr>
          <p:cNvPr id="7" name="TextBox 6"/>
          <p:cNvSpPr txBox="1"/>
          <p:nvPr/>
        </p:nvSpPr>
        <p:spPr>
          <a:xfrm>
            <a:off x="4419600" y="4495800"/>
            <a:ext cx="1066959" cy="461665"/>
          </a:xfrm>
          <a:prstGeom prst="rect">
            <a:avLst/>
          </a:prstGeom>
          <a:noFill/>
        </p:spPr>
        <p:txBody>
          <a:bodyPr wrap="none" rtlCol="0">
            <a:spAutoFit/>
          </a:bodyPr>
          <a:lstStyle/>
          <a:p>
            <a:r>
              <a:rPr lang="en-US" dirty="0" smtClean="0"/>
              <a:t>XG </a:t>
            </a:r>
            <a:r>
              <a:rPr lang="en-US" dirty="0" err="1" smtClean="0">
                <a:latin typeface="Symbol" pitchFamily="18" charset="2"/>
              </a:rPr>
              <a:t>n</a:t>
            </a:r>
            <a:r>
              <a:rPr lang="en-US" dirty="0" err="1" smtClean="0"/>
              <a:t>’s</a:t>
            </a:r>
            <a:endParaRPr lang="en-US" dirty="0"/>
          </a:p>
        </p:txBody>
      </p:sp>
      <p:sp>
        <p:nvSpPr>
          <p:cNvPr id="10" name="TextBox 9"/>
          <p:cNvSpPr txBox="1"/>
          <p:nvPr/>
        </p:nvSpPr>
        <p:spPr>
          <a:xfrm>
            <a:off x="1062132" y="4191000"/>
            <a:ext cx="1885453" cy="1200329"/>
          </a:xfrm>
          <a:prstGeom prst="rect">
            <a:avLst/>
          </a:prstGeom>
          <a:noFill/>
        </p:spPr>
        <p:txBody>
          <a:bodyPr wrap="none" rtlCol="0">
            <a:spAutoFit/>
          </a:bodyPr>
          <a:lstStyle/>
          <a:p>
            <a:pPr algn="l" rtl="0"/>
            <a:r>
              <a:rPr lang="en-US" dirty="0" smtClean="0"/>
              <a:t>Galactic CRs,</a:t>
            </a:r>
          </a:p>
          <a:p>
            <a:pPr algn="l" rtl="0"/>
            <a:r>
              <a:rPr lang="en-US" dirty="0" smtClean="0"/>
              <a:t>Starbursts</a:t>
            </a:r>
          </a:p>
          <a:p>
            <a:pPr algn="l" rtl="0"/>
            <a:r>
              <a:rPr lang="en-US" dirty="0" smtClean="0"/>
              <a:t>(+ </a:t>
            </a:r>
            <a:r>
              <a:rPr lang="en-US" dirty="0" err="1" smtClean="0"/>
              <a:t>CRs~SFR</a:t>
            </a:r>
            <a:r>
              <a:rPr lang="en-US" dirty="0" smtClean="0"/>
              <a:t>)</a:t>
            </a:r>
            <a:endParaRPr lang="en-US" dirty="0"/>
          </a:p>
        </p:txBody>
      </p:sp>
      <p:sp>
        <p:nvSpPr>
          <p:cNvPr id="11" name="Rectangle 33"/>
          <p:cNvSpPr>
            <a:spLocks noChangeArrowheads="1"/>
          </p:cNvSpPr>
          <p:nvPr/>
        </p:nvSpPr>
        <p:spPr bwMode="auto">
          <a:xfrm>
            <a:off x="6471986" y="6550223"/>
            <a:ext cx="2672014" cy="307777"/>
          </a:xfrm>
          <a:prstGeom prst="rect">
            <a:avLst/>
          </a:prstGeom>
          <a:noFill/>
          <a:ln w="9525">
            <a:noFill/>
            <a:miter lim="800000"/>
            <a:headEnd/>
            <a:tailEnd/>
          </a:ln>
          <a:effectLst/>
        </p:spPr>
        <p:txBody>
          <a:bodyPr wrap="none">
            <a:spAutoFit/>
          </a:bodyPr>
          <a:lstStyle/>
          <a:p>
            <a:pPr algn="l" rtl="0"/>
            <a:r>
              <a:rPr lang="en-US" sz="1400" dirty="0" smtClean="0"/>
              <a:t>[Katz, EW, Thompson &amp; Loeb 14]</a:t>
            </a:r>
            <a:endParaRPr lang="en-US" sz="1400" dirty="0"/>
          </a:p>
        </p:txBody>
      </p:sp>
    </p:spTree>
    <p:extLst>
      <p:ext uri="{BB962C8B-B14F-4D97-AF65-F5344CB8AC3E}">
        <p14:creationId xmlns:p14="http://schemas.microsoft.com/office/powerpoint/2010/main" xmlns="" val="2699175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Identifying the sources</a:t>
            </a:r>
            <a:endParaRPr lang="en-US" dirty="0"/>
          </a:p>
        </p:txBody>
      </p:sp>
      <p:sp>
        <p:nvSpPr>
          <p:cNvPr id="3" name="Content Placeholder 2"/>
          <p:cNvSpPr>
            <a:spLocks noGrp="1"/>
          </p:cNvSpPr>
          <p:nvPr>
            <p:ph idx="1"/>
          </p:nvPr>
        </p:nvSpPr>
        <p:spPr>
          <a:xfrm>
            <a:off x="609600" y="1066800"/>
            <a:ext cx="7924800" cy="5486400"/>
          </a:xfrm>
        </p:spPr>
        <p:txBody>
          <a:bodyPr/>
          <a:lstStyle/>
          <a:p>
            <a:r>
              <a:rPr lang="en-US" sz="2000" dirty="0" smtClean="0"/>
              <a:t>The angular “resolution” of </a:t>
            </a:r>
            <a:r>
              <a:rPr lang="en-US" sz="2000" dirty="0" smtClean="0">
                <a:latin typeface="Symbol" panose="05050102010706020507" pitchFamily="18" charset="2"/>
              </a:rPr>
              <a:t>n</a:t>
            </a:r>
            <a:r>
              <a:rPr lang="en-US" sz="2000" dirty="0" smtClean="0"/>
              <a:t>-telescopes, ~1deg or worse, will not allow one to identify cosmologically distributed sources.</a:t>
            </a:r>
          </a:p>
          <a:p>
            <a:endParaRPr lang="en-US" sz="2000" dirty="0"/>
          </a:p>
          <a:p>
            <a:r>
              <a:rPr lang="en-US" sz="2000" dirty="0" smtClean="0"/>
              <a:t>Steady UHECR sources are unlikely detectable:</a:t>
            </a:r>
          </a:p>
          <a:p>
            <a:pPr eaLnBrk="1" hangingPunct="1"/>
            <a:r>
              <a:rPr lang="en-US" sz="2000" dirty="0" smtClean="0"/>
              <a:t>1 </a:t>
            </a:r>
            <a:r>
              <a:rPr lang="en-US" sz="2000" dirty="0"/>
              <a:t>x 6x10</a:t>
            </a:r>
            <a:r>
              <a:rPr lang="en-US" sz="2000" baseline="30000" dirty="0"/>
              <a:t>19</a:t>
            </a:r>
            <a:r>
              <a:rPr lang="en-US" sz="2000" dirty="0"/>
              <a:t>eV /3000 km</a:t>
            </a:r>
            <a:r>
              <a:rPr lang="en-US" sz="2000" baseline="30000" dirty="0"/>
              <a:t>2</a:t>
            </a:r>
            <a:r>
              <a:rPr lang="en-US" sz="2000" dirty="0"/>
              <a:t> = 2x10</a:t>
            </a:r>
            <a:r>
              <a:rPr lang="en-US" sz="2000" baseline="30000" dirty="0"/>
              <a:t>4</a:t>
            </a:r>
            <a:r>
              <a:rPr lang="en-US" sz="2000" dirty="0"/>
              <a:t>TeV/km</a:t>
            </a:r>
            <a:r>
              <a:rPr lang="en-US" sz="2000" baseline="30000" dirty="0"/>
              <a:t>2</a:t>
            </a:r>
            <a:endParaRPr lang="en-US" sz="2000" dirty="0"/>
          </a:p>
          <a:p>
            <a:pPr eaLnBrk="1" hangingPunct="1">
              <a:buFontTx/>
              <a:buNone/>
            </a:pPr>
            <a:r>
              <a:rPr lang="en-US" sz="2000" dirty="0"/>
              <a:t>     </a:t>
            </a:r>
            <a:r>
              <a:rPr lang="en-US" sz="2000" dirty="0">
                <a:sym typeface="Wingdings" pitchFamily="2" charset="2"/>
              </a:rPr>
              <a:t> x P</a:t>
            </a:r>
            <a:r>
              <a:rPr lang="en-US" sz="2000" baseline="-25000" dirty="0">
                <a:latin typeface="Symbol" pitchFamily="18" charset="2"/>
                <a:sym typeface="Wingdings" pitchFamily="2" charset="2"/>
              </a:rPr>
              <a:t>nm</a:t>
            </a:r>
            <a:r>
              <a:rPr lang="en-US" sz="2000" dirty="0">
                <a:sym typeface="Wingdings" pitchFamily="2" charset="2"/>
              </a:rPr>
              <a:t>(1TeV)~10</a:t>
            </a:r>
            <a:r>
              <a:rPr lang="en-US" sz="2000" baseline="30000" dirty="0"/>
              <a:t>-6</a:t>
            </a:r>
            <a:r>
              <a:rPr lang="en-US" sz="2000" dirty="0">
                <a:sym typeface="Wingdings" pitchFamily="2" charset="2"/>
              </a:rPr>
              <a:t>  0.02 </a:t>
            </a:r>
            <a:r>
              <a:rPr lang="en-US" sz="2000" dirty="0">
                <a:latin typeface="Symbol" pitchFamily="18" charset="2"/>
                <a:sym typeface="Wingdings" pitchFamily="2" charset="2"/>
              </a:rPr>
              <a:t>m</a:t>
            </a:r>
            <a:r>
              <a:rPr lang="en-US" sz="2000" dirty="0">
                <a:sym typeface="Wingdings" pitchFamily="2" charset="2"/>
              </a:rPr>
              <a:t>/km</a:t>
            </a:r>
            <a:r>
              <a:rPr lang="en-US" sz="2000" baseline="30000" dirty="0"/>
              <a:t>2</a:t>
            </a:r>
            <a:endParaRPr lang="en-US" sz="2000" dirty="0">
              <a:sym typeface="Wingdings" pitchFamily="2" charset="2"/>
            </a:endParaRPr>
          </a:p>
          <a:p>
            <a:pPr eaLnBrk="1" hangingPunct="1">
              <a:buFontTx/>
              <a:buNone/>
            </a:pPr>
            <a:r>
              <a:rPr lang="en-US" sz="2000" dirty="0">
                <a:sym typeface="Wingdings" pitchFamily="2" charset="2"/>
              </a:rPr>
              <a:t>    </a:t>
            </a:r>
            <a:r>
              <a:rPr lang="en-US" sz="2000" dirty="0" smtClean="0">
                <a:sym typeface="Wingdings" pitchFamily="2" charset="2"/>
              </a:rPr>
              <a:t>  No </a:t>
            </a:r>
            <a:r>
              <a:rPr lang="en-US" sz="2000" dirty="0">
                <a:sym typeface="Wingdings" pitchFamily="2" charset="2"/>
              </a:rPr>
              <a:t>repeaters  </a:t>
            </a:r>
            <a:r>
              <a:rPr lang="en-US" sz="2000" dirty="0" smtClean="0">
                <a:sym typeface="Wingdings" pitchFamily="2" charset="2"/>
              </a:rPr>
              <a:t>   </a:t>
            </a:r>
            <a:r>
              <a:rPr lang="en-US" sz="2000" dirty="0">
                <a:sym typeface="Wingdings" pitchFamily="2" charset="2"/>
              </a:rPr>
              <a:t> &lt;10</a:t>
            </a:r>
            <a:r>
              <a:rPr lang="en-US" sz="2000" baseline="30000" dirty="0">
                <a:sym typeface="Wingdings" pitchFamily="2" charset="2"/>
              </a:rPr>
              <a:t>-3</a:t>
            </a:r>
            <a:r>
              <a:rPr lang="en-US" sz="2000" dirty="0">
                <a:sym typeface="Wingdings" pitchFamily="2" charset="2"/>
              </a:rPr>
              <a:t> </a:t>
            </a:r>
            <a:r>
              <a:rPr lang="en-US" sz="2000" dirty="0" smtClean="0">
                <a:latin typeface="Symbol" pitchFamily="18" charset="2"/>
                <a:sym typeface="Wingdings" pitchFamily="2" charset="2"/>
              </a:rPr>
              <a:t>m</a:t>
            </a:r>
            <a:r>
              <a:rPr lang="en-US" sz="2000" dirty="0" smtClean="0">
                <a:sym typeface="Wingdings" pitchFamily="2" charset="2"/>
              </a:rPr>
              <a:t>/km</a:t>
            </a:r>
            <a:r>
              <a:rPr lang="en-US" sz="2000" baseline="30000" dirty="0" smtClean="0"/>
              <a:t>2</a:t>
            </a:r>
            <a:endParaRPr lang="en-US" sz="2000" baseline="30000" dirty="0" smtClean="0">
              <a:sym typeface="Wingdings" pitchFamily="2" charset="2"/>
            </a:endParaRPr>
          </a:p>
          <a:p>
            <a:pPr marL="0" indent="0">
              <a:buNone/>
            </a:pPr>
            <a:r>
              <a:rPr lang="en-US" sz="2000" dirty="0" smtClean="0"/>
              <a:t>      [</a:t>
            </a:r>
            <a:r>
              <a:rPr lang="en-US" sz="2000" dirty="0" err="1" smtClean="0"/>
              <a:t>A</a:t>
            </a:r>
            <a:r>
              <a:rPr lang="en-US" sz="2000" baseline="-25000" dirty="0" err="1" smtClean="0"/>
              <a:t>detect</a:t>
            </a:r>
            <a:r>
              <a:rPr lang="en-US" sz="2000" dirty="0" smtClean="0"/>
              <a:t>(10</a:t>
            </a:r>
            <a:r>
              <a:rPr lang="en-US" sz="2000" baseline="30000" dirty="0" smtClean="0"/>
              <a:t>14</a:t>
            </a:r>
            <a:r>
              <a:rPr lang="en-US" sz="2000" dirty="0" smtClean="0"/>
              <a:t>eV </a:t>
            </a:r>
            <a:r>
              <a:rPr lang="en-US" sz="2000" dirty="0">
                <a:latin typeface="Symbol" panose="05050102010706020507" pitchFamily="18" charset="2"/>
              </a:rPr>
              <a:t>n</a:t>
            </a:r>
            <a:r>
              <a:rPr lang="en-US" sz="2000" dirty="0"/>
              <a:t>)~</a:t>
            </a:r>
            <a:r>
              <a:rPr lang="en-US" sz="2000" dirty="0" smtClean="0"/>
              <a:t>10</a:t>
            </a:r>
            <a:r>
              <a:rPr lang="en-US" sz="2000" baseline="30000" dirty="0" smtClean="0"/>
              <a:t>-7.5</a:t>
            </a:r>
            <a:r>
              <a:rPr lang="en-US" sz="2000" dirty="0" smtClean="0"/>
              <a:t> </a:t>
            </a:r>
            <a:r>
              <a:rPr lang="en-US" sz="2000" dirty="0" err="1"/>
              <a:t>A</a:t>
            </a:r>
            <a:r>
              <a:rPr lang="en-US" sz="2000" baseline="-25000" dirty="0" err="1"/>
              <a:t>detect</a:t>
            </a:r>
            <a:r>
              <a:rPr lang="en-US" sz="2000" dirty="0"/>
              <a:t>(10</a:t>
            </a:r>
            <a:r>
              <a:rPr lang="en-US" sz="2000" baseline="30000" dirty="0"/>
              <a:t>19</a:t>
            </a:r>
            <a:r>
              <a:rPr lang="en-US" sz="2000" dirty="0"/>
              <a:t>eV CR</a:t>
            </a:r>
            <a:r>
              <a:rPr lang="en-US" sz="2000" dirty="0" smtClean="0"/>
              <a:t>)]. </a:t>
            </a:r>
          </a:p>
          <a:p>
            <a:pPr marL="0" indent="0">
              <a:buNone/>
            </a:pPr>
            <a:r>
              <a:rPr lang="en-US" sz="2000" dirty="0" smtClean="0"/>
              <a:t>     </a:t>
            </a:r>
            <a:r>
              <a:rPr lang="en-US" sz="2000" dirty="0" smtClean="0">
                <a:sym typeface="Wingdings" panose="05000000000000000000" pitchFamily="2" charset="2"/>
              </a:rPr>
              <a:t> </a:t>
            </a:r>
            <a:r>
              <a:rPr lang="en-US" sz="2000" dirty="0" smtClean="0"/>
              <a:t>Not detectable in </a:t>
            </a:r>
            <a:r>
              <a:rPr lang="en-US" sz="2000" dirty="0" smtClean="0">
                <a:latin typeface="Symbol" panose="05050102010706020507" pitchFamily="18" charset="2"/>
              </a:rPr>
              <a:t>n</a:t>
            </a:r>
            <a:r>
              <a:rPr lang="en-US" sz="2000" dirty="0" smtClean="0"/>
              <a:t>’s unless L</a:t>
            </a:r>
            <a:r>
              <a:rPr lang="en-US" sz="2000" baseline="-25000" dirty="0" smtClean="0">
                <a:latin typeface="Symbol" panose="05050102010706020507" pitchFamily="18" charset="2"/>
              </a:rPr>
              <a:t>n</a:t>
            </a:r>
            <a:r>
              <a:rPr lang="en-US" sz="2000" dirty="0" smtClean="0"/>
              <a:t>&gt;&gt;100L</a:t>
            </a:r>
            <a:r>
              <a:rPr lang="en-US" sz="2000" baseline="-25000" dirty="0" smtClean="0"/>
              <a:t>CR</a:t>
            </a:r>
            <a:r>
              <a:rPr lang="en-US" sz="2000" dirty="0" smtClean="0"/>
              <a:t>, which</a:t>
            </a:r>
          </a:p>
          <a:p>
            <a:pPr marL="0" indent="0">
              <a:buNone/>
            </a:pPr>
            <a:r>
              <a:rPr lang="en-US" sz="2000" dirty="0" smtClean="0"/>
              <a:t>         Cannot be the case since </a:t>
            </a:r>
            <a:r>
              <a:rPr lang="en-US" sz="2000" dirty="0" err="1" smtClean="0"/>
              <a:t>Q</a:t>
            </a:r>
            <a:r>
              <a:rPr lang="en-US" sz="2000" baseline="-25000" dirty="0" err="1" smtClean="0"/>
              <a:t>CR</a:t>
            </a:r>
            <a:r>
              <a:rPr lang="en-US" sz="2000" dirty="0" err="1" smtClean="0"/>
              <a:t>~Q</a:t>
            </a:r>
            <a:r>
              <a:rPr lang="en-US" sz="2000" baseline="-25000" dirty="0" err="1" smtClean="0">
                <a:latin typeface="Symbol" panose="05050102010706020507" pitchFamily="18" charset="2"/>
              </a:rPr>
              <a:t>n</a:t>
            </a:r>
            <a:r>
              <a:rPr lang="en-US" sz="2000" dirty="0" smtClean="0"/>
              <a:t>.</a:t>
            </a:r>
          </a:p>
          <a:p>
            <a:endParaRPr lang="en-US" sz="2000" dirty="0"/>
          </a:p>
          <a:p>
            <a:r>
              <a:rPr lang="en-US" sz="2000" dirty="0" smtClean="0"/>
              <a:t>The only hope is to associate a </a:t>
            </a:r>
            <a:r>
              <a:rPr lang="en-US" sz="2000" dirty="0" smtClean="0">
                <a:latin typeface="Symbol" panose="05050102010706020507" pitchFamily="18" charset="2"/>
              </a:rPr>
              <a:t>n</a:t>
            </a:r>
            <a:r>
              <a:rPr lang="en-US" sz="2000" dirty="0" smtClean="0"/>
              <a:t> with an EM transient.</a:t>
            </a:r>
          </a:p>
          <a:p>
            <a:pPr marL="0" indent="0">
              <a:buNone/>
            </a:pPr>
            <a:r>
              <a:rPr lang="en-US" sz="2000" dirty="0" smtClean="0"/>
              <a:t>     Luckily, UHECR sources must be bright transients.</a:t>
            </a:r>
          </a:p>
          <a:p>
            <a:pPr marL="0" indent="0">
              <a:buNone/>
            </a:pPr>
            <a:r>
              <a:rPr lang="en-US" sz="2000" dirty="0"/>
              <a:t> </a:t>
            </a:r>
            <a:r>
              <a:rPr lang="en-US" sz="2000" dirty="0" smtClean="0"/>
              <a:t>    Required: Wide field EM monitoring.</a:t>
            </a:r>
            <a:endParaRPr lang="en-US" sz="2000" dirty="0"/>
          </a:p>
        </p:txBody>
      </p:sp>
    </p:spTree>
    <p:extLst>
      <p:ext uri="{BB962C8B-B14F-4D97-AF65-F5344CB8AC3E}">
        <p14:creationId xmlns:p14="http://schemas.microsoft.com/office/powerpoint/2010/main" xmlns="" val="3776398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eaLnBrk="1" hangingPunct="1"/>
            <a:r>
              <a:rPr lang="en-US" altLang="en-US" dirty="0"/>
              <a:t>What will we learn</a:t>
            </a:r>
            <a:r>
              <a:rPr lang="en-US" altLang="en-US" dirty="0" smtClean="0"/>
              <a:t>?</a:t>
            </a:r>
            <a:br>
              <a:rPr lang="en-US" altLang="en-US" dirty="0" smtClean="0"/>
            </a:br>
            <a:r>
              <a:rPr lang="en-US" altLang="en-US" dirty="0" err="1" smtClean="0"/>
              <a:t>astro</a:t>
            </a:r>
            <a:r>
              <a:rPr lang="en-US" altLang="en-US" dirty="0" smtClean="0"/>
              <a:t>-physics &amp; </a:t>
            </a:r>
            <a:r>
              <a:rPr lang="en-US" altLang="en-US" dirty="0" smtClean="0">
                <a:latin typeface="Symbol" pitchFamily="18" charset="2"/>
              </a:rPr>
              <a:t>n</a:t>
            </a:r>
            <a:r>
              <a:rPr lang="en-US" altLang="en-US" dirty="0" smtClean="0"/>
              <a:t>-physics</a:t>
            </a:r>
          </a:p>
        </p:txBody>
      </p:sp>
      <p:sp>
        <p:nvSpPr>
          <p:cNvPr id="272387" name="Rectangle 3"/>
          <p:cNvSpPr>
            <a:spLocks noGrp="1" noChangeArrowheads="1"/>
          </p:cNvSpPr>
          <p:nvPr>
            <p:ph type="body" idx="1"/>
          </p:nvPr>
        </p:nvSpPr>
        <p:spPr>
          <a:xfrm>
            <a:off x="685800" y="1447800"/>
            <a:ext cx="7848600" cy="5257800"/>
          </a:xfrm>
        </p:spPr>
        <p:txBody>
          <a:bodyPr/>
          <a:lstStyle/>
          <a:p>
            <a:pPr eaLnBrk="1" hangingPunct="1">
              <a:lnSpc>
                <a:spcPct val="90000"/>
              </a:lnSpc>
            </a:pPr>
            <a:r>
              <a:rPr lang="en-US" altLang="en-US" sz="2000" dirty="0"/>
              <a:t>Identify </a:t>
            </a:r>
            <a:r>
              <a:rPr lang="en-US" altLang="en-US" sz="2000" dirty="0" smtClean="0"/>
              <a:t>the CR sources;</a:t>
            </a:r>
          </a:p>
          <a:p>
            <a:pPr marL="0" indent="0" eaLnBrk="1" hangingPunct="1">
              <a:lnSpc>
                <a:spcPct val="90000"/>
              </a:lnSpc>
              <a:buNone/>
            </a:pPr>
            <a:r>
              <a:rPr lang="en-US" altLang="en-US" sz="2000" dirty="0" smtClean="0"/>
              <a:t>     p/A;</a:t>
            </a:r>
            <a:endParaRPr lang="en-US" altLang="en-US" sz="2000" dirty="0"/>
          </a:p>
          <a:p>
            <a:pPr eaLnBrk="1" hangingPunct="1">
              <a:lnSpc>
                <a:spcPct val="90000"/>
              </a:lnSpc>
              <a:buFontTx/>
              <a:buNone/>
            </a:pPr>
            <a:r>
              <a:rPr lang="en-US" altLang="en-US" sz="2000" dirty="0"/>
              <a:t>	</a:t>
            </a:r>
            <a:r>
              <a:rPr lang="en-US" altLang="en-US" sz="2000" dirty="0" smtClean="0"/>
              <a:t>Study accelerator physics: </a:t>
            </a:r>
          </a:p>
          <a:p>
            <a:pPr eaLnBrk="1" hangingPunct="1">
              <a:lnSpc>
                <a:spcPct val="90000"/>
              </a:lnSpc>
              <a:buFontTx/>
              <a:buNone/>
            </a:pPr>
            <a:r>
              <a:rPr lang="en-US" altLang="en-US" sz="2000" dirty="0"/>
              <a:t> </a:t>
            </a:r>
            <a:r>
              <a:rPr lang="en-US" altLang="en-US" sz="2000" dirty="0" smtClean="0"/>
              <a:t>       BH jets</a:t>
            </a:r>
            <a:r>
              <a:rPr lang="en-US" altLang="en-US" sz="2000" dirty="0"/>
              <a:t>, </a:t>
            </a:r>
            <a:r>
              <a:rPr lang="en-US" altLang="en-US" sz="2000" dirty="0" smtClean="0"/>
              <a:t>particle </a:t>
            </a:r>
            <a:r>
              <a:rPr lang="en-US" altLang="en-US" sz="2000" dirty="0"/>
              <a:t>acceleration, </a:t>
            </a:r>
            <a:r>
              <a:rPr lang="en-US" altLang="en-US" sz="2000" dirty="0" err="1" smtClean="0"/>
              <a:t>collisionless</a:t>
            </a:r>
            <a:r>
              <a:rPr lang="en-US" altLang="en-US" sz="2000" dirty="0" smtClean="0"/>
              <a:t> shocks…</a:t>
            </a:r>
          </a:p>
          <a:p>
            <a:pPr eaLnBrk="1" hangingPunct="1">
              <a:lnSpc>
                <a:spcPct val="90000"/>
              </a:lnSpc>
              <a:buFontTx/>
              <a:buNone/>
            </a:pPr>
            <a:endParaRPr lang="en-US" altLang="en-US" sz="2000" dirty="0"/>
          </a:p>
          <a:p>
            <a:pPr eaLnBrk="1" hangingPunct="1">
              <a:lnSpc>
                <a:spcPct val="90000"/>
              </a:lnSpc>
            </a:pPr>
            <a:r>
              <a:rPr lang="en-US" altLang="en-US" sz="2000" dirty="0"/>
              <a:t>Fundamental/</a:t>
            </a:r>
            <a:r>
              <a:rPr lang="en-US" altLang="en-US" sz="2000" dirty="0">
                <a:latin typeface="Symbol" pitchFamily="18" charset="2"/>
              </a:rPr>
              <a:t>n</a:t>
            </a:r>
            <a:r>
              <a:rPr lang="en-US" altLang="en-US" sz="2000" dirty="0"/>
              <a:t> </a:t>
            </a:r>
            <a:r>
              <a:rPr lang="en-US" altLang="en-US" sz="2000" dirty="0" smtClean="0"/>
              <a:t>physics</a:t>
            </a:r>
          </a:p>
          <a:p>
            <a:pPr marL="0" indent="0" eaLnBrk="1" hangingPunct="1">
              <a:lnSpc>
                <a:spcPct val="90000"/>
              </a:lnSpc>
              <a:buNone/>
            </a:pPr>
            <a:r>
              <a:rPr lang="en-US" altLang="en-US" sz="2000" dirty="0" smtClean="0"/>
              <a:t>    - </a:t>
            </a:r>
            <a:r>
              <a:rPr lang="en-US" altLang="en-US" sz="2000" dirty="0" smtClean="0">
                <a:latin typeface="Symbol" pitchFamily="18" charset="2"/>
              </a:rPr>
              <a:t>p</a:t>
            </a:r>
            <a:r>
              <a:rPr lang="en-US" altLang="en-US" sz="2000" dirty="0" smtClean="0"/>
              <a:t> decay </a:t>
            </a:r>
            <a:r>
              <a:rPr lang="en-US" altLang="en-US" sz="2000" dirty="0" smtClean="0">
                <a:sym typeface="Wingdings" pitchFamily="2" charset="2"/>
              </a:rPr>
              <a:t>  </a:t>
            </a:r>
            <a:r>
              <a:rPr lang="en-US" altLang="en-US" sz="2000" dirty="0" err="1" smtClean="0">
                <a:latin typeface="Symbol" pitchFamily="18" charset="2"/>
                <a:sym typeface="Wingdings" pitchFamily="2" charset="2"/>
              </a:rPr>
              <a:t>n</a:t>
            </a:r>
            <a:r>
              <a:rPr lang="en-US" altLang="en-US" sz="2000" baseline="-25000" dirty="0" err="1" smtClean="0">
                <a:sym typeface="Wingdings" pitchFamily="2" charset="2"/>
              </a:rPr>
              <a:t>e</a:t>
            </a:r>
            <a:r>
              <a:rPr lang="en-US" altLang="en-US" sz="2000" dirty="0" err="1" smtClean="0">
                <a:sym typeface="Wingdings" pitchFamily="2" charset="2"/>
              </a:rPr>
              <a:t>:</a:t>
            </a:r>
            <a:r>
              <a:rPr lang="en-US" altLang="en-US" sz="2000" dirty="0" err="1" smtClean="0">
                <a:latin typeface="Symbol" pitchFamily="18" charset="2"/>
                <a:sym typeface="Wingdings" pitchFamily="2" charset="2"/>
              </a:rPr>
              <a:t>n</a:t>
            </a:r>
            <a:r>
              <a:rPr lang="en-US" altLang="en-US" sz="2000" baseline="-25000" dirty="0" err="1" smtClean="0">
                <a:latin typeface="Symbol" pitchFamily="18" charset="2"/>
                <a:sym typeface="Wingdings" pitchFamily="2" charset="2"/>
              </a:rPr>
              <a:t>m</a:t>
            </a:r>
            <a:r>
              <a:rPr lang="en-US" altLang="en-US" sz="2000" dirty="0" err="1" smtClean="0">
                <a:sym typeface="Wingdings" pitchFamily="2" charset="2"/>
              </a:rPr>
              <a:t>:</a:t>
            </a:r>
            <a:r>
              <a:rPr lang="en-US" altLang="en-US" sz="2000" dirty="0" err="1" smtClean="0">
                <a:latin typeface="Symbol" pitchFamily="18" charset="2"/>
                <a:sym typeface="Wingdings" pitchFamily="2" charset="2"/>
              </a:rPr>
              <a:t>n</a:t>
            </a:r>
            <a:r>
              <a:rPr lang="en-US" altLang="en-US" sz="2000" baseline="-25000" dirty="0" err="1" smtClean="0">
                <a:latin typeface="Symbol" pitchFamily="18" charset="2"/>
                <a:sym typeface="Wingdings" pitchFamily="2" charset="2"/>
              </a:rPr>
              <a:t>t</a:t>
            </a:r>
            <a:r>
              <a:rPr lang="en-US" altLang="en-US" sz="2000" dirty="0" smtClean="0">
                <a:sym typeface="Wingdings" pitchFamily="2" charset="2"/>
              </a:rPr>
              <a:t> = 1:2:0   (</a:t>
            </a:r>
            <a:r>
              <a:rPr lang="en-US" altLang="en-US" sz="2000" dirty="0" err="1" smtClean="0">
                <a:sym typeface="Wingdings" pitchFamily="2" charset="2"/>
              </a:rPr>
              <a:t>Osc</a:t>
            </a:r>
            <a:r>
              <a:rPr lang="en-US" altLang="en-US" sz="2000" dirty="0" smtClean="0">
                <a:sym typeface="Wingdings" pitchFamily="2" charset="2"/>
              </a:rPr>
              <a:t>.) </a:t>
            </a:r>
            <a:r>
              <a:rPr lang="en-US" altLang="en-US" sz="2000" dirty="0" err="1" smtClean="0">
                <a:latin typeface="Symbol" pitchFamily="18" charset="2"/>
                <a:sym typeface="Wingdings" pitchFamily="2" charset="2"/>
              </a:rPr>
              <a:t>n</a:t>
            </a:r>
            <a:r>
              <a:rPr lang="en-US" altLang="en-US" sz="2000" baseline="-25000" dirty="0" err="1" smtClean="0">
                <a:sym typeface="Wingdings" pitchFamily="2" charset="2"/>
              </a:rPr>
              <a:t>e</a:t>
            </a:r>
            <a:r>
              <a:rPr lang="en-US" altLang="en-US" sz="2000" dirty="0" err="1" smtClean="0">
                <a:sym typeface="Wingdings" pitchFamily="2" charset="2"/>
              </a:rPr>
              <a:t>:</a:t>
            </a:r>
            <a:r>
              <a:rPr lang="en-US" altLang="en-US" sz="2000" dirty="0" err="1" smtClean="0">
                <a:latin typeface="Symbol" pitchFamily="18" charset="2"/>
                <a:sym typeface="Wingdings" pitchFamily="2" charset="2"/>
              </a:rPr>
              <a:t>n</a:t>
            </a:r>
            <a:r>
              <a:rPr lang="en-US" altLang="en-US" sz="2000" baseline="-25000" dirty="0" err="1" smtClean="0">
                <a:latin typeface="Symbol" pitchFamily="18" charset="2"/>
                <a:sym typeface="Wingdings" pitchFamily="2" charset="2"/>
              </a:rPr>
              <a:t>m</a:t>
            </a:r>
            <a:r>
              <a:rPr lang="en-US" altLang="en-US" sz="2000" dirty="0" err="1" smtClean="0">
                <a:sym typeface="Wingdings" pitchFamily="2" charset="2"/>
              </a:rPr>
              <a:t>:</a:t>
            </a:r>
            <a:r>
              <a:rPr lang="en-US" altLang="en-US" sz="2000" dirty="0" err="1" smtClean="0">
                <a:latin typeface="Symbol" pitchFamily="18" charset="2"/>
                <a:sym typeface="Wingdings" pitchFamily="2" charset="2"/>
              </a:rPr>
              <a:t>n</a:t>
            </a:r>
            <a:r>
              <a:rPr lang="en-US" altLang="en-US" sz="2000" baseline="-25000" dirty="0" err="1" smtClean="0">
                <a:latin typeface="Symbol" pitchFamily="18" charset="2"/>
                <a:sym typeface="Wingdings" pitchFamily="2" charset="2"/>
              </a:rPr>
              <a:t>t</a:t>
            </a:r>
            <a:r>
              <a:rPr lang="en-US" altLang="en-US" sz="2000" dirty="0" smtClean="0">
                <a:sym typeface="Wingdings" pitchFamily="2" charset="2"/>
              </a:rPr>
              <a:t> = 1:1:1</a:t>
            </a:r>
          </a:p>
          <a:p>
            <a:pPr eaLnBrk="1" hangingPunct="1">
              <a:buFontTx/>
              <a:buNone/>
            </a:pPr>
            <a:r>
              <a:rPr lang="en-US" altLang="en-US" sz="2000" dirty="0" smtClean="0">
                <a:latin typeface="Symbol" pitchFamily="18" charset="2"/>
                <a:sym typeface="Wingdings" pitchFamily="2" charset="2"/>
              </a:rPr>
              <a:t>        t</a:t>
            </a:r>
            <a:r>
              <a:rPr lang="en-US" altLang="en-US" sz="2000" dirty="0" smtClean="0">
                <a:sym typeface="Wingdings" pitchFamily="2" charset="2"/>
              </a:rPr>
              <a:t> appearance</a:t>
            </a:r>
          </a:p>
          <a:p>
            <a:pPr marL="0" indent="0" eaLnBrk="1" hangingPunct="1">
              <a:buNone/>
            </a:pPr>
            <a:r>
              <a:rPr lang="en-US" altLang="en-US" sz="2000" dirty="0" smtClean="0">
                <a:sym typeface="Wingdings" pitchFamily="2" charset="2"/>
              </a:rPr>
              <a:t>    - GRBs: </a:t>
            </a:r>
            <a:r>
              <a:rPr lang="en-US" altLang="en-US" sz="2000" dirty="0" smtClean="0">
                <a:latin typeface="Symbol" pitchFamily="18" charset="2"/>
                <a:sym typeface="Wingdings" pitchFamily="2" charset="2"/>
              </a:rPr>
              <a:t>n</a:t>
            </a:r>
            <a:r>
              <a:rPr lang="en-US" altLang="en-US" sz="2000" dirty="0" smtClean="0">
                <a:sym typeface="Wingdings" pitchFamily="2" charset="2"/>
              </a:rPr>
              <a:t>-</a:t>
            </a:r>
            <a:r>
              <a:rPr lang="en-US" altLang="en-US" sz="2000" dirty="0" smtClean="0">
                <a:latin typeface="Symbol" pitchFamily="18" charset="2"/>
                <a:sym typeface="Wingdings" pitchFamily="2" charset="2"/>
              </a:rPr>
              <a:t>g</a:t>
            </a:r>
            <a:r>
              <a:rPr lang="en-US" altLang="en-US" sz="2000" dirty="0" smtClean="0">
                <a:sym typeface="Wingdings" pitchFamily="2" charset="2"/>
              </a:rPr>
              <a:t> timing (10s over Hubble distance)</a:t>
            </a:r>
          </a:p>
          <a:p>
            <a:pPr eaLnBrk="1" hangingPunct="1">
              <a:buFontTx/>
              <a:buNone/>
            </a:pPr>
            <a:r>
              <a:rPr lang="en-US" altLang="en-US" sz="2000" dirty="0" smtClean="0"/>
              <a:t>      </a:t>
            </a:r>
            <a:r>
              <a:rPr lang="en-US" altLang="en-US" sz="2000" dirty="0" smtClean="0">
                <a:sym typeface="Wingdings" panose="05000000000000000000" pitchFamily="2" charset="2"/>
              </a:rPr>
              <a:t> </a:t>
            </a:r>
            <a:r>
              <a:rPr lang="en-US" altLang="en-US" sz="2000" dirty="0" smtClean="0"/>
              <a:t>LI to 1:10</a:t>
            </a:r>
            <a:r>
              <a:rPr lang="en-US" altLang="en-US" sz="2000" baseline="30000" dirty="0" smtClean="0"/>
              <a:t>16</a:t>
            </a:r>
            <a:r>
              <a:rPr lang="en-US" altLang="en-US" sz="2000" dirty="0" smtClean="0"/>
              <a:t>; WEP to 1:10</a:t>
            </a:r>
            <a:r>
              <a:rPr lang="en-US" altLang="en-US" sz="2000" baseline="30000" dirty="0" smtClean="0"/>
              <a:t>6</a:t>
            </a:r>
          </a:p>
          <a:p>
            <a:pPr eaLnBrk="1" hangingPunct="1">
              <a:buFontTx/>
              <a:buNone/>
            </a:pPr>
            <a:endParaRPr lang="en-US" altLang="en-US" sz="2000" dirty="0" smtClean="0">
              <a:sym typeface="Wingdings" pitchFamily="2" charset="2"/>
            </a:endParaRPr>
          </a:p>
          <a:p>
            <a:pPr marL="0" indent="0" eaLnBrk="1" hangingPunct="1">
              <a:buNone/>
            </a:pPr>
            <a:endParaRPr lang="en-US" altLang="en-US" sz="2000" dirty="0" smtClean="0">
              <a:sym typeface="Wingdings" pitchFamily="2" charset="2"/>
            </a:endParaRPr>
          </a:p>
          <a:p>
            <a:pPr eaLnBrk="1" hangingPunct="1"/>
            <a:r>
              <a:rPr lang="en-US" altLang="en-US" sz="2000" dirty="0" smtClean="0">
                <a:sym typeface="Wingdings" pitchFamily="2" charset="2"/>
              </a:rPr>
              <a:t>Optimistic (&gt;100’s of </a:t>
            </a:r>
            <a:r>
              <a:rPr lang="en-US" altLang="en-US" sz="2000" dirty="0" smtClean="0">
                <a:latin typeface="Symbol" pitchFamily="18" charset="2"/>
                <a:sym typeface="Wingdings" pitchFamily="2" charset="2"/>
              </a:rPr>
              <a:t>n</a:t>
            </a:r>
            <a:r>
              <a:rPr lang="en-US" altLang="en-US" sz="2000" dirty="0" smtClean="0">
                <a:latin typeface="Times New Roman" pitchFamily="18" charset="0"/>
                <a:sym typeface="Wingdings" pitchFamily="2" charset="2"/>
              </a:rPr>
              <a:t>’</a:t>
            </a:r>
            <a:r>
              <a:rPr lang="en-US" altLang="en-US" sz="2000" dirty="0" smtClean="0">
                <a:sym typeface="Wingdings" pitchFamily="2" charset="2"/>
              </a:rPr>
              <a:t>s with flavor identification): </a:t>
            </a:r>
            <a:endParaRPr lang="en-US" altLang="en-US" sz="2000" dirty="0">
              <a:sym typeface="Wingdings" pitchFamily="2" charset="2"/>
            </a:endParaRPr>
          </a:p>
          <a:p>
            <a:pPr marL="0" indent="0" eaLnBrk="1" hangingPunct="1">
              <a:buNone/>
            </a:pPr>
            <a:r>
              <a:rPr lang="en-US" altLang="en-US" sz="2000" dirty="0" smtClean="0">
                <a:sym typeface="Wingdings" pitchFamily="2" charset="2"/>
              </a:rPr>
              <a:t>    Constrain flavor mixing, new phys. </a:t>
            </a:r>
          </a:p>
        </p:txBody>
      </p:sp>
      <p:sp>
        <p:nvSpPr>
          <p:cNvPr id="25604" name="Rectangle 4"/>
          <p:cNvSpPr>
            <a:spLocks noChangeArrowheads="1"/>
          </p:cNvSpPr>
          <p:nvPr/>
        </p:nvSpPr>
        <p:spPr bwMode="auto">
          <a:xfrm>
            <a:off x="5731669" y="3733800"/>
            <a:ext cx="3281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rtl="0" eaLnBrk="1" hangingPunct="1"/>
            <a:r>
              <a:rPr lang="en-US" altLang="en-US" sz="1400" dirty="0"/>
              <a:t>[Learned &amp; </a:t>
            </a:r>
            <a:r>
              <a:rPr lang="en-US" altLang="en-US" sz="1400" dirty="0" err="1"/>
              <a:t>Pakvasa</a:t>
            </a:r>
            <a:r>
              <a:rPr lang="en-US" altLang="en-US" sz="1400" dirty="0"/>
              <a:t> 95; EW &amp; Bahcall 97]</a:t>
            </a:r>
          </a:p>
        </p:txBody>
      </p:sp>
      <p:sp>
        <p:nvSpPr>
          <p:cNvPr id="25606" name="Rectangle 6"/>
          <p:cNvSpPr>
            <a:spLocks noChangeArrowheads="1"/>
          </p:cNvSpPr>
          <p:nvPr/>
        </p:nvSpPr>
        <p:spPr bwMode="auto">
          <a:xfrm>
            <a:off x="5634085" y="4572000"/>
            <a:ext cx="35433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rtl="0" eaLnBrk="1" hangingPunct="1"/>
            <a:r>
              <a:rPr lang="en-US" altLang="en-US" sz="1400" dirty="0"/>
              <a:t>[EW &amp; Bahcall 97; </a:t>
            </a:r>
            <a:r>
              <a:rPr lang="en-US" altLang="en-US" sz="1400" dirty="0" err="1"/>
              <a:t>Amelino-Camelia,et</a:t>
            </a:r>
            <a:r>
              <a:rPr lang="en-US" altLang="en-US" sz="1400" dirty="0"/>
              <a:t> al.98; </a:t>
            </a:r>
          </a:p>
          <a:p>
            <a:pPr rtl="0" eaLnBrk="1" hangingPunct="1"/>
            <a:r>
              <a:rPr lang="en-US" altLang="en-US" sz="1400" dirty="0"/>
              <a:t>Coleman &amp;.Glashow 99; Jacob &amp; Piran 07]</a:t>
            </a:r>
          </a:p>
        </p:txBody>
      </p:sp>
      <p:sp>
        <p:nvSpPr>
          <p:cNvPr id="272391" name="Rectangle 7"/>
          <p:cNvSpPr>
            <a:spLocks noChangeArrowheads="1"/>
          </p:cNvSpPr>
          <p:nvPr/>
        </p:nvSpPr>
        <p:spPr bwMode="auto">
          <a:xfrm>
            <a:off x="5667664" y="6324600"/>
            <a:ext cx="347633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rtl="1" eaLnBrk="0" fontAlgn="base" hangingPunct="0">
              <a:spcBef>
                <a:spcPct val="0"/>
              </a:spcBef>
              <a:spcAft>
                <a:spcPct val="0"/>
              </a:spcAft>
              <a:defRPr sz="2400">
                <a:solidFill>
                  <a:schemeClr val="tx1"/>
                </a:solidFill>
                <a:latin typeface="Times New Roman" pitchFamily="18" charset="0"/>
              </a:defRPr>
            </a:lvl6pPr>
            <a:lvl7pPr marL="2971800" indent="-228600" algn="r" rtl="1" eaLnBrk="0" fontAlgn="base" hangingPunct="0">
              <a:spcBef>
                <a:spcPct val="0"/>
              </a:spcBef>
              <a:spcAft>
                <a:spcPct val="0"/>
              </a:spcAft>
              <a:defRPr sz="2400">
                <a:solidFill>
                  <a:schemeClr val="tx1"/>
                </a:solidFill>
                <a:latin typeface="Times New Roman" pitchFamily="18" charset="0"/>
              </a:defRPr>
            </a:lvl7pPr>
            <a:lvl8pPr marL="3429000" indent="-228600" algn="r" rtl="1" eaLnBrk="0" fontAlgn="base" hangingPunct="0">
              <a:spcBef>
                <a:spcPct val="0"/>
              </a:spcBef>
              <a:spcAft>
                <a:spcPct val="0"/>
              </a:spcAft>
              <a:defRPr sz="2400">
                <a:solidFill>
                  <a:schemeClr val="tx1"/>
                </a:solidFill>
                <a:latin typeface="Times New Roman" pitchFamily="18" charset="0"/>
              </a:defRPr>
            </a:lvl8pPr>
            <a:lvl9pPr marL="3886200" indent="-228600" algn="r" rtl="1" eaLnBrk="0" fontAlgn="base" hangingPunct="0">
              <a:spcBef>
                <a:spcPct val="0"/>
              </a:spcBef>
              <a:spcAft>
                <a:spcPct val="0"/>
              </a:spcAft>
              <a:defRPr sz="2400">
                <a:solidFill>
                  <a:schemeClr val="tx1"/>
                </a:solidFill>
                <a:latin typeface="Times New Roman" pitchFamily="18" charset="0"/>
              </a:defRPr>
            </a:lvl9pPr>
          </a:lstStyle>
          <a:p>
            <a:pPr rtl="0" eaLnBrk="1" hangingPunct="1"/>
            <a:r>
              <a:rPr lang="en-US" altLang="en-US" sz="1400" dirty="0"/>
              <a:t>[Blum, Nir &amp; EW 05; Winter </a:t>
            </a:r>
            <a:r>
              <a:rPr lang="en-US" altLang="en-US" sz="1400" dirty="0" smtClean="0"/>
              <a:t>10; </a:t>
            </a:r>
            <a:r>
              <a:rPr lang="en-US" altLang="en-US" sz="1400" dirty="0" err="1" smtClean="0"/>
              <a:t>Pakvasa</a:t>
            </a:r>
            <a:r>
              <a:rPr lang="en-US" altLang="en-US" sz="1400" dirty="0" smtClean="0"/>
              <a:t> 10]</a:t>
            </a:r>
            <a:endParaRPr lang="en-US" altLang="en-US" sz="1400" dirty="0"/>
          </a:p>
        </p:txBody>
      </p:sp>
    </p:spTree>
    <p:extLst>
      <p:ext uri="{BB962C8B-B14F-4D97-AF65-F5344CB8AC3E}">
        <p14:creationId xmlns:p14="http://schemas.microsoft.com/office/powerpoint/2010/main" xmlns="" val="1167552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2387">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387">
                                            <p:txEl>
                                              <p:pRg st="13" end="1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2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762000" y="228600"/>
            <a:ext cx="7772400" cy="457200"/>
          </a:xfrm>
        </p:spPr>
        <p:txBody>
          <a:bodyPr/>
          <a:lstStyle/>
          <a:p>
            <a:pPr eaLnBrk="1" hangingPunct="1"/>
            <a:r>
              <a:rPr lang="en-US" sz="2800" dirty="0"/>
              <a:t>What we really </a:t>
            </a:r>
            <a:r>
              <a:rPr lang="en-US" sz="2800" dirty="0" smtClean="0"/>
              <a:t>know</a:t>
            </a:r>
          </a:p>
        </p:txBody>
      </p:sp>
      <p:sp>
        <p:nvSpPr>
          <p:cNvPr id="1029" name="Rectangle 3"/>
          <p:cNvSpPr>
            <a:spLocks noGrp="1" noChangeArrowheads="1"/>
          </p:cNvSpPr>
          <p:nvPr>
            <p:ph type="body" idx="1"/>
          </p:nvPr>
        </p:nvSpPr>
        <p:spPr>
          <a:xfrm>
            <a:off x="685800" y="914400"/>
            <a:ext cx="7772400" cy="5181600"/>
          </a:xfrm>
        </p:spPr>
        <p:txBody>
          <a:bodyPr/>
          <a:lstStyle/>
          <a:p>
            <a:pPr eaLnBrk="1" hangingPunct="1"/>
            <a:r>
              <a:rPr lang="en-US" dirty="0"/>
              <a:t>F</a:t>
            </a:r>
            <a:r>
              <a:rPr lang="en-US" dirty="0" smtClean="0"/>
              <a:t>or all secondary nuclei (e.g. C </a:t>
            </a:r>
            <a:r>
              <a:rPr lang="en-US" dirty="0" smtClean="0">
                <a:sym typeface="Wingdings" pitchFamily="2" charset="2"/>
              </a:rPr>
              <a:t></a:t>
            </a:r>
            <a:r>
              <a:rPr lang="en-US" dirty="0" smtClean="0"/>
              <a:t> B, Be; </a:t>
            </a:r>
            <a:r>
              <a:rPr lang="en-US" dirty="0" smtClean="0">
                <a:latin typeface="Times New Roman" pitchFamily="18" charset="0"/>
              </a:rPr>
              <a:t>…</a:t>
            </a:r>
            <a:r>
              <a:rPr lang="en-US" dirty="0" smtClean="0"/>
              <a:t>): </a:t>
            </a:r>
          </a:p>
        </p:txBody>
      </p:sp>
      <p:graphicFrame>
        <p:nvGraphicFramePr>
          <p:cNvPr id="1026" name="Object 4"/>
          <p:cNvGraphicFramePr>
            <a:graphicFrameLocks noChangeAspect="1"/>
          </p:cNvGraphicFramePr>
          <p:nvPr>
            <p:extLst>
              <p:ext uri="{D42A27DB-BD31-4B8C-83A1-F6EECF244321}">
                <p14:modId xmlns:p14="http://schemas.microsoft.com/office/powerpoint/2010/main" xmlns="" val="3616123062"/>
              </p:ext>
            </p:extLst>
          </p:nvPr>
        </p:nvGraphicFramePr>
        <p:xfrm>
          <a:off x="1820863" y="1609725"/>
          <a:ext cx="5154612" cy="1655763"/>
        </p:xfrm>
        <a:graphic>
          <a:graphicData uri="http://schemas.openxmlformats.org/presentationml/2006/ole">
            <p:oleObj spid="_x0000_s121885" name="משוואה" r:id="rId3" imgW="3517560" imgH="990360" progId="Equation.3">
              <p:embed/>
            </p:oleObj>
          </a:graphicData>
        </a:graphic>
      </p:graphicFrame>
      <p:pic>
        <p:nvPicPr>
          <p:cNvPr id="11" name="Picture 2"/>
          <p:cNvPicPr>
            <a:picLocks noChangeAspect="1" noChangeArrowheads="1"/>
          </p:cNvPicPr>
          <p:nvPr/>
        </p:nvPicPr>
        <p:blipFill>
          <a:blip r:embed="rId4" cstate="print"/>
          <a:srcRect/>
          <a:stretch>
            <a:fillRect/>
          </a:stretch>
        </p:blipFill>
        <p:spPr bwMode="auto">
          <a:xfrm>
            <a:off x="762000" y="3313723"/>
            <a:ext cx="7272338" cy="3556000"/>
          </a:xfrm>
          <a:prstGeom prst="rect">
            <a:avLst/>
          </a:prstGeom>
          <a:noFill/>
          <a:ln w="9525">
            <a:noFill/>
            <a:miter lim="800000"/>
            <a:headEnd/>
            <a:tailEnd/>
          </a:ln>
        </p:spPr>
      </p:pic>
    </p:spTree>
    <p:extLst>
      <p:ext uri="{BB962C8B-B14F-4D97-AF65-F5344CB8AC3E}">
        <p14:creationId xmlns:p14="http://schemas.microsoft.com/office/powerpoint/2010/main" xmlns="" val="2065953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066800" y="990600"/>
            <a:ext cx="2971800" cy="533400"/>
          </a:xfrm>
          <a:prstGeom prst="rect">
            <a:avLst/>
          </a:prstGeom>
          <a:solidFill>
            <a:srgbClr val="FFFF00"/>
          </a:solidFill>
          <a:ln w="9525">
            <a:solidFill>
              <a:schemeClr val="bg1"/>
            </a:solidFill>
            <a:miter lim="800000"/>
            <a:headEnd/>
            <a:tailEnd/>
          </a:ln>
          <a:effectLst/>
        </p:spPr>
        <p:txBody>
          <a:bodyPr wrap="none" anchor="ctr"/>
          <a:lstStyle/>
          <a:p>
            <a:endParaRPr lang="en-US"/>
          </a:p>
        </p:txBody>
      </p:sp>
      <p:sp>
        <p:nvSpPr>
          <p:cNvPr id="34819" name="Rectangle 3"/>
          <p:cNvSpPr>
            <a:spLocks noChangeArrowheads="1"/>
          </p:cNvSpPr>
          <p:nvPr/>
        </p:nvSpPr>
        <p:spPr bwMode="auto">
          <a:xfrm>
            <a:off x="0" y="2819400"/>
            <a:ext cx="9144000" cy="1447800"/>
          </a:xfrm>
          <a:prstGeom prst="rect">
            <a:avLst/>
          </a:prstGeom>
          <a:solidFill>
            <a:srgbClr val="FFFF00"/>
          </a:solidFill>
          <a:ln w="9525">
            <a:solidFill>
              <a:schemeClr val="bg1"/>
            </a:solidFill>
            <a:miter lim="800000"/>
            <a:headEnd/>
            <a:tailEnd/>
          </a:ln>
          <a:effectLst/>
        </p:spPr>
        <p:txBody>
          <a:bodyPr wrap="none" anchor="ctr"/>
          <a:lstStyle/>
          <a:p>
            <a:endParaRPr lang="en-US"/>
          </a:p>
        </p:txBody>
      </p:sp>
      <p:sp>
        <p:nvSpPr>
          <p:cNvPr id="34820" name="Rectangle 4"/>
          <p:cNvSpPr>
            <a:spLocks noGrp="1" noChangeArrowheads="1"/>
          </p:cNvSpPr>
          <p:nvPr>
            <p:ph type="title"/>
          </p:nvPr>
        </p:nvSpPr>
        <p:spPr>
          <a:xfrm>
            <a:off x="762000" y="152400"/>
            <a:ext cx="7772400" cy="685800"/>
          </a:xfrm>
        </p:spPr>
        <p:txBody>
          <a:bodyPr/>
          <a:lstStyle/>
          <a:p>
            <a:pPr eaLnBrk="1" hangingPunct="1"/>
            <a:r>
              <a:rPr lang="en-US" smtClean="0"/>
              <a:t>Transient sources: GRB </a:t>
            </a:r>
            <a:r>
              <a:rPr lang="en-US" smtClean="0">
                <a:latin typeface="Symbol" pitchFamily="18" charset="2"/>
              </a:rPr>
              <a:t>n</a:t>
            </a:r>
            <a:r>
              <a:rPr lang="en-US" smtClean="0">
                <a:latin typeface="Times New Roman" pitchFamily="18" charset="0"/>
              </a:rPr>
              <a:t>’</a:t>
            </a:r>
            <a:r>
              <a:rPr lang="en-US" smtClean="0"/>
              <a:t>s</a:t>
            </a:r>
          </a:p>
        </p:txBody>
      </p:sp>
      <p:sp>
        <p:nvSpPr>
          <p:cNvPr id="34821" name="Rectangle 5"/>
          <p:cNvSpPr>
            <a:spLocks noGrp="1" noChangeArrowheads="1"/>
          </p:cNvSpPr>
          <p:nvPr>
            <p:ph type="body" idx="1"/>
          </p:nvPr>
        </p:nvSpPr>
        <p:spPr>
          <a:xfrm>
            <a:off x="685800" y="990600"/>
            <a:ext cx="8077200" cy="5486400"/>
          </a:xfrm>
        </p:spPr>
        <p:txBody>
          <a:bodyPr/>
          <a:lstStyle/>
          <a:p>
            <a:pPr eaLnBrk="1" hangingPunct="1"/>
            <a:r>
              <a:rPr lang="en-US" sz="2800" smtClean="0"/>
              <a:t> If: Baryonic jet</a:t>
            </a:r>
          </a:p>
          <a:p>
            <a:pPr eaLnBrk="1" hangingPunct="1"/>
            <a:endParaRPr lang="en-US" sz="2800" smtClean="0"/>
          </a:p>
          <a:p>
            <a:pPr eaLnBrk="1" hangingPunct="1"/>
            <a:endParaRPr lang="en-US" sz="2800" smtClean="0"/>
          </a:p>
          <a:p>
            <a:pPr eaLnBrk="1" hangingPunct="1">
              <a:buFontTx/>
              <a:buNone/>
            </a:pPr>
            <a:r>
              <a:rPr lang="en-US" smtClean="0"/>
              <a:t>                     </a:t>
            </a:r>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endParaRPr lang="en-US" smtClean="0"/>
          </a:p>
          <a:p>
            <a:pPr eaLnBrk="1" hangingPunct="1"/>
            <a:r>
              <a:rPr lang="en-US" smtClean="0"/>
              <a:t>Background free:</a:t>
            </a:r>
          </a:p>
          <a:p>
            <a:pPr eaLnBrk="1" hangingPunct="1">
              <a:buFontTx/>
              <a:buNone/>
            </a:pPr>
            <a:endParaRPr lang="en-US" smtClean="0"/>
          </a:p>
        </p:txBody>
      </p:sp>
      <p:graphicFrame>
        <p:nvGraphicFramePr>
          <p:cNvPr id="34822" name="Object 6"/>
          <p:cNvGraphicFramePr>
            <a:graphicFrameLocks noChangeAspect="1"/>
          </p:cNvGraphicFramePr>
          <p:nvPr/>
        </p:nvGraphicFramePr>
        <p:xfrm>
          <a:off x="2743200" y="1524000"/>
          <a:ext cx="2895600" cy="446088"/>
        </p:xfrm>
        <a:graphic>
          <a:graphicData uri="http://schemas.openxmlformats.org/presentationml/2006/ole">
            <p:oleObj spid="_x0000_s35465" name="משוואה" r:id="rId4" imgW="1651000" imgH="254000" progId="Equation.3">
              <p:embed/>
            </p:oleObj>
          </a:graphicData>
        </a:graphic>
      </p:graphicFrame>
      <p:graphicFrame>
        <p:nvGraphicFramePr>
          <p:cNvPr id="34823" name="Object 7"/>
          <p:cNvGraphicFramePr>
            <a:graphicFrameLocks noChangeAspect="1"/>
          </p:cNvGraphicFramePr>
          <p:nvPr/>
        </p:nvGraphicFramePr>
        <p:xfrm>
          <a:off x="682625" y="1981200"/>
          <a:ext cx="7551738" cy="471488"/>
        </p:xfrm>
        <a:graphic>
          <a:graphicData uri="http://schemas.openxmlformats.org/presentationml/2006/ole">
            <p:oleObj spid="_x0000_s35466" name="משוואה" r:id="rId5" imgW="4064000" imgH="254000" progId="Equation.3">
              <p:embed/>
            </p:oleObj>
          </a:graphicData>
        </a:graphic>
      </p:graphicFrame>
      <p:graphicFrame>
        <p:nvGraphicFramePr>
          <p:cNvPr id="34824" name="Object 8"/>
          <p:cNvGraphicFramePr>
            <a:graphicFrameLocks noChangeAspect="1"/>
          </p:cNvGraphicFramePr>
          <p:nvPr/>
        </p:nvGraphicFramePr>
        <p:xfrm>
          <a:off x="0" y="2873375"/>
          <a:ext cx="9144000" cy="1339850"/>
        </p:xfrm>
        <a:graphic>
          <a:graphicData uri="http://schemas.openxmlformats.org/presentationml/2006/ole">
            <p:oleObj spid="_x0000_s35467" name="משוואה" r:id="rId6" imgW="5207000" imgH="762000" progId="Equation.3">
              <p:embed/>
            </p:oleObj>
          </a:graphicData>
        </a:graphic>
      </p:graphicFrame>
      <p:graphicFrame>
        <p:nvGraphicFramePr>
          <p:cNvPr id="34825" name="Object 9"/>
          <p:cNvGraphicFramePr>
            <a:graphicFrameLocks noChangeAspect="1"/>
          </p:cNvGraphicFramePr>
          <p:nvPr/>
        </p:nvGraphicFramePr>
        <p:xfrm>
          <a:off x="1219200" y="2362200"/>
          <a:ext cx="1219200" cy="428625"/>
        </p:xfrm>
        <a:graphic>
          <a:graphicData uri="http://schemas.openxmlformats.org/presentationml/2006/ole">
            <p:oleObj spid="_x0000_s35468" name="Equation" r:id="rId7" imgW="685800" imgH="241300" progId="Equation.3">
              <p:embed/>
            </p:oleObj>
          </a:graphicData>
        </a:graphic>
      </p:graphicFrame>
      <p:sp>
        <p:nvSpPr>
          <p:cNvPr id="34826" name="Rectangle 10"/>
          <p:cNvSpPr>
            <a:spLocks noChangeArrowheads="1"/>
          </p:cNvSpPr>
          <p:nvPr/>
        </p:nvSpPr>
        <p:spPr bwMode="auto">
          <a:xfrm>
            <a:off x="5638800" y="4267200"/>
            <a:ext cx="3505200" cy="517525"/>
          </a:xfrm>
          <a:prstGeom prst="rect">
            <a:avLst/>
          </a:prstGeom>
          <a:noFill/>
          <a:ln w="9525">
            <a:noFill/>
            <a:miter lim="800000"/>
            <a:headEnd/>
            <a:tailEnd/>
          </a:ln>
          <a:effectLst/>
        </p:spPr>
        <p:txBody>
          <a:bodyPr>
            <a:spAutoFit/>
          </a:bodyPr>
          <a:lstStyle/>
          <a:p>
            <a:pPr algn="l" rtl="0">
              <a:spcBef>
                <a:spcPct val="50000"/>
              </a:spcBef>
            </a:pPr>
            <a:r>
              <a:rPr lang="en-US" sz="1400"/>
              <a:t>[EW &amp; Bahcall 97, 99; Rachen &amp; Meszaros 98; Guetta et al. 01; Murase &amp; Nagataki 06]</a:t>
            </a:r>
          </a:p>
        </p:txBody>
      </p:sp>
      <p:graphicFrame>
        <p:nvGraphicFramePr>
          <p:cNvPr id="34827" name="Object 11"/>
          <p:cNvGraphicFramePr>
            <a:graphicFrameLocks noChangeAspect="1"/>
          </p:cNvGraphicFramePr>
          <p:nvPr/>
        </p:nvGraphicFramePr>
        <p:xfrm>
          <a:off x="1054100" y="5638800"/>
          <a:ext cx="4826000" cy="893763"/>
        </p:xfrm>
        <a:graphic>
          <a:graphicData uri="http://schemas.openxmlformats.org/presentationml/2006/ole">
            <p:oleObj spid="_x0000_s35469" name="משוואה" r:id="rId8" imgW="2540000" imgH="469900" progId="Equation.3">
              <p:embed/>
            </p:oleObj>
          </a:graphicData>
        </a:graphic>
      </p:graphicFrame>
      <p:graphicFrame>
        <p:nvGraphicFramePr>
          <p:cNvPr id="34828" name="Object 12"/>
          <p:cNvGraphicFramePr>
            <a:graphicFrameLocks noChangeAspect="1"/>
          </p:cNvGraphicFramePr>
          <p:nvPr/>
        </p:nvGraphicFramePr>
        <p:xfrm>
          <a:off x="6324600" y="5791200"/>
          <a:ext cx="2362200" cy="741363"/>
        </p:xfrm>
        <a:graphic>
          <a:graphicData uri="http://schemas.openxmlformats.org/presentationml/2006/ole">
            <p:oleObj spid="_x0000_s35470" name="משוואה" r:id="rId9" imgW="1460500" imgH="45720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p:cNvPicPr>
            <a:picLocks noChangeAspect="1" noChangeArrowheads="1"/>
          </p:cNvPicPr>
          <p:nvPr/>
        </p:nvPicPr>
        <p:blipFill>
          <a:blip r:embed="rId2" cstate="print"/>
          <a:srcRect/>
          <a:stretch>
            <a:fillRect/>
          </a:stretch>
        </p:blipFill>
        <p:spPr bwMode="auto">
          <a:xfrm>
            <a:off x="3686175" y="2895600"/>
            <a:ext cx="3933825" cy="3619500"/>
          </a:xfrm>
          <a:prstGeom prst="rect">
            <a:avLst/>
          </a:prstGeom>
          <a:noFill/>
          <a:ln w="9525">
            <a:noFill/>
            <a:miter lim="800000"/>
            <a:headEnd/>
            <a:tailEnd/>
          </a:ln>
        </p:spPr>
      </p:pic>
      <p:sp>
        <p:nvSpPr>
          <p:cNvPr id="17410" name="Title 1"/>
          <p:cNvSpPr>
            <a:spLocks noGrp="1"/>
          </p:cNvSpPr>
          <p:nvPr>
            <p:ph type="title"/>
          </p:nvPr>
        </p:nvSpPr>
        <p:spPr>
          <a:xfrm>
            <a:off x="685800" y="228600"/>
            <a:ext cx="7772400" cy="1143000"/>
          </a:xfrm>
        </p:spPr>
        <p:txBody>
          <a:bodyPr/>
          <a:lstStyle/>
          <a:p>
            <a:r>
              <a:rPr lang="en-US" dirty="0" err="1" smtClean="0"/>
              <a:t>IceCube’s</a:t>
            </a:r>
            <a:r>
              <a:rPr lang="en-US" dirty="0" smtClean="0"/>
              <a:t> limits</a:t>
            </a:r>
          </a:p>
        </p:txBody>
      </p:sp>
      <p:sp>
        <p:nvSpPr>
          <p:cNvPr id="17413" name="Rectangle 3"/>
          <p:cNvSpPr>
            <a:spLocks noChangeArrowheads="1"/>
          </p:cNvSpPr>
          <p:nvPr/>
        </p:nvSpPr>
        <p:spPr bwMode="auto">
          <a:xfrm>
            <a:off x="6172200" y="6227762"/>
            <a:ext cx="2971800" cy="630238"/>
          </a:xfrm>
          <a:prstGeom prst="rect">
            <a:avLst/>
          </a:prstGeom>
          <a:noFill/>
          <a:ln w="9525">
            <a:noFill/>
            <a:miter lim="800000"/>
            <a:headEnd/>
            <a:tailEnd/>
          </a:ln>
        </p:spPr>
        <p:txBody>
          <a:bodyPr>
            <a:spAutoFit/>
          </a:bodyPr>
          <a:lstStyle/>
          <a:p>
            <a:pPr algn="l" rtl="0">
              <a:spcBef>
                <a:spcPct val="50000"/>
              </a:spcBef>
            </a:pPr>
            <a:r>
              <a:rPr lang="de-DE" sz="1400" dirty="0"/>
              <a:t>[Hummer, Baerwald, and Winter 12;</a:t>
            </a:r>
          </a:p>
          <a:p>
            <a:pPr algn="l" rtl="0">
              <a:spcBef>
                <a:spcPct val="50000"/>
              </a:spcBef>
            </a:pPr>
            <a:r>
              <a:rPr lang="en-US" sz="1400" dirty="0">
                <a:solidFill>
                  <a:srgbClr val="000000"/>
                </a:solidFill>
              </a:rPr>
              <a:t> see also Li 12; He et al 12]</a:t>
            </a:r>
          </a:p>
        </p:txBody>
      </p:sp>
      <p:pic>
        <p:nvPicPr>
          <p:cNvPr id="17414" name="Picture 6"/>
          <p:cNvPicPr>
            <a:picLocks noChangeAspect="1" noChangeArrowheads="1"/>
          </p:cNvPicPr>
          <p:nvPr/>
        </p:nvPicPr>
        <p:blipFill>
          <a:blip r:embed="rId3" cstate="print"/>
          <a:srcRect/>
          <a:stretch>
            <a:fillRect/>
          </a:stretch>
        </p:blipFill>
        <p:spPr bwMode="auto">
          <a:xfrm>
            <a:off x="0" y="2779643"/>
            <a:ext cx="3810000" cy="3544957"/>
          </a:xfrm>
          <a:prstGeom prst="rect">
            <a:avLst/>
          </a:prstGeom>
          <a:noFill/>
          <a:ln w="9525">
            <a:noFill/>
            <a:miter lim="800000"/>
            <a:headEnd/>
            <a:tailEnd/>
          </a:ln>
        </p:spPr>
      </p:pic>
      <p:sp>
        <p:nvSpPr>
          <p:cNvPr id="6" name="Rectangle 3"/>
          <p:cNvSpPr txBox="1">
            <a:spLocks noChangeArrowheads="1"/>
          </p:cNvSpPr>
          <p:nvPr/>
        </p:nvSpPr>
        <p:spPr bwMode="auto">
          <a:xfrm>
            <a:off x="609600" y="1219200"/>
            <a:ext cx="7772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rtl="0">
              <a:spcBef>
                <a:spcPct val="20000"/>
              </a:spcBef>
              <a:buFontTx/>
              <a:buChar cha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IC40+59: No </a:t>
            </a:r>
            <a:r>
              <a:rPr kumimoji="0" lang="en-US" sz="2000" b="0" i="0" u="none" strike="noStrike" kern="0" cap="none" spc="0" normalizeH="0" baseline="0" noProof="0" dirty="0" err="1" smtClean="0">
                <a:ln>
                  <a:noFill/>
                </a:ln>
                <a:solidFill>
                  <a:schemeClr val="tx1"/>
                </a:solidFill>
                <a:effectLst/>
                <a:uLnTx/>
                <a:uFillTx/>
                <a:latin typeface="Symbol" pitchFamily="18" charset="2"/>
                <a:ea typeface="+mn-ea"/>
                <a:cs typeface="+mn-cs"/>
              </a:rPr>
              <a:t>n</a:t>
            </a:r>
            <a:r>
              <a:rPr kumimoji="0" lang="en-US" sz="2000" b="0" i="0" u="none" strike="noStrike" kern="0" cap="none" spc="0" normalizeH="0" baseline="0" noProof="0" dirty="0" err="1" smtClean="0">
                <a:ln>
                  <a:noFill/>
                </a:ln>
                <a:solidFill>
                  <a:schemeClr val="tx1"/>
                </a:solidFill>
                <a:effectLst/>
                <a:uLnTx/>
                <a:uFillTx/>
                <a:latin typeface="Times New Roman" pitchFamily="18" charset="0"/>
                <a:ea typeface="+mn-ea"/>
                <a:cs typeface="+mn-cs"/>
              </a:rPr>
              <a:t>’</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for ~200 </a:t>
            </a:r>
            <a:r>
              <a:rPr lang="en-US" sz="2000" kern="0" dirty="0" smtClean="0">
                <a:latin typeface="+mn-lt"/>
              </a:rPr>
              <a:t>GRBs (~2 expected).</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IC is achieving relevant sensitivity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latin typeface="+mn-lt"/>
              </a:rPr>
              <a:t>IC analyses overestimate GRB flux predictions, </a:t>
            </a:r>
          </a:p>
          <a:p>
            <a:pPr marL="342900" marR="0" lvl="0" indent="-342900" algn="l" defTabSz="914400" rtl="0" eaLnBrk="1" fontAlgn="base" latinLnBrk="0" hangingPunct="1">
              <a:lnSpc>
                <a:spcPct val="100000"/>
              </a:lnSpc>
              <a:spcBef>
                <a:spcPct val="20000"/>
              </a:spcBef>
              <a:spcAft>
                <a:spcPct val="0"/>
              </a:spcAft>
              <a:buClrTx/>
              <a:buSzTx/>
              <a:tabLst/>
              <a:defRPr/>
            </a:pPr>
            <a:r>
              <a:rPr lang="en-US" sz="2000" kern="0" dirty="0" smtClean="0">
                <a:latin typeface="+mn-lt"/>
              </a:rPr>
              <a:t>	and ignore astrophysical uncertainties: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Are SNRs the low E CR </a:t>
            </a:r>
            <a:r>
              <a:rPr lang="en-US" dirty="0"/>
              <a:t>s</a:t>
            </a:r>
            <a:r>
              <a:rPr lang="en-US" dirty="0" smtClean="0"/>
              <a:t>ources?</a:t>
            </a:r>
            <a:endParaRPr lang="en-US" dirty="0"/>
          </a:p>
        </p:txBody>
      </p:sp>
      <p:sp>
        <p:nvSpPr>
          <p:cNvPr id="3" name="Content Placeholder 2"/>
          <p:cNvSpPr>
            <a:spLocks noGrp="1"/>
          </p:cNvSpPr>
          <p:nvPr>
            <p:ph idx="1"/>
          </p:nvPr>
        </p:nvSpPr>
        <p:spPr>
          <a:xfrm>
            <a:off x="685799" y="1524000"/>
            <a:ext cx="8283473" cy="4800600"/>
          </a:xfrm>
        </p:spPr>
        <p:txBody>
          <a:bodyPr/>
          <a:lstStyle/>
          <a:p>
            <a:r>
              <a:rPr lang="en-US" dirty="0" smtClean="0"/>
              <a:t>UHE, Intermediate E: Not yet identified</a:t>
            </a:r>
          </a:p>
          <a:p>
            <a:endParaRPr lang="en-US" dirty="0"/>
          </a:p>
          <a:p>
            <a:r>
              <a:rPr lang="en-US" dirty="0" smtClean="0"/>
              <a:t>Low E- </a:t>
            </a:r>
            <a:r>
              <a:rPr lang="en-US" dirty="0" err="1" smtClean="0"/>
              <a:t>SuperNova</a:t>
            </a:r>
            <a:r>
              <a:rPr lang="en-US" dirty="0" smtClean="0"/>
              <a:t> Remnants?                      </a:t>
            </a:r>
            <a:r>
              <a:rPr lang="en-US" sz="1400" dirty="0" smtClean="0">
                <a:latin typeface="Times New Roman" pitchFamily="18" charset="0"/>
                <a:cs typeface="Times New Roman" pitchFamily="18" charset="0"/>
              </a:rPr>
              <a:t>[Baade &amp; </a:t>
            </a:r>
            <a:r>
              <a:rPr lang="en-US" sz="1400" dirty="0" err="1" smtClean="0">
                <a:latin typeface="Times New Roman" pitchFamily="18" charset="0"/>
                <a:cs typeface="Times New Roman" pitchFamily="18" charset="0"/>
              </a:rPr>
              <a:t>Swicky</a:t>
            </a:r>
            <a:r>
              <a:rPr lang="en-US" sz="1400" dirty="0" smtClean="0">
                <a:latin typeface="Times New Roman" pitchFamily="18" charset="0"/>
                <a:cs typeface="Times New Roman" pitchFamily="18" charset="0"/>
              </a:rPr>
              <a:t> 34] </a:t>
            </a:r>
            <a:endParaRPr lang="en-US" dirty="0" smtClean="0"/>
          </a:p>
          <a:p>
            <a:pPr marL="0" indent="0">
              <a:buNone/>
            </a:pPr>
            <a:r>
              <a:rPr lang="en-US" dirty="0" smtClean="0"/>
              <a:t>	So far, no clear evidence.</a:t>
            </a:r>
          </a:p>
          <a:p>
            <a:pPr marL="0" indent="0">
              <a:buNone/>
            </a:pPr>
            <a:r>
              <a:rPr lang="en-US" dirty="0"/>
              <a:t>	</a:t>
            </a:r>
            <a:r>
              <a:rPr lang="en-US" dirty="0" smtClean="0"/>
              <a:t>Electromagnetic observations- ambiguous</a:t>
            </a:r>
          </a:p>
          <a:p>
            <a:pPr marL="0" indent="0">
              <a:buNone/>
            </a:pPr>
            <a:r>
              <a:rPr lang="en-US" sz="2000" dirty="0"/>
              <a:t> </a:t>
            </a:r>
            <a:r>
              <a:rPr lang="en-US" sz="2000" dirty="0" smtClean="0"/>
              <a:t>  (e.g. * </a:t>
            </a:r>
            <a:r>
              <a:rPr lang="en-US" sz="2000" dirty="0" err="1" smtClean="0"/>
              <a:t>TeV</a:t>
            </a:r>
            <a:r>
              <a:rPr lang="en-US" sz="2000" dirty="0" smtClean="0"/>
              <a:t> </a:t>
            </a:r>
            <a:r>
              <a:rPr lang="en-US" sz="2000" dirty="0" smtClean="0">
                <a:sym typeface="Wingdings" pitchFamily="2" charset="2"/>
              </a:rPr>
              <a:t> e</a:t>
            </a:r>
            <a:r>
              <a:rPr lang="en-US" sz="2000" baseline="30000" dirty="0" smtClean="0">
                <a:sym typeface="Wingdings" pitchFamily="2" charset="2"/>
              </a:rPr>
              <a:t>-</a:t>
            </a:r>
            <a:r>
              <a:rPr lang="en-US" sz="2000" dirty="0" smtClean="0">
                <a:sym typeface="Wingdings" pitchFamily="2" charset="2"/>
              </a:rPr>
              <a:t> I.C. </a:t>
            </a:r>
            <a:r>
              <a:rPr lang="en-US" sz="1400" dirty="0" smtClean="0">
                <a:latin typeface="Times New Roman" pitchFamily="18" charset="0"/>
                <a:cs typeface="Times New Roman" pitchFamily="18" charset="0"/>
                <a:sym typeface="Wingdings" pitchFamily="2" charset="2"/>
              </a:rPr>
              <a:t>[Katz &amp; EW 08; Butt et al. </a:t>
            </a:r>
            <a:r>
              <a:rPr lang="en-US" sz="1400" dirty="0">
                <a:latin typeface="Times New Roman" pitchFamily="18" charset="0"/>
                <a:cs typeface="Times New Roman" pitchFamily="18" charset="0"/>
                <a:sym typeface="Wingdings" pitchFamily="2" charset="2"/>
              </a:rPr>
              <a:t>0</a:t>
            </a:r>
            <a:r>
              <a:rPr lang="en-US" sz="1400" dirty="0" smtClean="0">
                <a:latin typeface="Times New Roman" pitchFamily="18" charset="0"/>
                <a:cs typeface="Times New Roman" pitchFamily="18" charset="0"/>
                <a:sym typeface="Wingdings" pitchFamily="2" charset="2"/>
              </a:rPr>
              <a:t>8]</a:t>
            </a:r>
            <a:r>
              <a:rPr lang="en-US" sz="2000" dirty="0">
                <a:sym typeface="Wingdings" pitchFamily="2" charset="2"/>
              </a:rPr>
              <a:t> </a:t>
            </a:r>
            <a:r>
              <a:rPr lang="en-US" sz="2000" dirty="0" smtClean="0">
                <a:sym typeface="Wingdings" pitchFamily="2" charset="2"/>
              </a:rPr>
              <a:t> </a:t>
            </a:r>
            <a:r>
              <a:rPr lang="en-US" sz="2000" dirty="0">
                <a:sym typeface="Wingdings" pitchFamily="2" charset="2"/>
              </a:rPr>
              <a:t>.</a:t>
            </a:r>
            <a:endParaRPr lang="en-US" sz="2000" dirty="0" smtClean="0">
              <a:sym typeface="Wingdings" pitchFamily="2" charset="2"/>
            </a:endParaRPr>
          </a:p>
          <a:p>
            <a:pPr marL="0" indent="0">
              <a:buNone/>
            </a:pPr>
            <a:r>
              <a:rPr lang="en-US" sz="2000" dirty="0">
                <a:sym typeface="Wingdings" pitchFamily="2" charset="2"/>
              </a:rPr>
              <a:t> </a:t>
            </a:r>
            <a:r>
              <a:rPr lang="en-US" sz="2000" dirty="0" smtClean="0">
                <a:sym typeface="Wingdings" pitchFamily="2" charset="2"/>
              </a:rPr>
              <a:t>          * Fermi “</a:t>
            </a:r>
            <a:r>
              <a:rPr lang="en-US" sz="2000" dirty="0" smtClean="0">
                <a:latin typeface="Symbol" panose="05050102010706020507"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 decay signature in IC443 &amp; W44”? </a:t>
            </a:r>
            <a:r>
              <a:rPr lang="en-US" sz="1400" dirty="0" smtClean="0">
                <a:solidFill>
                  <a:srgbClr val="000000"/>
                </a:solidFill>
                <a:latin typeface="Times New Roman" pitchFamily="18" charset="0"/>
                <a:cs typeface="Times New Roman" pitchFamily="18" charset="0"/>
                <a:sym typeface="Wingdings" pitchFamily="2" charset="2"/>
              </a:rPr>
              <a:t>[Ackermann et </a:t>
            </a:r>
            <a:r>
              <a:rPr lang="en-US" sz="1400" dirty="0">
                <a:solidFill>
                  <a:srgbClr val="000000"/>
                </a:solidFill>
                <a:latin typeface="Times New Roman" pitchFamily="18" charset="0"/>
                <a:cs typeface="Times New Roman" pitchFamily="18" charset="0"/>
                <a:sym typeface="Wingdings" pitchFamily="2" charset="2"/>
              </a:rPr>
              <a:t>al. </a:t>
            </a:r>
            <a:r>
              <a:rPr lang="en-US" sz="1400" dirty="0" smtClean="0">
                <a:solidFill>
                  <a:srgbClr val="000000"/>
                </a:solidFill>
                <a:latin typeface="Times New Roman" pitchFamily="18" charset="0"/>
                <a:cs typeface="Times New Roman" pitchFamily="18" charset="0"/>
                <a:sym typeface="Wingdings" pitchFamily="2" charset="2"/>
              </a:rPr>
              <a:t>13]</a:t>
            </a:r>
            <a:endParaRPr lang="en-US" sz="2000" dirty="0" smtClean="0">
              <a:sym typeface="Wingdings" pitchFamily="2" charset="2"/>
            </a:endParaRPr>
          </a:p>
          <a:p>
            <a:pPr marL="0" indent="0">
              <a:buNone/>
            </a:pPr>
            <a:r>
              <a:rPr lang="en-US" sz="2000" dirty="0">
                <a:sym typeface="Wingdings" pitchFamily="2" charset="2"/>
              </a:rPr>
              <a:t> </a:t>
            </a:r>
            <a:r>
              <a:rPr lang="en-US" sz="2000" dirty="0" smtClean="0">
                <a:sym typeface="Wingdings" pitchFamily="2" charset="2"/>
              </a:rPr>
              <a:t>             Based on &lt;1GeV spectral shape deviation from e</a:t>
            </a:r>
            <a:r>
              <a:rPr lang="en-US" sz="2000" baseline="30000" dirty="0" smtClean="0">
                <a:sym typeface="Wingdings" pitchFamily="2" charset="2"/>
              </a:rPr>
              <a:t>-</a:t>
            </a:r>
            <a:r>
              <a:rPr lang="en-US" sz="2000" dirty="0" smtClean="0">
                <a:sym typeface="Wingdings" pitchFamily="2" charset="2"/>
              </a:rPr>
              <a:t> </a:t>
            </a:r>
            <a:r>
              <a:rPr lang="en-US" sz="2000" dirty="0" err="1" smtClean="0">
                <a:sym typeface="Wingdings" pitchFamily="2" charset="2"/>
              </a:rPr>
              <a:t>Bremm</a:t>
            </a:r>
            <a:r>
              <a:rPr lang="en-US" sz="2000" dirty="0" smtClean="0">
                <a:sym typeface="Wingdings" pitchFamily="2" charset="2"/>
              </a:rPr>
              <a:t>.</a:t>
            </a:r>
            <a:endParaRPr lang="en-US" dirty="0">
              <a:sym typeface="Wingdings" pitchFamily="2" charset="2"/>
            </a:endParaRPr>
          </a:p>
          <a:p>
            <a:pPr marL="0" indent="0">
              <a:buNone/>
            </a:pPr>
            <a:r>
              <a:rPr lang="en-US" sz="2000" dirty="0" smtClean="0">
                <a:sym typeface="Wingdings" pitchFamily="2" charset="2"/>
              </a:rPr>
              <a:t>              - Uncertain due to galactic foreground</a:t>
            </a:r>
          </a:p>
          <a:p>
            <a:pPr marL="0" indent="0">
              <a:buNone/>
            </a:pPr>
            <a:r>
              <a:rPr lang="en-US" sz="2000" dirty="0">
                <a:sym typeface="Wingdings" pitchFamily="2" charset="2"/>
              </a:rPr>
              <a:t> </a:t>
            </a:r>
            <a:r>
              <a:rPr lang="en-US" sz="2000" dirty="0" smtClean="0">
                <a:sym typeface="Wingdings" pitchFamily="2" charset="2"/>
              </a:rPr>
              <a:t>             - Consistent with e</a:t>
            </a:r>
            <a:r>
              <a:rPr lang="en-US" sz="2000" baseline="30000" dirty="0">
                <a:sym typeface="Wingdings" pitchFamily="2" charset="2"/>
              </a:rPr>
              <a:t>-</a:t>
            </a:r>
            <a:r>
              <a:rPr lang="en-US" sz="2000" dirty="0" smtClean="0">
                <a:sym typeface="Wingdings" pitchFamily="2" charset="2"/>
              </a:rPr>
              <a:t> if spectrum deviates from power-law</a:t>
            </a:r>
          </a:p>
          <a:p>
            <a:pPr marL="0" indent="0">
              <a:buNone/>
            </a:pPr>
            <a:r>
              <a:rPr lang="en-US" sz="2000" dirty="0">
                <a:sym typeface="Wingdings" pitchFamily="2" charset="2"/>
              </a:rPr>
              <a:t> </a:t>
            </a:r>
            <a:r>
              <a:rPr lang="en-US" sz="2000" dirty="0" smtClean="0">
                <a:sym typeface="Wingdings" pitchFamily="2" charset="2"/>
              </a:rPr>
              <a:t>             - </a:t>
            </a:r>
            <a:r>
              <a:rPr lang="en-US" sz="2000" dirty="0">
                <a:latin typeface="Symbol" panose="05050102010706020507" pitchFamily="18" charset="2"/>
                <a:sym typeface="Wingdings" pitchFamily="2" charset="2"/>
              </a:rPr>
              <a:t>p</a:t>
            </a:r>
            <a:r>
              <a:rPr lang="en-US" sz="2000" baseline="30000" dirty="0">
                <a:sym typeface="Wingdings" pitchFamily="2" charset="2"/>
              </a:rPr>
              <a:t>0</a:t>
            </a:r>
            <a:r>
              <a:rPr lang="en-US" sz="2000" dirty="0" smtClean="0">
                <a:sym typeface="Wingdings" pitchFamily="2" charset="2"/>
              </a:rPr>
              <a:t> explanation requires p spectrum cutoff at ~100GeV).</a:t>
            </a:r>
          </a:p>
        </p:txBody>
      </p:sp>
      <p:sp>
        <p:nvSpPr>
          <p:cNvPr id="4" name="Rectangle 33"/>
          <p:cNvSpPr>
            <a:spLocks noChangeArrowheads="1"/>
          </p:cNvSpPr>
          <p:nvPr/>
        </p:nvSpPr>
        <p:spPr bwMode="auto">
          <a:xfrm>
            <a:off x="6315123" y="2895600"/>
            <a:ext cx="2752677" cy="307777"/>
          </a:xfrm>
          <a:prstGeom prst="rect">
            <a:avLst/>
          </a:prstGeom>
          <a:noFill/>
          <a:ln w="9525">
            <a:noFill/>
            <a:miter lim="800000"/>
            <a:headEnd/>
            <a:tailEnd/>
          </a:ln>
          <a:effectLst/>
        </p:spPr>
        <p:txBody>
          <a:bodyPr wrap="none">
            <a:spAutoFit/>
          </a:bodyPr>
          <a:lstStyle/>
          <a:p>
            <a:pPr algn="l" rtl="0"/>
            <a:r>
              <a:rPr lang="en-US" sz="1400" dirty="0" smtClean="0"/>
              <a:t>[e.g. Butt 09; </a:t>
            </a:r>
            <a:r>
              <a:rPr lang="en-US" sz="1400" dirty="0" err="1" smtClean="0"/>
              <a:t>Helder</a:t>
            </a:r>
            <a:r>
              <a:rPr lang="en-US" sz="1400" dirty="0" smtClean="0"/>
              <a:t> et al., SSR 12]</a:t>
            </a:r>
            <a:endParaRPr lang="en-US" sz="1400" dirty="0"/>
          </a:p>
        </p:txBody>
      </p:sp>
    </p:spTree>
    <p:extLst>
      <p:ext uri="{BB962C8B-B14F-4D97-AF65-F5344CB8AC3E}">
        <p14:creationId xmlns:p14="http://schemas.microsoft.com/office/powerpoint/2010/main" xmlns="" val="3970410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914400"/>
          </a:xfrm>
        </p:spPr>
        <p:txBody>
          <a:bodyPr/>
          <a:lstStyle/>
          <a:p>
            <a:r>
              <a:rPr lang="en-US" dirty="0" smtClean="0"/>
              <a:t>Summary</a:t>
            </a:r>
            <a:endParaRPr lang="en-US" dirty="0"/>
          </a:p>
        </p:txBody>
      </p:sp>
      <p:sp>
        <p:nvSpPr>
          <p:cNvPr id="3" name="Content Placeholder 2"/>
          <p:cNvSpPr>
            <a:spLocks noGrp="1"/>
          </p:cNvSpPr>
          <p:nvPr>
            <p:ph idx="1"/>
          </p:nvPr>
        </p:nvSpPr>
        <p:spPr>
          <a:xfrm>
            <a:off x="685800" y="1143000"/>
            <a:ext cx="8229600" cy="5715000"/>
          </a:xfrm>
        </p:spPr>
        <p:txBody>
          <a:bodyPr/>
          <a:lstStyle/>
          <a:p>
            <a:r>
              <a:rPr lang="en-US" sz="2000" dirty="0" smtClean="0"/>
              <a:t>The identity of the CR source(s) is still debated.</a:t>
            </a:r>
          </a:p>
          <a:p>
            <a:pPr marL="0" indent="0">
              <a:buNone/>
            </a:pPr>
            <a:r>
              <a:rPr lang="en-US" sz="2000" dirty="0" smtClean="0"/>
              <a:t>     Many open Q’s RE candidate source(s) physics [accreting BHs].</a:t>
            </a:r>
          </a:p>
          <a:p>
            <a:endParaRPr lang="en-US" sz="2000" dirty="0" smtClean="0"/>
          </a:p>
          <a:p>
            <a:r>
              <a:rPr lang="en-US" sz="2000" dirty="0" smtClean="0">
                <a:cs typeface="Guttman Adii-Light" pitchFamily="2" charset="-79"/>
              </a:rPr>
              <a:t> </a:t>
            </a:r>
            <a:r>
              <a:rPr lang="en-US" sz="2000" dirty="0" smtClean="0">
                <a:latin typeface="Symbol" pitchFamily="18" charset="2"/>
                <a:cs typeface="Guttman Adii-Light" pitchFamily="2" charset="-79"/>
              </a:rPr>
              <a:t>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a:latin typeface="Comic Sans MS" pitchFamily="66" charset="0"/>
                <a:cs typeface="Guttman Adii-Light" pitchFamily="2" charset="-79"/>
              </a:rPr>
              <a:t>)</a:t>
            </a:r>
            <a:r>
              <a:rPr lang="en-US" sz="2000" dirty="0" smtClean="0">
                <a:latin typeface="Comic Sans MS" pitchFamily="66" charset="0"/>
                <a:cs typeface="Guttman Adii-Light" pitchFamily="2" charset="-79"/>
              </a:rPr>
              <a:t> </a:t>
            </a:r>
            <a:r>
              <a:rPr lang="en-US" sz="2000" dirty="0" smtClean="0"/>
              <a:t>~ 10</a:t>
            </a:r>
            <a:r>
              <a:rPr lang="en-US" sz="2000" baseline="30000" dirty="0" smtClean="0"/>
              <a:t>44</a:t>
            </a:r>
            <a:r>
              <a:rPr lang="en-US" sz="2000" dirty="0" smtClean="0"/>
              <a:t>erg/Mpc</a:t>
            </a:r>
            <a:r>
              <a:rPr lang="en-US" sz="2000" baseline="30000" dirty="0" smtClean="0"/>
              <a:t>3</a:t>
            </a:r>
            <a:r>
              <a:rPr lang="en-US" sz="2000" dirty="0" smtClean="0"/>
              <a:t>yr at all energies, 10 to 10</a:t>
            </a:r>
            <a:r>
              <a:rPr lang="en-US" sz="2000" baseline="30000" dirty="0" smtClean="0"/>
              <a:t>11</a:t>
            </a:r>
            <a:r>
              <a:rPr lang="en-US" sz="2000" dirty="0" smtClean="0"/>
              <a:t>GeV.</a:t>
            </a:r>
          </a:p>
          <a:p>
            <a:pPr marL="0" indent="0">
              <a:buNone/>
            </a:pPr>
            <a:r>
              <a:rPr lang="en-US" sz="2000" dirty="0" smtClean="0"/>
              <a:t>     Q~ SFR.</a:t>
            </a:r>
          </a:p>
          <a:p>
            <a:pPr marL="0" indent="0">
              <a:buNone/>
            </a:pPr>
            <a:r>
              <a:rPr lang="en-US" sz="2000" dirty="0" smtClean="0"/>
              <a:t>      </a:t>
            </a:r>
            <a:r>
              <a:rPr lang="en-US" sz="2000" dirty="0" smtClean="0">
                <a:sym typeface="Wingdings" panose="05000000000000000000" pitchFamily="2" charset="2"/>
              </a:rPr>
              <a:t> </a:t>
            </a:r>
            <a:r>
              <a:rPr lang="en-US" sz="2000" dirty="0" smtClean="0"/>
              <a:t>A single class of transients?</a:t>
            </a:r>
          </a:p>
          <a:p>
            <a:pPr marL="0" indent="0">
              <a:buNone/>
            </a:pPr>
            <a:r>
              <a:rPr lang="en-US" sz="2000" dirty="0" smtClean="0">
                <a:sym typeface="Wingdings" pitchFamily="2" charset="2"/>
              </a:rPr>
              <a:t>     UHE: p; G-XG transition @ ~10</a:t>
            </a:r>
            <a:r>
              <a:rPr lang="en-US" sz="2000" baseline="30000" dirty="0" smtClean="0">
                <a:sym typeface="Wingdings" pitchFamily="2" charset="2"/>
              </a:rPr>
              <a:t>19</a:t>
            </a:r>
            <a:r>
              <a:rPr lang="en-US" sz="2000" dirty="0" smtClean="0">
                <a:sym typeface="Wingdings" pitchFamily="2" charset="2"/>
              </a:rPr>
              <a:t>eV;</a:t>
            </a:r>
          </a:p>
          <a:p>
            <a:pPr marL="0" indent="0">
              <a:buNone/>
            </a:pPr>
            <a:r>
              <a:rPr lang="en-US" sz="2000" dirty="0">
                <a:sym typeface="Wingdings" pitchFamily="2" charset="2"/>
              </a:rPr>
              <a:t> </a:t>
            </a:r>
            <a:r>
              <a:rPr lang="en-US" sz="2000" dirty="0" smtClean="0">
                <a:sym typeface="Wingdings" pitchFamily="2" charset="2"/>
              </a:rPr>
              <a:t>             L&gt;10</a:t>
            </a:r>
            <a:r>
              <a:rPr lang="en-US" sz="2000" baseline="30000" dirty="0" smtClean="0">
                <a:sym typeface="Wingdings" pitchFamily="2" charset="2"/>
              </a:rPr>
              <a:t>47(50)</a:t>
            </a:r>
            <a:r>
              <a:rPr lang="en-US" sz="2000" dirty="0" smtClean="0">
                <a:sym typeface="Wingdings" pitchFamily="2" charset="2"/>
              </a:rPr>
              <a:t>erg/s, GRBs/bright AGN flares.</a:t>
            </a:r>
          </a:p>
          <a:p>
            <a:pPr marL="0" indent="0">
              <a:buNone/>
            </a:pPr>
            <a:endParaRPr lang="en-US" sz="2000" dirty="0">
              <a:sym typeface="Wingdings" pitchFamily="2" charset="2"/>
            </a:endParaRPr>
          </a:p>
          <a:p>
            <a:r>
              <a:rPr lang="en-US" sz="2000" dirty="0" err="1" smtClean="0">
                <a:sym typeface="Wingdings" pitchFamily="2" charset="2"/>
              </a:rPr>
              <a:t>IceCube</a:t>
            </a:r>
            <a:r>
              <a:rPr lang="en-US" sz="2000" dirty="0" smtClean="0">
                <a:sym typeface="Wingdings" pitchFamily="2" charset="2"/>
              </a:rPr>
              <a:t> detects extra-terrestrial </a:t>
            </a:r>
            <a:r>
              <a:rPr lang="en-US" sz="2000" dirty="0" smtClean="0">
                <a:latin typeface="Symbol" panose="05050102010706020507" pitchFamily="18" charset="2"/>
                <a:sym typeface="Wingdings" pitchFamily="2" charset="2"/>
              </a:rPr>
              <a:t>n</a:t>
            </a:r>
            <a:r>
              <a:rPr lang="en-US" sz="2000" dirty="0" smtClean="0">
                <a:sym typeface="Wingdings" pitchFamily="2" charset="2"/>
              </a:rPr>
              <a:t>’s, </a:t>
            </a:r>
            <a:r>
              <a:rPr lang="en-US" sz="2000" dirty="0" err="1" smtClean="0">
                <a:latin typeface="Symbol" pitchFamily="18" charset="2"/>
                <a:sym typeface="Wingdings" pitchFamily="2" charset="2"/>
              </a:rPr>
              <a:t>f</a:t>
            </a:r>
            <a:r>
              <a:rPr lang="en-US" sz="2000" dirty="0" err="1" smtClean="0">
                <a:sym typeface="Wingdings" pitchFamily="2" charset="2"/>
              </a:rPr>
              <a:t>~</a:t>
            </a:r>
            <a:r>
              <a:rPr lang="en-US" sz="2000" dirty="0" err="1" smtClean="0">
                <a:latin typeface="Symbol" pitchFamily="18" charset="2"/>
                <a:sym typeface="Wingdings" pitchFamily="2" charset="2"/>
              </a:rPr>
              <a:t>f</a:t>
            </a:r>
            <a:r>
              <a:rPr lang="en-US" sz="2000" baseline="-25000" dirty="0" err="1" smtClean="0">
                <a:sym typeface="Wingdings" pitchFamily="2" charset="2"/>
              </a:rPr>
              <a:t>WB</a:t>
            </a:r>
            <a:r>
              <a:rPr lang="en-US" sz="2000" dirty="0" smtClean="0">
                <a:sym typeface="Wingdings" pitchFamily="2" charset="2"/>
              </a:rPr>
              <a:t> at 50TeV—2PeV</a:t>
            </a:r>
          </a:p>
          <a:p>
            <a:pPr marL="0" indent="0">
              <a:buNone/>
            </a:pPr>
            <a:r>
              <a:rPr lang="en-US" sz="2000" dirty="0">
                <a:sym typeface="Wingdings" pitchFamily="2" charset="2"/>
              </a:rPr>
              <a:t>	</a:t>
            </a:r>
            <a:r>
              <a:rPr lang="en-US" sz="2000" dirty="0" smtClean="0">
                <a:sym typeface="Wingdings" pitchFamily="2" charset="2"/>
              </a:rPr>
              <a:t>- A </a:t>
            </a:r>
            <a:r>
              <a:rPr lang="en-US" sz="2000" dirty="0">
                <a:sym typeface="Wingdings" pitchFamily="2" charset="2"/>
              </a:rPr>
              <a:t>new era in </a:t>
            </a:r>
            <a:r>
              <a:rPr lang="en-US" sz="2000" dirty="0">
                <a:latin typeface="Symbol" pitchFamily="18" charset="2"/>
                <a:sym typeface="Wingdings" pitchFamily="2" charset="2"/>
              </a:rPr>
              <a:t>n</a:t>
            </a:r>
            <a:r>
              <a:rPr lang="en-US" sz="2000" dirty="0">
                <a:sym typeface="Wingdings" pitchFamily="2" charset="2"/>
              </a:rPr>
              <a:t> astronomy</a:t>
            </a:r>
            <a:r>
              <a:rPr lang="en-US" sz="2000" dirty="0" smtClean="0">
                <a:sym typeface="Wingdings" pitchFamily="2" charset="2"/>
              </a:rPr>
              <a:t>.</a:t>
            </a:r>
          </a:p>
          <a:p>
            <a:pPr marL="0" indent="0">
              <a:buNone/>
            </a:pPr>
            <a:r>
              <a:rPr lang="en-US" sz="2000" dirty="0">
                <a:sym typeface="Wingdings" pitchFamily="2" charset="2"/>
              </a:rPr>
              <a:t>	</a:t>
            </a:r>
            <a:r>
              <a:rPr lang="en-US" sz="2000" dirty="0" smtClean="0">
                <a:sym typeface="Wingdings" pitchFamily="2" charset="2"/>
              </a:rPr>
              <a:t>- Unlikely Galactic, unlikely DM.</a:t>
            </a:r>
          </a:p>
          <a:p>
            <a:pPr marL="0" lvl="0" indent="0">
              <a:buNone/>
            </a:pPr>
            <a:r>
              <a:rPr lang="en-US" sz="2000" dirty="0"/>
              <a:t>	</a:t>
            </a:r>
            <a:r>
              <a:rPr lang="en-US" sz="2000" dirty="0" smtClean="0"/>
              <a:t>- Consistent with the predicted emission of </a:t>
            </a:r>
            <a:r>
              <a:rPr lang="en-US" sz="2000" dirty="0" err="1" smtClean="0"/>
              <a:t>StarBursts</a:t>
            </a:r>
            <a:r>
              <a:rPr lang="en-US" sz="2000" dirty="0" smtClean="0"/>
              <a:t> for </a:t>
            </a:r>
          </a:p>
          <a:p>
            <a:pPr marL="0" indent="0">
              <a:buNone/>
            </a:pPr>
            <a:r>
              <a:rPr lang="en-US" sz="2000" dirty="0" smtClean="0">
                <a:latin typeface="Symbol" pitchFamily="18" charset="2"/>
                <a:cs typeface="Guttman Adii-Light" pitchFamily="2" charset="-79"/>
              </a:rPr>
              <a:t>		e</a:t>
            </a:r>
            <a:r>
              <a:rPr lang="en-US" sz="2000" baseline="30000" dirty="0" smtClean="0">
                <a:latin typeface="Comic Sans MS" pitchFamily="66" charset="0"/>
                <a:cs typeface="Guttman Adii-Light" pitchFamily="2" charset="-79"/>
              </a:rPr>
              <a:t>2</a:t>
            </a:r>
            <a:r>
              <a:rPr lang="en-US" sz="2000" dirty="0" smtClean="0">
                <a:latin typeface="Comic Sans MS" pitchFamily="66" charset="0"/>
                <a:cs typeface="Guttman Adii-Light" pitchFamily="2" charset="-79"/>
              </a:rPr>
              <a:t>(</a:t>
            </a:r>
            <a:r>
              <a:rPr lang="en-US" sz="2000" dirty="0" err="1" smtClean="0">
                <a:latin typeface="Comic Sans MS" pitchFamily="66" charset="0"/>
                <a:cs typeface="Guttman Adii-Light" pitchFamily="2" charset="-79"/>
              </a:rPr>
              <a:t>dQ</a:t>
            </a:r>
            <a:r>
              <a:rPr lang="en-US" sz="2000" dirty="0" smtClean="0">
                <a:latin typeface="Comic Sans MS" pitchFamily="66" charset="0"/>
                <a:cs typeface="Guttman Adii-Light" pitchFamily="2" charset="-79"/>
              </a:rPr>
              <a:t>/d</a:t>
            </a:r>
            <a:r>
              <a:rPr lang="en-US" sz="2000" dirty="0" smtClean="0">
                <a:latin typeface="Symbol" pitchFamily="18" charset="2"/>
                <a:cs typeface="Guttman Adii-Light" pitchFamily="2" charset="-79"/>
              </a:rPr>
              <a:t>e</a:t>
            </a:r>
            <a:r>
              <a:rPr lang="en-US" sz="2000" dirty="0">
                <a:latin typeface="Comic Sans MS" pitchFamily="66" charset="0"/>
                <a:cs typeface="Guttman Adii-Light" pitchFamily="2" charset="-79"/>
              </a:rPr>
              <a:t>) </a:t>
            </a:r>
            <a:r>
              <a:rPr lang="en-US" sz="2000" dirty="0"/>
              <a:t>~ </a:t>
            </a:r>
            <a:r>
              <a:rPr lang="en-US" sz="2000" dirty="0" smtClean="0"/>
              <a:t>10</a:t>
            </a:r>
            <a:r>
              <a:rPr lang="en-US" sz="2000" baseline="30000" dirty="0" smtClean="0"/>
              <a:t>44</a:t>
            </a:r>
            <a:r>
              <a:rPr lang="en-US" sz="2000" dirty="0" smtClean="0"/>
              <a:t>erg/Mpc</a:t>
            </a:r>
            <a:r>
              <a:rPr lang="en-US" sz="2000" baseline="30000" dirty="0" smtClean="0"/>
              <a:t>3</a:t>
            </a:r>
            <a:r>
              <a:rPr lang="en-US" sz="2000" dirty="0"/>
              <a:t>yr, p, </a:t>
            </a:r>
            <a:r>
              <a:rPr lang="en-US" sz="2000" dirty="0" smtClean="0"/>
              <a:t>Q</a:t>
            </a:r>
            <a:r>
              <a:rPr lang="en-US" sz="2000" dirty="0"/>
              <a:t>~ </a:t>
            </a:r>
            <a:r>
              <a:rPr lang="en-US" sz="2000" dirty="0" smtClean="0"/>
              <a:t>SFR.</a:t>
            </a:r>
            <a:endParaRPr lang="en-US" sz="2000" dirty="0"/>
          </a:p>
        </p:txBody>
      </p:sp>
    </p:spTree>
    <p:extLst>
      <p:ext uri="{BB962C8B-B14F-4D97-AF65-F5344CB8AC3E}">
        <p14:creationId xmlns:p14="http://schemas.microsoft.com/office/powerpoint/2010/main" xmlns="" val="518595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609600"/>
          </a:xfrm>
        </p:spPr>
        <p:txBody>
          <a:bodyPr/>
          <a:lstStyle/>
          <a:p>
            <a:pPr eaLnBrk="1" hangingPunct="1"/>
            <a:r>
              <a:rPr lang="en-US" dirty="0" smtClean="0"/>
              <a:t>A new era in HE </a:t>
            </a:r>
            <a:r>
              <a:rPr lang="en-US" dirty="0" smtClean="0">
                <a:latin typeface="Symbol" pitchFamily="18" charset="2"/>
              </a:rPr>
              <a:t>n</a:t>
            </a:r>
            <a:r>
              <a:rPr lang="en-US" dirty="0" smtClean="0">
                <a:latin typeface="Times New Roman" pitchFamily="18" charset="0"/>
              </a:rPr>
              <a:t>’</a:t>
            </a:r>
            <a:r>
              <a:rPr lang="en-US" dirty="0" smtClean="0"/>
              <a:t>s</a:t>
            </a:r>
          </a:p>
        </p:txBody>
      </p:sp>
      <p:sp>
        <p:nvSpPr>
          <p:cNvPr id="41987" name="Rectangle 3"/>
          <p:cNvSpPr>
            <a:spLocks noGrp="1" noChangeArrowheads="1"/>
          </p:cNvSpPr>
          <p:nvPr>
            <p:ph type="body" idx="1"/>
          </p:nvPr>
        </p:nvSpPr>
        <p:spPr>
          <a:xfrm>
            <a:off x="685800" y="1219200"/>
            <a:ext cx="8077200" cy="5486400"/>
          </a:xfrm>
        </p:spPr>
        <p:txBody>
          <a:bodyPr/>
          <a:lstStyle/>
          <a:p>
            <a:r>
              <a:rPr lang="en-US" sz="2000" dirty="0" err="1">
                <a:solidFill>
                  <a:schemeClr val="accent2"/>
                </a:solidFill>
              </a:rPr>
              <a:t>IceCube</a:t>
            </a:r>
            <a:r>
              <a:rPr lang="en-US" sz="2000" dirty="0" err="1">
                <a:solidFill>
                  <a:schemeClr val="accent2"/>
                </a:solidFill>
                <a:latin typeface="Times New Roman" pitchFamily="18" charset="0"/>
              </a:rPr>
              <a:t>’</a:t>
            </a:r>
            <a:r>
              <a:rPr lang="en-US" sz="2000" dirty="0" err="1">
                <a:solidFill>
                  <a:schemeClr val="accent2"/>
                </a:solidFill>
              </a:rPr>
              <a:t>s</a:t>
            </a:r>
            <a:r>
              <a:rPr lang="en-US" sz="2000" dirty="0">
                <a:solidFill>
                  <a:schemeClr val="accent2"/>
                </a:solidFill>
              </a:rPr>
              <a:t> detection: </a:t>
            </a:r>
            <a:r>
              <a:rPr lang="en-US" sz="2000" dirty="0" smtClean="0">
                <a:solidFill>
                  <a:schemeClr val="accent2"/>
                </a:solidFill>
              </a:rPr>
              <a:t>A new </a:t>
            </a:r>
            <a:r>
              <a:rPr lang="en-US" sz="2000" dirty="0">
                <a:solidFill>
                  <a:schemeClr val="accent2"/>
                </a:solidFill>
              </a:rPr>
              <a:t>era in </a:t>
            </a:r>
            <a:r>
              <a:rPr lang="en-US" sz="2000" dirty="0">
                <a:solidFill>
                  <a:schemeClr val="accent2"/>
                </a:solidFill>
                <a:latin typeface="Symbol" pitchFamily="18" charset="2"/>
              </a:rPr>
              <a:t>n</a:t>
            </a:r>
            <a:r>
              <a:rPr lang="en-US" sz="2000" dirty="0">
                <a:solidFill>
                  <a:schemeClr val="accent2"/>
                </a:solidFill>
              </a:rPr>
              <a:t> </a:t>
            </a:r>
            <a:r>
              <a:rPr lang="en-US" sz="2000" dirty="0" err="1">
                <a:solidFill>
                  <a:schemeClr val="accent2"/>
                </a:solidFill>
              </a:rPr>
              <a:t>astro</a:t>
            </a:r>
            <a:r>
              <a:rPr lang="en-US" sz="2000" dirty="0">
                <a:solidFill>
                  <a:schemeClr val="accent2"/>
                </a:solidFill>
              </a:rPr>
              <a:t>.</a:t>
            </a:r>
          </a:p>
          <a:p>
            <a:pPr marL="0" indent="0">
              <a:buNone/>
            </a:pPr>
            <a:r>
              <a:rPr lang="en-US" sz="2000" dirty="0">
                <a:solidFill>
                  <a:schemeClr val="accent2"/>
                </a:solidFill>
              </a:rPr>
              <a:t>     Next: spectrum, flavor, &gt;1PeV, GZK,</a:t>
            </a:r>
          </a:p>
          <a:p>
            <a:pPr marL="0" indent="0">
              <a:buNone/>
            </a:pPr>
            <a:r>
              <a:rPr lang="en-US" sz="2000" dirty="0">
                <a:solidFill>
                  <a:schemeClr val="accent2"/>
                </a:solidFill>
              </a:rPr>
              <a:t>               EM association- Bright transients are the prime targets</a:t>
            </a:r>
            <a:r>
              <a:rPr lang="en-US" sz="2000" dirty="0" smtClean="0">
                <a:solidFill>
                  <a:schemeClr val="accent2"/>
                </a:solidFill>
              </a:rPr>
              <a:t>.</a:t>
            </a:r>
          </a:p>
          <a:p>
            <a:pPr eaLnBrk="1" hangingPunct="1"/>
            <a:endParaRPr lang="en-US" sz="2000" dirty="0" smtClean="0"/>
          </a:p>
          <a:p>
            <a:pPr eaLnBrk="1" hangingPunct="1"/>
            <a:r>
              <a:rPr lang="fr-FR" sz="2000" dirty="0" err="1" smtClean="0"/>
              <a:t>Coordinated</a:t>
            </a:r>
            <a:r>
              <a:rPr lang="fr-FR" sz="2000" dirty="0" smtClean="0"/>
              <a:t> </a:t>
            </a:r>
            <a:r>
              <a:rPr lang="fr-FR" sz="2000" dirty="0" err="1"/>
              <a:t>wide</a:t>
            </a:r>
            <a:r>
              <a:rPr lang="fr-FR" sz="2000" dirty="0"/>
              <a:t> </a:t>
            </a:r>
            <a:r>
              <a:rPr lang="fr-FR" sz="2000" dirty="0" err="1"/>
              <a:t>field</a:t>
            </a:r>
            <a:r>
              <a:rPr lang="fr-FR" sz="2000" dirty="0"/>
              <a:t> EM </a:t>
            </a:r>
            <a:r>
              <a:rPr lang="fr-FR" sz="2000" dirty="0" err="1"/>
              <a:t>transient</a:t>
            </a:r>
            <a:r>
              <a:rPr lang="fr-FR" sz="2000" dirty="0"/>
              <a:t> monitoring </a:t>
            </a:r>
            <a:r>
              <a:rPr lang="fr-FR" sz="2000" dirty="0" smtClean="0"/>
              <a:t>crucial:</a:t>
            </a:r>
            <a:endParaRPr lang="fr-FR" sz="2000" dirty="0"/>
          </a:p>
          <a:p>
            <a:pPr eaLnBrk="1" hangingPunct="1">
              <a:buFontTx/>
              <a:buNone/>
            </a:pPr>
            <a:r>
              <a:rPr lang="en-US" sz="2000" dirty="0" smtClean="0"/>
              <a:t>    Identify </a:t>
            </a:r>
            <a:r>
              <a:rPr lang="en-US" sz="2000" dirty="0"/>
              <a:t>sources, </a:t>
            </a:r>
            <a:r>
              <a:rPr lang="en-US" sz="2000" dirty="0" smtClean="0"/>
              <a:t>Enable physics output.</a:t>
            </a:r>
            <a:endParaRPr lang="en-US" sz="2000" dirty="0"/>
          </a:p>
          <a:p>
            <a:pPr eaLnBrk="1" hangingPunct="1"/>
            <a:r>
              <a:rPr lang="en-US" sz="2000" dirty="0" smtClean="0"/>
              <a:t>EM </a:t>
            </a:r>
            <a:r>
              <a:rPr lang="en-US" sz="2000" dirty="0"/>
              <a:t>Association may resolve outstanding puzzles: </a:t>
            </a:r>
          </a:p>
          <a:p>
            <a:pPr eaLnBrk="1" hangingPunct="1">
              <a:buFontTx/>
              <a:buNone/>
            </a:pPr>
            <a:r>
              <a:rPr lang="en-US" sz="2000" dirty="0"/>
              <a:t>     - Identify CR (UHE &amp; G-CR) sources,</a:t>
            </a:r>
          </a:p>
          <a:p>
            <a:pPr eaLnBrk="1" hangingPunct="1">
              <a:buFontTx/>
              <a:buNone/>
            </a:pPr>
            <a:r>
              <a:rPr lang="en-US" sz="2000" dirty="0"/>
              <a:t>     - Resolve open </a:t>
            </a:r>
            <a:r>
              <a:rPr lang="en-US" sz="2000" dirty="0">
                <a:latin typeface="Times New Roman" pitchFamily="18" charset="0"/>
              </a:rPr>
              <a:t>“</a:t>
            </a:r>
            <a:r>
              <a:rPr lang="en-US" sz="2000" dirty="0"/>
              <a:t>cosmic-accelerator</a:t>
            </a:r>
            <a:r>
              <a:rPr lang="en-US" sz="2000" dirty="0">
                <a:latin typeface="Times New Roman" pitchFamily="18" charset="0"/>
              </a:rPr>
              <a:t>”</a:t>
            </a:r>
            <a:r>
              <a:rPr lang="en-US" sz="2000" dirty="0"/>
              <a:t> physics Q</a:t>
            </a:r>
            <a:r>
              <a:rPr lang="en-US" sz="2000" dirty="0">
                <a:latin typeface="Times New Roman" pitchFamily="18" charset="0"/>
              </a:rPr>
              <a:t>’</a:t>
            </a:r>
            <a:r>
              <a:rPr lang="en-US" sz="2000" dirty="0"/>
              <a:t>s</a:t>
            </a:r>
          </a:p>
          <a:p>
            <a:pPr eaLnBrk="1" hangingPunct="1">
              <a:buFontTx/>
              <a:buNone/>
            </a:pPr>
            <a:r>
              <a:rPr lang="en-US" sz="2000" dirty="0"/>
              <a:t>         (related to BH-jet systems, particle acc., rad. mechanisms),</a:t>
            </a:r>
          </a:p>
          <a:p>
            <a:pPr eaLnBrk="1" hangingPunct="1">
              <a:buFontTx/>
              <a:buNone/>
            </a:pPr>
            <a:r>
              <a:rPr lang="en-US" sz="2000" dirty="0"/>
              <a:t>     - Constrain </a:t>
            </a:r>
            <a:r>
              <a:rPr lang="en-US" sz="2000" dirty="0">
                <a:latin typeface="Symbol" pitchFamily="18" charset="2"/>
              </a:rPr>
              <a:t>n</a:t>
            </a:r>
            <a:r>
              <a:rPr lang="en-US" sz="2000" dirty="0"/>
              <a:t> physics, LI, WEP.</a:t>
            </a:r>
          </a:p>
          <a:p>
            <a:pPr marL="0" indent="0" eaLnBrk="1" hangingPunct="1">
              <a:buNone/>
            </a:pPr>
            <a:endParaRPr lang="en-US" sz="2000" dirty="0" smtClean="0"/>
          </a:p>
        </p:txBody>
      </p:sp>
    </p:spTree>
    <p:extLst>
      <p:ext uri="{BB962C8B-B14F-4D97-AF65-F5344CB8AC3E}">
        <p14:creationId xmlns:p14="http://schemas.microsoft.com/office/powerpoint/2010/main" xmlns="" val="294453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914400"/>
          </a:xfrm>
        </p:spPr>
        <p:txBody>
          <a:bodyPr/>
          <a:lstStyle/>
          <a:p>
            <a:r>
              <a:rPr lang="en-US" dirty="0" smtClean="0"/>
              <a:t>Why does it work?</a:t>
            </a:r>
            <a:endParaRPr lang="en-US" dirty="0"/>
          </a:p>
        </p:txBody>
      </p:sp>
      <p:sp>
        <p:nvSpPr>
          <p:cNvPr id="3" name="Content Placeholder 2"/>
          <p:cNvSpPr>
            <a:spLocks noGrp="1"/>
          </p:cNvSpPr>
          <p:nvPr>
            <p:ph idx="1"/>
          </p:nvPr>
        </p:nvSpPr>
        <p:spPr>
          <a:xfrm>
            <a:off x="609600" y="914400"/>
            <a:ext cx="8229600" cy="5638800"/>
          </a:xfrm>
        </p:spPr>
        <p:txBody>
          <a:bodyPr/>
          <a:lstStyle/>
          <a:p>
            <a:r>
              <a:rPr lang="en-US" dirty="0" smtClean="0"/>
              <a:t>We have no basic principles model for CR propagation.</a:t>
            </a:r>
          </a:p>
          <a:p>
            <a:r>
              <a:rPr lang="en-US" dirty="0" smtClean="0"/>
              <a:t>In general</a:t>
            </a:r>
          </a:p>
          <a:p>
            <a:endParaRPr lang="en-US" dirty="0"/>
          </a:p>
          <a:p>
            <a:endParaRPr lang="en-US" dirty="0" smtClean="0"/>
          </a:p>
          <a:p>
            <a:r>
              <a:rPr lang="en-US" dirty="0" smtClean="0"/>
              <a:t>If: The CR composition (</a:t>
            </a:r>
            <a:r>
              <a:rPr lang="en-US" dirty="0" err="1" smtClean="0"/>
              <a:t>n</a:t>
            </a:r>
            <a:r>
              <a:rPr lang="en-US" baseline="-25000" dirty="0" err="1" smtClean="0"/>
              <a:t>j</a:t>
            </a:r>
            <a:r>
              <a:rPr lang="en-US" dirty="0" smtClean="0"/>
              <a:t>/</a:t>
            </a:r>
            <a:r>
              <a:rPr lang="en-US" dirty="0" err="1" smtClean="0"/>
              <a:t>n</a:t>
            </a:r>
            <a:r>
              <a:rPr lang="en-US" baseline="-25000" dirty="0" err="1" smtClean="0"/>
              <a:t>p</a:t>
            </a:r>
            <a:r>
              <a:rPr lang="en-US" dirty="0" smtClean="0"/>
              <a:t>) is independent of x,</a:t>
            </a:r>
          </a:p>
          <a:p>
            <a:pPr marL="0" indent="0">
              <a:buNone/>
            </a:pPr>
            <a:r>
              <a:rPr lang="en-US" dirty="0"/>
              <a:t>	</a:t>
            </a:r>
            <a:r>
              <a:rPr lang="en-US" dirty="0" smtClean="0"/>
              <a:t>The CR spectrum is independent of x </a:t>
            </a:r>
          </a:p>
          <a:p>
            <a:pPr marL="0" indent="0">
              <a:buNone/>
            </a:pPr>
            <a:r>
              <a:rPr lang="en-US" dirty="0"/>
              <a:t>	</a:t>
            </a:r>
            <a:r>
              <a:rPr lang="en-US" dirty="0" smtClean="0"/>
              <a:t>(or: E/Z the same for prim. &amp; sec.), </a:t>
            </a:r>
          </a:p>
          <a:p>
            <a:pPr marL="0" indent="0">
              <a:buNone/>
            </a:pPr>
            <a:r>
              <a:rPr lang="en-US" dirty="0" smtClean="0"/>
              <a:t>    Then: </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430112876"/>
              </p:ext>
            </p:extLst>
          </p:nvPr>
        </p:nvGraphicFramePr>
        <p:xfrm>
          <a:off x="1782763" y="1828800"/>
          <a:ext cx="5695950" cy="765175"/>
        </p:xfrm>
        <a:graphic>
          <a:graphicData uri="http://schemas.openxmlformats.org/presentationml/2006/ole">
            <p:oleObj spid="_x0000_s122936" name="משוואה" r:id="rId3" imgW="3886200" imgH="45720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1625441800"/>
              </p:ext>
            </p:extLst>
          </p:nvPr>
        </p:nvGraphicFramePr>
        <p:xfrm>
          <a:off x="2032000" y="4191000"/>
          <a:ext cx="6477000" cy="2401888"/>
        </p:xfrm>
        <a:graphic>
          <a:graphicData uri="http://schemas.openxmlformats.org/presentationml/2006/ole">
            <p:oleObj spid="_x0000_s122937" name="משוואה" r:id="rId4" imgW="4419360" imgH="1434960" progId="Equation.3">
              <p:embed/>
            </p:oleObj>
          </a:graphicData>
        </a:graphic>
      </p:graphicFrame>
    </p:spTree>
    <p:extLst>
      <p:ext uri="{BB962C8B-B14F-4D97-AF65-F5344CB8AC3E}">
        <p14:creationId xmlns:p14="http://schemas.microsoft.com/office/powerpoint/2010/main" xmlns="" val="228081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2"/>
          <p:cNvSpPr>
            <a:spLocks noChangeArrowheads="1"/>
          </p:cNvSpPr>
          <p:nvPr/>
        </p:nvSpPr>
        <p:spPr bwMode="auto">
          <a:xfrm>
            <a:off x="4800600" y="6248400"/>
            <a:ext cx="3200400" cy="304800"/>
          </a:xfrm>
          <a:prstGeom prst="rect">
            <a:avLst/>
          </a:prstGeom>
          <a:solidFill>
            <a:srgbClr val="FFFF00"/>
          </a:solidFill>
          <a:ln w="9525">
            <a:solidFill>
              <a:schemeClr val="bg1"/>
            </a:solidFill>
            <a:miter lim="800000"/>
            <a:headEnd/>
            <a:tailEnd/>
          </a:ln>
        </p:spPr>
        <p:txBody>
          <a:bodyPr wrap="none" anchor="ctr"/>
          <a:lstStyle/>
          <a:p>
            <a:endParaRPr lang="en-US"/>
          </a:p>
        </p:txBody>
      </p:sp>
      <p:sp>
        <p:nvSpPr>
          <p:cNvPr id="2063" name="Rectangle 3"/>
          <p:cNvSpPr>
            <a:spLocks noChangeArrowheads="1"/>
          </p:cNvSpPr>
          <p:nvPr/>
        </p:nvSpPr>
        <p:spPr bwMode="auto">
          <a:xfrm>
            <a:off x="4419600" y="5105400"/>
            <a:ext cx="4114800" cy="381000"/>
          </a:xfrm>
          <a:prstGeom prst="rect">
            <a:avLst/>
          </a:prstGeom>
          <a:solidFill>
            <a:srgbClr val="FFFF00"/>
          </a:solidFill>
          <a:ln w="9525">
            <a:solidFill>
              <a:schemeClr val="bg1"/>
            </a:solidFill>
            <a:miter lim="800000"/>
            <a:headEnd/>
            <a:tailEnd/>
          </a:ln>
        </p:spPr>
        <p:txBody>
          <a:bodyPr wrap="none" anchor="ctr"/>
          <a:lstStyle/>
          <a:p>
            <a:endParaRPr lang="en-US"/>
          </a:p>
        </p:txBody>
      </p:sp>
      <p:pic>
        <p:nvPicPr>
          <p:cNvPr id="2064" name="Picture 4"/>
          <p:cNvPicPr>
            <a:picLocks noChangeAspect="1" noChangeArrowheads="1"/>
          </p:cNvPicPr>
          <p:nvPr/>
        </p:nvPicPr>
        <p:blipFill>
          <a:blip r:embed="rId3" cstate="print"/>
          <a:srcRect/>
          <a:stretch>
            <a:fillRect/>
          </a:stretch>
        </p:blipFill>
        <p:spPr bwMode="auto">
          <a:xfrm>
            <a:off x="533400" y="3684588"/>
            <a:ext cx="3352800" cy="2792412"/>
          </a:xfrm>
          <a:prstGeom prst="rect">
            <a:avLst/>
          </a:prstGeom>
          <a:noFill/>
          <a:ln w="9525">
            <a:noFill/>
            <a:miter lim="800000"/>
            <a:headEnd/>
            <a:tailEnd/>
          </a:ln>
        </p:spPr>
      </p:pic>
      <p:sp>
        <p:nvSpPr>
          <p:cNvPr id="2065" name="Rectangle 5"/>
          <p:cNvSpPr>
            <a:spLocks noGrp="1" noChangeArrowheads="1"/>
          </p:cNvSpPr>
          <p:nvPr>
            <p:ph type="title"/>
          </p:nvPr>
        </p:nvSpPr>
        <p:spPr>
          <a:xfrm>
            <a:off x="685800" y="76200"/>
            <a:ext cx="7772400" cy="685800"/>
          </a:xfrm>
        </p:spPr>
        <p:txBody>
          <a:bodyPr/>
          <a:lstStyle/>
          <a:p>
            <a:pPr eaLnBrk="1" hangingPunct="1"/>
            <a:r>
              <a:rPr lang="en-US" dirty="0" smtClean="0"/>
              <a:t>PAMELA 09-10</a:t>
            </a:r>
          </a:p>
        </p:txBody>
      </p:sp>
      <p:sp>
        <p:nvSpPr>
          <p:cNvPr id="2066" name="Rectangle 6"/>
          <p:cNvSpPr>
            <a:spLocks noGrp="1" noChangeArrowheads="1"/>
          </p:cNvSpPr>
          <p:nvPr>
            <p:ph type="body" idx="1"/>
          </p:nvPr>
        </p:nvSpPr>
        <p:spPr>
          <a:xfrm>
            <a:off x="4191000" y="838200"/>
            <a:ext cx="4724400" cy="5867400"/>
          </a:xfrm>
        </p:spPr>
        <p:txBody>
          <a:bodyPr/>
          <a:lstStyle/>
          <a:p>
            <a:pPr eaLnBrk="1" hangingPunct="1"/>
            <a:r>
              <a:rPr lang="en-US" sz="2000" smtClean="0"/>
              <a:t>For all secondaries (e.g. anti-p)</a:t>
            </a:r>
          </a:p>
          <a:p>
            <a:pPr eaLnBrk="1" hangingPunct="1"/>
            <a:endParaRPr lang="en-US" sz="2000" smtClean="0"/>
          </a:p>
          <a:p>
            <a:pPr eaLnBrk="1" hangingPunct="1">
              <a:buFontTx/>
              <a:buNone/>
            </a:pPr>
            <a:endParaRPr lang="en-US" sz="2000" smtClean="0">
              <a:sym typeface="Wingdings" pitchFamily="2" charset="2"/>
            </a:endParaRPr>
          </a:p>
          <a:p>
            <a:pPr eaLnBrk="1" hangingPunct="1"/>
            <a:endParaRPr lang="en-US" sz="2000" smtClean="0"/>
          </a:p>
          <a:p>
            <a:pPr eaLnBrk="1" hangingPunct="1"/>
            <a:endParaRPr lang="en-US" sz="2000" smtClean="0"/>
          </a:p>
          <a:p>
            <a:pPr eaLnBrk="1" hangingPunct="1"/>
            <a:endParaRPr lang="en-US" sz="2000" smtClean="0"/>
          </a:p>
          <a:p>
            <a:pPr eaLnBrk="1" hangingPunct="1"/>
            <a:r>
              <a:rPr lang="en-US" sz="2000" smtClean="0"/>
              <a:t>Radiative e</a:t>
            </a:r>
            <a:r>
              <a:rPr lang="en-US" sz="2000" baseline="30000" smtClean="0">
                <a:sym typeface="Wingdings" pitchFamily="2" charset="2"/>
              </a:rPr>
              <a:t>+</a:t>
            </a:r>
            <a:r>
              <a:rPr lang="en-US" sz="2000" smtClean="0"/>
              <a:t> losses- depend on propagation in Galaxy (poorly understood)</a:t>
            </a:r>
          </a:p>
          <a:p>
            <a:pPr eaLnBrk="1" hangingPunct="1"/>
            <a:endParaRPr lang="en-US" sz="2000" smtClean="0">
              <a:sym typeface="Wingdings" pitchFamily="2" charset="2"/>
            </a:endParaRPr>
          </a:p>
          <a:p>
            <a:pPr eaLnBrk="1" hangingPunct="1"/>
            <a:endParaRPr lang="en-US" sz="2000" smtClean="0">
              <a:sym typeface="Wingdings" pitchFamily="2" charset="2"/>
            </a:endParaRPr>
          </a:p>
          <a:p>
            <a:pPr eaLnBrk="1" hangingPunct="1">
              <a:buFontTx/>
              <a:buNone/>
            </a:pPr>
            <a:r>
              <a:rPr lang="en-US" sz="2000" smtClean="0"/>
              <a:t>* At ~20GeV:  f</a:t>
            </a:r>
            <a:r>
              <a:rPr lang="en-US" sz="2000" baseline="-25000" smtClean="0"/>
              <a:t>rad</a:t>
            </a:r>
            <a:r>
              <a:rPr lang="en-US" sz="2000" smtClean="0"/>
              <a:t>~0.3~f</a:t>
            </a:r>
            <a:r>
              <a:rPr lang="en-US" sz="2000" baseline="-10000" smtClean="0"/>
              <a:t>10</a:t>
            </a:r>
            <a:r>
              <a:rPr lang="en-US" sz="2000" baseline="-25000" smtClean="0"/>
              <a:t>Be</a:t>
            </a:r>
            <a:endParaRPr lang="en-US" sz="2000" smtClean="0"/>
          </a:p>
          <a:p>
            <a:pPr eaLnBrk="1" hangingPunct="1">
              <a:buFontTx/>
              <a:buNone/>
            </a:pPr>
            <a:r>
              <a:rPr lang="en-US" sz="2000" smtClean="0">
                <a:sym typeface="Wingdings" pitchFamily="2" charset="2"/>
              </a:rPr>
              <a:t>   e</a:t>
            </a:r>
            <a:r>
              <a:rPr lang="en-US" sz="2000" baseline="30000" smtClean="0">
                <a:sym typeface="Wingdings" pitchFamily="2" charset="2"/>
              </a:rPr>
              <a:t>+</a:t>
            </a:r>
            <a:r>
              <a:rPr lang="en-US" sz="2000" smtClean="0">
                <a:sym typeface="Wingdings" pitchFamily="2" charset="2"/>
              </a:rPr>
              <a:t> consistent with 2</a:t>
            </a:r>
            <a:r>
              <a:rPr lang="en-US" sz="2000" baseline="30000" smtClean="0">
                <a:sym typeface="Wingdings" pitchFamily="2" charset="2"/>
              </a:rPr>
              <a:t>nd</a:t>
            </a:r>
            <a:r>
              <a:rPr lang="en-US" sz="2000" smtClean="0">
                <a:sym typeface="Wingdings" pitchFamily="2" charset="2"/>
              </a:rPr>
              <a:t>ary origin</a:t>
            </a:r>
          </a:p>
          <a:p>
            <a:pPr eaLnBrk="1" hangingPunct="1">
              <a:buFontTx/>
              <a:buNone/>
            </a:pPr>
            <a:r>
              <a:rPr lang="en-US" sz="2000" smtClean="0"/>
              <a:t>* Above 20GeV:</a:t>
            </a:r>
          </a:p>
          <a:p>
            <a:pPr eaLnBrk="1" hangingPunct="1">
              <a:buFontTx/>
              <a:buNone/>
            </a:pPr>
            <a:r>
              <a:rPr lang="en-US" sz="2000" smtClean="0"/>
              <a:t>   If PAMELA correct</a:t>
            </a:r>
          </a:p>
          <a:p>
            <a:pPr eaLnBrk="1" hangingPunct="1">
              <a:buFontTx/>
              <a:buNone/>
            </a:pPr>
            <a:r>
              <a:rPr lang="en-US" sz="2000" smtClean="0">
                <a:sym typeface="Wingdings" pitchFamily="2" charset="2"/>
              </a:rPr>
              <a:t>    energy independent </a:t>
            </a:r>
            <a:r>
              <a:rPr lang="en-US" sz="2000" smtClean="0"/>
              <a:t>f</a:t>
            </a:r>
            <a:r>
              <a:rPr lang="en-US" sz="2000" baseline="-25000" smtClean="0"/>
              <a:t>rad</a:t>
            </a:r>
            <a:r>
              <a:rPr lang="en-US" sz="2000" smtClean="0">
                <a:sym typeface="Wingdings" pitchFamily="2" charset="2"/>
              </a:rPr>
              <a:t>(</a:t>
            </a:r>
            <a:r>
              <a:rPr lang="en-US" sz="2000" smtClean="0">
                <a:latin typeface="Symbol" pitchFamily="18" charset="2"/>
                <a:sym typeface="Wingdings" pitchFamily="2" charset="2"/>
              </a:rPr>
              <a:t>e</a:t>
            </a:r>
            <a:r>
              <a:rPr lang="en-US" sz="2000" smtClean="0">
                <a:sym typeface="Wingdings" pitchFamily="2" charset="2"/>
              </a:rPr>
              <a:t>)</a:t>
            </a:r>
          </a:p>
        </p:txBody>
      </p:sp>
      <p:graphicFrame>
        <p:nvGraphicFramePr>
          <p:cNvPr id="2050" name="Object 7"/>
          <p:cNvGraphicFramePr>
            <a:graphicFrameLocks noChangeAspect="1"/>
          </p:cNvGraphicFramePr>
          <p:nvPr/>
        </p:nvGraphicFramePr>
        <p:xfrm>
          <a:off x="4970463" y="1219200"/>
          <a:ext cx="3424237" cy="849313"/>
        </p:xfrm>
        <a:graphic>
          <a:graphicData uri="http://schemas.openxmlformats.org/presentationml/2006/ole">
            <p:oleObj spid="_x0000_s126278" name="משוואה" r:id="rId4" imgW="2336800" imgH="508000" progId="Equation.3">
              <p:embed/>
            </p:oleObj>
          </a:graphicData>
        </a:graphic>
      </p:graphicFrame>
      <p:pic>
        <p:nvPicPr>
          <p:cNvPr id="2067" name="Picture 8"/>
          <p:cNvPicPr>
            <a:picLocks noChangeAspect="1" noChangeArrowheads="1"/>
          </p:cNvPicPr>
          <p:nvPr/>
        </p:nvPicPr>
        <p:blipFill>
          <a:blip r:embed="rId5" cstate="print"/>
          <a:srcRect/>
          <a:stretch>
            <a:fillRect/>
          </a:stretch>
        </p:blipFill>
        <p:spPr bwMode="auto">
          <a:xfrm>
            <a:off x="533400" y="838200"/>
            <a:ext cx="3352800" cy="2832100"/>
          </a:xfrm>
          <a:prstGeom prst="rect">
            <a:avLst/>
          </a:prstGeom>
          <a:noFill/>
          <a:ln w="9525">
            <a:noFill/>
            <a:miter lim="800000"/>
            <a:headEnd/>
            <a:tailEnd/>
          </a:ln>
        </p:spPr>
      </p:pic>
      <p:graphicFrame>
        <p:nvGraphicFramePr>
          <p:cNvPr id="2051" name="Object 9"/>
          <p:cNvGraphicFramePr>
            <a:graphicFrameLocks noChangeAspect="1"/>
          </p:cNvGraphicFramePr>
          <p:nvPr/>
        </p:nvGraphicFramePr>
        <p:xfrm>
          <a:off x="638175" y="990600"/>
          <a:ext cx="501650" cy="338138"/>
        </p:xfrm>
        <a:graphic>
          <a:graphicData uri="http://schemas.openxmlformats.org/presentationml/2006/ole">
            <p:oleObj spid="_x0000_s126279" name="משוואה" r:id="rId6" imgW="342751" imgH="203112" progId="Equation.3">
              <p:embed/>
            </p:oleObj>
          </a:graphicData>
        </a:graphic>
      </p:graphicFrame>
      <p:graphicFrame>
        <p:nvGraphicFramePr>
          <p:cNvPr id="2052" name="Object 10"/>
          <p:cNvGraphicFramePr>
            <a:graphicFrameLocks noChangeAspect="1"/>
          </p:cNvGraphicFramePr>
          <p:nvPr/>
        </p:nvGraphicFramePr>
        <p:xfrm>
          <a:off x="2619375" y="3816350"/>
          <a:ext cx="1135063" cy="382588"/>
        </p:xfrm>
        <a:graphic>
          <a:graphicData uri="http://schemas.openxmlformats.org/presentationml/2006/ole">
            <p:oleObj spid="_x0000_s126280" name="משוואה" r:id="rId7" imgW="774364" imgH="228501" progId="Equation.3">
              <p:embed/>
            </p:oleObj>
          </a:graphicData>
        </a:graphic>
      </p:graphicFrame>
      <p:graphicFrame>
        <p:nvGraphicFramePr>
          <p:cNvPr id="2053" name="Object 11"/>
          <p:cNvGraphicFramePr>
            <a:graphicFrameLocks noChangeAspect="1"/>
          </p:cNvGraphicFramePr>
          <p:nvPr/>
        </p:nvGraphicFramePr>
        <p:xfrm>
          <a:off x="125413" y="2590800"/>
          <a:ext cx="407987" cy="339725"/>
        </p:xfrm>
        <a:graphic>
          <a:graphicData uri="http://schemas.openxmlformats.org/presentationml/2006/ole">
            <p:oleObj spid="_x0000_s126281" name="משוואה" r:id="rId8" imgW="279279" imgH="203112" progId="Equation.3">
              <p:embed/>
            </p:oleObj>
          </a:graphicData>
        </a:graphic>
      </p:graphicFrame>
      <p:graphicFrame>
        <p:nvGraphicFramePr>
          <p:cNvPr id="2054" name="Object 12"/>
          <p:cNvGraphicFramePr>
            <a:graphicFrameLocks noChangeAspect="1"/>
          </p:cNvGraphicFramePr>
          <p:nvPr/>
        </p:nvGraphicFramePr>
        <p:xfrm>
          <a:off x="104775" y="762000"/>
          <a:ext cx="407988" cy="339725"/>
        </p:xfrm>
        <a:graphic>
          <a:graphicData uri="http://schemas.openxmlformats.org/presentationml/2006/ole">
            <p:oleObj spid="_x0000_s126282" name="משוואה" r:id="rId9" imgW="279279" imgH="203112" progId="Equation.3">
              <p:embed/>
            </p:oleObj>
          </a:graphicData>
        </a:graphic>
      </p:graphicFrame>
      <p:graphicFrame>
        <p:nvGraphicFramePr>
          <p:cNvPr id="2055" name="Object 13"/>
          <p:cNvGraphicFramePr>
            <a:graphicFrameLocks noChangeAspect="1"/>
          </p:cNvGraphicFramePr>
          <p:nvPr/>
        </p:nvGraphicFramePr>
        <p:xfrm>
          <a:off x="104775" y="6137275"/>
          <a:ext cx="407988" cy="339725"/>
        </p:xfrm>
        <a:graphic>
          <a:graphicData uri="http://schemas.openxmlformats.org/presentationml/2006/ole">
            <p:oleObj spid="_x0000_s126283" name="משוואה" r:id="rId10" imgW="279279" imgH="203112" progId="Equation.3">
              <p:embed/>
            </p:oleObj>
          </a:graphicData>
        </a:graphic>
      </p:graphicFrame>
      <p:graphicFrame>
        <p:nvGraphicFramePr>
          <p:cNvPr id="2056" name="Object 14"/>
          <p:cNvGraphicFramePr>
            <a:graphicFrameLocks noChangeAspect="1"/>
          </p:cNvGraphicFramePr>
          <p:nvPr/>
        </p:nvGraphicFramePr>
        <p:xfrm>
          <a:off x="104775" y="4648200"/>
          <a:ext cx="407988" cy="339725"/>
        </p:xfrm>
        <a:graphic>
          <a:graphicData uri="http://schemas.openxmlformats.org/presentationml/2006/ole">
            <p:oleObj spid="_x0000_s126284" name="משוואה" r:id="rId11" imgW="279279" imgH="203112" progId="Equation.3">
              <p:embed/>
            </p:oleObj>
          </a:graphicData>
        </a:graphic>
      </p:graphicFrame>
      <p:graphicFrame>
        <p:nvGraphicFramePr>
          <p:cNvPr id="2057" name="Object 15"/>
          <p:cNvGraphicFramePr>
            <a:graphicFrameLocks noChangeAspect="1"/>
          </p:cNvGraphicFramePr>
          <p:nvPr/>
        </p:nvGraphicFramePr>
        <p:xfrm>
          <a:off x="381000" y="6442075"/>
          <a:ext cx="723900" cy="339725"/>
        </p:xfrm>
        <a:graphic>
          <a:graphicData uri="http://schemas.openxmlformats.org/presentationml/2006/ole">
            <p:oleObj spid="_x0000_s126285" name="משוואה" r:id="rId12" imgW="494870" imgH="203024" progId="Equation.3">
              <p:embed/>
            </p:oleObj>
          </a:graphicData>
        </a:graphic>
      </p:graphicFrame>
      <p:graphicFrame>
        <p:nvGraphicFramePr>
          <p:cNvPr id="2058" name="Object 16"/>
          <p:cNvGraphicFramePr>
            <a:graphicFrameLocks noChangeAspect="1"/>
          </p:cNvGraphicFramePr>
          <p:nvPr/>
        </p:nvGraphicFramePr>
        <p:xfrm>
          <a:off x="2517775" y="6442075"/>
          <a:ext cx="835025" cy="339725"/>
        </p:xfrm>
        <a:graphic>
          <a:graphicData uri="http://schemas.openxmlformats.org/presentationml/2006/ole">
            <p:oleObj spid="_x0000_s126286" name="משוואה" r:id="rId13" imgW="571252" imgH="203112" progId="Equation.3">
              <p:embed/>
            </p:oleObj>
          </a:graphicData>
        </a:graphic>
      </p:graphicFrame>
      <p:graphicFrame>
        <p:nvGraphicFramePr>
          <p:cNvPr id="2059" name="Object 17"/>
          <p:cNvGraphicFramePr>
            <a:graphicFrameLocks noChangeAspect="1"/>
          </p:cNvGraphicFramePr>
          <p:nvPr/>
        </p:nvGraphicFramePr>
        <p:xfrm>
          <a:off x="990600" y="4495800"/>
          <a:ext cx="352425" cy="382588"/>
        </p:xfrm>
        <a:graphic>
          <a:graphicData uri="http://schemas.openxmlformats.org/presentationml/2006/ole">
            <p:oleObj spid="_x0000_s126287" name="משוואה" r:id="rId14" imgW="241300" imgH="228600" progId="Equation.3">
              <p:embed/>
            </p:oleObj>
          </a:graphicData>
        </a:graphic>
      </p:graphicFrame>
      <p:sp>
        <p:nvSpPr>
          <p:cNvPr id="2068" name="AutoShape 18"/>
          <p:cNvSpPr>
            <a:spLocks noChangeArrowheads="1"/>
          </p:cNvSpPr>
          <p:nvPr/>
        </p:nvSpPr>
        <p:spPr bwMode="auto">
          <a:xfrm>
            <a:off x="1371600" y="4495800"/>
            <a:ext cx="152400" cy="457200"/>
          </a:xfrm>
          <a:prstGeom prst="downArrow">
            <a:avLst>
              <a:gd name="adj1" fmla="val 50000"/>
              <a:gd name="adj2" fmla="val 75000"/>
            </a:avLst>
          </a:prstGeom>
          <a:solidFill>
            <a:schemeClr val="bg1"/>
          </a:solidFill>
          <a:ln w="9525">
            <a:solidFill>
              <a:schemeClr val="tx1"/>
            </a:solidFill>
            <a:miter lim="800000"/>
            <a:headEnd/>
            <a:tailEnd/>
          </a:ln>
        </p:spPr>
        <p:txBody>
          <a:bodyPr vert="eaVert" wrap="none" anchor="ctr"/>
          <a:lstStyle/>
          <a:p>
            <a:endParaRPr lang="en-US"/>
          </a:p>
        </p:txBody>
      </p:sp>
      <p:graphicFrame>
        <p:nvGraphicFramePr>
          <p:cNvPr id="2060" name="Object 19"/>
          <p:cNvGraphicFramePr>
            <a:graphicFrameLocks noChangeAspect="1"/>
          </p:cNvGraphicFramePr>
          <p:nvPr>
            <p:extLst>
              <p:ext uri="{D42A27DB-BD31-4B8C-83A1-F6EECF244321}">
                <p14:modId xmlns:p14="http://schemas.microsoft.com/office/powerpoint/2010/main" xmlns="" val="2387571904"/>
              </p:ext>
            </p:extLst>
          </p:nvPr>
        </p:nvGraphicFramePr>
        <p:xfrm>
          <a:off x="4972050" y="2057400"/>
          <a:ext cx="2771775" cy="849313"/>
        </p:xfrm>
        <a:graphic>
          <a:graphicData uri="http://schemas.openxmlformats.org/presentationml/2006/ole">
            <p:oleObj spid="_x0000_s126288" name="משוואה" r:id="rId15" imgW="1892160" imgH="507960" progId="Equation.3">
              <p:embed/>
            </p:oleObj>
          </a:graphicData>
        </a:graphic>
      </p:graphicFrame>
      <p:graphicFrame>
        <p:nvGraphicFramePr>
          <p:cNvPr id="2061" name="Object 20"/>
          <p:cNvGraphicFramePr>
            <a:graphicFrameLocks noChangeAspect="1"/>
          </p:cNvGraphicFramePr>
          <p:nvPr>
            <p:extLst>
              <p:ext uri="{D42A27DB-BD31-4B8C-83A1-F6EECF244321}">
                <p14:modId xmlns:p14="http://schemas.microsoft.com/office/powerpoint/2010/main" xmlns="" val="3599659464"/>
              </p:ext>
            </p:extLst>
          </p:nvPr>
        </p:nvGraphicFramePr>
        <p:xfrm>
          <a:off x="5613400" y="3933825"/>
          <a:ext cx="2546350" cy="744538"/>
        </p:xfrm>
        <a:graphic>
          <a:graphicData uri="http://schemas.openxmlformats.org/presentationml/2006/ole">
            <p:oleObj spid="_x0000_s126289" name="משוואה" r:id="rId16" imgW="1739880" imgH="444240" progId="Equation.3">
              <p:embed/>
            </p:oleObj>
          </a:graphicData>
        </a:graphic>
      </p:graphicFrame>
      <p:sp>
        <p:nvSpPr>
          <p:cNvPr id="2069" name="Rectangle 21"/>
          <p:cNvSpPr>
            <a:spLocks noChangeArrowheads="1"/>
          </p:cNvSpPr>
          <p:nvPr/>
        </p:nvSpPr>
        <p:spPr bwMode="auto">
          <a:xfrm>
            <a:off x="6732588" y="6553200"/>
            <a:ext cx="2411412" cy="304800"/>
          </a:xfrm>
          <a:prstGeom prst="rect">
            <a:avLst/>
          </a:prstGeom>
          <a:noFill/>
          <a:ln w="9525">
            <a:noFill/>
            <a:miter lim="800000"/>
            <a:headEnd/>
            <a:tailEnd/>
          </a:ln>
        </p:spPr>
        <p:txBody>
          <a:bodyPr wrap="none">
            <a:spAutoFit/>
          </a:bodyPr>
          <a:lstStyle/>
          <a:p>
            <a:pPr algn="l" rtl="0"/>
            <a:r>
              <a:rPr lang="en-US" sz="1400"/>
              <a:t>[Katz, Blum, Morag &amp; EW 10]</a:t>
            </a:r>
          </a:p>
        </p:txBody>
      </p:sp>
    </p:spTree>
    <p:extLst>
      <p:ext uri="{BB962C8B-B14F-4D97-AF65-F5344CB8AC3E}">
        <p14:creationId xmlns:p14="http://schemas.microsoft.com/office/powerpoint/2010/main" xmlns="" val="3379099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2400"/>
            <a:ext cx="5041189" cy="6523892"/>
          </a:xfrm>
          <a:prstGeom prst="rect">
            <a:avLst/>
          </a:prstGeom>
        </p:spPr>
      </p:pic>
      <p:sp>
        <p:nvSpPr>
          <p:cNvPr id="2" name="Title 1"/>
          <p:cNvSpPr>
            <a:spLocks noGrp="1"/>
          </p:cNvSpPr>
          <p:nvPr>
            <p:ph type="title"/>
          </p:nvPr>
        </p:nvSpPr>
        <p:spPr>
          <a:xfrm>
            <a:off x="685800" y="76200"/>
            <a:ext cx="7772400" cy="1143000"/>
          </a:xfrm>
        </p:spPr>
        <p:txBody>
          <a:bodyPr/>
          <a:lstStyle/>
          <a:p>
            <a:r>
              <a:rPr lang="en-US" dirty="0" smtClean="0"/>
              <a:t>Primary e+ sources</a:t>
            </a:r>
            <a:endParaRPr lang="en-US" dirty="0"/>
          </a:p>
        </p:txBody>
      </p:sp>
      <p:sp>
        <p:nvSpPr>
          <p:cNvPr id="5" name="TextBox 4"/>
          <p:cNvSpPr txBox="1"/>
          <p:nvPr/>
        </p:nvSpPr>
        <p:spPr>
          <a:xfrm>
            <a:off x="731482" y="4934724"/>
            <a:ext cx="3578223" cy="461665"/>
          </a:xfrm>
          <a:prstGeom prst="rect">
            <a:avLst/>
          </a:prstGeom>
          <a:noFill/>
        </p:spPr>
        <p:txBody>
          <a:bodyPr wrap="none" rtlCol="0">
            <a:spAutoFit/>
          </a:bodyPr>
          <a:lstStyle/>
          <a:p>
            <a:r>
              <a:rPr lang="en-US" dirty="0" smtClean="0"/>
              <a:t>DM annihilation </a:t>
            </a:r>
            <a:r>
              <a:rPr lang="en-US" sz="1400" dirty="0" smtClean="0"/>
              <a:t>[Hooper et al. 09]</a:t>
            </a:r>
            <a:endParaRPr lang="en-US" sz="1400" dirty="0"/>
          </a:p>
        </p:txBody>
      </p:sp>
      <p:sp>
        <p:nvSpPr>
          <p:cNvPr id="6" name="TextBox 5"/>
          <p:cNvSpPr txBox="1"/>
          <p:nvPr/>
        </p:nvSpPr>
        <p:spPr>
          <a:xfrm>
            <a:off x="5486400" y="4934723"/>
            <a:ext cx="2691506" cy="461665"/>
          </a:xfrm>
          <a:prstGeom prst="rect">
            <a:avLst/>
          </a:prstGeom>
          <a:noFill/>
        </p:spPr>
        <p:txBody>
          <a:bodyPr wrap="none" rtlCol="0">
            <a:spAutoFit/>
          </a:bodyPr>
          <a:lstStyle/>
          <a:p>
            <a:r>
              <a:rPr lang="en-US" dirty="0"/>
              <a:t>Pulsars </a:t>
            </a:r>
            <a:r>
              <a:rPr lang="en-US" sz="1400" dirty="0" smtClean="0"/>
              <a:t>[Kashiyama et al. 11]</a:t>
            </a:r>
            <a:endParaRPr lang="en-US"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32421" y="1732547"/>
            <a:ext cx="4701923" cy="2875788"/>
          </a:xfrm>
          <a:prstGeom prst="rect">
            <a:avLst/>
          </a:prstGeom>
        </p:spPr>
      </p:pic>
    </p:spTree>
    <p:extLst>
      <p:ext uri="{BB962C8B-B14F-4D97-AF65-F5344CB8AC3E}">
        <p14:creationId xmlns:p14="http://schemas.microsoft.com/office/powerpoint/2010/main" xmlns="" val="60847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p:cNvPicPr>
            <a:picLocks noChangeAspect="1" noChangeArrowheads="1"/>
          </p:cNvPicPr>
          <p:nvPr/>
        </p:nvPicPr>
        <p:blipFill>
          <a:blip r:embed="rId2" cstate="print"/>
          <a:srcRect/>
          <a:stretch>
            <a:fillRect/>
          </a:stretch>
        </p:blipFill>
        <p:spPr bwMode="auto">
          <a:xfrm>
            <a:off x="179388" y="1851025"/>
            <a:ext cx="6337300" cy="5006975"/>
          </a:xfrm>
          <a:prstGeom prst="rect">
            <a:avLst/>
          </a:prstGeom>
          <a:noFill/>
          <a:ln w="9525">
            <a:noFill/>
            <a:miter lim="800000"/>
            <a:headEnd/>
            <a:tailEnd/>
          </a:ln>
        </p:spPr>
      </p:pic>
      <p:sp>
        <p:nvSpPr>
          <p:cNvPr id="27659" name="Text Box 11"/>
          <p:cNvSpPr txBox="1">
            <a:spLocks noChangeArrowheads="1"/>
          </p:cNvSpPr>
          <p:nvPr/>
        </p:nvSpPr>
        <p:spPr bwMode="auto">
          <a:xfrm>
            <a:off x="8101013" y="2133600"/>
            <a:ext cx="935037" cy="1616075"/>
          </a:xfrm>
          <a:prstGeom prst="rect">
            <a:avLst/>
          </a:prstGeom>
          <a:noFill/>
          <a:ln w="9525">
            <a:noFill/>
            <a:miter lim="800000"/>
            <a:headEnd/>
            <a:tailEnd/>
          </a:ln>
        </p:spPr>
        <p:txBody>
          <a:bodyPr>
            <a:spAutoFit/>
          </a:bodyPr>
          <a:lstStyle/>
          <a:p>
            <a:pPr rtl="0">
              <a:spcBef>
                <a:spcPct val="50000"/>
              </a:spcBef>
            </a:pPr>
            <a:r>
              <a:rPr lang="en-US" sz="10000" b="1">
                <a:solidFill>
                  <a:schemeClr val="bg2"/>
                </a:solidFill>
                <a:latin typeface="Arial" charset="0"/>
                <a:cs typeface="Arial" charset="0"/>
              </a:rPr>
              <a:t>?</a:t>
            </a:r>
          </a:p>
        </p:txBody>
      </p:sp>
      <p:sp>
        <p:nvSpPr>
          <p:cNvPr id="27662" name="Line 14"/>
          <p:cNvSpPr>
            <a:spLocks noChangeShapeType="1"/>
          </p:cNvSpPr>
          <p:nvPr/>
        </p:nvSpPr>
        <p:spPr bwMode="auto">
          <a:xfrm flipV="1">
            <a:off x="3779838" y="1916113"/>
            <a:ext cx="3889375" cy="1728787"/>
          </a:xfrm>
          <a:prstGeom prst="line">
            <a:avLst/>
          </a:prstGeom>
          <a:noFill/>
          <a:ln w="127000">
            <a:solidFill>
              <a:schemeClr val="bg2"/>
            </a:solidFill>
            <a:prstDash val="sysDot"/>
            <a:round/>
            <a:headEnd/>
            <a:tailEnd type="triangle" w="med" len="med"/>
          </a:ln>
        </p:spPr>
        <p:txBody>
          <a:bodyPr/>
          <a:lstStyle/>
          <a:p>
            <a:endParaRPr lang="en-US"/>
          </a:p>
        </p:txBody>
      </p:sp>
      <p:sp>
        <p:nvSpPr>
          <p:cNvPr id="27663" name="Line 15"/>
          <p:cNvSpPr>
            <a:spLocks noChangeShapeType="1"/>
          </p:cNvSpPr>
          <p:nvPr/>
        </p:nvSpPr>
        <p:spPr bwMode="auto">
          <a:xfrm flipV="1">
            <a:off x="3779838" y="3789363"/>
            <a:ext cx="4105275" cy="1587"/>
          </a:xfrm>
          <a:prstGeom prst="line">
            <a:avLst/>
          </a:prstGeom>
          <a:noFill/>
          <a:ln w="127000">
            <a:solidFill>
              <a:schemeClr val="bg2"/>
            </a:solidFill>
            <a:prstDash val="sysDot"/>
            <a:round/>
            <a:headEnd/>
            <a:tailEnd type="triangle" w="med" len="med"/>
          </a:ln>
        </p:spPr>
        <p:txBody>
          <a:bodyPr/>
          <a:lstStyle/>
          <a:p>
            <a:endParaRPr lang="en-US"/>
          </a:p>
        </p:txBody>
      </p:sp>
      <p:sp>
        <p:nvSpPr>
          <p:cNvPr id="2" name="TextBox 1"/>
          <p:cNvSpPr txBox="1"/>
          <p:nvPr/>
        </p:nvSpPr>
        <p:spPr>
          <a:xfrm>
            <a:off x="6145213" y="1219200"/>
            <a:ext cx="3048000" cy="461665"/>
          </a:xfrm>
          <a:prstGeom prst="rect">
            <a:avLst/>
          </a:prstGeom>
          <a:noFill/>
        </p:spPr>
        <p:txBody>
          <a:bodyPr wrap="square" rtlCol="0">
            <a:spAutoFit/>
          </a:bodyPr>
          <a:lstStyle/>
          <a:p>
            <a:pPr algn="l"/>
            <a:r>
              <a:rPr lang="en-US" dirty="0" smtClean="0"/>
              <a:t>New primary sources </a:t>
            </a:r>
            <a:endParaRPr lang="en-US" dirty="0"/>
          </a:p>
        </p:txBody>
      </p:sp>
      <p:sp>
        <p:nvSpPr>
          <p:cNvPr id="9" name="TextBox 8"/>
          <p:cNvSpPr txBox="1"/>
          <p:nvPr/>
        </p:nvSpPr>
        <p:spPr>
          <a:xfrm>
            <a:off x="6705600" y="3957935"/>
            <a:ext cx="2438400" cy="461665"/>
          </a:xfrm>
          <a:prstGeom prst="rect">
            <a:avLst/>
          </a:prstGeom>
          <a:noFill/>
        </p:spPr>
        <p:txBody>
          <a:bodyPr wrap="square" rtlCol="0">
            <a:spAutoFit/>
          </a:bodyPr>
          <a:lstStyle/>
          <a:p>
            <a:pPr algn="l"/>
            <a:r>
              <a:rPr lang="en-US" dirty="0"/>
              <a:t>S</a:t>
            </a:r>
            <a:r>
              <a:rPr lang="en-US" dirty="0" smtClean="0"/>
              <a:t>econdary origin </a:t>
            </a:r>
            <a:endParaRPr lang="en-US" dirty="0"/>
          </a:p>
        </p:txBody>
      </p:sp>
    </p:spTree>
    <p:extLst>
      <p:ext uri="{BB962C8B-B14F-4D97-AF65-F5344CB8AC3E}">
        <p14:creationId xmlns:p14="http://schemas.microsoft.com/office/powerpoint/2010/main" xmlns="" val="276647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 y="548740"/>
            <a:ext cx="3904982" cy="31249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 y="3467229"/>
            <a:ext cx="3960876" cy="3238371"/>
          </a:xfrm>
          <a:prstGeom prst="rect">
            <a:avLst/>
          </a:prstGeom>
        </p:spPr>
      </p:pic>
      <p:sp>
        <p:nvSpPr>
          <p:cNvPr id="57349" name="Rectangle 5"/>
          <p:cNvSpPr>
            <a:spLocks noGrp="1" noChangeArrowheads="1"/>
          </p:cNvSpPr>
          <p:nvPr>
            <p:ph type="title"/>
          </p:nvPr>
        </p:nvSpPr>
        <p:spPr>
          <a:xfrm>
            <a:off x="685800" y="76200"/>
            <a:ext cx="7772400" cy="685800"/>
          </a:xfrm>
        </p:spPr>
        <p:txBody>
          <a:bodyPr/>
          <a:lstStyle/>
          <a:p>
            <a:pPr eaLnBrk="1" hangingPunct="1"/>
            <a:r>
              <a:rPr lang="en-US" dirty="0" smtClean="0"/>
              <a:t>PAMELA &amp; AMS 2013</a:t>
            </a:r>
          </a:p>
        </p:txBody>
      </p:sp>
      <p:sp>
        <p:nvSpPr>
          <p:cNvPr id="57350" name="Rectangle 6"/>
          <p:cNvSpPr>
            <a:spLocks noGrp="1" noChangeArrowheads="1"/>
          </p:cNvSpPr>
          <p:nvPr>
            <p:ph type="body" idx="1"/>
          </p:nvPr>
        </p:nvSpPr>
        <p:spPr>
          <a:xfrm>
            <a:off x="4191000" y="838200"/>
            <a:ext cx="4724400" cy="5867400"/>
          </a:xfrm>
        </p:spPr>
        <p:txBody>
          <a:bodyPr/>
          <a:lstStyle/>
          <a:p>
            <a:pPr eaLnBrk="1" hangingPunct="1"/>
            <a:r>
              <a:rPr lang="en-US" sz="2000" dirty="0" smtClean="0">
                <a:sym typeface="Wingdings" pitchFamily="2" charset="2"/>
              </a:rPr>
              <a:t>Anti-p consistent with prediction.</a:t>
            </a:r>
          </a:p>
          <a:p>
            <a:pPr marL="0" indent="0" eaLnBrk="1" hangingPunct="1">
              <a:buNone/>
            </a:pPr>
            <a:endParaRPr lang="en-US" sz="2000" dirty="0" smtClean="0"/>
          </a:p>
          <a:p>
            <a:pPr eaLnBrk="1" hangingPunct="1"/>
            <a:r>
              <a:rPr lang="en-US" sz="2000" dirty="0" smtClean="0"/>
              <a:t>e</a:t>
            </a:r>
            <a:r>
              <a:rPr lang="en-US" sz="2000" baseline="30000" dirty="0"/>
              <a:t>+</a:t>
            </a:r>
            <a:r>
              <a:rPr lang="en-US" sz="2000" dirty="0" smtClean="0"/>
              <a:t> flux saturates at the secondary upper bound. </a:t>
            </a:r>
          </a:p>
          <a:p>
            <a:pPr eaLnBrk="1" hangingPunct="1"/>
            <a:r>
              <a:rPr lang="en-US" sz="2000" dirty="0" smtClean="0"/>
              <a:t>The ABSOLUTE </a:t>
            </a:r>
            <a:r>
              <a:rPr lang="en-US" sz="2000" dirty="0"/>
              <a:t>e</a:t>
            </a:r>
            <a:r>
              <a:rPr lang="en-US" sz="2000" baseline="30000" dirty="0"/>
              <a:t>+</a:t>
            </a:r>
            <a:r>
              <a:rPr lang="en-US" sz="2000" dirty="0"/>
              <a:t> </a:t>
            </a:r>
            <a:r>
              <a:rPr lang="en-US" sz="2000" dirty="0" smtClean="0"/>
              <a:t>flux matches the secondary bound.</a:t>
            </a:r>
          </a:p>
          <a:p>
            <a:pPr eaLnBrk="1" hangingPunct="1"/>
            <a:endParaRPr lang="en-US" sz="2000" dirty="0">
              <a:sym typeface="Wingdings" pitchFamily="2" charset="2"/>
            </a:endParaRPr>
          </a:p>
          <a:p>
            <a:pPr eaLnBrk="1" hangingPunct="1"/>
            <a:endParaRPr lang="en-US" sz="2000" dirty="0" smtClean="0">
              <a:sym typeface="Wingdings" pitchFamily="2" charset="2"/>
            </a:endParaRPr>
          </a:p>
          <a:p>
            <a:pPr eaLnBrk="1" hangingPunct="1"/>
            <a:r>
              <a:rPr lang="en-US" sz="2000" dirty="0" smtClean="0">
                <a:solidFill>
                  <a:schemeClr val="accent2"/>
                </a:solidFill>
                <a:sym typeface="Wingdings" pitchFamily="2" charset="2"/>
              </a:rPr>
              <a:t>In all primary e+ models (DM, pulsars…) there is no intrinsic scale that would explain why the ABSOLUTE observed flux lies near the data-driven secondary bound.</a:t>
            </a:r>
          </a:p>
        </p:txBody>
      </p:sp>
      <p:graphicFrame>
        <p:nvGraphicFramePr>
          <p:cNvPr id="57353" name="Object 9"/>
          <p:cNvGraphicFramePr>
            <a:graphicFrameLocks noChangeAspect="1"/>
          </p:cNvGraphicFramePr>
          <p:nvPr/>
        </p:nvGraphicFramePr>
        <p:xfrm>
          <a:off x="638175" y="990600"/>
          <a:ext cx="501650" cy="338138"/>
        </p:xfrm>
        <a:graphic>
          <a:graphicData uri="http://schemas.openxmlformats.org/presentationml/2006/ole">
            <p:oleObj spid="_x0000_s127086" name="משוואה" r:id="rId6" imgW="342751" imgH="203112" progId="Equation.3">
              <p:embed/>
            </p:oleObj>
          </a:graphicData>
        </a:graphic>
      </p:graphicFrame>
      <p:graphicFrame>
        <p:nvGraphicFramePr>
          <p:cNvPr id="57354" name="Object 10"/>
          <p:cNvGraphicFramePr>
            <a:graphicFrameLocks noChangeAspect="1"/>
          </p:cNvGraphicFramePr>
          <p:nvPr>
            <p:extLst>
              <p:ext uri="{D42A27DB-BD31-4B8C-83A1-F6EECF244321}">
                <p14:modId xmlns:p14="http://schemas.microsoft.com/office/powerpoint/2010/main" xmlns="" val="3035161730"/>
              </p:ext>
            </p:extLst>
          </p:nvPr>
        </p:nvGraphicFramePr>
        <p:xfrm>
          <a:off x="533400" y="3733800"/>
          <a:ext cx="1135063" cy="382588"/>
        </p:xfrm>
        <a:graphic>
          <a:graphicData uri="http://schemas.openxmlformats.org/presentationml/2006/ole">
            <p:oleObj spid="_x0000_s127087" name="משוואה" r:id="rId7" imgW="774364" imgH="228501" progId="Equation.3">
              <p:embed/>
            </p:oleObj>
          </a:graphicData>
        </a:graphic>
      </p:graphicFrame>
      <p:graphicFrame>
        <p:nvGraphicFramePr>
          <p:cNvPr id="57359" name="Object 15"/>
          <p:cNvGraphicFramePr>
            <a:graphicFrameLocks noChangeAspect="1"/>
          </p:cNvGraphicFramePr>
          <p:nvPr>
            <p:extLst>
              <p:ext uri="{D42A27DB-BD31-4B8C-83A1-F6EECF244321}">
                <p14:modId xmlns:p14="http://schemas.microsoft.com/office/powerpoint/2010/main" xmlns="" val="4207144997"/>
              </p:ext>
            </p:extLst>
          </p:nvPr>
        </p:nvGraphicFramePr>
        <p:xfrm>
          <a:off x="179614" y="3352800"/>
          <a:ext cx="723900" cy="339725"/>
        </p:xfrm>
        <a:graphic>
          <a:graphicData uri="http://schemas.openxmlformats.org/presentationml/2006/ole">
            <p:oleObj spid="_x0000_s127088" name="משוואה" r:id="rId8" imgW="494870" imgH="203024" progId="Equation.3">
              <p:embed/>
            </p:oleObj>
          </a:graphicData>
        </a:graphic>
      </p:graphicFrame>
      <p:graphicFrame>
        <p:nvGraphicFramePr>
          <p:cNvPr id="57360" name="Object 16"/>
          <p:cNvGraphicFramePr>
            <a:graphicFrameLocks noChangeAspect="1"/>
          </p:cNvGraphicFramePr>
          <p:nvPr>
            <p:extLst>
              <p:ext uri="{D42A27DB-BD31-4B8C-83A1-F6EECF244321}">
                <p14:modId xmlns:p14="http://schemas.microsoft.com/office/powerpoint/2010/main" xmlns="" val="1339069971"/>
              </p:ext>
            </p:extLst>
          </p:nvPr>
        </p:nvGraphicFramePr>
        <p:xfrm>
          <a:off x="1828800" y="3333977"/>
          <a:ext cx="835025" cy="339725"/>
        </p:xfrm>
        <a:graphic>
          <a:graphicData uri="http://schemas.openxmlformats.org/presentationml/2006/ole">
            <p:oleObj spid="_x0000_s127089" name="משוואה" r:id="rId9" imgW="571320" imgH="203040" progId="Equation.3">
              <p:embed/>
            </p:oleObj>
          </a:graphicData>
        </a:graphic>
      </p:graphicFrame>
      <p:sp>
        <p:nvSpPr>
          <p:cNvPr id="57365" name="Rectangle 21"/>
          <p:cNvSpPr>
            <a:spLocks noChangeArrowheads="1"/>
          </p:cNvSpPr>
          <p:nvPr/>
        </p:nvSpPr>
        <p:spPr bwMode="auto">
          <a:xfrm>
            <a:off x="7292372" y="6388054"/>
            <a:ext cx="1816459" cy="307777"/>
          </a:xfrm>
          <a:prstGeom prst="rect">
            <a:avLst/>
          </a:prstGeom>
          <a:noFill/>
          <a:ln w="9525">
            <a:noFill/>
            <a:miter lim="800000"/>
            <a:headEnd/>
            <a:tailEnd/>
          </a:ln>
          <a:effectLst/>
        </p:spPr>
        <p:txBody>
          <a:bodyPr wrap="none">
            <a:spAutoFit/>
          </a:bodyPr>
          <a:lstStyle/>
          <a:p>
            <a:pPr algn="l" rtl="0"/>
            <a:r>
              <a:rPr lang="en-US" sz="1400" dirty="0" smtClean="0"/>
              <a:t>[Blum Katz &amp; EW 13]</a:t>
            </a:r>
            <a:endParaRPr lang="en-US" sz="1400" dirty="0"/>
          </a:p>
        </p:txBody>
      </p:sp>
    </p:spTree>
    <p:extLst>
      <p:ext uri="{BB962C8B-B14F-4D97-AF65-F5344CB8AC3E}">
        <p14:creationId xmlns:p14="http://schemas.microsoft.com/office/powerpoint/2010/main" xmlns="" val="195852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20547</TotalTime>
  <Words>2537</Words>
  <Application>Microsoft Office PowerPoint</Application>
  <PresentationFormat>On-screen Show (4:3)</PresentationFormat>
  <Paragraphs>511</Paragraphs>
  <Slides>44</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Default Design</vt:lpstr>
      <vt:lpstr>משוואה</vt:lpstr>
      <vt:lpstr>Equation</vt:lpstr>
      <vt:lpstr>The origin of Cosmic Rays: New developments and old puzzles</vt:lpstr>
      <vt:lpstr>Slide 2</vt:lpstr>
      <vt:lpstr>The positron “anomaly”</vt:lpstr>
      <vt:lpstr>What we really know</vt:lpstr>
      <vt:lpstr>Why does it work?</vt:lpstr>
      <vt:lpstr>PAMELA 09-10</vt:lpstr>
      <vt:lpstr>Primary e+ sources</vt:lpstr>
      <vt:lpstr>Slide 8</vt:lpstr>
      <vt:lpstr>PAMELA &amp; AMS 2013</vt:lpstr>
      <vt:lpstr>PAMELA &amp; AMS 2013, AMS B/C &amp; e+</vt:lpstr>
      <vt:lpstr>Some cautionary notes</vt:lpstr>
      <vt:lpstr>Implications of fsec(e+)~0.3- an example </vt:lpstr>
      <vt:lpstr>High energy n’s: A new window</vt:lpstr>
      <vt:lpstr>Slide 14</vt:lpstr>
      <vt:lpstr>UHE, &gt;1010GeV, CRs </vt:lpstr>
      <vt:lpstr>UHE: Composition</vt:lpstr>
      <vt:lpstr>Flux &amp; Spectrum</vt:lpstr>
      <vt:lpstr>G-XG Transition at ~1018eV? </vt:lpstr>
      <vt:lpstr>UHE: Anisotropy &amp; Composition</vt:lpstr>
      <vt:lpstr>The 1020eV challenge</vt:lpstr>
      <vt:lpstr>Source physics challenges</vt:lpstr>
      <vt:lpstr>UHE: Bright transients</vt:lpstr>
      <vt:lpstr>UHECR experiments: prospects</vt:lpstr>
      <vt:lpstr>HE n: UHECR bound</vt:lpstr>
      <vt:lpstr>Bound implications: I. AGN n models</vt:lpstr>
      <vt:lpstr>Bound implications: n experiments</vt:lpstr>
      <vt:lpstr>AMANDA</vt:lpstr>
      <vt:lpstr>IceCube’s detection</vt:lpstr>
      <vt:lpstr>IceCube’s detection</vt:lpstr>
      <vt:lpstr>p production: p/A—p/g</vt:lpstr>
      <vt:lpstr>IceCube’s detection: Some implications</vt:lpstr>
      <vt:lpstr>Slide 32</vt:lpstr>
      <vt:lpstr>Starburst galaxies</vt:lpstr>
      <vt:lpstr>Radio – FIR correlation</vt:lpstr>
      <vt:lpstr>Starburst galaxies: n emission</vt:lpstr>
      <vt:lpstr>The cosmic ray spectrum</vt:lpstr>
      <vt:lpstr>The cosmic ray generation spectrum</vt:lpstr>
      <vt:lpstr>Identifying the sources</vt:lpstr>
      <vt:lpstr>What will we learn? astro-physics &amp; n-physics</vt:lpstr>
      <vt:lpstr>Transient sources: GRB n’s</vt:lpstr>
      <vt:lpstr>IceCube’s limits</vt:lpstr>
      <vt:lpstr>Are SNRs the low E CR sources?</vt:lpstr>
      <vt:lpstr>Summary</vt:lpstr>
      <vt:lpstr>A new era in HE n’s</vt:lpstr>
    </vt:vector>
  </TitlesOfParts>
  <Company>WI CMD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Astrophysical sources of High Energy Neutrinos</dc:title>
  <dc:creator>Eli Waxman</dc:creator>
  <cp:lastModifiedBy>Waxman</cp:lastModifiedBy>
  <cp:revision>838</cp:revision>
  <dcterms:created xsi:type="dcterms:W3CDTF">2002-01-15T06:36:25Z</dcterms:created>
  <dcterms:modified xsi:type="dcterms:W3CDTF">2014-01-26T10:14:04Z</dcterms:modified>
</cp:coreProperties>
</file>