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6" r:id="rId2"/>
    <p:sldId id="257" r:id="rId3"/>
    <p:sldId id="258" r:id="rId4"/>
    <p:sldId id="261" r:id="rId5"/>
    <p:sldId id="262" r:id="rId6"/>
    <p:sldId id="259" r:id="rId7"/>
    <p:sldId id="265" r:id="rId8"/>
    <p:sldId id="267" r:id="rId9"/>
    <p:sldId id="268" r:id="rId10"/>
    <p:sldId id="266" r:id="rId11"/>
    <p:sldId id="263" r:id="rId12"/>
    <p:sldId id="264" r:id="rId13"/>
  </p:sldIdLst>
  <p:sldSz cx="9144000" cy="6858000" type="screen4x3"/>
  <p:notesSz cx="6858000" cy="9144000"/>
  <p:defaultTextStyle>
    <a:defPPr>
      <a:defRPr lang="it-IT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963" autoAdjust="0"/>
  </p:normalViewPr>
  <p:slideViewPr>
    <p:cSldViewPr snapToGrid="0" snapToObjects="1">
      <p:cViewPr varScale="1">
        <p:scale>
          <a:sx n="121" d="100"/>
          <a:sy n="121" d="100"/>
        </p:scale>
        <p:origin x="-504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notesMaster" Target="notesMasters/notesMaster1.xml"/><Relationship Id="rId15" Type="http://schemas.openxmlformats.org/officeDocument/2006/relationships/handoutMaster" Target="handoutMasters/handoutMaster1.xml"/><Relationship Id="rId16" Type="http://schemas.openxmlformats.org/officeDocument/2006/relationships/printerSettings" Target="printerSettings/printerSettings1.bin"/><Relationship Id="rId17" Type="http://schemas.openxmlformats.org/officeDocument/2006/relationships/presProps" Target="presProps.xml"/><Relationship Id="rId18" Type="http://schemas.openxmlformats.org/officeDocument/2006/relationships/viewProps" Target="viewProps.xml"/><Relationship Id="rId1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4D9A4D-EEB7-3443-8EC1-953F3CB52B35}" type="datetimeFigureOut">
              <a:rPr lang="it-IT" smtClean="0"/>
              <a:t>21/01/14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7BF765-A9A9-6245-B693-D3AE08062377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0205949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9E41A3-2B80-BD49-B69D-82C86BFAF8B0}" type="datetimeFigureOut">
              <a:rPr lang="it-IT" smtClean="0"/>
              <a:t>21/01/14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0C6E1B-8053-8E4C-B4E1-065A17E81C6C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2530969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4F348-9CD5-4B48-91AE-7B2F66F2412F}" type="datetime1">
              <a:rPr lang="it-IT" smtClean="0"/>
              <a:t>21/01/14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Pierluigi Paolucci - INFN of Napoli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9B2E75-A9E3-7448-9872-38762C36EF7E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509626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B9CF33-EE23-B74D-9296-548548A6C15D}" type="datetime1">
              <a:rPr lang="it-IT" smtClean="0"/>
              <a:t>21/01/14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Pierluigi Paolucci - INFN of Napoli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9B2E75-A9E3-7448-9872-38762C36EF7E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987430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7C32B-B750-5B42-A14C-B861A25E76A6}" type="datetime1">
              <a:rPr lang="it-IT" smtClean="0"/>
              <a:t>21/01/14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Pierluigi Paolucci - INFN of Napoli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9B2E75-A9E3-7448-9872-38762C36EF7E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996334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F5831-0A3F-D243-BE2E-3524BEB2A016}" type="datetime1">
              <a:rPr lang="it-IT" smtClean="0"/>
              <a:t>21/01/14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Pierluigi Paolucci - INFN of Napoli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9B2E75-A9E3-7448-9872-38762C36EF7E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805285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67D7D2-5A60-2B48-85CF-61A51C1BC5BE}" type="datetime1">
              <a:rPr lang="it-IT" smtClean="0"/>
              <a:t>21/01/14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Pierluigi Paolucci - INFN of Napoli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9B2E75-A9E3-7448-9872-38762C36EF7E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189180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347B0-1AFA-CD49-9640-C3903CE91976}" type="datetime1">
              <a:rPr lang="it-IT" smtClean="0"/>
              <a:t>21/01/14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Pierluigi Paolucci - INFN of Napoli</a:t>
            </a: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9B2E75-A9E3-7448-9872-38762C36EF7E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638285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92D86-9756-2641-B822-A5FCBE632282}" type="datetime1">
              <a:rPr lang="it-IT" smtClean="0"/>
              <a:t>21/01/14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Pierluigi Paolucci - INFN of Napoli</a:t>
            </a:r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9B2E75-A9E3-7448-9872-38762C36EF7E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485268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A6ED2-7DF4-E243-9648-A5AEBCE515F6}" type="datetime1">
              <a:rPr lang="it-IT" smtClean="0"/>
              <a:t>21/01/14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Pierluigi Paolucci - INFN of Napoli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9B2E75-A9E3-7448-9872-38762C36EF7E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682093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95161-DD52-9C4D-871F-2160293941D9}" type="datetime1">
              <a:rPr lang="it-IT" smtClean="0"/>
              <a:t>21/01/14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Pierluigi Paolucci - INFN of Napoli</a:t>
            </a:r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9B2E75-A9E3-7448-9872-38762C36EF7E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616518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76BF4-A916-1742-B631-34CDF51B7CE4}" type="datetime1">
              <a:rPr lang="it-IT" smtClean="0"/>
              <a:t>21/01/14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Pierluigi Paolucci - INFN of Napoli</a:t>
            </a: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9B2E75-A9E3-7448-9872-38762C36EF7E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899800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Trascinare l'immagine su un segnaposto o fare clic sull'icona per aggiungerla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9641A-4F9F-6A49-88C4-0773CD0E31F1}" type="datetime1">
              <a:rPr lang="it-IT" smtClean="0"/>
              <a:t>21/01/14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Pierluigi Paolucci - INFN of Napoli</a:t>
            </a: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9B2E75-A9E3-7448-9872-38762C36EF7E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928264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E8F8D9-3D10-0540-842C-5DF2DEE18A4E}" type="datetime1">
              <a:rPr lang="it-IT" smtClean="0"/>
              <a:t>21/01/14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it-IT" smtClean="0"/>
              <a:t>Pierluigi Paolucci - INFN of Napoli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9B2E75-A9E3-7448-9872-38762C36EF7E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761466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1247473"/>
            <a:ext cx="7772400" cy="1470025"/>
          </a:xfrm>
          <a:gradFill flip="none" rotWithShape="1">
            <a:gsLst>
              <a:gs pos="85000">
                <a:schemeClr val="accent1"/>
              </a:gs>
              <a:gs pos="32000">
                <a:prstClr val="white"/>
              </a:gs>
            </a:gsLst>
            <a:lin ang="0" scaled="1"/>
            <a:tileRect/>
          </a:gradFill>
        </p:spPr>
        <p:txBody>
          <a:bodyPr/>
          <a:lstStyle/>
          <a:p>
            <a:r>
              <a:rPr lang="it-IT" dirty="0" err="1" smtClean="0">
                <a:solidFill>
                  <a:srgbClr val="FF0000"/>
                </a:solidFill>
              </a:rPr>
              <a:t>Power</a:t>
            </a:r>
            <a:r>
              <a:rPr lang="it-IT" dirty="0" smtClean="0">
                <a:solidFill>
                  <a:srgbClr val="FF0000"/>
                </a:solidFill>
              </a:rPr>
              <a:t> </a:t>
            </a:r>
            <a:r>
              <a:rPr lang="it-IT" dirty="0" err="1" smtClean="0">
                <a:solidFill>
                  <a:srgbClr val="FF0000"/>
                </a:solidFill>
              </a:rPr>
              <a:t>system</a:t>
            </a:r>
            <a:r>
              <a:rPr lang="it-IT" dirty="0" smtClean="0">
                <a:solidFill>
                  <a:srgbClr val="FF0000"/>
                </a:solidFill>
              </a:rPr>
              <a:t/>
            </a:r>
            <a:br>
              <a:rPr lang="it-IT" dirty="0" smtClean="0">
                <a:solidFill>
                  <a:srgbClr val="FF0000"/>
                </a:solidFill>
              </a:rPr>
            </a:br>
            <a:r>
              <a:rPr lang="it-IT" dirty="0" smtClean="0">
                <a:solidFill>
                  <a:srgbClr val="FF0000"/>
                </a:solidFill>
              </a:rPr>
              <a:t>for GEM detector</a:t>
            </a:r>
            <a:endParaRPr lang="it-IT" dirty="0">
              <a:solidFill>
                <a:srgbClr val="FF0000"/>
              </a:solidFill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it-IT" sz="2800" dirty="0" smtClean="0">
                <a:solidFill>
                  <a:srgbClr val="000090"/>
                </a:solidFill>
                <a:latin typeface="Times New Roman"/>
                <a:cs typeface="Times New Roman"/>
              </a:rPr>
              <a:t>Pierluigi Paolucci</a:t>
            </a:r>
          </a:p>
          <a:p>
            <a:r>
              <a:rPr lang="it-IT" sz="2800" dirty="0" smtClean="0">
                <a:solidFill>
                  <a:srgbClr val="000090"/>
                </a:solidFill>
                <a:latin typeface="Times New Roman"/>
                <a:cs typeface="Times New Roman"/>
              </a:rPr>
              <a:t>I.N.F.N. of Napoli</a:t>
            </a:r>
            <a:endParaRPr lang="it-IT" sz="2800" dirty="0">
              <a:solidFill>
                <a:srgbClr val="000090"/>
              </a:solidFill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09187185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64493"/>
          </a:xfrm>
        </p:spPr>
        <p:txBody>
          <a:bodyPr/>
          <a:lstStyle/>
          <a:p>
            <a:r>
              <a:rPr lang="it-IT" dirty="0" err="1" smtClean="0"/>
              <a:t>Missing</a:t>
            </a:r>
            <a:r>
              <a:rPr lang="it-IT" dirty="0" smtClean="0"/>
              <a:t> </a:t>
            </a:r>
            <a:r>
              <a:rPr lang="it-IT" dirty="0" err="1" smtClean="0"/>
              <a:t>items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312034"/>
            <a:ext cx="8229600" cy="4814129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Chamber CAD drawing is mandatory to study the cable routing.</a:t>
            </a:r>
          </a:p>
          <a:p>
            <a:r>
              <a:rPr lang="en-US" dirty="0" smtClean="0">
                <a:solidFill>
                  <a:srgbClr val="0000FF"/>
                </a:solidFill>
              </a:rPr>
              <a:t>Ground and electrical connection schema is necessary to design a Power System.</a:t>
            </a:r>
          </a:p>
          <a:p>
            <a:r>
              <a:rPr lang="en-US" dirty="0" smtClean="0"/>
              <a:t>A dedicated test to study noise and grounding is important in my view. ASAP</a:t>
            </a:r>
          </a:p>
          <a:p>
            <a:r>
              <a:rPr lang="en-US" dirty="0" smtClean="0">
                <a:solidFill>
                  <a:srgbClr val="0000FF"/>
                </a:solidFill>
              </a:rPr>
              <a:t>More experts needed to design the chamber for what concern the electronics.</a:t>
            </a:r>
          </a:p>
          <a:p>
            <a:r>
              <a:rPr lang="en-US" dirty="0" smtClean="0"/>
              <a:t>Cable dimension and path requirements </a:t>
            </a:r>
            <a:r>
              <a:rPr lang="en-US" dirty="0" err="1" smtClean="0"/>
              <a:t>neded</a:t>
            </a:r>
            <a:endParaRPr lang="en-US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Pierluigi Paolucci - INFN of Napoli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9B2E75-A9E3-7448-9872-38762C36EF7E}" type="slidenum">
              <a:rPr lang="it-IT" smtClean="0"/>
              <a:t>10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694852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84927"/>
          </a:xfrm>
          <a:gradFill flip="none" rotWithShape="1">
            <a:gsLst>
              <a:gs pos="85000">
                <a:schemeClr val="accent1"/>
              </a:gs>
              <a:gs pos="32000">
                <a:prstClr val="white"/>
              </a:gs>
            </a:gsLst>
            <a:lin ang="0" scaled="1"/>
            <a:tileRect/>
          </a:gradFill>
        </p:spPr>
        <p:txBody>
          <a:bodyPr>
            <a:normAutofit/>
          </a:bodyPr>
          <a:lstStyle/>
          <a:p>
            <a:r>
              <a:rPr lang="en-US" sz="3600" dirty="0" smtClean="0">
                <a:solidFill>
                  <a:srgbClr val="FF0000"/>
                </a:solidFill>
                <a:latin typeface="Arial Unicode MS"/>
                <a:cs typeface="Arial Unicode MS"/>
              </a:rPr>
              <a:t>How estimate the cost</a:t>
            </a:r>
            <a:endParaRPr lang="en-US" sz="3600" dirty="0">
              <a:solidFill>
                <a:srgbClr val="FF0000"/>
              </a:solidFill>
              <a:latin typeface="Arial Unicode MS"/>
              <a:cs typeface="Arial Unicode MS"/>
            </a:endParaRPr>
          </a:p>
        </p:txBody>
      </p:sp>
      <p:sp>
        <p:nvSpPr>
          <p:cNvPr id="5" name="Segnaposto contenuto 4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How many channels per chamber.</a:t>
            </a:r>
            <a:endParaRPr lang="it-IT" dirty="0"/>
          </a:p>
          <a:p>
            <a:r>
              <a:rPr lang="en-US" dirty="0" smtClean="0"/>
              <a:t>Maximum voltage and current. </a:t>
            </a:r>
          </a:p>
          <a:p>
            <a:r>
              <a:rPr lang="en-US" dirty="0" smtClean="0"/>
              <a:t>Noise requirements and filters on board and on chamber.</a:t>
            </a:r>
          </a:p>
          <a:p>
            <a:r>
              <a:rPr lang="en-US" dirty="0" smtClean="0"/>
              <a:t>Precise current measurements requires ADC (ATLAS) ?</a:t>
            </a:r>
          </a:p>
          <a:p>
            <a:endParaRPr lang="en-US" dirty="0"/>
          </a:p>
          <a:p>
            <a:r>
              <a:rPr lang="en-US" dirty="0" smtClean="0"/>
              <a:t>2 Mainframes about 20 KCHF</a:t>
            </a:r>
          </a:p>
          <a:p>
            <a:r>
              <a:rPr lang="en-US" dirty="0" smtClean="0"/>
              <a:t>1 HV board with 6 channels costs 7 KCHF</a:t>
            </a:r>
          </a:p>
          <a:p>
            <a:r>
              <a:rPr lang="en-US" dirty="0" smtClean="0"/>
              <a:t>1 LV board with 6 channels costs 7 KCHF</a:t>
            </a:r>
          </a:p>
          <a:p>
            <a:endParaRPr lang="it-IT" dirty="0" smtClean="0"/>
          </a:p>
          <a:p>
            <a:r>
              <a:rPr lang="en-US" dirty="0" smtClean="0"/>
              <a:t>LV on the balcony and HV in USC ? </a:t>
            </a:r>
          </a:p>
          <a:p>
            <a:pPr lvl="1"/>
            <a:r>
              <a:rPr lang="en-US" dirty="0" smtClean="0">
                <a:solidFill>
                  <a:srgbClr val="0000FF"/>
                </a:solidFill>
              </a:rPr>
              <a:t>From my experience this is mandatory</a:t>
            </a:r>
          </a:p>
          <a:p>
            <a:pPr lvl="1"/>
            <a:r>
              <a:rPr lang="en-US" dirty="0" smtClean="0"/>
              <a:t>Long cable, patch panel, distributors – 100KCHF in RPC</a:t>
            </a:r>
          </a:p>
          <a:p>
            <a:r>
              <a:rPr lang="en-US" dirty="0" smtClean="0"/>
              <a:t>Safety and monitoring</a:t>
            </a:r>
          </a:p>
          <a:p>
            <a:endParaRPr lang="en-US" dirty="0" smtClean="0"/>
          </a:p>
          <a:p>
            <a:pPr lvl="1"/>
            <a:endParaRPr lang="it-IT" dirty="0"/>
          </a:p>
        </p:txBody>
      </p:sp>
      <p:sp>
        <p:nvSpPr>
          <p:cNvPr id="2" name="Segnaposto piè di pagina 1"/>
          <p:cNvSpPr>
            <a:spLocks noGrp="1"/>
          </p:cNvSpPr>
          <p:nvPr>
            <p:ph type="ftr" sz="quarter" idx="11"/>
          </p:nvPr>
        </p:nvSpPr>
        <p:spPr>
          <a:xfrm>
            <a:off x="457199" y="6350605"/>
            <a:ext cx="5203371" cy="365125"/>
          </a:xfrm>
        </p:spPr>
        <p:txBody>
          <a:bodyPr/>
          <a:lstStyle/>
          <a:p>
            <a:pPr algn="l"/>
            <a:r>
              <a:rPr lang="it-IT" sz="1100" smtClean="0">
                <a:solidFill>
                  <a:srgbClr val="FF0000"/>
                </a:solidFill>
                <a:latin typeface="Times New Roman"/>
                <a:cs typeface="Times New Roman"/>
              </a:rPr>
              <a:t>Pierluigi Paolucci - INFN of Napoli</a:t>
            </a:r>
            <a:endParaRPr lang="it-IT" sz="1100" dirty="0">
              <a:solidFill>
                <a:srgbClr val="FF0000"/>
              </a:solidFill>
              <a:latin typeface="Times New Roman"/>
              <a:cs typeface="Times New Roman"/>
            </a:endParaRPr>
          </a:p>
        </p:txBody>
      </p:sp>
      <p:sp>
        <p:nvSpPr>
          <p:cNvPr id="3" name="Segnaposto numero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9B2E75-A9E3-7448-9872-38762C36EF7E}" type="slidenum">
              <a:rPr lang="it-IT" smtClean="0">
                <a:solidFill>
                  <a:srgbClr val="FF0000"/>
                </a:solidFill>
              </a:rPr>
              <a:t>11</a:t>
            </a:fld>
            <a:endParaRPr lang="it-IT" dirty="0">
              <a:solidFill>
                <a:srgbClr val="FF0000"/>
              </a:solidFill>
            </a:endParaRPr>
          </a:p>
        </p:txBody>
      </p:sp>
      <p:sp>
        <p:nvSpPr>
          <p:cNvPr id="6" name="CasellaDiTesto 5"/>
          <p:cNvSpPr txBox="1"/>
          <p:nvPr/>
        </p:nvSpPr>
        <p:spPr>
          <a:xfrm>
            <a:off x="5726828" y="3722702"/>
            <a:ext cx="324289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400" dirty="0" err="1" smtClean="0">
                <a:solidFill>
                  <a:srgbClr val="FF0000"/>
                </a:solidFill>
              </a:rPr>
              <a:t>About</a:t>
            </a:r>
            <a:r>
              <a:rPr lang="it-IT" sz="2400" dirty="0" smtClean="0">
                <a:solidFill>
                  <a:srgbClr val="FF0000"/>
                </a:solidFill>
              </a:rPr>
              <a:t> 1.2 KCHF/</a:t>
            </a:r>
            <a:r>
              <a:rPr lang="it-IT" sz="2400" dirty="0" err="1" smtClean="0">
                <a:solidFill>
                  <a:srgbClr val="FF0000"/>
                </a:solidFill>
              </a:rPr>
              <a:t>channel</a:t>
            </a:r>
            <a:endParaRPr lang="it-IT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109907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84927"/>
          </a:xfrm>
          <a:gradFill flip="none" rotWithShape="1">
            <a:gsLst>
              <a:gs pos="85000">
                <a:schemeClr val="accent1"/>
              </a:gs>
              <a:gs pos="32000">
                <a:prstClr val="white"/>
              </a:gs>
            </a:gsLst>
            <a:lin ang="0" scaled="1"/>
            <a:tileRect/>
          </a:gradFill>
        </p:spPr>
        <p:txBody>
          <a:bodyPr>
            <a:normAutofit/>
          </a:bodyPr>
          <a:lstStyle/>
          <a:p>
            <a:r>
              <a:rPr lang="en-US" sz="3600" dirty="0" smtClean="0">
                <a:solidFill>
                  <a:srgbClr val="FF0000"/>
                </a:solidFill>
                <a:latin typeface="Arial Unicode MS"/>
                <a:cs typeface="Arial Unicode MS"/>
              </a:rPr>
              <a:t>Conclusion</a:t>
            </a:r>
            <a:endParaRPr lang="en-US" sz="3600" dirty="0">
              <a:solidFill>
                <a:srgbClr val="FF0000"/>
              </a:solidFill>
              <a:latin typeface="Arial Unicode MS"/>
              <a:cs typeface="Arial Unicode MS"/>
            </a:endParaRPr>
          </a:p>
        </p:txBody>
      </p:sp>
      <p:sp>
        <p:nvSpPr>
          <p:cNvPr id="5" name="Segnaposto contenuto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Chamber and super-module design are necessary to design the power system.</a:t>
            </a:r>
          </a:p>
          <a:p>
            <a:r>
              <a:rPr lang="en-US" dirty="0" smtClean="0"/>
              <a:t>Filters and discharge control are mandatory.</a:t>
            </a:r>
          </a:p>
          <a:p>
            <a:endParaRPr lang="en-US" dirty="0" smtClean="0"/>
          </a:p>
          <a:p>
            <a:r>
              <a:rPr lang="en-US" dirty="0" smtClean="0"/>
              <a:t>Cost estimation between </a:t>
            </a:r>
            <a:r>
              <a:rPr lang="en-US" dirty="0" smtClean="0">
                <a:solidFill>
                  <a:srgbClr val="FF0000"/>
                </a:solidFill>
              </a:rPr>
              <a:t>400-600 KCHF</a:t>
            </a:r>
          </a:p>
          <a:p>
            <a:pPr lvl="1"/>
            <a:r>
              <a:rPr lang="en-US" dirty="0" smtClean="0"/>
              <a:t>in a months I’ll provide a couple of schema with a better quotation</a:t>
            </a:r>
          </a:p>
          <a:p>
            <a:endParaRPr lang="en-US" dirty="0"/>
          </a:p>
        </p:txBody>
      </p:sp>
      <p:sp>
        <p:nvSpPr>
          <p:cNvPr id="2" name="Segnaposto piè di pagina 1"/>
          <p:cNvSpPr>
            <a:spLocks noGrp="1"/>
          </p:cNvSpPr>
          <p:nvPr>
            <p:ph type="ftr" sz="quarter" idx="11"/>
          </p:nvPr>
        </p:nvSpPr>
        <p:spPr>
          <a:xfrm>
            <a:off x="457199" y="6350605"/>
            <a:ext cx="5203371" cy="365125"/>
          </a:xfrm>
        </p:spPr>
        <p:txBody>
          <a:bodyPr/>
          <a:lstStyle/>
          <a:p>
            <a:pPr algn="l"/>
            <a:r>
              <a:rPr lang="it-IT" sz="1100" smtClean="0">
                <a:solidFill>
                  <a:srgbClr val="FF0000"/>
                </a:solidFill>
                <a:latin typeface="Times New Roman"/>
                <a:cs typeface="Times New Roman"/>
              </a:rPr>
              <a:t>Pierluigi Paolucci - INFN of Napoli</a:t>
            </a:r>
            <a:endParaRPr lang="it-IT" sz="1100" dirty="0">
              <a:solidFill>
                <a:srgbClr val="FF0000"/>
              </a:solidFill>
              <a:latin typeface="Times New Roman"/>
              <a:cs typeface="Times New Roman"/>
            </a:endParaRPr>
          </a:p>
        </p:txBody>
      </p:sp>
      <p:sp>
        <p:nvSpPr>
          <p:cNvPr id="3" name="Segnaposto numero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9B2E75-A9E3-7448-9872-38762C36EF7E}" type="slidenum">
              <a:rPr lang="it-IT" smtClean="0">
                <a:solidFill>
                  <a:srgbClr val="FF0000"/>
                </a:solidFill>
              </a:rPr>
              <a:t>12</a:t>
            </a:fld>
            <a:endParaRPr lang="it-IT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06504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62232"/>
          </a:xfrm>
          <a:gradFill flip="none" rotWithShape="1">
            <a:gsLst>
              <a:gs pos="85000">
                <a:schemeClr val="accent1"/>
              </a:gs>
              <a:gs pos="32000">
                <a:prstClr val="white"/>
              </a:gs>
            </a:gsLst>
            <a:lin ang="0" scaled="1"/>
            <a:tileRect/>
          </a:gradFill>
        </p:spPr>
        <p:txBody>
          <a:bodyPr>
            <a:normAutofit/>
          </a:bodyPr>
          <a:lstStyle/>
          <a:p>
            <a:r>
              <a:rPr lang="it-IT" sz="3600" dirty="0" err="1" smtClean="0">
                <a:solidFill>
                  <a:srgbClr val="FF0000"/>
                </a:solidFill>
                <a:latin typeface="Arial Unicode MS"/>
                <a:cs typeface="Arial Unicode MS"/>
              </a:rPr>
              <a:t>Introduction</a:t>
            </a:r>
            <a:endParaRPr lang="it-IT" sz="3600" dirty="0">
              <a:solidFill>
                <a:srgbClr val="FF0000"/>
              </a:solidFill>
              <a:latin typeface="Arial Unicode MS"/>
              <a:cs typeface="Arial Unicode MS"/>
            </a:endParaRPr>
          </a:p>
        </p:txBody>
      </p:sp>
      <p:sp>
        <p:nvSpPr>
          <p:cNvPr id="5" name="Segnaposto contenuto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The GEM power system will provide high and low voltages to the 144 GEM chambers and to the front-end electronics boards.</a:t>
            </a:r>
            <a:endParaRPr lang="it-IT" dirty="0"/>
          </a:p>
          <a:p>
            <a:r>
              <a:rPr lang="en-US" dirty="0">
                <a:solidFill>
                  <a:srgbClr val="000090"/>
                </a:solidFill>
              </a:rPr>
              <a:t>The design of the power system is strongly related to the chamber design and to the grounding schema of the full system. </a:t>
            </a:r>
            <a:endParaRPr lang="en-US" dirty="0" smtClean="0">
              <a:solidFill>
                <a:srgbClr val="000090"/>
              </a:solidFill>
            </a:endParaRPr>
          </a:p>
          <a:p>
            <a:r>
              <a:rPr lang="en-US" dirty="0" smtClean="0">
                <a:solidFill>
                  <a:srgbClr val="FF0000"/>
                </a:solidFill>
              </a:rPr>
              <a:t>Custom solutions have been adopted by KLOE and </a:t>
            </a:r>
            <a:r>
              <a:rPr lang="en-US" dirty="0" err="1" smtClean="0">
                <a:solidFill>
                  <a:srgbClr val="FF0000"/>
                </a:solidFill>
              </a:rPr>
              <a:t>LHCb</a:t>
            </a:r>
            <a:r>
              <a:rPr lang="en-US" dirty="0" smtClean="0">
                <a:solidFill>
                  <a:srgbClr val="FF0000"/>
                </a:solidFill>
              </a:rPr>
              <a:t>.</a:t>
            </a:r>
          </a:p>
          <a:p>
            <a:r>
              <a:rPr lang="en-US" dirty="0" smtClean="0">
                <a:solidFill>
                  <a:srgbClr val="000090"/>
                </a:solidFill>
              </a:rPr>
              <a:t>Commercial solution are available.</a:t>
            </a:r>
          </a:p>
          <a:p>
            <a:endParaRPr lang="it-IT" dirty="0">
              <a:solidFill>
                <a:srgbClr val="000090"/>
              </a:solidFill>
              <a:latin typeface="Times New Roman"/>
              <a:cs typeface="Times New Roman"/>
            </a:endParaRPr>
          </a:p>
        </p:txBody>
      </p:sp>
      <p:sp>
        <p:nvSpPr>
          <p:cNvPr id="2" name="Segnaposto piè di pagina 1"/>
          <p:cNvSpPr>
            <a:spLocks noGrp="1"/>
          </p:cNvSpPr>
          <p:nvPr>
            <p:ph type="ftr" sz="quarter" idx="11"/>
          </p:nvPr>
        </p:nvSpPr>
        <p:spPr>
          <a:xfrm>
            <a:off x="457199" y="6350605"/>
            <a:ext cx="5203371" cy="365125"/>
          </a:xfrm>
        </p:spPr>
        <p:txBody>
          <a:bodyPr/>
          <a:lstStyle/>
          <a:p>
            <a:pPr algn="l"/>
            <a:r>
              <a:rPr lang="it-IT" sz="1100" smtClean="0">
                <a:solidFill>
                  <a:srgbClr val="FF0000"/>
                </a:solidFill>
                <a:latin typeface="Times New Roman"/>
                <a:cs typeface="Times New Roman"/>
              </a:rPr>
              <a:t>Pierluigi Paolucci - INFN of Napoli</a:t>
            </a:r>
            <a:endParaRPr lang="it-IT" sz="1100" dirty="0">
              <a:solidFill>
                <a:srgbClr val="FF0000"/>
              </a:solidFill>
              <a:latin typeface="Times New Roman"/>
              <a:cs typeface="Times New Roman"/>
            </a:endParaRPr>
          </a:p>
        </p:txBody>
      </p:sp>
      <p:sp>
        <p:nvSpPr>
          <p:cNvPr id="3" name="Segnaposto numero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9B2E75-A9E3-7448-9872-38762C36EF7E}" type="slidenum">
              <a:rPr lang="it-IT" smtClean="0">
                <a:solidFill>
                  <a:srgbClr val="FF0000"/>
                </a:solidFill>
              </a:rPr>
              <a:t>2</a:t>
            </a:fld>
            <a:endParaRPr lang="it-IT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18244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84927"/>
          </a:xfrm>
          <a:gradFill flip="none" rotWithShape="1">
            <a:gsLst>
              <a:gs pos="85000">
                <a:schemeClr val="accent1"/>
              </a:gs>
              <a:gs pos="32000">
                <a:prstClr val="white"/>
              </a:gs>
            </a:gsLst>
            <a:lin ang="0" scaled="1"/>
            <a:tileRect/>
          </a:gradFill>
        </p:spPr>
        <p:txBody>
          <a:bodyPr>
            <a:normAutofit/>
          </a:bodyPr>
          <a:lstStyle/>
          <a:p>
            <a:r>
              <a:rPr lang="it-IT" sz="3600" dirty="0" smtClean="0">
                <a:solidFill>
                  <a:srgbClr val="FF0000"/>
                </a:solidFill>
                <a:latin typeface="Arial Unicode MS"/>
                <a:cs typeface="Arial Unicode MS"/>
              </a:rPr>
              <a:t>CMS </a:t>
            </a:r>
            <a:r>
              <a:rPr lang="it-IT" sz="3600" dirty="0" err="1" smtClean="0">
                <a:solidFill>
                  <a:srgbClr val="FF0000"/>
                </a:solidFill>
                <a:latin typeface="Arial Unicode MS"/>
                <a:cs typeface="Arial Unicode MS"/>
              </a:rPr>
              <a:t>Requirements</a:t>
            </a:r>
            <a:endParaRPr lang="it-IT" sz="3600" dirty="0">
              <a:solidFill>
                <a:srgbClr val="FF0000"/>
              </a:solidFill>
              <a:latin typeface="Arial Unicode MS"/>
              <a:cs typeface="Arial Unicode MS"/>
            </a:endParaRPr>
          </a:p>
        </p:txBody>
      </p:sp>
      <p:sp>
        <p:nvSpPr>
          <p:cNvPr id="2" name="Segnaposto piè di pagina 1"/>
          <p:cNvSpPr>
            <a:spLocks noGrp="1"/>
          </p:cNvSpPr>
          <p:nvPr>
            <p:ph type="ftr" sz="quarter" idx="11"/>
          </p:nvPr>
        </p:nvSpPr>
        <p:spPr>
          <a:xfrm>
            <a:off x="457199" y="6350605"/>
            <a:ext cx="5203371" cy="365125"/>
          </a:xfrm>
        </p:spPr>
        <p:txBody>
          <a:bodyPr/>
          <a:lstStyle/>
          <a:p>
            <a:pPr algn="l"/>
            <a:r>
              <a:rPr lang="it-IT" sz="1100" smtClean="0">
                <a:solidFill>
                  <a:srgbClr val="FF0000"/>
                </a:solidFill>
                <a:latin typeface="Times New Roman"/>
                <a:cs typeface="Times New Roman"/>
              </a:rPr>
              <a:t>Pierluigi Paolucci - INFN of Napoli</a:t>
            </a:r>
            <a:endParaRPr lang="it-IT" sz="1100" dirty="0">
              <a:solidFill>
                <a:srgbClr val="FF0000"/>
              </a:solidFill>
              <a:latin typeface="Times New Roman"/>
              <a:cs typeface="Times New Roman"/>
            </a:endParaRPr>
          </a:p>
        </p:txBody>
      </p:sp>
      <p:sp>
        <p:nvSpPr>
          <p:cNvPr id="3" name="Segnaposto numero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9B2E75-A9E3-7448-9872-38762C36EF7E}" type="slidenum">
              <a:rPr lang="it-IT" smtClean="0">
                <a:solidFill>
                  <a:srgbClr val="FF0000"/>
                </a:solidFill>
              </a:rPr>
              <a:t>3</a:t>
            </a:fld>
            <a:endParaRPr lang="it-IT" dirty="0">
              <a:solidFill>
                <a:srgbClr val="FF0000"/>
              </a:solidFill>
            </a:endParaRPr>
          </a:p>
        </p:txBody>
      </p:sp>
      <p:sp>
        <p:nvSpPr>
          <p:cNvPr id="7" name="Rectangle 57"/>
          <p:cNvSpPr>
            <a:spLocks noChangeArrowheads="1"/>
          </p:cNvSpPr>
          <p:nvPr/>
        </p:nvSpPr>
        <p:spPr bwMode="auto">
          <a:xfrm>
            <a:off x="381000" y="1615660"/>
            <a:ext cx="8458200" cy="449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marL="609600" indent="-609600">
              <a:lnSpc>
                <a:spcPct val="70000"/>
              </a:lnSpc>
              <a:buFontTx/>
              <a:buNone/>
            </a:pPr>
            <a:r>
              <a:rPr lang="en-US" sz="2800" b="1" dirty="0">
                <a:solidFill>
                  <a:srgbClr val="FF3300"/>
                </a:solidFill>
              </a:rPr>
              <a:t>General requirements:</a:t>
            </a:r>
          </a:p>
          <a:p>
            <a:pPr marL="609600" indent="-609600">
              <a:buFontTx/>
              <a:buAutoNum type="arabicPeriod"/>
            </a:pPr>
            <a:r>
              <a:rPr lang="en-US" sz="2400" dirty="0">
                <a:solidFill>
                  <a:schemeClr val="accent2"/>
                </a:solidFill>
              </a:rPr>
              <a:t>working in </a:t>
            </a:r>
            <a:r>
              <a:rPr lang="en-US" sz="2400" u="sng" dirty="0">
                <a:solidFill>
                  <a:schemeClr val="accent2"/>
                </a:solidFill>
              </a:rPr>
              <a:t>high magnetic field</a:t>
            </a:r>
            <a:r>
              <a:rPr lang="en-US" sz="2400" dirty="0">
                <a:solidFill>
                  <a:schemeClr val="accent2"/>
                </a:solidFill>
              </a:rPr>
              <a:t> </a:t>
            </a:r>
            <a:r>
              <a:rPr lang="en-US" dirty="0">
                <a:solidFill>
                  <a:schemeClr val="accent2"/>
                </a:solidFill>
              </a:rPr>
              <a:t>(up to </a:t>
            </a:r>
            <a:r>
              <a:rPr lang="it-IT" dirty="0">
                <a:solidFill>
                  <a:schemeClr val="accent2"/>
                </a:solidFill>
              </a:rPr>
              <a:t>2</a:t>
            </a:r>
            <a:r>
              <a:rPr lang="en-US" dirty="0">
                <a:solidFill>
                  <a:schemeClr val="accent2"/>
                </a:solidFill>
              </a:rPr>
              <a:t> Tesla)</a:t>
            </a:r>
            <a:r>
              <a:rPr lang="en-US" sz="2400" dirty="0">
                <a:solidFill>
                  <a:schemeClr val="accent2"/>
                </a:solidFill>
              </a:rPr>
              <a:t>;</a:t>
            </a:r>
          </a:p>
          <a:p>
            <a:pPr marL="609600" indent="-609600">
              <a:buFontTx/>
              <a:buAutoNum type="arabicPeriod"/>
            </a:pPr>
            <a:r>
              <a:rPr lang="en-US" sz="2400" dirty="0">
                <a:solidFill>
                  <a:schemeClr val="tx1"/>
                </a:solidFill>
              </a:rPr>
              <a:t>working in an </a:t>
            </a:r>
            <a:r>
              <a:rPr lang="en-US" sz="2400" u="sng" dirty="0">
                <a:solidFill>
                  <a:schemeClr val="tx1"/>
                </a:solidFill>
              </a:rPr>
              <a:t>high radiation</a:t>
            </a:r>
            <a:r>
              <a:rPr lang="en-US" sz="2400" dirty="0">
                <a:solidFill>
                  <a:schemeClr val="tx1"/>
                </a:solidFill>
              </a:rPr>
              <a:t> environment</a:t>
            </a:r>
            <a:r>
              <a:rPr lang="it-IT" sz="2400" dirty="0">
                <a:solidFill>
                  <a:schemeClr val="tx1"/>
                </a:solidFill>
              </a:rPr>
              <a:t>              </a:t>
            </a:r>
            <a:endParaRPr lang="it-IT" sz="2400" dirty="0" smtClean="0">
              <a:solidFill>
                <a:schemeClr val="tx1"/>
              </a:solidFill>
            </a:endParaRPr>
          </a:p>
          <a:p>
            <a:pPr marL="1066800" lvl="1" indent="-609600">
              <a:buFont typeface="Arial"/>
              <a:buChar char="•"/>
            </a:pPr>
            <a:r>
              <a:rPr lang="en-US" dirty="0" smtClean="0">
                <a:solidFill>
                  <a:schemeClr val="accent2"/>
                </a:solidFill>
              </a:rPr>
              <a:t>(</a:t>
            </a:r>
            <a:r>
              <a:rPr lang="it-IT" dirty="0">
                <a:solidFill>
                  <a:srgbClr val="003546"/>
                </a:solidFill>
              </a:rPr>
              <a:t>5*10</a:t>
            </a:r>
            <a:r>
              <a:rPr lang="it-IT" baseline="30000" dirty="0">
                <a:solidFill>
                  <a:srgbClr val="003546"/>
                </a:solidFill>
              </a:rPr>
              <a:t>10</a:t>
            </a:r>
            <a:r>
              <a:rPr lang="it-IT" dirty="0">
                <a:solidFill>
                  <a:srgbClr val="003546"/>
                </a:solidFill>
              </a:rPr>
              <a:t> </a:t>
            </a:r>
            <a:r>
              <a:rPr lang="it-IT" dirty="0" err="1">
                <a:solidFill>
                  <a:srgbClr val="003546"/>
                </a:solidFill>
              </a:rPr>
              <a:t>p</a:t>
            </a:r>
            <a:r>
              <a:rPr lang="it-IT" dirty="0">
                <a:solidFill>
                  <a:srgbClr val="003546"/>
                </a:solidFill>
              </a:rPr>
              <a:t>/cm</a:t>
            </a:r>
            <a:r>
              <a:rPr lang="it-IT" baseline="30000" dirty="0">
                <a:solidFill>
                  <a:srgbClr val="003546"/>
                </a:solidFill>
              </a:rPr>
              <a:t>2</a:t>
            </a:r>
            <a:r>
              <a:rPr lang="it-IT" sz="2800" dirty="0">
                <a:solidFill>
                  <a:srgbClr val="003546"/>
                </a:solidFill>
                <a:latin typeface="Tahoma" charset="0"/>
              </a:rPr>
              <a:t> </a:t>
            </a:r>
            <a:r>
              <a:rPr lang="it-IT" dirty="0">
                <a:solidFill>
                  <a:srgbClr val="003546"/>
                </a:solidFill>
                <a:latin typeface="Symbol" charset="0"/>
              </a:rPr>
              <a:t>&amp; </a:t>
            </a:r>
            <a:r>
              <a:rPr lang="it-IT" dirty="0">
                <a:solidFill>
                  <a:srgbClr val="003546"/>
                </a:solidFill>
              </a:rPr>
              <a:t>5*10</a:t>
            </a:r>
            <a:r>
              <a:rPr lang="it-IT" baseline="30000" dirty="0">
                <a:solidFill>
                  <a:srgbClr val="003546"/>
                </a:solidFill>
              </a:rPr>
              <a:t>11</a:t>
            </a:r>
            <a:r>
              <a:rPr lang="it-IT" dirty="0">
                <a:solidFill>
                  <a:srgbClr val="003546"/>
                </a:solidFill>
              </a:rPr>
              <a:t> </a:t>
            </a:r>
            <a:r>
              <a:rPr lang="it-IT" dirty="0" err="1">
                <a:solidFill>
                  <a:srgbClr val="003546"/>
                </a:solidFill>
              </a:rPr>
              <a:t>n</a:t>
            </a:r>
            <a:r>
              <a:rPr lang="it-IT" dirty="0">
                <a:solidFill>
                  <a:srgbClr val="003546"/>
                </a:solidFill>
              </a:rPr>
              <a:t>/cm</a:t>
            </a:r>
            <a:r>
              <a:rPr lang="it-IT" baseline="30000" dirty="0">
                <a:solidFill>
                  <a:srgbClr val="003546"/>
                </a:solidFill>
              </a:rPr>
              <a:t>2 </a:t>
            </a:r>
            <a:r>
              <a:rPr lang="it-IT" dirty="0">
                <a:solidFill>
                  <a:srgbClr val="003546"/>
                </a:solidFill>
                <a:latin typeface="Symbol" charset="0"/>
              </a:rPr>
              <a:t>&amp; 12-15 </a:t>
            </a:r>
            <a:r>
              <a:rPr lang="it-IT" dirty="0" err="1">
                <a:solidFill>
                  <a:srgbClr val="003546"/>
                </a:solidFill>
              </a:rPr>
              <a:t>kRad</a:t>
            </a:r>
            <a:r>
              <a:rPr lang="en-US" dirty="0">
                <a:solidFill>
                  <a:schemeClr val="accent2"/>
                </a:solidFill>
              </a:rPr>
              <a:t>)</a:t>
            </a:r>
            <a:r>
              <a:rPr lang="en-US" sz="2400" dirty="0">
                <a:solidFill>
                  <a:schemeClr val="tx1"/>
                </a:solidFill>
              </a:rPr>
              <a:t>;</a:t>
            </a:r>
          </a:p>
          <a:p>
            <a:pPr marL="609600" indent="-609600">
              <a:buFontTx/>
              <a:buAutoNum type="arabicPeriod"/>
            </a:pPr>
            <a:r>
              <a:rPr lang="en-US" sz="2400" dirty="0">
                <a:solidFill>
                  <a:schemeClr val="accent2"/>
                </a:solidFill>
              </a:rPr>
              <a:t>local system in control room + distributed remote systems on the detector (at least for the LV);</a:t>
            </a:r>
          </a:p>
          <a:p>
            <a:pPr marL="609600" indent="-609600">
              <a:buFontTx/>
              <a:buAutoNum type="arabicPeriod"/>
            </a:pPr>
            <a:r>
              <a:rPr lang="en-US" sz="2400" dirty="0">
                <a:solidFill>
                  <a:srgbClr val="663300"/>
                </a:solidFill>
              </a:rPr>
              <a:t>redundancy of the control electronic devices (</a:t>
            </a:r>
            <a:r>
              <a:rPr lang="en-US" sz="2400" dirty="0" err="1">
                <a:solidFill>
                  <a:srgbClr val="663300"/>
                </a:solidFill>
                <a:latin typeface="Symbol" charset="0"/>
              </a:rPr>
              <a:t>m</a:t>
            </a:r>
            <a:r>
              <a:rPr lang="en-US" sz="2400" dirty="0" err="1">
                <a:solidFill>
                  <a:srgbClr val="663300"/>
                </a:solidFill>
              </a:rPr>
              <a:t>P</a:t>
            </a:r>
            <a:r>
              <a:rPr lang="en-US" sz="2400" dirty="0">
                <a:solidFill>
                  <a:srgbClr val="663300"/>
                </a:solidFill>
              </a:rPr>
              <a:t> per board)</a:t>
            </a:r>
          </a:p>
          <a:p>
            <a:pPr marL="609600" indent="-609600">
              <a:buFontTx/>
              <a:buAutoNum type="arabicPeriod"/>
            </a:pPr>
            <a:r>
              <a:rPr lang="en-US" sz="2400" dirty="0">
                <a:solidFill>
                  <a:schemeClr val="tx1"/>
                </a:solidFill>
              </a:rPr>
              <a:t>input voltage from the CMS AC/DC 48V power supply;</a:t>
            </a:r>
          </a:p>
          <a:p>
            <a:pPr marL="609600" indent="-609600">
              <a:buFontTx/>
              <a:buAutoNum type="arabicPeriod"/>
            </a:pPr>
            <a:r>
              <a:rPr lang="en-US" sz="2400" dirty="0" smtClean="0">
                <a:solidFill>
                  <a:srgbClr val="0000FF"/>
                </a:solidFill>
              </a:rPr>
              <a:t>Floating channels up to 5 V each other</a:t>
            </a:r>
          </a:p>
          <a:p>
            <a:pPr marL="609600" indent="-609600">
              <a:buFontTx/>
              <a:buAutoNum type="arabicPeriod"/>
            </a:pPr>
            <a:r>
              <a:rPr lang="en-US" sz="2400" dirty="0" smtClean="0"/>
              <a:t>looking </a:t>
            </a:r>
            <a:r>
              <a:rPr lang="en-US" sz="2400" dirty="0"/>
              <a:t>forward common CMS solutions in order to simplify the hardware and software development/maintenance of the systems</a:t>
            </a:r>
          </a:p>
        </p:txBody>
      </p:sp>
    </p:spTree>
    <p:extLst>
      <p:ext uri="{BB962C8B-B14F-4D97-AF65-F5344CB8AC3E}">
        <p14:creationId xmlns:p14="http://schemas.microsoft.com/office/powerpoint/2010/main" val="7052015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84927"/>
          </a:xfrm>
          <a:gradFill flip="none" rotWithShape="1">
            <a:gsLst>
              <a:gs pos="85000">
                <a:schemeClr val="accent1"/>
              </a:gs>
              <a:gs pos="32000">
                <a:prstClr val="white"/>
              </a:gs>
            </a:gsLst>
            <a:lin ang="0" scaled="1"/>
            <a:tileRect/>
          </a:gradFill>
        </p:spPr>
        <p:txBody>
          <a:bodyPr>
            <a:normAutofit/>
          </a:bodyPr>
          <a:lstStyle/>
          <a:p>
            <a:r>
              <a:rPr lang="it-IT" sz="3600" smtClean="0">
                <a:solidFill>
                  <a:srgbClr val="FF0000"/>
                </a:solidFill>
                <a:latin typeface="Arial Unicode MS"/>
                <a:cs typeface="Arial Unicode MS"/>
              </a:rPr>
              <a:t>GEM detector Requirements</a:t>
            </a:r>
            <a:endParaRPr lang="it-IT" sz="3600" dirty="0">
              <a:solidFill>
                <a:srgbClr val="FF0000"/>
              </a:solidFill>
              <a:latin typeface="Arial Unicode MS"/>
              <a:cs typeface="Arial Unicode MS"/>
            </a:endParaRPr>
          </a:p>
        </p:txBody>
      </p:sp>
      <p:sp>
        <p:nvSpPr>
          <p:cNvPr id="5" name="Segnaposto contenuto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The main requirements of the GEM power system are: </a:t>
            </a:r>
            <a:endParaRPr lang="en-US" dirty="0" smtClean="0"/>
          </a:p>
          <a:p>
            <a:pPr marL="914400" lvl="1" indent="-514350">
              <a:buFont typeface="+mj-lt"/>
              <a:buAutoNum type="arabicPeriod"/>
            </a:pPr>
            <a:r>
              <a:rPr lang="en-US" dirty="0" smtClean="0">
                <a:solidFill>
                  <a:srgbClr val="0000FF"/>
                </a:solidFill>
              </a:rPr>
              <a:t>assure </a:t>
            </a:r>
            <a:r>
              <a:rPr lang="en-US" dirty="0">
                <a:solidFill>
                  <a:srgbClr val="0000FF"/>
                </a:solidFill>
              </a:rPr>
              <a:t>a very high stability of the </a:t>
            </a:r>
            <a:r>
              <a:rPr lang="en-US" dirty="0" smtClean="0">
                <a:solidFill>
                  <a:srgbClr val="0000FF"/>
                </a:solidFill>
              </a:rPr>
              <a:t>detector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dirty="0" smtClean="0"/>
              <a:t>low </a:t>
            </a:r>
            <a:r>
              <a:rPr lang="en-US" dirty="0"/>
              <a:t>noise induced on the chamber and front-end </a:t>
            </a:r>
            <a:r>
              <a:rPr lang="en-US" dirty="0" smtClean="0"/>
              <a:t>electronic (floating channels + filters)</a:t>
            </a:r>
            <a:endParaRPr lang="en-US" dirty="0"/>
          </a:p>
          <a:p>
            <a:pPr marL="914400" lvl="1" indent="-514350">
              <a:buFont typeface="+mj-lt"/>
              <a:buAutoNum type="arabicPeriod"/>
            </a:pPr>
            <a:r>
              <a:rPr lang="en-US" dirty="0" smtClean="0">
                <a:solidFill>
                  <a:srgbClr val="0000FF"/>
                </a:solidFill>
              </a:rPr>
              <a:t>Reduced number </a:t>
            </a:r>
            <a:r>
              <a:rPr lang="en-US" dirty="0">
                <a:solidFill>
                  <a:srgbClr val="0000FF"/>
                </a:solidFill>
              </a:rPr>
              <a:t>of cables to run out from the </a:t>
            </a:r>
            <a:r>
              <a:rPr lang="en-US" dirty="0" smtClean="0">
                <a:solidFill>
                  <a:srgbClr val="0000FF"/>
                </a:solidFill>
              </a:rPr>
              <a:t>chamber</a:t>
            </a:r>
            <a:endParaRPr lang="en-US" dirty="0">
              <a:solidFill>
                <a:srgbClr val="0000FF"/>
              </a:solidFill>
            </a:endParaRPr>
          </a:p>
          <a:p>
            <a:pPr marL="914400" lvl="1" indent="-514350">
              <a:buFont typeface="+mj-lt"/>
              <a:buAutoNum type="arabicPeriod"/>
            </a:pP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HV range 4-5 KV with 1 mA per chamber !!!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dirty="0" smtClean="0"/>
              <a:t>compatible </a:t>
            </a:r>
            <a:r>
              <a:rPr lang="en-US" dirty="0"/>
              <a:t>with CMS DCS and DSS </a:t>
            </a:r>
            <a:r>
              <a:rPr lang="en-US" dirty="0" smtClean="0"/>
              <a:t>system</a:t>
            </a:r>
            <a:endParaRPr lang="en-US" dirty="0"/>
          </a:p>
          <a:p>
            <a:pPr marL="914400" lvl="1" indent="-514350">
              <a:buFont typeface="+mj-lt"/>
              <a:buAutoNum type="arabicPeriod"/>
            </a:pPr>
            <a:r>
              <a:rPr lang="en-US" dirty="0" smtClean="0">
                <a:solidFill>
                  <a:srgbClr val="0000FF"/>
                </a:solidFill>
              </a:rPr>
              <a:t>be </a:t>
            </a:r>
            <a:r>
              <a:rPr lang="en-US" dirty="0">
                <a:solidFill>
                  <a:srgbClr val="0000FF"/>
                </a:solidFill>
              </a:rPr>
              <a:t>modular and accessible and have a reasonable cost.</a:t>
            </a:r>
            <a:endParaRPr lang="it-IT" dirty="0">
              <a:solidFill>
                <a:srgbClr val="0000FF"/>
              </a:solidFill>
            </a:endParaRPr>
          </a:p>
          <a:p>
            <a:endParaRPr lang="it-IT" dirty="0">
              <a:solidFill>
                <a:srgbClr val="000090"/>
              </a:solidFill>
              <a:latin typeface="Times New Roman"/>
              <a:cs typeface="Times New Roman"/>
            </a:endParaRPr>
          </a:p>
        </p:txBody>
      </p:sp>
      <p:sp>
        <p:nvSpPr>
          <p:cNvPr id="2" name="Segnaposto piè di pagina 1"/>
          <p:cNvSpPr>
            <a:spLocks noGrp="1"/>
          </p:cNvSpPr>
          <p:nvPr>
            <p:ph type="ftr" sz="quarter" idx="11"/>
          </p:nvPr>
        </p:nvSpPr>
        <p:spPr>
          <a:xfrm>
            <a:off x="457199" y="6350605"/>
            <a:ext cx="5203371" cy="365125"/>
          </a:xfrm>
        </p:spPr>
        <p:txBody>
          <a:bodyPr/>
          <a:lstStyle/>
          <a:p>
            <a:pPr algn="l"/>
            <a:r>
              <a:rPr lang="it-IT" sz="1100" smtClean="0">
                <a:solidFill>
                  <a:srgbClr val="FF0000"/>
                </a:solidFill>
                <a:latin typeface="Times New Roman"/>
                <a:cs typeface="Times New Roman"/>
              </a:rPr>
              <a:t>Pierluigi Paolucci - INFN of Napoli</a:t>
            </a:r>
            <a:endParaRPr lang="it-IT" sz="1100" dirty="0">
              <a:solidFill>
                <a:srgbClr val="FF0000"/>
              </a:solidFill>
              <a:latin typeface="Times New Roman"/>
              <a:cs typeface="Times New Roman"/>
            </a:endParaRPr>
          </a:p>
        </p:txBody>
      </p:sp>
      <p:sp>
        <p:nvSpPr>
          <p:cNvPr id="3" name="Segnaposto numero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9B2E75-A9E3-7448-9872-38762C36EF7E}" type="slidenum">
              <a:rPr lang="it-IT" smtClean="0">
                <a:solidFill>
                  <a:srgbClr val="FF0000"/>
                </a:solidFill>
              </a:rPr>
              <a:t>4</a:t>
            </a:fld>
            <a:endParaRPr lang="it-IT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72974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>
          <a:xfrm>
            <a:off x="457199" y="142116"/>
            <a:ext cx="8229600" cy="884927"/>
          </a:xfrm>
          <a:gradFill flip="none" rotWithShape="1">
            <a:gsLst>
              <a:gs pos="85000">
                <a:schemeClr val="accent1"/>
              </a:gs>
              <a:gs pos="32000">
                <a:prstClr val="white"/>
              </a:gs>
            </a:gsLst>
            <a:lin ang="0" scaled="1"/>
            <a:tileRect/>
          </a:gradFill>
        </p:spPr>
        <p:txBody>
          <a:bodyPr>
            <a:normAutofit/>
          </a:bodyPr>
          <a:lstStyle/>
          <a:p>
            <a:r>
              <a:rPr lang="it-IT" sz="3600" dirty="0" err="1" smtClean="0">
                <a:solidFill>
                  <a:srgbClr val="FF0000"/>
                </a:solidFill>
                <a:latin typeface="Arial Unicode MS"/>
                <a:cs typeface="Arial Unicode MS"/>
              </a:rPr>
              <a:t>Ripple</a:t>
            </a:r>
            <a:r>
              <a:rPr lang="it-IT" sz="3600" dirty="0" smtClean="0">
                <a:solidFill>
                  <a:srgbClr val="FF0000"/>
                </a:solidFill>
                <a:latin typeface="Arial Unicode MS"/>
                <a:cs typeface="Arial Unicode MS"/>
              </a:rPr>
              <a:t> </a:t>
            </a:r>
            <a:r>
              <a:rPr lang="it-IT" sz="3600" dirty="0" err="1" smtClean="0">
                <a:solidFill>
                  <a:srgbClr val="FF0000"/>
                </a:solidFill>
                <a:latin typeface="Arial Unicode MS"/>
                <a:cs typeface="Arial Unicode MS"/>
              </a:rPr>
              <a:t>measurament</a:t>
            </a:r>
            <a:r>
              <a:rPr lang="it-IT" sz="3600" dirty="0" smtClean="0">
                <a:solidFill>
                  <a:srgbClr val="FF0000"/>
                </a:solidFill>
                <a:latin typeface="Arial Unicode MS"/>
                <a:cs typeface="Arial Unicode MS"/>
              </a:rPr>
              <a:t> on RPC </a:t>
            </a:r>
            <a:r>
              <a:rPr lang="it-IT" sz="3600" dirty="0" err="1" smtClean="0">
                <a:solidFill>
                  <a:srgbClr val="FF0000"/>
                </a:solidFill>
                <a:latin typeface="Arial Unicode MS"/>
                <a:cs typeface="Arial Unicode MS"/>
              </a:rPr>
              <a:t>system</a:t>
            </a:r>
            <a:endParaRPr lang="it-IT" sz="3600" dirty="0">
              <a:solidFill>
                <a:srgbClr val="FF0000"/>
              </a:solidFill>
              <a:latin typeface="Arial Unicode MS"/>
              <a:cs typeface="Arial Unicode MS"/>
            </a:endParaRPr>
          </a:p>
        </p:txBody>
      </p:sp>
      <p:sp>
        <p:nvSpPr>
          <p:cNvPr id="2" name="Segnaposto piè di pagina 1"/>
          <p:cNvSpPr>
            <a:spLocks noGrp="1"/>
          </p:cNvSpPr>
          <p:nvPr>
            <p:ph type="ftr" sz="quarter" idx="11"/>
          </p:nvPr>
        </p:nvSpPr>
        <p:spPr>
          <a:xfrm>
            <a:off x="457199" y="6350605"/>
            <a:ext cx="5203371" cy="365125"/>
          </a:xfrm>
        </p:spPr>
        <p:txBody>
          <a:bodyPr/>
          <a:lstStyle/>
          <a:p>
            <a:pPr algn="l"/>
            <a:r>
              <a:rPr lang="it-IT" sz="1100" smtClean="0">
                <a:solidFill>
                  <a:srgbClr val="FF0000"/>
                </a:solidFill>
                <a:latin typeface="Times New Roman"/>
                <a:cs typeface="Times New Roman"/>
              </a:rPr>
              <a:t>Pierluigi Paolucci - INFN of Napoli</a:t>
            </a:r>
            <a:endParaRPr lang="it-IT" sz="1100" dirty="0">
              <a:solidFill>
                <a:srgbClr val="FF0000"/>
              </a:solidFill>
              <a:latin typeface="Times New Roman"/>
              <a:cs typeface="Times New Roman"/>
            </a:endParaRPr>
          </a:p>
        </p:txBody>
      </p:sp>
      <p:sp>
        <p:nvSpPr>
          <p:cNvPr id="3" name="Segnaposto numero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9B2E75-A9E3-7448-9872-38762C36EF7E}" type="slidenum">
              <a:rPr lang="it-IT" smtClean="0">
                <a:solidFill>
                  <a:srgbClr val="FF0000"/>
                </a:solidFill>
              </a:rPr>
              <a:t>5</a:t>
            </a:fld>
            <a:endParaRPr lang="it-IT" dirty="0">
              <a:solidFill>
                <a:srgbClr val="FF0000"/>
              </a:solidFill>
            </a:endParaRPr>
          </a:p>
        </p:txBody>
      </p:sp>
      <p:sp>
        <p:nvSpPr>
          <p:cNvPr id="6" name="Segnaposto data 1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990600" cy="457200"/>
          </a:xfrm>
        </p:spPr>
        <p:txBody>
          <a:bodyPr/>
          <a:lstStyle/>
          <a:p>
            <a:fld id="{6628AFD7-9137-064A-87C1-5FBBA640A21F}" type="datetime1">
              <a:rPr lang="it-IT"/>
              <a:pPr/>
              <a:t>21/01/14</a:t>
            </a:fld>
            <a:endParaRPr lang="en-US"/>
          </a:p>
        </p:txBody>
      </p:sp>
      <p:sp>
        <p:nvSpPr>
          <p:cNvPr id="8" name="Segnaposto piè di pagina 2"/>
          <p:cNvSpPr txBox="1">
            <a:spLocks/>
          </p:cNvSpPr>
          <p:nvPr/>
        </p:nvSpPr>
        <p:spPr>
          <a:xfrm>
            <a:off x="1828800" y="6248400"/>
            <a:ext cx="54102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it-IT"/>
            </a:defPPr>
            <a:lvl1pPr marL="0" algn="ct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mtClean="0"/>
              <a:t>RPC Manufacturing Review - Pierluigi Paolucci - I.N.F.N. Napoli</a:t>
            </a:r>
            <a:endParaRPr lang="en-US"/>
          </a:p>
        </p:txBody>
      </p:sp>
      <p:sp>
        <p:nvSpPr>
          <p:cNvPr id="9" name="Segnaposto numero diapositiva 3"/>
          <p:cNvSpPr txBox="1">
            <a:spLocks/>
          </p:cNvSpPr>
          <p:nvPr/>
        </p:nvSpPr>
        <p:spPr>
          <a:xfrm>
            <a:off x="7467600" y="6248400"/>
            <a:ext cx="9906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it-IT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AF38F6D9-0855-8C44-B3B2-94BA0A0711A5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10" name="Rectangle 6"/>
          <p:cNvSpPr>
            <a:spLocks noChangeArrowheads="1"/>
          </p:cNvSpPr>
          <p:nvPr/>
        </p:nvSpPr>
        <p:spPr bwMode="auto">
          <a:xfrm>
            <a:off x="152400" y="1627808"/>
            <a:ext cx="8839200" cy="14268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marL="457200" indent="-457200">
              <a:buFont typeface="Arial"/>
              <a:buChar char="•"/>
            </a:pPr>
            <a:r>
              <a:rPr lang="en-US" dirty="0" smtClean="0">
                <a:solidFill>
                  <a:schemeClr val="tx2"/>
                </a:solidFill>
              </a:rPr>
              <a:t>The </a:t>
            </a:r>
            <a:r>
              <a:rPr lang="en-US" dirty="0">
                <a:solidFill>
                  <a:srgbClr val="FF0000"/>
                </a:solidFill>
              </a:rPr>
              <a:t>ripple peek to peek at load (f &lt; 1 MHz)</a:t>
            </a:r>
            <a:r>
              <a:rPr lang="en-US" dirty="0">
                <a:solidFill>
                  <a:schemeClr val="tx2"/>
                </a:solidFill>
              </a:rPr>
              <a:t> of the </a:t>
            </a:r>
            <a:r>
              <a:rPr lang="en-US" u="sng" dirty="0">
                <a:solidFill>
                  <a:schemeClr val="tx2"/>
                </a:solidFill>
              </a:rPr>
              <a:t>2 HV channels is &lt; 20 mV</a:t>
            </a:r>
            <a:r>
              <a:rPr lang="en-US" dirty="0">
                <a:solidFill>
                  <a:schemeClr val="tx2"/>
                </a:solidFill>
              </a:rPr>
              <a:t> while for the </a:t>
            </a:r>
            <a:r>
              <a:rPr lang="en-US" u="sng" dirty="0">
                <a:solidFill>
                  <a:schemeClr val="tx2"/>
                </a:solidFill>
              </a:rPr>
              <a:t>6 LV channels it is about 200 </a:t>
            </a:r>
            <a:r>
              <a:rPr lang="en-US" u="sng" dirty="0" smtClean="0">
                <a:solidFill>
                  <a:schemeClr val="tx2"/>
                </a:solidFill>
              </a:rPr>
              <a:t>mv</a:t>
            </a:r>
            <a:endParaRPr lang="en-US" dirty="0" smtClean="0">
              <a:solidFill>
                <a:schemeClr val="tx2"/>
              </a:solidFill>
            </a:endParaRPr>
          </a:p>
          <a:p>
            <a:pPr marL="457200" indent="-457200">
              <a:buFont typeface="Arial"/>
              <a:buChar char="•"/>
            </a:pPr>
            <a:endParaRPr lang="en-US" dirty="0">
              <a:solidFill>
                <a:schemeClr val="tx2"/>
              </a:solidFill>
            </a:endParaRPr>
          </a:p>
          <a:p>
            <a:pPr marL="457200" indent="-457200">
              <a:buFont typeface="Arial"/>
              <a:buChar char="•"/>
            </a:pPr>
            <a:r>
              <a:rPr lang="en-US" sz="2000" dirty="0" smtClean="0">
                <a:solidFill>
                  <a:srgbClr val="FF0000"/>
                </a:solidFill>
              </a:rPr>
              <a:t>Is such a noise reasonable for the GEM detector ?</a:t>
            </a:r>
            <a:endParaRPr lang="en-US" sz="2000" dirty="0">
              <a:solidFill>
                <a:srgbClr val="FF0000"/>
              </a:solidFill>
            </a:endParaRPr>
          </a:p>
        </p:txBody>
      </p:sp>
      <p:pic>
        <p:nvPicPr>
          <p:cNvPr id="11" name="Picture 7" descr="TEK0000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3409950"/>
            <a:ext cx="4495800" cy="3371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9" descr="rippl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3409950"/>
            <a:ext cx="4495800" cy="3371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639650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84927"/>
          </a:xfrm>
          <a:gradFill flip="none" rotWithShape="1">
            <a:gsLst>
              <a:gs pos="85000">
                <a:schemeClr val="accent1"/>
              </a:gs>
              <a:gs pos="32000">
                <a:prstClr val="white"/>
              </a:gs>
            </a:gsLst>
            <a:lin ang="0" scaled="1"/>
            <a:tileRect/>
          </a:gradFill>
        </p:spPr>
        <p:txBody>
          <a:bodyPr>
            <a:normAutofit fontScale="90000"/>
          </a:bodyPr>
          <a:lstStyle/>
          <a:p>
            <a:r>
              <a:rPr lang="en-US" sz="3600" dirty="0" smtClean="0">
                <a:solidFill>
                  <a:srgbClr val="FF0000"/>
                </a:solidFill>
                <a:latin typeface="Arial Unicode MS"/>
                <a:cs typeface="Arial Unicode MS"/>
              </a:rPr>
              <a:t>Ingredients needed to design the system</a:t>
            </a:r>
            <a:endParaRPr lang="en-US" sz="3600" dirty="0">
              <a:solidFill>
                <a:srgbClr val="FF0000"/>
              </a:solidFill>
              <a:latin typeface="Arial Unicode MS"/>
              <a:cs typeface="Arial Unicode MS"/>
            </a:endParaRPr>
          </a:p>
        </p:txBody>
      </p:sp>
      <p:sp>
        <p:nvSpPr>
          <p:cNvPr id="5" name="Segnaposto contenuto 4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sz="4000" dirty="0">
                <a:solidFill>
                  <a:srgbClr val="FF0000"/>
                </a:solidFill>
              </a:rPr>
              <a:t>How prevent and cure chamber discharge ?</a:t>
            </a:r>
            <a:endParaRPr lang="it-IT" sz="4000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Every </a:t>
            </a:r>
            <a:r>
              <a:rPr lang="en-US" dirty="0"/>
              <a:t>chamber is divided in a certain number of GEM sectors, </a:t>
            </a:r>
            <a:r>
              <a:rPr lang="en-US" dirty="0">
                <a:solidFill>
                  <a:srgbClr val="0000FF"/>
                </a:solidFill>
              </a:rPr>
              <a:t>resistive coupled each other </a:t>
            </a:r>
            <a:r>
              <a:rPr lang="en-US" dirty="0"/>
              <a:t>and the way they are coupled is essential to correctly design the power system.</a:t>
            </a:r>
            <a:endParaRPr lang="it-IT" dirty="0"/>
          </a:p>
          <a:p>
            <a:r>
              <a:rPr lang="en-US" dirty="0"/>
              <a:t>The resistive coupling </a:t>
            </a:r>
            <a:r>
              <a:rPr lang="en-US" dirty="0" smtClean="0"/>
              <a:t>(filtered is better) is </a:t>
            </a:r>
            <a:r>
              <a:rPr lang="en-US" dirty="0"/>
              <a:t>intended to power all the sectors at the same voltage, to protect them in case of discharge and reduce the noise. </a:t>
            </a:r>
            <a:endParaRPr lang="it-IT" dirty="0"/>
          </a:p>
          <a:p>
            <a:r>
              <a:rPr lang="en-US" dirty="0"/>
              <a:t>One more critical point in the power system design is the </a:t>
            </a:r>
            <a:r>
              <a:rPr lang="en-US" dirty="0">
                <a:solidFill>
                  <a:srgbClr val="FF0000"/>
                </a:solidFill>
              </a:rPr>
              <a:t>noise induced on the chamber </a:t>
            </a:r>
            <a:r>
              <a:rPr lang="en-US" dirty="0"/>
              <a:t>that depends to the grounding schema of the system, to the cable routing and to the faraday cage of the chamber. </a:t>
            </a:r>
            <a:r>
              <a:rPr lang="en-US" dirty="0">
                <a:solidFill>
                  <a:srgbClr val="FF0000"/>
                </a:solidFill>
              </a:rPr>
              <a:t>Passive or active filters </a:t>
            </a:r>
            <a:r>
              <a:rPr lang="en-US" dirty="0" smtClean="0"/>
              <a:t>have to be </a:t>
            </a:r>
            <a:r>
              <a:rPr lang="en-US" dirty="0"/>
              <a:t>introduced on both power supply and chamber in order to reduce the induced noise and to protect the chamber in case of discharge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endParaRPr lang="it-IT" dirty="0">
              <a:solidFill>
                <a:srgbClr val="000090"/>
              </a:solidFill>
              <a:latin typeface="Times New Roman"/>
              <a:cs typeface="Times New Roman"/>
            </a:endParaRPr>
          </a:p>
        </p:txBody>
      </p:sp>
      <p:sp>
        <p:nvSpPr>
          <p:cNvPr id="2" name="Segnaposto piè di pagina 1"/>
          <p:cNvSpPr>
            <a:spLocks noGrp="1"/>
          </p:cNvSpPr>
          <p:nvPr>
            <p:ph type="ftr" sz="quarter" idx="11"/>
          </p:nvPr>
        </p:nvSpPr>
        <p:spPr>
          <a:xfrm>
            <a:off x="457199" y="6350605"/>
            <a:ext cx="5203371" cy="365125"/>
          </a:xfrm>
        </p:spPr>
        <p:txBody>
          <a:bodyPr/>
          <a:lstStyle/>
          <a:p>
            <a:pPr algn="l"/>
            <a:r>
              <a:rPr lang="it-IT" sz="1100" smtClean="0">
                <a:solidFill>
                  <a:srgbClr val="FF0000"/>
                </a:solidFill>
                <a:latin typeface="Times New Roman"/>
                <a:cs typeface="Times New Roman"/>
              </a:rPr>
              <a:t>Pierluigi Paolucci - INFN of Napoli</a:t>
            </a:r>
            <a:endParaRPr lang="it-IT" sz="1100" dirty="0">
              <a:solidFill>
                <a:srgbClr val="FF0000"/>
              </a:solidFill>
              <a:latin typeface="Times New Roman"/>
              <a:cs typeface="Times New Roman"/>
            </a:endParaRPr>
          </a:p>
        </p:txBody>
      </p:sp>
      <p:sp>
        <p:nvSpPr>
          <p:cNvPr id="3" name="Segnaposto numero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9B2E75-A9E3-7448-9872-38762C36EF7E}" type="slidenum">
              <a:rPr lang="it-IT" smtClean="0">
                <a:solidFill>
                  <a:srgbClr val="FF0000"/>
                </a:solidFill>
              </a:rPr>
              <a:t>6</a:t>
            </a:fld>
            <a:endParaRPr lang="it-IT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49759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>
          <a:xfrm>
            <a:off x="457200" y="159179"/>
            <a:ext cx="8229600" cy="596552"/>
          </a:xfrm>
        </p:spPr>
        <p:txBody>
          <a:bodyPr>
            <a:normAutofit fontScale="90000"/>
          </a:bodyPr>
          <a:lstStyle/>
          <a:p>
            <a:r>
              <a:rPr lang="it-IT" dirty="0" smtClean="0"/>
              <a:t>HV schema - </a:t>
            </a:r>
            <a:r>
              <a:rPr lang="it-IT" dirty="0" err="1" smtClean="0"/>
              <a:t>proposal</a:t>
            </a:r>
            <a:endParaRPr lang="it-IT" dirty="0"/>
          </a:p>
        </p:txBody>
      </p:sp>
      <p:sp>
        <p:nvSpPr>
          <p:cNvPr id="6" name="Rettangolo 5"/>
          <p:cNvSpPr/>
          <p:nvPr/>
        </p:nvSpPr>
        <p:spPr>
          <a:xfrm>
            <a:off x="486379" y="1358872"/>
            <a:ext cx="1873061" cy="910766"/>
          </a:xfrm>
          <a:prstGeom prst="rect">
            <a:avLst/>
          </a:prstGeom>
          <a:solidFill>
            <a:srgbClr val="C0504D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/>
              <a:t>PS</a:t>
            </a:r>
            <a:endParaRPr lang="it-IT" dirty="0" smtClean="0"/>
          </a:p>
          <a:p>
            <a:pPr algn="ctr"/>
            <a:r>
              <a:rPr lang="it-IT" dirty="0" err="1" smtClean="0"/>
              <a:t>system</a:t>
            </a:r>
            <a:endParaRPr lang="it-IT" dirty="0"/>
          </a:p>
        </p:txBody>
      </p:sp>
      <p:sp>
        <p:nvSpPr>
          <p:cNvPr id="7" name="Rettangolo 6"/>
          <p:cNvSpPr/>
          <p:nvPr/>
        </p:nvSpPr>
        <p:spPr>
          <a:xfrm>
            <a:off x="7043215" y="2731434"/>
            <a:ext cx="1962865" cy="1039043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/>
              <a:t>GEM 1</a:t>
            </a:r>
            <a:endParaRPr lang="it-IT" dirty="0"/>
          </a:p>
        </p:txBody>
      </p:sp>
      <p:sp>
        <p:nvSpPr>
          <p:cNvPr id="8" name="Rettangolo 7"/>
          <p:cNvSpPr/>
          <p:nvPr/>
        </p:nvSpPr>
        <p:spPr>
          <a:xfrm>
            <a:off x="7043215" y="2846884"/>
            <a:ext cx="525995" cy="820971"/>
          </a:xfrm>
          <a:prstGeom prst="rect">
            <a:avLst/>
          </a:prstGeom>
          <a:solidFill>
            <a:srgbClr val="C0504D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 err="1" smtClean="0"/>
              <a:t>filter</a:t>
            </a:r>
            <a:endParaRPr lang="it-IT" sz="800" dirty="0"/>
          </a:p>
        </p:txBody>
      </p:sp>
      <p:sp>
        <p:nvSpPr>
          <p:cNvPr id="9" name="Rettangolo 8"/>
          <p:cNvSpPr/>
          <p:nvPr/>
        </p:nvSpPr>
        <p:spPr>
          <a:xfrm>
            <a:off x="2975241" y="1089491"/>
            <a:ext cx="1603647" cy="1475183"/>
          </a:xfrm>
          <a:prstGeom prst="rect">
            <a:avLst/>
          </a:prstGeom>
          <a:solidFill>
            <a:srgbClr val="00009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/>
              <a:t>HV</a:t>
            </a:r>
          </a:p>
          <a:p>
            <a:pPr algn="ctr"/>
            <a:r>
              <a:rPr lang="it-IT" dirty="0" smtClean="0"/>
              <a:t>Distributor</a:t>
            </a:r>
          </a:p>
          <a:p>
            <a:pPr algn="ctr"/>
            <a:r>
              <a:rPr lang="it-IT" dirty="0" smtClean="0"/>
              <a:t>+</a:t>
            </a:r>
          </a:p>
          <a:p>
            <a:pPr algn="ctr"/>
            <a:r>
              <a:rPr lang="it-IT" dirty="0" err="1" smtClean="0"/>
              <a:t>filter</a:t>
            </a:r>
            <a:endParaRPr lang="it-IT" dirty="0"/>
          </a:p>
        </p:txBody>
      </p:sp>
      <p:cxnSp>
        <p:nvCxnSpPr>
          <p:cNvPr id="11" name="Connettore 2 10"/>
          <p:cNvCxnSpPr>
            <a:stCxn id="6" idx="3"/>
            <a:endCxn id="9" idx="1"/>
          </p:cNvCxnSpPr>
          <p:nvPr/>
        </p:nvCxnSpPr>
        <p:spPr>
          <a:xfrm>
            <a:off x="2359440" y="1814255"/>
            <a:ext cx="615801" cy="1282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Rettangolo 11"/>
          <p:cNvSpPr/>
          <p:nvPr/>
        </p:nvSpPr>
        <p:spPr>
          <a:xfrm>
            <a:off x="7043215" y="3922877"/>
            <a:ext cx="1962865" cy="1039043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/>
              <a:t>GEM 2</a:t>
            </a:r>
            <a:endParaRPr lang="it-IT" dirty="0"/>
          </a:p>
        </p:txBody>
      </p:sp>
      <p:sp>
        <p:nvSpPr>
          <p:cNvPr id="13" name="Rettangolo 12"/>
          <p:cNvSpPr/>
          <p:nvPr/>
        </p:nvSpPr>
        <p:spPr>
          <a:xfrm>
            <a:off x="7043215" y="4038327"/>
            <a:ext cx="525995" cy="820971"/>
          </a:xfrm>
          <a:prstGeom prst="rect">
            <a:avLst/>
          </a:prstGeom>
          <a:solidFill>
            <a:srgbClr val="C0504D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 err="1" smtClean="0"/>
              <a:t>filter</a:t>
            </a:r>
            <a:endParaRPr lang="it-IT" sz="800" dirty="0"/>
          </a:p>
        </p:txBody>
      </p:sp>
      <p:sp>
        <p:nvSpPr>
          <p:cNvPr id="14" name="Rettangolo 13"/>
          <p:cNvSpPr/>
          <p:nvPr/>
        </p:nvSpPr>
        <p:spPr>
          <a:xfrm>
            <a:off x="7043215" y="5167161"/>
            <a:ext cx="1962865" cy="1039043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/>
              <a:t>GEM </a:t>
            </a:r>
            <a:r>
              <a:rPr lang="it-IT" dirty="0" err="1" smtClean="0"/>
              <a:t>n</a:t>
            </a:r>
            <a:endParaRPr lang="it-IT" dirty="0"/>
          </a:p>
        </p:txBody>
      </p:sp>
      <p:sp>
        <p:nvSpPr>
          <p:cNvPr id="15" name="Rettangolo 14"/>
          <p:cNvSpPr/>
          <p:nvPr/>
        </p:nvSpPr>
        <p:spPr>
          <a:xfrm>
            <a:off x="7043215" y="5282611"/>
            <a:ext cx="525995" cy="820971"/>
          </a:xfrm>
          <a:prstGeom prst="rect">
            <a:avLst/>
          </a:prstGeom>
          <a:solidFill>
            <a:srgbClr val="C0504D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 err="1" smtClean="0"/>
              <a:t>filter</a:t>
            </a:r>
            <a:endParaRPr lang="it-IT" sz="800" dirty="0"/>
          </a:p>
        </p:txBody>
      </p:sp>
      <p:cxnSp>
        <p:nvCxnSpPr>
          <p:cNvPr id="18" name="Connettore 4 17"/>
          <p:cNvCxnSpPr>
            <a:endCxn id="8" idx="1"/>
          </p:cNvCxnSpPr>
          <p:nvPr/>
        </p:nvCxnSpPr>
        <p:spPr>
          <a:xfrm>
            <a:off x="4578888" y="1461494"/>
            <a:ext cx="2464327" cy="1795876"/>
          </a:xfrm>
          <a:prstGeom prst="bentConnector3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Connettore 4 20"/>
          <p:cNvCxnSpPr>
            <a:stCxn id="9" idx="3"/>
            <a:endCxn id="13" idx="1"/>
          </p:cNvCxnSpPr>
          <p:nvPr/>
        </p:nvCxnSpPr>
        <p:spPr>
          <a:xfrm>
            <a:off x="4578888" y="1827083"/>
            <a:ext cx="2464327" cy="2621730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Connettore 4 24"/>
          <p:cNvCxnSpPr/>
          <p:nvPr/>
        </p:nvCxnSpPr>
        <p:spPr>
          <a:xfrm rot="16200000" flipH="1">
            <a:off x="4091882" y="2575759"/>
            <a:ext cx="3464002" cy="2489990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9" name="CasellaDiTesto 38"/>
          <p:cNvSpPr txBox="1"/>
          <p:nvPr/>
        </p:nvSpPr>
        <p:spPr>
          <a:xfrm>
            <a:off x="223919" y="2597140"/>
            <a:ext cx="4407416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dirty="0" smtClean="0"/>
              <a:t>CAEN EASY PS and is under test in Napoli</a:t>
            </a:r>
          </a:p>
          <a:p>
            <a:pPr marL="285750" indent="-285750">
              <a:buFont typeface="Arial"/>
              <a:buChar char="•"/>
            </a:pPr>
            <a:endParaRPr lang="en-US" dirty="0" smtClean="0"/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A first passive filter* will be introduced on the HV board or on the distributor</a:t>
            </a:r>
          </a:p>
          <a:p>
            <a:pPr marL="285750" indent="-285750">
              <a:buFont typeface="Arial"/>
              <a:buChar char="•"/>
            </a:pPr>
            <a:endParaRPr lang="en-US" dirty="0" smtClean="0"/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A second and most important passive filter* will be </a:t>
            </a:r>
            <a:r>
              <a:rPr lang="en-US" dirty="0" smtClean="0"/>
              <a:t>mounted as close as possible to the chamber. This can be also used to protect the chamber from spikes.</a:t>
            </a:r>
            <a:endParaRPr lang="en-US" dirty="0" smtClean="0"/>
          </a:p>
          <a:p>
            <a:pPr marL="285750" indent="-285750">
              <a:buFont typeface="Arial"/>
              <a:buChar char="•"/>
            </a:pPr>
            <a:endParaRPr lang="en-US" dirty="0" smtClean="0"/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Test at CERN or LNF wil</a:t>
            </a:r>
            <a:r>
              <a:rPr lang="en-US" dirty="0" smtClean="0"/>
              <a:t>l be done in the first part of the 2014.</a:t>
            </a:r>
          </a:p>
          <a:p>
            <a:pPr marL="285750" indent="-285750">
              <a:buFont typeface="Arial"/>
              <a:buChar char="•"/>
            </a:pPr>
            <a:endParaRPr lang="en-US" dirty="0" smtClean="0"/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Cables routing on the chamber is under study in Napoli.</a:t>
            </a:r>
          </a:p>
        </p:txBody>
      </p:sp>
      <p:sp>
        <p:nvSpPr>
          <p:cNvPr id="40" name="Rettangolo 39"/>
          <p:cNvSpPr/>
          <p:nvPr/>
        </p:nvSpPr>
        <p:spPr>
          <a:xfrm>
            <a:off x="6188364" y="2895829"/>
            <a:ext cx="450273" cy="3105967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/>
              <a:t>HV</a:t>
            </a:r>
          </a:p>
          <a:p>
            <a:pPr algn="ctr"/>
            <a:endParaRPr lang="it-IT" dirty="0"/>
          </a:p>
          <a:p>
            <a:pPr algn="ctr"/>
            <a:r>
              <a:rPr lang="it-IT" dirty="0" smtClean="0"/>
              <a:t> </a:t>
            </a:r>
          </a:p>
          <a:p>
            <a:pPr algn="ctr"/>
            <a:r>
              <a:rPr lang="it-IT" dirty="0" smtClean="0"/>
              <a:t>D</a:t>
            </a:r>
          </a:p>
          <a:p>
            <a:pPr algn="ctr"/>
            <a:r>
              <a:rPr lang="it-IT" dirty="0" smtClean="0"/>
              <a:t>I</a:t>
            </a:r>
          </a:p>
          <a:p>
            <a:pPr algn="ctr"/>
            <a:r>
              <a:rPr lang="it-IT" dirty="0" smtClean="0"/>
              <a:t> v</a:t>
            </a:r>
          </a:p>
          <a:p>
            <a:pPr algn="ctr"/>
            <a:r>
              <a:rPr lang="it-IT" dirty="0" smtClean="0"/>
              <a:t> i d e</a:t>
            </a:r>
          </a:p>
          <a:p>
            <a:pPr algn="ctr"/>
            <a:r>
              <a:rPr lang="it-IT" dirty="0" err="1" smtClean="0"/>
              <a:t>r</a:t>
            </a:r>
            <a:endParaRPr lang="it-IT" dirty="0"/>
          </a:p>
        </p:txBody>
      </p:sp>
      <p:sp>
        <p:nvSpPr>
          <p:cNvPr id="19" name="CasellaDiTesto 18"/>
          <p:cNvSpPr txBox="1"/>
          <p:nvPr/>
        </p:nvSpPr>
        <p:spPr>
          <a:xfrm>
            <a:off x="6601343" y="1104841"/>
            <a:ext cx="2404737" cy="923330"/>
          </a:xfrm>
          <a:prstGeom prst="rect">
            <a:avLst/>
          </a:prstGeom>
          <a:noFill/>
          <a:ln>
            <a:solidFill>
              <a:srgbClr val="4F81BD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* Any resistor along the</a:t>
            </a:r>
          </a:p>
          <a:p>
            <a:r>
              <a:rPr lang="en-US" dirty="0" smtClean="0"/>
              <a:t>HV line introduce a </a:t>
            </a:r>
          </a:p>
          <a:p>
            <a:r>
              <a:rPr lang="en-US" dirty="0" smtClean="0"/>
              <a:t>Voltage drop.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34487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16974"/>
          </a:xfrm>
        </p:spPr>
        <p:txBody>
          <a:bodyPr/>
          <a:lstStyle/>
          <a:p>
            <a:r>
              <a:rPr lang="it-IT" dirty="0" smtClean="0"/>
              <a:t>HV </a:t>
            </a:r>
            <a:r>
              <a:rPr lang="it-IT" dirty="0" err="1" smtClean="0"/>
              <a:t>module</a:t>
            </a:r>
            <a:r>
              <a:rPr lang="it-IT" dirty="0" smtClean="0"/>
              <a:t> under test</a:t>
            </a:r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Pierluigi Paolucci - INFN of Napoli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9B2E75-A9E3-7448-9872-38762C36EF7E}" type="slidenum">
              <a:rPr lang="it-IT" smtClean="0"/>
              <a:t>8</a:t>
            </a:fld>
            <a:endParaRPr lang="it-IT"/>
          </a:p>
        </p:txBody>
      </p:sp>
      <p:pic>
        <p:nvPicPr>
          <p:cNvPr id="7" name="Immagine 6" descr="Schermata 2014-01-21 alle 18.45.48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6250" y="1417638"/>
            <a:ext cx="7923924" cy="4914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13960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64718"/>
            <a:ext cx="8229600" cy="816974"/>
          </a:xfrm>
        </p:spPr>
        <p:txBody>
          <a:bodyPr/>
          <a:lstStyle/>
          <a:p>
            <a:r>
              <a:rPr lang="it-IT" dirty="0" smtClean="0"/>
              <a:t>HV </a:t>
            </a:r>
            <a:r>
              <a:rPr lang="it-IT" dirty="0" err="1" smtClean="0"/>
              <a:t>module</a:t>
            </a:r>
            <a:r>
              <a:rPr lang="it-IT" dirty="0" smtClean="0"/>
              <a:t> under test</a:t>
            </a:r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Pierluigi Paolucci - INFN of Napoli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9B2E75-A9E3-7448-9872-38762C36EF7E}" type="slidenum">
              <a:rPr lang="it-IT" smtClean="0"/>
              <a:t>9</a:t>
            </a:fld>
            <a:endParaRPr lang="it-IT"/>
          </a:p>
        </p:txBody>
      </p:sp>
      <p:pic>
        <p:nvPicPr>
          <p:cNvPr id="3" name="Immagine 2" descr="Schermata 2014-01-21 alle 18.56.03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0773" y="1213520"/>
            <a:ext cx="7067797" cy="46748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8250214"/>
      </p:ext>
    </p:extLst>
  </p:cSld>
  <p:clrMapOvr>
    <a:masterClrMapping/>
  </p:clrMapOvr>
</p:sld>
</file>

<file path=ppt/theme/theme1.xml><?xml version="1.0" encoding="utf-8"?>
<a:theme xmlns:a="http://schemas.openxmlformats.org/drawingml/2006/main" name="ModelloPigi2012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ModelloPigi2012.potx</Template>
  <TotalTime>136</TotalTime>
  <Words>866</Words>
  <Application>Microsoft Macintosh PowerPoint</Application>
  <PresentationFormat>Presentazione su schermo (4:3)</PresentationFormat>
  <Paragraphs>121</Paragraphs>
  <Slides>12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12</vt:i4>
      </vt:variant>
    </vt:vector>
  </HeadingPairs>
  <TitlesOfParts>
    <vt:vector size="13" baseType="lpstr">
      <vt:lpstr>ModelloPigi2012</vt:lpstr>
      <vt:lpstr>Power system for GEM detector</vt:lpstr>
      <vt:lpstr>Introduction</vt:lpstr>
      <vt:lpstr>CMS Requirements</vt:lpstr>
      <vt:lpstr>GEM detector Requirements</vt:lpstr>
      <vt:lpstr>Ripple measurament on RPC system</vt:lpstr>
      <vt:lpstr>Ingredients needed to design the system</vt:lpstr>
      <vt:lpstr>HV schema - proposal</vt:lpstr>
      <vt:lpstr>HV module under test</vt:lpstr>
      <vt:lpstr>HV module under test</vt:lpstr>
      <vt:lpstr>Missing items</vt:lpstr>
      <vt:lpstr>How estimate the cost</vt:lpstr>
      <vt:lpstr>Conclusion</vt:lpstr>
    </vt:vector>
  </TitlesOfParts>
  <Company>INFN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di PowerPoint</dc:title>
  <dc:creator>Pierluigi Paolucci</dc:creator>
  <cp:lastModifiedBy>Pierluigi Paolucci</cp:lastModifiedBy>
  <cp:revision>17</cp:revision>
  <dcterms:created xsi:type="dcterms:W3CDTF">2012-12-07T21:13:31Z</dcterms:created>
  <dcterms:modified xsi:type="dcterms:W3CDTF">2014-01-21T18:20:25Z</dcterms:modified>
</cp:coreProperties>
</file>