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7" r:id="rId9"/>
    <p:sldId id="268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63" autoAdjust="0"/>
  </p:normalViewPr>
  <p:slideViewPr>
    <p:cSldViewPr snapToGrid="0" snapToObjects="1">
      <p:cViewPr varScale="1">
        <p:scale>
          <a:sx n="121" d="100"/>
          <a:sy n="121" d="100"/>
        </p:scale>
        <p:origin x="-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D9A4D-EEB7-3443-8EC1-953F3CB52B35}" type="datetimeFigureOut">
              <a:rPr lang="it-IT" smtClean="0"/>
              <a:t>21/01/14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F765-A9A9-6245-B693-D3AE0806237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05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E41A3-2B80-BD49-B69D-82C86BFAF8B0}" type="datetimeFigureOut">
              <a:rPr lang="it-IT" smtClean="0"/>
              <a:t>21/01/14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C6E1B-8053-8E4C-B4E1-065A17E81C6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3096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348-9CD5-4B48-91AE-7B2F66F2412F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9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CF33-EE23-B74D-9296-548548A6C15D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74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32B-B750-5B42-A14C-B861A25E76A6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63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5831-0A3F-D243-BE2E-3524BEB2A016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52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D7D2-5A60-2B48-85CF-61A51C1BC5BE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9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47B0-1AFA-CD49-9640-C3903CE91976}" type="datetime1">
              <a:rPr lang="it-IT" smtClean="0"/>
              <a:t>21/01/14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82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2D86-9756-2641-B822-A5FCBE632282}" type="datetime1">
              <a:rPr lang="it-IT" smtClean="0"/>
              <a:t>21/01/14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5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6ED2-7DF4-E243-9648-A5AEBCE515F6}" type="datetime1">
              <a:rPr lang="it-IT" smtClean="0"/>
              <a:t>21/01/14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2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161-DD52-9C4D-871F-2160293941D9}" type="datetime1">
              <a:rPr lang="it-IT" smtClean="0"/>
              <a:t>21/01/14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5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6BF4-A916-1742-B631-34CDF51B7CE4}" type="datetime1">
              <a:rPr lang="it-IT" smtClean="0"/>
              <a:t>21/01/14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9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641A-4F9F-6A49-88C4-0773CD0E31F1}" type="datetime1">
              <a:rPr lang="it-IT" smtClean="0"/>
              <a:t>21/01/14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8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F8D9-3D10-0540-842C-5DF2DEE18A4E}" type="datetime1">
              <a:rPr lang="it-IT" smtClean="0"/>
              <a:t>21/01/14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2E75-A9E3-7448-9872-38762C36EF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14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47473"/>
            <a:ext cx="7772400" cy="1470025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Power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system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for GEM detector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Pierluigi Paolucci</a:t>
            </a:r>
          </a:p>
          <a:p>
            <a:r>
              <a:rPr lang="it-IT" sz="28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I.N.F.N. of Napoli</a:t>
            </a:r>
            <a:endParaRPr lang="it-IT" sz="28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187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4493"/>
          </a:xfrm>
        </p:spPr>
        <p:txBody>
          <a:bodyPr/>
          <a:lstStyle/>
          <a:p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items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2034"/>
            <a:ext cx="8229600" cy="48141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Chamber CAD drawing is mandatory to study the cable routing.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Ground and electrical connection schema is necessary to design a Power System.</a:t>
            </a:r>
          </a:p>
          <a:p>
            <a:r>
              <a:rPr lang="en-US" dirty="0" smtClean="0"/>
              <a:t>A dedicated test to study noise and grounding is important in my view. ASAP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More experts needed to design the chamber for what concern the electronics.</a:t>
            </a:r>
          </a:p>
          <a:p>
            <a:r>
              <a:rPr lang="en-US" dirty="0" smtClean="0"/>
              <a:t>Cable dimension and path requirements </a:t>
            </a:r>
            <a:r>
              <a:rPr lang="en-US" dirty="0" err="1" smtClean="0"/>
              <a:t>neded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48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How estimate the cost</a:t>
            </a:r>
            <a:endParaRPr lang="en-US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many channels per chamber.</a:t>
            </a:r>
            <a:endParaRPr lang="it-IT" dirty="0"/>
          </a:p>
          <a:p>
            <a:r>
              <a:rPr lang="en-US" dirty="0" smtClean="0"/>
              <a:t>Maximum voltage and current. </a:t>
            </a:r>
          </a:p>
          <a:p>
            <a:r>
              <a:rPr lang="en-US" dirty="0" smtClean="0"/>
              <a:t>Noise requirements and filters on board and on chamber.</a:t>
            </a:r>
          </a:p>
          <a:p>
            <a:r>
              <a:rPr lang="en-US" dirty="0" smtClean="0"/>
              <a:t>Precise current measurements requires ADC (ATLAS) ?</a:t>
            </a:r>
          </a:p>
          <a:p>
            <a:endParaRPr lang="en-US" dirty="0"/>
          </a:p>
          <a:p>
            <a:r>
              <a:rPr lang="en-US" dirty="0" smtClean="0"/>
              <a:t>2 Mainframes about 20 KCHF</a:t>
            </a:r>
          </a:p>
          <a:p>
            <a:r>
              <a:rPr lang="en-US" dirty="0" smtClean="0"/>
              <a:t>1 HV board with 6 channels costs 7 KCHF</a:t>
            </a:r>
          </a:p>
          <a:p>
            <a:r>
              <a:rPr lang="en-US" dirty="0" smtClean="0"/>
              <a:t>1 LV board with 6 channels costs 7 KCHF</a:t>
            </a:r>
          </a:p>
          <a:p>
            <a:endParaRPr lang="it-IT" dirty="0" smtClean="0"/>
          </a:p>
          <a:p>
            <a:r>
              <a:rPr lang="en-US" dirty="0" smtClean="0"/>
              <a:t>LV on the balcony and HV in USC ?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From my experience this is mandatory</a:t>
            </a:r>
          </a:p>
          <a:p>
            <a:pPr lvl="1"/>
            <a:r>
              <a:rPr lang="en-US" dirty="0" smtClean="0"/>
              <a:t>Long cable, patch panel, distributors – 100KCHF in RPC</a:t>
            </a:r>
          </a:p>
          <a:p>
            <a:r>
              <a:rPr lang="en-US" dirty="0" smtClean="0"/>
              <a:t>Safety and monitoring</a:t>
            </a:r>
          </a:p>
          <a:p>
            <a:endParaRPr lang="en-US" dirty="0" smtClean="0"/>
          </a:p>
          <a:p>
            <a:pPr lvl="1"/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11</a:t>
            </a:fld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26828" y="3722702"/>
            <a:ext cx="3242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About</a:t>
            </a:r>
            <a:r>
              <a:rPr lang="it-IT" sz="2400" dirty="0" smtClean="0">
                <a:solidFill>
                  <a:srgbClr val="FF0000"/>
                </a:solidFill>
              </a:rPr>
              <a:t> 1.2 KCHF/</a:t>
            </a:r>
            <a:r>
              <a:rPr lang="it-IT" sz="2400" dirty="0" err="1" smtClean="0">
                <a:solidFill>
                  <a:srgbClr val="FF0000"/>
                </a:solidFill>
              </a:rPr>
              <a:t>channel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9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Conclusion</a:t>
            </a:r>
            <a:endParaRPr lang="en-US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Chamber and super-module design are necessary to design the power system.</a:t>
            </a:r>
          </a:p>
          <a:p>
            <a:r>
              <a:rPr lang="en-US" dirty="0" smtClean="0"/>
              <a:t>Filters and discharge control are mandatory.</a:t>
            </a:r>
          </a:p>
          <a:p>
            <a:endParaRPr lang="en-US" dirty="0" smtClean="0"/>
          </a:p>
          <a:p>
            <a:r>
              <a:rPr lang="en-US" dirty="0" smtClean="0"/>
              <a:t>Cost estimation between </a:t>
            </a:r>
            <a:r>
              <a:rPr lang="en-US" dirty="0" smtClean="0">
                <a:solidFill>
                  <a:srgbClr val="FF0000"/>
                </a:solidFill>
              </a:rPr>
              <a:t>400-600 KCHF</a:t>
            </a:r>
          </a:p>
          <a:p>
            <a:pPr lvl="1"/>
            <a:r>
              <a:rPr lang="en-US" dirty="0" smtClean="0"/>
              <a:t>in a months I’ll provide a couple of schema with a better quotation</a:t>
            </a:r>
          </a:p>
          <a:p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12</a:t>
            </a:fld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5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232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Introduction</a:t>
            </a:r>
            <a:endParaRPr lang="it-IT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GEM power system will provide high and low voltages to the 144 GEM chambers and to the front-end electronics boards.</a:t>
            </a:r>
            <a:endParaRPr lang="it-IT" dirty="0"/>
          </a:p>
          <a:p>
            <a:r>
              <a:rPr lang="en-US" dirty="0">
                <a:solidFill>
                  <a:srgbClr val="000090"/>
                </a:solidFill>
              </a:rPr>
              <a:t>The design of the power system is strongly related to the chamber design and to the grounding schema of the full system. 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Custom solutions have been adopted by KLOE and </a:t>
            </a:r>
            <a:r>
              <a:rPr lang="en-US" dirty="0" err="1" smtClean="0">
                <a:solidFill>
                  <a:srgbClr val="FF0000"/>
                </a:solidFill>
              </a:rPr>
              <a:t>LHCb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Commercial solution are available.</a:t>
            </a:r>
          </a:p>
          <a:p>
            <a:endParaRPr lang="it-IT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2</a:t>
            </a:fld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2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CMS </a:t>
            </a:r>
            <a:r>
              <a:rPr lang="it-IT" sz="36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Requirements</a:t>
            </a:r>
            <a:endParaRPr lang="it-IT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3</a:t>
            </a:fld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381000" y="1615660"/>
            <a:ext cx="8458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70000"/>
              </a:lnSpc>
              <a:buFontTx/>
              <a:buNone/>
            </a:pPr>
            <a:r>
              <a:rPr lang="en-US" sz="2800" b="1" dirty="0">
                <a:solidFill>
                  <a:srgbClr val="FF3300"/>
                </a:solidFill>
              </a:rPr>
              <a:t>General requirements: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accent2"/>
                </a:solidFill>
              </a:rPr>
              <a:t>working in </a:t>
            </a:r>
            <a:r>
              <a:rPr lang="en-US" sz="2400" u="sng" dirty="0">
                <a:solidFill>
                  <a:schemeClr val="accent2"/>
                </a:solidFill>
              </a:rPr>
              <a:t>high magnetic field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(up to </a:t>
            </a:r>
            <a:r>
              <a:rPr lang="it-IT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Tesla)</a:t>
            </a:r>
            <a:r>
              <a:rPr lang="en-US" sz="2400" dirty="0">
                <a:solidFill>
                  <a:schemeClr val="accent2"/>
                </a:solidFill>
              </a:rPr>
              <a:t>;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working in an </a:t>
            </a:r>
            <a:r>
              <a:rPr lang="en-US" sz="2400" u="sng" dirty="0">
                <a:solidFill>
                  <a:schemeClr val="tx1"/>
                </a:solidFill>
              </a:rPr>
              <a:t>high radiation</a:t>
            </a:r>
            <a:r>
              <a:rPr lang="en-US" sz="2400" dirty="0">
                <a:solidFill>
                  <a:schemeClr val="tx1"/>
                </a:solidFill>
              </a:rPr>
              <a:t> environment</a:t>
            </a:r>
            <a:r>
              <a:rPr lang="it-IT" sz="2400" dirty="0">
                <a:solidFill>
                  <a:schemeClr val="tx1"/>
                </a:solidFill>
              </a:rPr>
              <a:t>              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1066800" lvl="1" indent="-609600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it-IT" dirty="0">
                <a:solidFill>
                  <a:srgbClr val="003546"/>
                </a:solidFill>
              </a:rPr>
              <a:t>5*10</a:t>
            </a:r>
            <a:r>
              <a:rPr lang="it-IT" baseline="30000" dirty="0">
                <a:solidFill>
                  <a:srgbClr val="003546"/>
                </a:solidFill>
              </a:rPr>
              <a:t>10</a:t>
            </a:r>
            <a:r>
              <a:rPr lang="it-IT" dirty="0">
                <a:solidFill>
                  <a:srgbClr val="003546"/>
                </a:solidFill>
              </a:rPr>
              <a:t> </a:t>
            </a:r>
            <a:r>
              <a:rPr lang="it-IT" dirty="0" err="1">
                <a:solidFill>
                  <a:srgbClr val="003546"/>
                </a:solidFill>
              </a:rPr>
              <a:t>p</a:t>
            </a:r>
            <a:r>
              <a:rPr lang="it-IT" dirty="0">
                <a:solidFill>
                  <a:srgbClr val="003546"/>
                </a:solidFill>
              </a:rPr>
              <a:t>/cm</a:t>
            </a:r>
            <a:r>
              <a:rPr lang="it-IT" baseline="30000" dirty="0">
                <a:solidFill>
                  <a:srgbClr val="003546"/>
                </a:solidFill>
              </a:rPr>
              <a:t>2</a:t>
            </a:r>
            <a:r>
              <a:rPr lang="it-IT" sz="2800" dirty="0">
                <a:solidFill>
                  <a:srgbClr val="003546"/>
                </a:solidFill>
                <a:latin typeface="Tahoma" charset="0"/>
              </a:rPr>
              <a:t> </a:t>
            </a:r>
            <a:r>
              <a:rPr lang="it-IT" dirty="0">
                <a:solidFill>
                  <a:srgbClr val="003546"/>
                </a:solidFill>
                <a:latin typeface="Symbol" charset="0"/>
              </a:rPr>
              <a:t>&amp; </a:t>
            </a:r>
            <a:r>
              <a:rPr lang="it-IT" dirty="0">
                <a:solidFill>
                  <a:srgbClr val="003546"/>
                </a:solidFill>
              </a:rPr>
              <a:t>5*10</a:t>
            </a:r>
            <a:r>
              <a:rPr lang="it-IT" baseline="30000" dirty="0">
                <a:solidFill>
                  <a:srgbClr val="003546"/>
                </a:solidFill>
              </a:rPr>
              <a:t>11</a:t>
            </a:r>
            <a:r>
              <a:rPr lang="it-IT" dirty="0">
                <a:solidFill>
                  <a:srgbClr val="003546"/>
                </a:solidFill>
              </a:rPr>
              <a:t> </a:t>
            </a:r>
            <a:r>
              <a:rPr lang="it-IT" dirty="0" err="1">
                <a:solidFill>
                  <a:srgbClr val="003546"/>
                </a:solidFill>
              </a:rPr>
              <a:t>n</a:t>
            </a:r>
            <a:r>
              <a:rPr lang="it-IT" dirty="0">
                <a:solidFill>
                  <a:srgbClr val="003546"/>
                </a:solidFill>
              </a:rPr>
              <a:t>/cm</a:t>
            </a:r>
            <a:r>
              <a:rPr lang="it-IT" baseline="30000" dirty="0">
                <a:solidFill>
                  <a:srgbClr val="003546"/>
                </a:solidFill>
              </a:rPr>
              <a:t>2 </a:t>
            </a:r>
            <a:r>
              <a:rPr lang="it-IT" dirty="0">
                <a:solidFill>
                  <a:srgbClr val="003546"/>
                </a:solidFill>
                <a:latin typeface="Symbol" charset="0"/>
              </a:rPr>
              <a:t>&amp; 12-15 </a:t>
            </a:r>
            <a:r>
              <a:rPr lang="it-IT" dirty="0" err="1">
                <a:solidFill>
                  <a:srgbClr val="003546"/>
                </a:solidFill>
              </a:rPr>
              <a:t>kRad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accent2"/>
                </a:solidFill>
              </a:rPr>
              <a:t>local system in control room + distributed remote systems on the detector (at least for the LV);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rgbClr val="663300"/>
                </a:solidFill>
              </a:rPr>
              <a:t>redundancy of the control electronic devices (</a:t>
            </a:r>
            <a:r>
              <a:rPr lang="en-US" sz="2400" dirty="0" err="1">
                <a:solidFill>
                  <a:srgbClr val="663300"/>
                </a:solidFill>
                <a:latin typeface="Symbol" charset="0"/>
              </a:rPr>
              <a:t>m</a:t>
            </a:r>
            <a:r>
              <a:rPr lang="en-US" sz="2400" dirty="0" err="1">
                <a:solidFill>
                  <a:srgbClr val="663300"/>
                </a:solidFill>
              </a:rPr>
              <a:t>P</a:t>
            </a:r>
            <a:r>
              <a:rPr lang="en-US" sz="2400" dirty="0">
                <a:solidFill>
                  <a:srgbClr val="663300"/>
                </a:solidFill>
              </a:rPr>
              <a:t> per board)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input voltage from the CMS AC/DC 48V power supply;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Floating channels up to 5 V each other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looking </a:t>
            </a:r>
            <a:r>
              <a:rPr lang="en-US" sz="2400" dirty="0"/>
              <a:t>forward common CMS solutions in order to simplify the hardware and software development/maintenance of the systems</a:t>
            </a:r>
          </a:p>
        </p:txBody>
      </p:sp>
    </p:spTree>
    <p:extLst>
      <p:ext uri="{BB962C8B-B14F-4D97-AF65-F5344CB8AC3E}">
        <p14:creationId xmlns:p14="http://schemas.microsoft.com/office/powerpoint/2010/main" val="70520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sz="3600" smtClean="0">
                <a:solidFill>
                  <a:srgbClr val="FF0000"/>
                </a:solidFill>
                <a:latin typeface="Arial Unicode MS"/>
                <a:cs typeface="Arial Unicode MS"/>
              </a:rPr>
              <a:t>GEM detector Requirements</a:t>
            </a:r>
            <a:endParaRPr lang="it-IT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main requirements of the GEM power system are: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assure </a:t>
            </a:r>
            <a:r>
              <a:rPr lang="en-US" dirty="0">
                <a:solidFill>
                  <a:srgbClr val="0000FF"/>
                </a:solidFill>
              </a:rPr>
              <a:t>a very high stability of the </a:t>
            </a:r>
            <a:r>
              <a:rPr lang="en-US" dirty="0" smtClean="0">
                <a:solidFill>
                  <a:srgbClr val="0000FF"/>
                </a:solidFill>
              </a:rPr>
              <a:t>detector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noise induced on the chamber and front-end </a:t>
            </a:r>
            <a:r>
              <a:rPr lang="en-US" dirty="0" smtClean="0"/>
              <a:t>electronic (floating channels + filters)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Reduced number </a:t>
            </a:r>
            <a:r>
              <a:rPr lang="en-US" dirty="0">
                <a:solidFill>
                  <a:srgbClr val="0000FF"/>
                </a:solidFill>
              </a:rPr>
              <a:t>of cables to run out from the </a:t>
            </a:r>
            <a:r>
              <a:rPr lang="en-US" dirty="0" smtClean="0">
                <a:solidFill>
                  <a:srgbClr val="0000FF"/>
                </a:solidFill>
              </a:rPr>
              <a:t>chamber</a:t>
            </a:r>
            <a:endParaRPr lang="en-US" dirty="0">
              <a:solidFill>
                <a:srgbClr val="0000FF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HV range 4-5 KV with 1 mA per chamber !!!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compatible </a:t>
            </a:r>
            <a:r>
              <a:rPr lang="en-US" dirty="0"/>
              <a:t>with CMS DCS and DSS </a:t>
            </a:r>
            <a:r>
              <a:rPr lang="en-US" dirty="0" smtClean="0"/>
              <a:t>system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be </a:t>
            </a:r>
            <a:r>
              <a:rPr lang="en-US" dirty="0">
                <a:solidFill>
                  <a:srgbClr val="0000FF"/>
                </a:solidFill>
              </a:rPr>
              <a:t>modular and accessible and have a reasonable cost.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4</a:t>
            </a:fld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9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199" y="142116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Ripple</a:t>
            </a:r>
            <a:r>
              <a:rPr lang="it-IT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measurament</a:t>
            </a:r>
            <a:r>
              <a:rPr lang="it-IT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on RPC </a:t>
            </a:r>
            <a:r>
              <a:rPr lang="it-IT" sz="36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system</a:t>
            </a:r>
            <a:endParaRPr lang="it-IT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5</a:t>
            </a:fld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Segnaposto data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457200"/>
          </a:xfrm>
        </p:spPr>
        <p:txBody>
          <a:bodyPr/>
          <a:lstStyle/>
          <a:p>
            <a:fld id="{6628AFD7-9137-064A-87C1-5FBBA640A21F}" type="datetime1">
              <a:rPr lang="it-IT"/>
              <a:pPr/>
              <a:t>21/01/14</a:t>
            </a:fld>
            <a:endParaRPr lang="en-US"/>
          </a:p>
        </p:txBody>
      </p:sp>
      <p:sp>
        <p:nvSpPr>
          <p:cNvPr id="8" name="Segnaposto piè di pagina 2"/>
          <p:cNvSpPr txBox="1">
            <a:spLocks/>
          </p:cNvSpPr>
          <p:nvPr/>
        </p:nvSpPr>
        <p:spPr>
          <a:xfrm>
            <a:off x="1828800" y="6248400"/>
            <a:ext cx="5410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RPC Manufacturing Review - Pierluigi Paolucci - I.N.F.N. Napoli</a:t>
            </a:r>
            <a:endParaRPr lang="en-US"/>
          </a:p>
        </p:txBody>
      </p:sp>
      <p:sp>
        <p:nvSpPr>
          <p:cNvPr id="9" name="Segnaposto numero diapositiva 3"/>
          <p:cNvSpPr txBox="1">
            <a:spLocks/>
          </p:cNvSpPr>
          <p:nvPr/>
        </p:nvSpPr>
        <p:spPr>
          <a:xfrm>
            <a:off x="7467600" y="6248400"/>
            <a:ext cx="990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38F6D9-0855-8C44-B3B2-94BA0A0711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627808"/>
            <a:ext cx="8839200" cy="142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ripple peek to peek at load (f &lt; 1 MHz)</a:t>
            </a:r>
            <a:r>
              <a:rPr lang="en-US" dirty="0">
                <a:solidFill>
                  <a:schemeClr val="tx2"/>
                </a:solidFill>
              </a:rPr>
              <a:t> of the </a:t>
            </a:r>
            <a:r>
              <a:rPr lang="en-US" u="sng" dirty="0">
                <a:solidFill>
                  <a:schemeClr val="tx2"/>
                </a:solidFill>
              </a:rPr>
              <a:t>2 HV channels is &lt; 20 mV</a:t>
            </a:r>
            <a:r>
              <a:rPr lang="en-US" dirty="0">
                <a:solidFill>
                  <a:schemeClr val="tx2"/>
                </a:solidFill>
              </a:rPr>
              <a:t> while for the </a:t>
            </a:r>
            <a:r>
              <a:rPr lang="en-US" u="sng" dirty="0">
                <a:solidFill>
                  <a:schemeClr val="tx2"/>
                </a:solidFill>
              </a:rPr>
              <a:t>6 LV channels it is about 200 </a:t>
            </a:r>
            <a:r>
              <a:rPr lang="en-US" u="sng" dirty="0" smtClean="0">
                <a:solidFill>
                  <a:schemeClr val="tx2"/>
                </a:solidFill>
              </a:rPr>
              <a:t>mv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Is such a noise reasonable for the GEM detector ?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1" name="Picture 7" descr="TEK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0995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ri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0995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96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927"/>
          </a:xfrm>
          <a:gradFill flip="none" rotWithShape="1">
            <a:gsLst>
              <a:gs pos="85000">
                <a:schemeClr val="accent1"/>
              </a:gs>
              <a:gs pos="32000">
                <a:prstClr val="white"/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Ingredients needed to design the system</a:t>
            </a:r>
            <a:endParaRPr lang="en-US" sz="3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How prevent and cure chamber discharge ?</a:t>
            </a:r>
            <a:endParaRPr lang="it-IT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chamber is divided in a certain number of GEM sectors, </a:t>
            </a:r>
            <a:r>
              <a:rPr lang="en-US" dirty="0">
                <a:solidFill>
                  <a:srgbClr val="0000FF"/>
                </a:solidFill>
              </a:rPr>
              <a:t>resistive coupled each other </a:t>
            </a:r>
            <a:r>
              <a:rPr lang="en-US" dirty="0"/>
              <a:t>and the way they are coupled is essential to correctly design the power system.</a:t>
            </a:r>
            <a:endParaRPr lang="it-IT" dirty="0"/>
          </a:p>
          <a:p>
            <a:r>
              <a:rPr lang="en-US" dirty="0"/>
              <a:t>The resistive coupling </a:t>
            </a:r>
            <a:r>
              <a:rPr lang="en-US" dirty="0" smtClean="0"/>
              <a:t>(filtered is better) is </a:t>
            </a:r>
            <a:r>
              <a:rPr lang="en-US" dirty="0"/>
              <a:t>intended to power all the sectors at the same voltage, to protect them in case of discharge and reduce the noise. </a:t>
            </a:r>
            <a:endParaRPr lang="it-IT" dirty="0"/>
          </a:p>
          <a:p>
            <a:r>
              <a:rPr lang="en-US" dirty="0"/>
              <a:t>One more critical point in the power system design is the </a:t>
            </a:r>
            <a:r>
              <a:rPr lang="en-US" dirty="0">
                <a:solidFill>
                  <a:srgbClr val="FF0000"/>
                </a:solidFill>
              </a:rPr>
              <a:t>noise induced on the chamber </a:t>
            </a:r>
            <a:r>
              <a:rPr lang="en-US" dirty="0"/>
              <a:t>that depends to the grounding schema of the system, to the cable routing and to the faraday cage of the chamber. </a:t>
            </a:r>
            <a:r>
              <a:rPr lang="en-US" dirty="0">
                <a:solidFill>
                  <a:srgbClr val="FF0000"/>
                </a:solidFill>
              </a:rPr>
              <a:t>Passive or active filters </a:t>
            </a:r>
            <a:r>
              <a:rPr lang="en-US" dirty="0" smtClean="0"/>
              <a:t>have to be </a:t>
            </a:r>
            <a:r>
              <a:rPr lang="en-US" dirty="0"/>
              <a:t>introduced on both power supply and chamber in order to reduce the induced noise and to protect the chamber in case of discharge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it-IT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57199" y="6350605"/>
            <a:ext cx="5203371" cy="365125"/>
          </a:xfrm>
        </p:spPr>
        <p:txBody>
          <a:bodyPr/>
          <a:lstStyle/>
          <a:p>
            <a:pPr algn="l"/>
            <a:r>
              <a:rPr lang="it-IT" sz="1100" smtClean="0">
                <a:solidFill>
                  <a:srgbClr val="FF0000"/>
                </a:solidFill>
                <a:latin typeface="Times New Roman"/>
                <a:cs typeface="Times New Roman"/>
              </a:rPr>
              <a:t>Pierluigi Paolucci - INFN of Napoli</a:t>
            </a:r>
            <a:endParaRPr lang="it-IT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>
                <a:solidFill>
                  <a:srgbClr val="FF0000"/>
                </a:solidFill>
              </a:rPr>
              <a:t>6</a:t>
            </a:fld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7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9179"/>
            <a:ext cx="8229600" cy="5965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HV schema - </a:t>
            </a:r>
            <a:r>
              <a:rPr lang="it-IT" dirty="0" err="1" smtClean="0"/>
              <a:t>proposal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86379" y="1358872"/>
            <a:ext cx="1873061" cy="910766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PS</a:t>
            </a:r>
            <a:endParaRPr lang="it-IT" dirty="0" smtClean="0"/>
          </a:p>
          <a:p>
            <a:pPr algn="ctr"/>
            <a:r>
              <a:rPr lang="it-IT" dirty="0" err="1" smtClean="0"/>
              <a:t>system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043215" y="2731434"/>
            <a:ext cx="1962865" cy="10390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GEM 1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043215" y="2846884"/>
            <a:ext cx="525995" cy="82097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filter</a:t>
            </a:r>
            <a:endParaRPr lang="it-IT" sz="800" dirty="0"/>
          </a:p>
        </p:txBody>
      </p:sp>
      <p:sp>
        <p:nvSpPr>
          <p:cNvPr id="9" name="Rettangolo 8"/>
          <p:cNvSpPr/>
          <p:nvPr/>
        </p:nvSpPr>
        <p:spPr>
          <a:xfrm>
            <a:off x="2975241" y="1089491"/>
            <a:ext cx="1603647" cy="1475183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HV</a:t>
            </a:r>
          </a:p>
          <a:p>
            <a:pPr algn="ctr"/>
            <a:r>
              <a:rPr lang="it-IT" dirty="0" smtClean="0"/>
              <a:t>Distributor</a:t>
            </a:r>
          </a:p>
          <a:p>
            <a:pPr algn="ctr"/>
            <a:r>
              <a:rPr lang="it-IT" dirty="0" smtClean="0"/>
              <a:t>+</a:t>
            </a:r>
          </a:p>
          <a:p>
            <a:pPr algn="ctr"/>
            <a:r>
              <a:rPr lang="it-IT" dirty="0" err="1" smtClean="0"/>
              <a:t>filter</a:t>
            </a:r>
            <a:endParaRPr lang="it-IT" dirty="0"/>
          </a:p>
        </p:txBody>
      </p:sp>
      <p:cxnSp>
        <p:nvCxnSpPr>
          <p:cNvPr id="11" name="Connettore 2 10"/>
          <p:cNvCxnSpPr>
            <a:stCxn id="6" idx="3"/>
            <a:endCxn id="9" idx="1"/>
          </p:cNvCxnSpPr>
          <p:nvPr/>
        </p:nvCxnSpPr>
        <p:spPr>
          <a:xfrm>
            <a:off x="2359440" y="1814255"/>
            <a:ext cx="615801" cy="1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7043215" y="3922877"/>
            <a:ext cx="1962865" cy="10390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GEM 2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7043215" y="4038327"/>
            <a:ext cx="525995" cy="82097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filter</a:t>
            </a:r>
            <a:endParaRPr lang="it-IT" sz="800" dirty="0"/>
          </a:p>
        </p:txBody>
      </p:sp>
      <p:sp>
        <p:nvSpPr>
          <p:cNvPr id="14" name="Rettangolo 13"/>
          <p:cNvSpPr/>
          <p:nvPr/>
        </p:nvSpPr>
        <p:spPr>
          <a:xfrm>
            <a:off x="7043215" y="5167161"/>
            <a:ext cx="1962865" cy="10390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GEM </a:t>
            </a:r>
            <a:r>
              <a:rPr lang="it-IT" dirty="0" err="1" smtClean="0"/>
              <a:t>n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7043215" y="5282611"/>
            <a:ext cx="525995" cy="82097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filter</a:t>
            </a:r>
            <a:endParaRPr lang="it-IT" sz="800" dirty="0"/>
          </a:p>
        </p:txBody>
      </p:sp>
      <p:cxnSp>
        <p:nvCxnSpPr>
          <p:cNvPr id="18" name="Connettore 4 17"/>
          <p:cNvCxnSpPr>
            <a:endCxn id="8" idx="1"/>
          </p:cNvCxnSpPr>
          <p:nvPr/>
        </p:nvCxnSpPr>
        <p:spPr>
          <a:xfrm>
            <a:off x="4578888" y="1461494"/>
            <a:ext cx="2464327" cy="17958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/>
          <p:cNvCxnSpPr>
            <a:stCxn id="9" idx="3"/>
            <a:endCxn id="13" idx="1"/>
          </p:cNvCxnSpPr>
          <p:nvPr/>
        </p:nvCxnSpPr>
        <p:spPr>
          <a:xfrm>
            <a:off x="4578888" y="1827083"/>
            <a:ext cx="2464327" cy="26217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/>
          <p:nvPr/>
        </p:nvCxnSpPr>
        <p:spPr>
          <a:xfrm rot="16200000" flipH="1">
            <a:off x="4091882" y="2575759"/>
            <a:ext cx="3464002" cy="24899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223919" y="2597140"/>
            <a:ext cx="4407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CAEN EASY PS and is under test in Napoli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first passive filter* will be introduced on the HV board or on the distributor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second and most important passive filter* will be </a:t>
            </a:r>
            <a:r>
              <a:rPr lang="en-US" dirty="0" smtClean="0"/>
              <a:t>mounted as close as possible to the chamber. This can be also used to protect the chamber from spikes.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 at CERN or LNF wil</a:t>
            </a:r>
            <a:r>
              <a:rPr lang="en-US" dirty="0" smtClean="0"/>
              <a:t>l be done in the first part of the 2014.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Cables routing on the chamber is under study in Napoli.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6188364" y="2895829"/>
            <a:ext cx="450273" cy="31059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HV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D</a:t>
            </a:r>
          </a:p>
          <a:p>
            <a:pPr algn="ctr"/>
            <a:r>
              <a:rPr lang="it-IT" dirty="0" smtClean="0"/>
              <a:t>I</a:t>
            </a:r>
          </a:p>
          <a:p>
            <a:pPr algn="ctr"/>
            <a:r>
              <a:rPr lang="it-IT" dirty="0" smtClean="0"/>
              <a:t> v</a:t>
            </a:r>
          </a:p>
          <a:p>
            <a:pPr algn="ctr"/>
            <a:r>
              <a:rPr lang="it-IT" dirty="0" smtClean="0"/>
              <a:t> i d e</a:t>
            </a:r>
          </a:p>
          <a:p>
            <a:pPr algn="ctr"/>
            <a:r>
              <a:rPr lang="it-IT" dirty="0" err="1" smtClean="0"/>
              <a:t>r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601343" y="1104841"/>
            <a:ext cx="2404737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* Any resistor along the</a:t>
            </a:r>
          </a:p>
          <a:p>
            <a:r>
              <a:rPr lang="en-US" dirty="0" smtClean="0"/>
              <a:t>HV line introduce a </a:t>
            </a:r>
          </a:p>
          <a:p>
            <a:r>
              <a:rPr lang="en-US" dirty="0" smtClean="0"/>
              <a:t>Voltage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4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974"/>
          </a:xfrm>
        </p:spPr>
        <p:txBody>
          <a:bodyPr/>
          <a:lstStyle/>
          <a:p>
            <a:r>
              <a:rPr lang="it-IT" dirty="0" smtClean="0"/>
              <a:t>HV </a:t>
            </a:r>
            <a:r>
              <a:rPr lang="it-IT" dirty="0" err="1" smtClean="0"/>
              <a:t>module</a:t>
            </a:r>
            <a:r>
              <a:rPr lang="it-IT" dirty="0" smtClean="0"/>
              <a:t> under test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8</a:t>
            </a:fld>
            <a:endParaRPr lang="it-IT"/>
          </a:p>
        </p:txBody>
      </p:sp>
      <p:pic>
        <p:nvPicPr>
          <p:cNvPr id="7" name="Immagine 6" descr="Schermata 2014-01-21 alle 18.45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0" y="1417638"/>
            <a:ext cx="7923924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9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718"/>
            <a:ext cx="8229600" cy="816974"/>
          </a:xfrm>
        </p:spPr>
        <p:txBody>
          <a:bodyPr/>
          <a:lstStyle/>
          <a:p>
            <a:r>
              <a:rPr lang="it-IT" dirty="0" smtClean="0"/>
              <a:t>HV </a:t>
            </a:r>
            <a:r>
              <a:rPr lang="it-IT" dirty="0" err="1" smtClean="0"/>
              <a:t>module</a:t>
            </a:r>
            <a:r>
              <a:rPr lang="it-IT" dirty="0" smtClean="0"/>
              <a:t> under test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Pierluigi Paolucci - INFN of Napoli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2E75-A9E3-7448-9872-38762C36EF7E}" type="slidenum">
              <a:rPr lang="it-IT" smtClean="0"/>
              <a:t>9</a:t>
            </a:fld>
            <a:endParaRPr lang="it-IT"/>
          </a:p>
        </p:txBody>
      </p:sp>
      <p:pic>
        <p:nvPicPr>
          <p:cNvPr id="3" name="Immagine 2" descr="Schermata 2014-01-21 alle 18.5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3" y="1213520"/>
            <a:ext cx="7067797" cy="46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5021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Pigi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ModelloPigi2012.potx</Template>
  <TotalTime>136</TotalTime>
  <Words>866</Words>
  <Application>Microsoft Macintosh PowerPoint</Application>
  <PresentationFormat>Presentazione su schermo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ModelloPigi2012</vt:lpstr>
      <vt:lpstr>Power system for GEM detector</vt:lpstr>
      <vt:lpstr>Introduction</vt:lpstr>
      <vt:lpstr>CMS Requirements</vt:lpstr>
      <vt:lpstr>GEM detector Requirements</vt:lpstr>
      <vt:lpstr>Ripple measurament on RPC system</vt:lpstr>
      <vt:lpstr>Ingredients needed to design the system</vt:lpstr>
      <vt:lpstr>HV schema - proposal</vt:lpstr>
      <vt:lpstr>HV module under test</vt:lpstr>
      <vt:lpstr>HV module under test</vt:lpstr>
      <vt:lpstr>Missing items</vt:lpstr>
      <vt:lpstr>How estimate the cost</vt:lpstr>
      <vt:lpstr>Conclusion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Pierluigi Paolucci</dc:creator>
  <cp:lastModifiedBy>Pierluigi Paolucci</cp:lastModifiedBy>
  <cp:revision>17</cp:revision>
  <dcterms:created xsi:type="dcterms:W3CDTF">2012-12-07T21:13:31Z</dcterms:created>
  <dcterms:modified xsi:type="dcterms:W3CDTF">2014-01-21T18:20:25Z</dcterms:modified>
</cp:coreProperties>
</file>