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38"/>
  </p:notesMasterIdLst>
  <p:handoutMasterIdLst>
    <p:handoutMasterId r:id="rId39"/>
  </p:handoutMasterIdLst>
  <p:sldIdLst>
    <p:sldId id="498" r:id="rId3"/>
    <p:sldId id="504" r:id="rId4"/>
    <p:sldId id="505" r:id="rId5"/>
    <p:sldId id="506" r:id="rId6"/>
    <p:sldId id="522" r:id="rId7"/>
    <p:sldId id="499" r:id="rId8"/>
    <p:sldId id="508" r:id="rId9"/>
    <p:sldId id="510" r:id="rId10"/>
    <p:sldId id="511" r:id="rId11"/>
    <p:sldId id="512" r:id="rId12"/>
    <p:sldId id="513" r:id="rId13"/>
    <p:sldId id="514" r:id="rId14"/>
    <p:sldId id="520" r:id="rId15"/>
    <p:sldId id="521" r:id="rId16"/>
    <p:sldId id="515" r:id="rId17"/>
    <p:sldId id="517" r:id="rId18"/>
    <p:sldId id="519" r:id="rId19"/>
    <p:sldId id="516" r:id="rId20"/>
    <p:sldId id="509" r:id="rId21"/>
    <p:sldId id="526" r:id="rId22"/>
    <p:sldId id="533" r:id="rId23"/>
    <p:sldId id="532" r:id="rId24"/>
    <p:sldId id="530" r:id="rId25"/>
    <p:sldId id="531" r:id="rId26"/>
    <p:sldId id="525" r:id="rId27"/>
    <p:sldId id="534" r:id="rId28"/>
    <p:sldId id="535" r:id="rId29"/>
    <p:sldId id="540" r:id="rId30"/>
    <p:sldId id="539" r:id="rId31"/>
    <p:sldId id="543" r:id="rId32"/>
    <p:sldId id="547" r:id="rId33"/>
    <p:sldId id="500" r:id="rId34"/>
    <p:sldId id="501" r:id="rId35"/>
    <p:sldId id="502" r:id="rId36"/>
    <p:sldId id="55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671BFCE-8D02-4986-8271-256079DC13A8}">
          <p14:sldIdLst>
            <p14:sldId id="498"/>
            <p14:sldId id="504"/>
            <p14:sldId id="505"/>
            <p14:sldId id="506"/>
            <p14:sldId id="522"/>
            <p14:sldId id="499"/>
            <p14:sldId id="508"/>
            <p14:sldId id="510"/>
            <p14:sldId id="511"/>
            <p14:sldId id="512"/>
            <p14:sldId id="513"/>
            <p14:sldId id="523"/>
            <p14:sldId id="514"/>
            <p14:sldId id="520"/>
            <p14:sldId id="521"/>
            <p14:sldId id="515"/>
            <p14:sldId id="517"/>
            <p14:sldId id="519"/>
            <p14:sldId id="518"/>
            <p14:sldId id="516"/>
            <p14:sldId id="509"/>
            <p14:sldId id="524"/>
            <p14:sldId id="526"/>
            <p14:sldId id="529"/>
            <p14:sldId id="533"/>
            <p14:sldId id="532"/>
            <p14:sldId id="530"/>
            <p14:sldId id="531"/>
            <p14:sldId id="525"/>
            <p14:sldId id="534"/>
            <p14:sldId id="535"/>
            <p14:sldId id="536"/>
            <p14:sldId id="540"/>
            <p14:sldId id="541"/>
            <p14:sldId id="539"/>
            <p14:sldId id="537"/>
            <p14:sldId id="543"/>
            <p14:sldId id="538"/>
            <p14:sldId id="544"/>
            <p14:sldId id="545"/>
            <p14:sldId id="542"/>
            <p14:sldId id="546"/>
            <p14:sldId id="552"/>
            <p14:sldId id="553"/>
            <p14:sldId id="548"/>
            <p14:sldId id="554"/>
            <p14:sldId id="555"/>
            <p14:sldId id="547"/>
            <p14:sldId id="500"/>
            <p14:sldId id="501"/>
            <p14:sldId id="502"/>
            <p14:sldId id="550"/>
            <p14:sldId id="551"/>
            <p14:sldId id="556"/>
            <p14:sldId id="557"/>
            <p14:sldId id="558"/>
            <p14:sldId id="5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8" autoAdjust="0"/>
  </p:normalViewPr>
  <p:slideViewPr>
    <p:cSldViewPr>
      <p:cViewPr varScale="1">
        <p:scale>
          <a:sx n="117" d="100"/>
          <a:sy n="117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88D6E-09D3-2242-9B19-E6CD40AF2596}" type="datetimeFigureOut">
              <a:rPr lang="en-US" smtClean="0"/>
              <a:pPr/>
              <a:t>1/17/2014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737E0-A763-6441-90A5-EEA1718A8A2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852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DC1B6-FBFD-4F48-8542-45E1DFA3645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DAB92-F80A-493C-8049-06886169E3D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993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DAB92-F80A-493C-8049-06886169E3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36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5" descr="http://hal9000.mib.infn.it/~pedrini/CMS_logo_col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275" y="0"/>
            <a:ext cx="7207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lphe.epfl.ch/mneedham/images/CER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72072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997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5" descr="http://hal9000.mib.infn.it/~pedrini/CMS_logo_col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275" y="0"/>
            <a:ext cx="7207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lphe.epfl.ch/mneedham/images/CER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72072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783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210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761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659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9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476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029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891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104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546001D-CA54-A245-BECF-D415338061A1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555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1790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038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660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75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49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62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2133600" cy="365125"/>
          </a:xfrm>
        </p:spPr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365125"/>
          </a:xfrm>
        </p:spPr>
        <p:txBody>
          <a:bodyPr/>
          <a:lstStyle/>
          <a:p>
            <a:fld id="{0CCC276B-B0C0-43A4-9552-79453B4B5E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64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62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5" descr="http://hal9000.mib.infn.it/~pedrini/CMS_logo_col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275" y="0"/>
            <a:ext cx="7207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lphe.epfl.ch/mneedham/images/CER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72072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633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5" descr="http://hal9000.mib.infn.it/~pedrini/CMS_logo_col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275" y="0"/>
            <a:ext cx="7207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lphe.epfl.ch/mneedham/images/CER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72072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41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1628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915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22/01/2014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BR" smtClean="0"/>
              <a:t>G. De Robertis – CMS GEM Italia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276B-B0C0-43A4-9552-79453B4B5E3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7" name="Picture 5" descr="http://hal9000.mib.infn.it/~pedrini/CMS_logo_col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207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8" descr="logo_inf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10302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016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22/01/2014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G. De Robertis – CMS GEM Italia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BD82-7B18-2C43-A5D4-16C249AA8AC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03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GEM for CMS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Electronics Overview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Giuseppe De Robertis - INFN Bari</a:t>
            </a:r>
            <a:endParaRPr lang="en-GB" dirty="0" smtClean="0"/>
          </a:p>
          <a:p>
            <a:r>
              <a:rPr lang="en-GB" dirty="0" smtClean="0"/>
              <a:t>Gilles </a:t>
            </a:r>
            <a:r>
              <a:rPr lang="en-GB" dirty="0" smtClean="0"/>
              <a:t>De </a:t>
            </a:r>
            <a:r>
              <a:rPr lang="en-GB" dirty="0" err="1" smtClean="0"/>
              <a:t>Lentdecker</a:t>
            </a:r>
            <a:r>
              <a:rPr lang="en-GB" dirty="0" smtClean="0"/>
              <a:t> - ULB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772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 Data flow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3889" t="16993" r="18464" b="8279"/>
          <a:stretch/>
        </p:blipFill>
        <p:spPr>
          <a:xfrm>
            <a:off x="1270000" y="1165412"/>
            <a:ext cx="6185647" cy="5124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1219200"/>
            <a:ext cx="2057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4800" y="17526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81600" y="59436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57150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471" y="5666601"/>
            <a:ext cx="471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DAQ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81600" y="5486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5486400"/>
            <a:ext cx="43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DCS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257800"/>
            <a:ext cx="41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TTC</a:t>
            </a:r>
            <a:endParaRPr lang="en-GB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505200" y="2286000"/>
            <a:ext cx="228600" cy="533400"/>
            <a:chOff x="4648200" y="1371600"/>
            <a:chExt cx="228600" cy="533400"/>
          </a:xfrm>
        </p:grpSpPr>
        <p:grpSp>
          <p:nvGrpSpPr>
            <p:cNvPr id="29" name="Group 28"/>
            <p:cNvGrpSpPr/>
            <p:nvPr/>
          </p:nvGrpSpPr>
          <p:grpSpPr>
            <a:xfrm>
              <a:off x="4648200" y="1371600"/>
              <a:ext cx="228600" cy="76200"/>
              <a:chOff x="5410200" y="1066800"/>
              <a:chExt cx="1905000" cy="914400"/>
            </a:xfrm>
          </p:grpSpPr>
          <p:cxnSp>
            <p:nvCxnSpPr>
              <p:cNvPr id="23" name="Elbow Connector 22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4648200" y="1524000"/>
              <a:ext cx="228600" cy="76200"/>
              <a:chOff x="5410200" y="1066800"/>
              <a:chExt cx="1905000" cy="914400"/>
            </a:xfrm>
          </p:grpSpPr>
          <p:cxnSp>
            <p:nvCxnSpPr>
              <p:cNvPr id="32" name="Elbow Connector 31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648200" y="1828800"/>
              <a:ext cx="228600" cy="76200"/>
              <a:chOff x="5410200" y="1066800"/>
              <a:chExt cx="1905000" cy="914400"/>
            </a:xfrm>
          </p:grpSpPr>
          <p:cxnSp>
            <p:nvCxnSpPr>
              <p:cNvPr id="38" name="Elbow Connector 37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/>
            <p:cNvSpPr/>
            <p:nvPr/>
          </p:nvSpPr>
          <p:spPr>
            <a:xfrm flipH="1">
              <a:off x="4724400" y="1676400"/>
              <a:ext cx="39600" cy="3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4724400" y="1752600"/>
              <a:ext cx="39600" cy="3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715000" y="2914471"/>
            <a:ext cx="3505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GBT can handle max. 10 FE ASICs</a:t>
            </a:r>
          </a:p>
          <a:p>
            <a:r>
              <a:rPr lang="fr-FR" dirty="0" smtClean="0">
                <a:ea typeface="ＭＳ Ｐゴシック" charset="0"/>
                <a:sym typeface="Wingdings" charset="0"/>
              </a:rPr>
              <a:t>1 GBT to </a:t>
            </a:r>
            <a:r>
              <a:rPr lang="fr-FR" dirty="0" err="1" smtClean="0">
                <a:ea typeface="ＭＳ Ｐゴシック" charset="0"/>
                <a:sym typeface="Wingdings" charset="0"/>
              </a:rPr>
              <a:t>read</a:t>
            </a:r>
            <a:r>
              <a:rPr lang="fr-FR" dirty="0" smtClean="0">
                <a:ea typeface="ＭＳ Ｐゴシック" charset="0"/>
                <a:sym typeface="Wingdings" charset="0"/>
              </a:rPr>
              <a:t>-out 1 </a:t>
            </a:r>
            <a:r>
              <a:rPr lang="fr-FR" dirty="0" err="1" smtClean="0">
                <a:ea typeface="ＭＳ Ｐゴシック" charset="0"/>
                <a:sym typeface="Wingdings" charset="0"/>
              </a:rPr>
              <a:t>column</a:t>
            </a:r>
            <a:endParaRPr lang="fr-FR" dirty="0" smtClean="0">
              <a:ea typeface="ＭＳ Ｐゴシック" charset="0"/>
              <a:sym typeface="Wingdings" charset="0"/>
            </a:endParaRPr>
          </a:p>
          <a:p>
            <a:pPr marL="285750" indent="-285750">
              <a:buFont typeface="Wingdings" charset="0"/>
              <a:buChar char="à"/>
            </a:pPr>
            <a:r>
              <a:rPr lang="fr-FR" dirty="0" smtClean="0">
                <a:ea typeface="ＭＳ Ｐゴシック" charset="0"/>
                <a:sym typeface="Wingdings" charset="0"/>
              </a:rPr>
              <a:t>up to 10 VFAT3 / </a:t>
            </a:r>
            <a:r>
              <a:rPr lang="fr-FR" dirty="0" err="1" smtClean="0">
                <a:ea typeface="ＭＳ Ｐゴシック" charset="0"/>
                <a:sym typeface="Wingdings" charset="0"/>
              </a:rPr>
              <a:t>column</a:t>
            </a:r>
            <a:endParaRPr lang="fr-FR" dirty="0" smtClean="0">
              <a:ea typeface="ＭＳ Ｐゴシック" charset="0"/>
              <a:sym typeface="Wingdings" charset="0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ea typeface="ＭＳ Ｐゴシック" charset="0"/>
                <a:sym typeface="Wingdings" charset="0"/>
              </a:rPr>
              <a:t>D</a:t>
            </a:r>
            <a:r>
              <a:rPr lang="fr-FR" dirty="0" err="1" smtClean="0">
                <a:ea typeface="ＭＳ Ｐゴシック" charset="0"/>
                <a:sym typeface="Wingdings" charset="0"/>
              </a:rPr>
              <a:t>ata</a:t>
            </a:r>
            <a:r>
              <a:rPr lang="fr-FR" dirty="0" smtClean="0">
                <a:ea typeface="ＭＳ Ｐゴシック" charset="0"/>
                <a:sym typeface="Wingdings" charset="0"/>
              </a:rPr>
              <a:t> sent </a:t>
            </a:r>
            <a:r>
              <a:rPr lang="fr-FR" dirty="0" err="1" smtClean="0">
                <a:ea typeface="ＭＳ Ｐゴシック" charset="0"/>
                <a:sym typeface="Wingdings" charset="0"/>
              </a:rPr>
              <a:t>through</a:t>
            </a:r>
            <a:r>
              <a:rPr lang="fr-FR" dirty="0" smtClean="0">
                <a:ea typeface="ＭＳ Ｐゴシック" charset="0"/>
                <a:sym typeface="Wingdings" charset="0"/>
              </a:rPr>
              <a:t> </a:t>
            </a:r>
            <a:r>
              <a:rPr lang="fr-FR" dirty="0" err="1" smtClean="0">
                <a:ea typeface="ＭＳ Ｐゴシック" charset="0"/>
                <a:sym typeface="Wingdings" charset="0"/>
              </a:rPr>
              <a:t>optical</a:t>
            </a:r>
            <a:r>
              <a:rPr lang="fr-FR" dirty="0" smtClean="0">
                <a:ea typeface="ＭＳ Ｐゴシック" charset="0"/>
                <a:sym typeface="Wingdings" charset="0"/>
              </a:rPr>
              <a:t> </a:t>
            </a:r>
            <a:r>
              <a:rPr lang="fr-FR" dirty="0" err="1" smtClean="0">
                <a:ea typeface="ＭＳ Ｐゴシック" charset="0"/>
                <a:sym typeface="Wingdings" charset="0"/>
              </a:rPr>
              <a:t>link</a:t>
            </a:r>
            <a:r>
              <a:rPr lang="fr-FR" dirty="0" smtClean="0">
                <a:ea typeface="ＭＳ Ｐゴシック" charset="0"/>
                <a:sym typeface="Wingdings" charset="0"/>
              </a:rPr>
              <a:t> to</a:t>
            </a:r>
          </a:p>
          <a:p>
            <a:r>
              <a:rPr lang="fr-FR" dirty="0" err="1" smtClean="0">
                <a:ea typeface="ＭＳ Ｐゴシック" charset="0"/>
                <a:sym typeface="Wingdings" charset="0"/>
              </a:rPr>
              <a:t>uTCA</a:t>
            </a:r>
            <a:endParaRPr lang="en-GB" dirty="0" smtClean="0"/>
          </a:p>
          <a:p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24200" y="45720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67000" y="45720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286000" y="45720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84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 Data flow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3889" t="16993" r="18464" b="8279"/>
          <a:stretch/>
        </p:blipFill>
        <p:spPr>
          <a:xfrm>
            <a:off x="1270000" y="1165412"/>
            <a:ext cx="6185647" cy="5124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1219200"/>
            <a:ext cx="2057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4800" y="17526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81600" y="59436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57150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471" y="5666601"/>
            <a:ext cx="471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DAQ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81600" y="5486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5486400"/>
            <a:ext cx="43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DCS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257800"/>
            <a:ext cx="41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TTC</a:t>
            </a:r>
            <a:endParaRPr lang="en-GB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505200" y="2286000"/>
            <a:ext cx="228600" cy="533400"/>
            <a:chOff x="4648200" y="1371600"/>
            <a:chExt cx="228600" cy="533400"/>
          </a:xfrm>
        </p:grpSpPr>
        <p:grpSp>
          <p:nvGrpSpPr>
            <p:cNvPr id="29" name="Group 28"/>
            <p:cNvGrpSpPr/>
            <p:nvPr/>
          </p:nvGrpSpPr>
          <p:grpSpPr>
            <a:xfrm>
              <a:off x="4648200" y="1371600"/>
              <a:ext cx="228600" cy="76200"/>
              <a:chOff x="5410200" y="1066800"/>
              <a:chExt cx="1905000" cy="914400"/>
            </a:xfrm>
          </p:grpSpPr>
          <p:cxnSp>
            <p:nvCxnSpPr>
              <p:cNvPr id="23" name="Elbow Connector 22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4648200" y="1524000"/>
              <a:ext cx="228600" cy="76200"/>
              <a:chOff x="5410200" y="1066800"/>
              <a:chExt cx="1905000" cy="914400"/>
            </a:xfrm>
          </p:grpSpPr>
          <p:cxnSp>
            <p:nvCxnSpPr>
              <p:cNvPr id="32" name="Elbow Connector 31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648200" y="1828800"/>
              <a:ext cx="228600" cy="76200"/>
              <a:chOff x="5410200" y="1066800"/>
              <a:chExt cx="1905000" cy="914400"/>
            </a:xfrm>
          </p:grpSpPr>
          <p:cxnSp>
            <p:nvCxnSpPr>
              <p:cNvPr id="38" name="Elbow Connector 37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/>
            <p:cNvSpPr/>
            <p:nvPr/>
          </p:nvSpPr>
          <p:spPr>
            <a:xfrm flipH="1">
              <a:off x="4724400" y="1676400"/>
              <a:ext cx="39600" cy="3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4724400" y="1752600"/>
              <a:ext cx="39600" cy="3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943600" y="5257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dirty="0" err="1"/>
              <a:t>μTCA</a:t>
            </a:r>
            <a:r>
              <a:rPr lang="en-GB" dirty="0" smtClean="0"/>
              <a:t>, tracking data are formatted within a CMS data</a:t>
            </a:r>
          </a:p>
          <a:p>
            <a:r>
              <a:rPr lang="en-US" dirty="0"/>
              <a:t>f</a:t>
            </a:r>
            <a:r>
              <a:rPr lang="en-GB" dirty="0" err="1" smtClean="0"/>
              <a:t>ragment</a:t>
            </a:r>
            <a:r>
              <a:rPr lang="en-GB" dirty="0" smtClean="0"/>
              <a:t> sent to central CMS DAQ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76800" y="58674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9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choices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beginning, b</a:t>
            </a:r>
            <a:r>
              <a:rPr lang="en-GB" dirty="0" err="1" smtClean="0"/>
              <a:t>ackbones</a:t>
            </a:r>
            <a:r>
              <a:rPr lang="en-GB" dirty="0" smtClean="0"/>
              <a:t> of the GEM DAQ are:</a:t>
            </a:r>
          </a:p>
          <a:p>
            <a:pPr lvl="1"/>
            <a:r>
              <a:rPr lang="en-GB" dirty="0" err="1" smtClean="0"/>
              <a:t>uTCA</a:t>
            </a:r>
            <a:r>
              <a:rPr lang="en-GB" dirty="0" smtClean="0"/>
              <a:t> standard</a:t>
            </a:r>
          </a:p>
          <a:p>
            <a:pPr lvl="1"/>
            <a:r>
              <a:rPr lang="en-GB" dirty="0" smtClean="0"/>
              <a:t>Generic CERN developments</a:t>
            </a:r>
          </a:p>
          <a:p>
            <a:pPr lvl="2"/>
            <a:r>
              <a:rPr lang="en-GB" dirty="0" smtClean="0"/>
              <a:t>GBT, Versatile Link, GLIB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4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Versatile link &amp; GBT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4" name="Picture 6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14400"/>
            <a:ext cx="7992888" cy="5112568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2971800" y="2743200"/>
            <a:ext cx="6513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VFAT3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995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Versatile link &amp; GBT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4" name="Picture 6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14400"/>
            <a:ext cx="7992888" cy="5112568"/>
          </a:xfrm>
          <a:prstGeom prst="rect">
            <a:avLst/>
          </a:prstGeom>
        </p:spPr>
      </p:pic>
      <p:pic>
        <p:nvPicPr>
          <p:cNvPr id="65" name="Picture 6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14400"/>
            <a:ext cx="7992888" cy="51125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6685" y="4095410"/>
            <a:ext cx="8943562" cy="2610190"/>
            <a:chOff x="156685" y="3279156"/>
            <a:chExt cx="8943562" cy="2610190"/>
          </a:xfrm>
        </p:grpSpPr>
        <p:grpSp>
          <p:nvGrpSpPr>
            <p:cNvPr id="9" name="Group 8"/>
            <p:cNvGrpSpPr/>
            <p:nvPr/>
          </p:nvGrpSpPr>
          <p:grpSpPr>
            <a:xfrm>
              <a:off x="236685" y="3279156"/>
              <a:ext cx="8863562" cy="2610190"/>
              <a:chOff x="176685" y="3279156"/>
              <a:chExt cx="8863562" cy="261019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76685" y="3279156"/>
                <a:ext cx="8863562" cy="26101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40014" y="3331548"/>
                <a:ext cx="8399895" cy="2328193"/>
                <a:chOff x="381000" y="3276600"/>
                <a:chExt cx="8399895" cy="2328193"/>
              </a:xfrm>
            </p:grpSpPr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28800" y="5181600"/>
                  <a:ext cx="1960793" cy="4231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sz="1100" b="1" dirty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On-Detector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sz="1050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Radiation Hard Electronics</a:t>
                  </a:r>
                  <a:endParaRPr lang="en-GB" sz="105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81600" y="5181600"/>
                  <a:ext cx="2492990" cy="4231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sz="1100" b="1" dirty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Off-Detector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sz="1050" dirty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Commercial Off-The-Shelf (</a:t>
                  </a:r>
                  <a:r>
                    <a:rPr lang="en-GB" sz="1050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COTS)</a:t>
                  </a:r>
                  <a:endParaRPr lang="en-GB" sz="105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1981200" y="3810000"/>
                  <a:ext cx="990600" cy="1066800"/>
                </a:xfrm>
                <a:prstGeom prst="round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GBTX</a:t>
                  </a:r>
                  <a:endParaRPr lang="en-GB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 rot="16200000">
                  <a:off x="3238501" y="3771900"/>
                  <a:ext cx="457200" cy="53340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253929" y="3923985"/>
                  <a:ext cx="550151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GBTIA</a:t>
                  </a:r>
                  <a:endParaRPr lang="en-GB" sz="9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 rot="5400000" flipH="1">
                  <a:off x="3238500" y="4305300"/>
                  <a:ext cx="457200" cy="53340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174088" y="4457385"/>
                  <a:ext cx="505267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GBLD</a:t>
                  </a:r>
                  <a:endParaRPr lang="en-GB" sz="9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rot="10800000">
                  <a:off x="2971800" y="4038600"/>
                  <a:ext cx="228600" cy="15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2971800" y="4572000"/>
                  <a:ext cx="228600" cy="15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ounded Rectangle 24"/>
                <p:cNvSpPr/>
                <p:nvPr/>
              </p:nvSpPr>
              <p:spPr>
                <a:xfrm>
                  <a:off x="3962400" y="3810000"/>
                  <a:ext cx="457200" cy="4572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PD</a:t>
                  </a:r>
                  <a:endParaRPr lang="en-GB" sz="12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962400" y="4343400"/>
                  <a:ext cx="457200" cy="4572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LD</a:t>
                  </a:r>
                  <a:endParaRPr lang="en-GB" sz="12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rot="10800000">
                  <a:off x="3733800" y="4038600"/>
                  <a:ext cx="228600" cy="15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3733800" y="4572000"/>
                  <a:ext cx="228600" cy="15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4419600" y="4343400"/>
                  <a:ext cx="838200" cy="1588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/>
                <p:cNvSpPr/>
                <p:nvPr/>
              </p:nvSpPr>
              <p:spPr>
                <a:xfrm>
                  <a:off x="4572000" y="3886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1828800" y="3581400"/>
                  <a:ext cx="2057400" cy="1600200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32" name="Straight Arrow Connector 31"/>
                <p:cNvCxnSpPr>
                  <a:stCxn id="18" idx="1"/>
                </p:cNvCxnSpPr>
                <p:nvPr/>
              </p:nvCxnSpPr>
              <p:spPr>
                <a:xfrm rot="10800000">
                  <a:off x="1371600" y="4343400"/>
                  <a:ext cx="609600" cy="1588"/>
                </a:xfrm>
                <a:prstGeom prst="straightConnector1">
                  <a:avLst/>
                </a:prstGeom>
                <a:ln w="19050"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Freeform 32"/>
                <p:cNvSpPr/>
                <p:nvPr/>
              </p:nvSpPr>
              <p:spPr>
                <a:xfrm>
                  <a:off x="1417572" y="4572000"/>
                  <a:ext cx="566777" cy="234268"/>
                </a:xfrm>
                <a:custGeom>
                  <a:avLst/>
                  <a:gdLst>
                    <a:gd name="connsiteX0" fmla="*/ 0 w 566777"/>
                    <a:gd name="connsiteY0" fmla="*/ 234268 h 234268"/>
                    <a:gd name="connsiteX1" fmla="*/ 392965 w 566777"/>
                    <a:gd name="connsiteY1" fmla="*/ 181369 h 234268"/>
                    <a:gd name="connsiteX2" fmla="*/ 566777 w 566777"/>
                    <a:gd name="connsiteY2" fmla="*/ 0 h 23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6777" h="234268">
                      <a:moveTo>
                        <a:pt x="0" y="234268"/>
                      </a:moveTo>
                      <a:cubicBezTo>
                        <a:pt x="149251" y="227341"/>
                        <a:pt x="298502" y="220414"/>
                        <a:pt x="392965" y="181369"/>
                      </a:cubicBezTo>
                      <a:cubicBezTo>
                        <a:pt x="487428" y="142324"/>
                        <a:pt x="566777" y="0"/>
                        <a:pt x="566777" y="0"/>
                      </a:cubicBezTo>
                    </a:path>
                  </a:pathLst>
                </a:custGeom>
                <a:ln w="19050">
                  <a:solidFill>
                    <a:schemeClr val="accent3">
                      <a:lumMod val="50000"/>
                    </a:schemeClr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flipV="1">
                  <a:off x="1414423" y="3886200"/>
                  <a:ext cx="566777" cy="234268"/>
                </a:xfrm>
                <a:custGeom>
                  <a:avLst/>
                  <a:gdLst>
                    <a:gd name="connsiteX0" fmla="*/ 0 w 566777"/>
                    <a:gd name="connsiteY0" fmla="*/ 234268 h 234268"/>
                    <a:gd name="connsiteX1" fmla="*/ 392965 w 566777"/>
                    <a:gd name="connsiteY1" fmla="*/ 181369 h 234268"/>
                    <a:gd name="connsiteX2" fmla="*/ 566777 w 566777"/>
                    <a:gd name="connsiteY2" fmla="*/ 0 h 23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6777" h="234268">
                      <a:moveTo>
                        <a:pt x="0" y="234268"/>
                      </a:moveTo>
                      <a:cubicBezTo>
                        <a:pt x="149251" y="227341"/>
                        <a:pt x="298502" y="220414"/>
                        <a:pt x="392965" y="181369"/>
                      </a:cubicBezTo>
                      <a:cubicBezTo>
                        <a:pt x="487428" y="142324"/>
                        <a:pt x="566777" y="0"/>
                        <a:pt x="566777" y="0"/>
                      </a:cubicBezTo>
                    </a:path>
                  </a:pathLst>
                </a:custGeom>
                <a:ln w="19050">
                  <a:solidFill>
                    <a:srgbClr val="C00000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5257800" y="3962400"/>
                  <a:ext cx="381000" cy="6858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 rot="5400000">
                  <a:off x="5334000" y="4038600"/>
                  <a:ext cx="228600" cy="228600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 rot="16200000" flipH="1">
                  <a:off x="5334000" y="4343400"/>
                  <a:ext cx="228600" cy="228600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5867400" y="3581400"/>
                  <a:ext cx="1219200" cy="16002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 rot="5400000">
                  <a:off x="5943600" y="4648199"/>
                  <a:ext cx="228600" cy="228600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5943600" y="4876800"/>
                  <a:ext cx="228600" cy="228600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 rot="5400000">
                  <a:off x="5943600" y="3733799"/>
                  <a:ext cx="228600" cy="228600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 rot="16200000" flipH="1">
                  <a:off x="5943600" y="3962400"/>
                  <a:ext cx="228600" cy="228600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391537" y="4904601"/>
                  <a:ext cx="128996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Custom ASICs</a:t>
                  </a:r>
                  <a:endParaRPr lang="en-GB" sz="1200" dirty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019800" y="41910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019800" y="4343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019800" y="44958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>
                <a:xfrm rot="10800000" flipH="1">
                  <a:off x="7083451" y="4343400"/>
                  <a:ext cx="609600" cy="1588"/>
                </a:xfrm>
                <a:prstGeom prst="straightConnector1">
                  <a:avLst/>
                </a:prstGeom>
                <a:ln w="19050"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Freeform 47"/>
                <p:cNvSpPr/>
                <p:nvPr/>
              </p:nvSpPr>
              <p:spPr>
                <a:xfrm flipH="1">
                  <a:off x="7129423" y="4572000"/>
                  <a:ext cx="566777" cy="234268"/>
                </a:xfrm>
                <a:custGeom>
                  <a:avLst/>
                  <a:gdLst>
                    <a:gd name="connsiteX0" fmla="*/ 0 w 566777"/>
                    <a:gd name="connsiteY0" fmla="*/ 234268 h 234268"/>
                    <a:gd name="connsiteX1" fmla="*/ 392965 w 566777"/>
                    <a:gd name="connsiteY1" fmla="*/ 181369 h 234268"/>
                    <a:gd name="connsiteX2" fmla="*/ 566777 w 566777"/>
                    <a:gd name="connsiteY2" fmla="*/ 0 h 23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6777" h="234268">
                      <a:moveTo>
                        <a:pt x="0" y="234268"/>
                      </a:moveTo>
                      <a:cubicBezTo>
                        <a:pt x="149251" y="227341"/>
                        <a:pt x="298502" y="220414"/>
                        <a:pt x="392965" y="181369"/>
                      </a:cubicBezTo>
                      <a:cubicBezTo>
                        <a:pt x="487428" y="142324"/>
                        <a:pt x="566777" y="0"/>
                        <a:pt x="566777" y="0"/>
                      </a:cubicBezTo>
                    </a:path>
                  </a:pathLst>
                </a:custGeom>
                <a:ln w="19050">
                  <a:solidFill>
                    <a:schemeClr val="accent3">
                      <a:lumMod val="50000"/>
                    </a:schemeClr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flipH="1" flipV="1">
                  <a:off x="7126274" y="3886200"/>
                  <a:ext cx="566777" cy="234268"/>
                </a:xfrm>
                <a:custGeom>
                  <a:avLst/>
                  <a:gdLst>
                    <a:gd name="connsiteX0" fmla="*/ 0 w 566777"/>
                    <a:gd name="connsiteY0" fmla="*/ 234268 h 234268"/>
                    <a:gd name="connsiteX1" fmla="*/ 392965 w 566777"/>
                    <a:gd name="connsiteY1" fmla="*/ 181369 h 234268"/>
                    <a:gd name="connsiteX2" fmla="*/ 566777 w 566777"/>
                    <a:gd name="connsiteY2" fmla="*/ 0 h 23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6777" h="234268">
                      <a:moveTo>
                        <a:pt x="0" y="234268"/>
                      </a:moveTo>
                      <a:cubicBezTo>
                        <a:pt x="149251" y="227341"/>
                        <a:pt x="298502" y="220414"/>
                        <a:pt x="392965" y="181369"/>
                      </a:cubicBezTo>
                      <a:cubicBezTo>
                        <a:pt x="487428" y="142324"/>
                        <a:pt x="566777" y="0"/>
                        <a:pt x="566777" y="0"/>
                      </a:cubicBezTo>
                    </a:path>
                  </a:pathLst>
                </a:custGeom>
                <a:ln w="19050">
                  <a:solidFill>
                    <a:srgbClr val="C00000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20000" y="3733800"/>
                  <a:ext cx="116089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rgbClr val="C0000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Timing &amp; Trigger</a:t>
                  </a:r>
                  <a:endParaRPr lang="en-GB" sz="800" b="1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620000" y="4191000"/>
                  <a:ext cx="43633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DAQ</a:t>
                  </a:r>
                  <a:endParaRPr lang="en-GB" sz="8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620000" y="4648200"/>
                  <a:ext cx="92044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Slow Control</a:t>
                  </a:r>
                  <a:endParaRPr lang="en-GB" sz="800" b="1" dirty="0">
                    <a:solidFill>
                      <a:schemeClr val="accent3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81000" y="3733800"/>
                  <a:ext cx="116089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rgbClr val="C0000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Timing &amp; Trigger</a:t>
                  </a:r>
                  <a:endParaRPr lang="en-GB" sz="800" b="1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011462" y="4191000"/>
                  <a:ext cx="43633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DAQ</a:t>
                  </a:r>
                  <a:endParaRPr lang="en-GB" sz="8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03555" y="4648200"/>
                  <a:ext cx="92044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Slow Control</a:t>
                  </a:r>
                  <a:endParaRPr lang="en-GB" sz="800" b="1" dirty="0">
                    <a:solidFill>
                      <a:schemeClr val="accent3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905000" y="3505200"/>
                  <a:ext cx="251460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867400" y="3505200"/>
                  <a:ext cx="53340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6558891" y="3581400"/>
                  <a:ext cx="527709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FPGA</a:t>
                  </a:r>
                  <a:endParaRPr lang="en-GB" sz="9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2971800" y="3276600"/>
                  <a:ext cx="444352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rgbClr val="C0000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GBT</a:t>
                  </a:r>
                  <a:endParaRPr lang="en-GB" sz="900" b="1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943600" y="3276600"/>
                  <a:ext cx="444352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rgbClr val="C0000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GBT</a:t>
                  </a:r>
                  <a:endParaRPr lang="en-GB" sz="900" b="1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962400" y="3733800"/>
                  <a:ext cx="1828800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75000"/>
                    </a:schemeClr>
                  </a:solidFill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4419600" y="3505200"/>
                  <a:ext cx="107593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Versatile Link</a:t>
                  </a:r>
                  <a:endParaRPr lang="en-GB" sz="900" b="1" dirty="0">
                    <a:solidFill>
                      <a:schemeClr val="accent3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3695700" y="4457700"/>
                  <a:ext cx="2209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Rounded Rectangle 9"/>
            <p:cNvSpPr/>
            <p:nvPr/>
          </p:nvSpPr>
          <p:spPr>
            <a:xfrm>
              <a:off x="186685" y="3753801"/>
              <a:ext cx="353329" cy="11708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685" y="4174818"/>
              <a:ext cx="40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FE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03555" y="3581400"/>
              <a:ext cx="1225245" cy="1600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9101" y="5193268"/>
              <a:ext cx="744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E-Link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81400" y="838200"/>
            <a:ext cx="5486400" cy="175432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The versatile link is a bi-directional digital optical link operating at rates up to 4.8 </a:t>
            </a:r>
            <a:r>
              <a:rPr lang="en-GB" dirty="0" err="1" smtClean="0"/>
              <a:t>Gbps</a:t>
            </a:r>
            <a:r>
              <a:rPr lang="en-GB" dirty="0" smtClean="0"/>
              <a:t> (3.2 </a:t>
            </a:r>
            <a:r>
              <a:rPr lang="en-GB" dirty="0" err="1" smtClean="0"/>
              <a:t>Gbps</a:t>
            </a:r>
            <a:r>
              <a:rPr lang="en-GB" dirty="0" smtClean="0"/>
              <a:t> for data)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</a:t>
            </a:r>
            <a:r>
              <a:rPr lang="en-GB" dirty="0" smtClean="0"/>
              <a:t>t </a:t>
            </a:r>
            <a:r>
              <a:rPr lang="en-GB" dirty="0"/>
              <a:t>features rad-hard components for t</a:t>
            </a:r>
            <a:r>
              <a:rPr lang="en-US" dirty="0"/>
              <a:t>he</a:t>
            </a:r>
            <a:r>
              <a:rPr lang="en-GB" dirty="0"/>
              <a:t> </a:t>
            </a:r>
            <a:r>
              <a:rPr lang="en-GB" dirty="0" smtClean="0"/>
              <a:t>FE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It </a:t>
            </a:r>
            <a:r>
              <a:rPr lang="en-GB" dirty="0"/>
              <a:t>has serial data interfaces and is protocol </a:t>
            </a:r>
            <a:r>
              <a:rPr lang="en-GB" dirty="0" smtClean="0"/>
              <a:t>agnostic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</a:t>
            </a:r>
            <a:r>
              <a:rPr lang="en-GB" dirty="0" err="1" smtClean="0"/>
              <a:t>owever</a:t>
            </a:r>
            <a:r>
              <a:rPr lang="en-GB" dirty="0" smtClean="0"/>
              <a:t> </a:t>
            </a:r>
            <a:r>
              <a:rPr lang="en-GB" dirty="0"/>
              <a:t>targeted to operate with the Gigabit Transceiver (GBT) </a:t>
            </a:r>
            <a:r>
              <a:rPr lang="en-GB" dirty="0" err="1"/>
              <a:t>ser</a:t>
            </a:r>
            <a:r>
              <a:rPr lang="en-GB" dirty="0"/>
              <a:t>/</a:t>
            </a:r>
            <a:r>
              <a:rPr lang="en-GB" dirty="0" err="1"/>
              <a:t>deser</a:t>
            </a:r>
            <a:r>
              <a:rPr lang="en-GB" dirty="0"/>
              <a:t>. </a:t>
            </a:r>
            <a:r>
              <a:rPr lang="en-US" dirty="0" smtClean="0"/>
              <a:t>c</a:t>
            </a:r>
            <a:r>
              <a:rPr lang="en-GB" dirty="0" smtClean="0"/>
              <a:t>hip </a:t>
            </a:r>
            <a:r>
              <a:rPr lang="en-GB" dirty="0"/>
              <a:t>designed </a:t>
            </a:r>
            <a:r>
              <a:rPr lang="en-GB" dirty="0" smtClean="0"/>
              <a:t>by </a:t>
            </a:r>
            <a:r>
              <a:rPr lang="en-GB" dirty="0"/>
              <a:t>CERN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71800" y="2743200"/>
            <a:ext cx="6513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VFAT3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98195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μ</a:t>
            </a:r>
            <a:r>
              <a:rPr lang="en-GB" dirty="0" smtClean="0"/>
              <a:t>TCA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Little brother of ATCA (Advanced </a:t>
            </a:r>
            <a:r>
              <a:rPr lang="en-US" dirty="0" smtClean="0"/>
              <a:t>Telecommunications </a:t>
            </a:r>
            <a:r>
              <a:rPr lang="en-US" dirty="0"/>
              <a:t>Computing Architecture)</a:t>
            </a:r>
          </a:p>
          <a:p>
            <a:pPr lvl="1"/>
            <a:r>
              <a:rPr lang="en-US" dirty="0"/>
              <a:t>the largest specification effort in the history of the PCI Industrial Computer Manufacturers Group (PICMG)</a:t>
            </a:r>
          </a:p>
          <a:p>
            <a:pPr lvl="1"/>
            <a:r>
              <a:rPr lang="en-US" dirty="0"/>
              <a:t>Offers a flexible, high density, high performance backplane based on serial standards used today (</a:t>
            </a:r>
            <a:r>
              <a:rPr lang="en-US" dirty="0" err="1"/>
              <a:t>GbE</a:t>
            </a:r>
            <a:r>
              <a:rPr lang="en-US" dirty="0"/>
              <a:t>, </a:t>
            </a:r>
            <a:r>
              <a:rPr lang="en-US" dirty="0" err="1"/>
              <a:t>PCIe</a:t>
            </a:r>
            <a:r>
              <a:rPr lang="en-US" dirty="0"/>
              <a:t>, …</a:t>
            </a:r>
            <a:r>
              <a:rPr lang="en-US" dirty="0" smtClean="0"/>
              <a:t>), designed for highly redundant systems</a:t>
            </a:r>
            <a:endParaRPr lang="en-US" dirty="0"/>
          </a:p>
          <a:p>
            <a:pPr lvl="1"/>
            <a:r>
              <a:rPr lang="en-US" dirty="0" smtClean="0"/>
              <a:t>Large &amp; common </a:t>
            </a:r>
            <a:r>
              <a:rPr lang="en-US" dirty="0"/>
              <a:t>effort </a:t>
            </a:r>
            <a:r>
              <a:rPr lang="en-US" dirty="0" smtClean="0"/>
              <a:t>within </a:t>
            </a:r>
            <a:r>
              <a:rPr lang="en-US" dirty="0"/>
              <a:t>CMS to replace VME by </a:t>
            </a:r>
            <a:r>
              <a:rPr lang="en-US" dirty="0" err="1" smtClean="0"/>
              <a:t>μTCA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upgrades</a:t>
            </a:r>
          </a:p>
          <a:p>
            <a:pPr lvl="2"/>
            <a:r>
              <a:rPr lang="en-US" dirty="0" smtClean="0"/>
              <a:t>CMS Calorimeter trigger already</a:t>
            </a:r>
          </a:p>
          <a:p>
            <a:pPr lvl="2"/>
            <a:r>
              <a:rPr lang="en-US" dirty="0" smtClean="0"/>
              <a:t>CMS Trigger &amp; HCAL upgrade</a:t>
            </a:r>
          </a:p>
          <a:p>
            <a:pPr lvl="1"/>
            <a:r>
              <a:rPr lang="en-US" dirty="0" err="1" smtClean="0"/>
              <a:t>μTCA</a:t>
            </a:r>
            <a:r>
              <a:rPr lang="en-US" dirty="0" smtClean="0"/>
              <a:t> crate needs a small embedded </a:t>
            </a:r>
          </a:p>
          <a:p>
            <a:pPr marL="457200" lvl="1" indent="0">
              <a:buNone/>
            </a:pPr>
            <a:r>
              <a:rPr lang="en-US" dirty="0" smtClean="0"/>
              <a:t>	computer to “boot up” and control it: </a:t>
            </a:r>
          </a:p>
          <a:p>
            <a:pPr marL="457200" lvl="1" indent="0">
              <a:buNone/>
            </a:pPr>
            <a:r>
              <a:rPr lang="en-US" dirty="0" smtClean="0"/>
              <a:t>	the </a:t>
            </a:r>
            <a:r>
              <a:rPr lang="en-US" dirty="0" smtClean="0">
                <a:solidFill>
                  <a:srgbClr val="FF0000"/>
                </a:solidFill>
              </a:rPr>
              <a:t>MCH</a:t>
            </a:r>
            <a:r>
              <a:rPr lang="en-US" dirty="0" smtClean="0"/>
              <a:t> (Main Carrier Hub) 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IPMI </a:t>
            </a:r>
            <a:r>
              <a:rPr lang="en-US" dirty="0"/>
              <a:t>protocol used within the crate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to </a:t>
            </a:r>
            <a:r>
              <a:rPr lang="en-US" dirty="0"/>
              <a:t>manage </a:t>
            </a:r>
            <a:r>
              <a:rPr lang="en-US" dirty="0" smtClean="0"/>
              <a:t>it</a:t>
            </a:r>
          </a:p>
          <a:p>
            <a:pPr lvl="1"/>
            <a:r>
              <a:rPr lang="en-US" dirty="0" err="1" smtClean="0"/>
              <a:t>μTCA</a:t>
            </a:r>
            <a:r>
              <a:rPr lang="en-US" dirty="0" smtClean="0"/>
              <a:t> boards are called </a:t>
            </a:r>
            <a:r>
              <a:rPr lang="en-US" dirty="0" smtClean="0">
                <a:solidFill>
                  <a:srgbClr val="FF0000"/>
                </a:solidFill>
              </a:rPr>
              <a:t>AMC</a:t>
            </a:r>
          </a:p>
          <a:p>
            <a:pPr marL="457200" lvl="1" indent="0">
              <a:buNone/>
            </a:pPr>
            <a:r>
              <a:rPr lang="en-US" dirty="0" smtClean="0"/>
              <a:t>	(Advanced Mezzanine Card)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Picture 6" descr="MicroTCA_Crate_small_aug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0076" y="3962400"/>
            <a:ext cx="3577724" cy="22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1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μ</a:t>
            </a:r>
            <a:r>
              <a:rPr lang="en-GB" dirty="0" smtClean="0"/>
              <a:t>TCA technology: the backplane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331" t="12417" r="-22" b="6182"/>
          <a:stretch/>
        </p:blipFill>
        <p:spPr>
          <a:xfrm>
            <a:off x="304800" y="1299308"/>
            <a:ext cx="8618415" cy="50252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34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GEM DAQ AMCs</a:t>
            </a:r>
            <a:endParaRPr lang="en-GB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2400" y="457200"/>
            <a:ext cx="4040188" cy="639762"/>
          </a:xfrm>
        </p:spPr>
        <p:txBody>
          <a:bodyPr/>
          <a:lstStyle/>
          <a:p>
            <a:pPr algn="ctr"/>
            <a:r>
              <a:rPr lang="en-GB" dirty="0" smtClean="0"/>
              <a:t>GLIB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0" y="1066800"/>
            <a:ext cx="4268788" cy="4678363"/>
          </a:xfrm>
        </p:spPr>
        <p:txBody>
          <a:bodyPr/>
          <a:lstStyle/>
          <a:p>
            <a:pPr marL="182563" indent="-182563"/>
            <a:r>
              <a:rPr lang="en-US" sz="2000" dirty="0"/>
              <a:t>Mid-size double-width AMC</a:t>
            </a:r>
          </a:p>
          <a:p>
            <a:pPr marL="182563" indent="-182563"/>
            <a:r>
              <a:rPr lang="en-US" sz="2000" dirty="0"/>
              <a:t>4 SFP+ transceiver modules</a:t>
            </a:r>
          </a:p>
          <a:p>
            <a:pPr marL="182563" indent="-182563"/>
            <a:r>
              <a:rPr lang="en-US" sz="2000" dirty="0"/>
              <a:t>Virtex-6 FPGA </a:t>
            </a:r>
          </a:p>
          <a:p>
            <a:pPr marL="182563" indent="-182563"/>
            <a:r>
              <a:rPr lang="en-US" sz="2000" dirty="0"/>
              <a:t>I/O capability can be further </a:t>
            </a:r>
            <a:r>
              <a:rPr lang="en-US" sz="2000" dirty="0" smtClean="0"/>
              <a:t>enhanced </a:t>
            </a:r>
            <a:r>
              <a:rPr lang="en-US" sz="2000" dirty="0"/>
              <a:t>with 2 FPGA </a:t>
            </a:r>
            <a:r>
              <a:rPr lang="en-US" sz="2000" dirty="0" smtClean="0"/>
              <a:t>Mezzanines</a:t>
            </a:r>
          </a:p>
          <a:p>
            <a:pPr marL="0" indent="0">
              <a:buNone/>
            </a:pPr>
            <a:r>
              <a:rPr lang="en-US" sz="2000" dirty="0" smtClean="0"/>
              <a:t>   M</a:t>
            </a:r>
            <a:r>
              <a:rPr lang="nl-BE" sz="2000" dirty="0" smtClean="0"/>
              <a:t>ax </a:t>
            </a:r>
            <a:r>
              <a:rPr lang="en-US" sz="2000" dirty="0" smtClean="0"/>
              <a:t>8 SFP+ </a:t>
            </a:r>
            <a:r>
              <a:rPr lang="en-US" sz="2000" dirty="0"/>
              <a:t>transceiver modules</a:t>
            </a:r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76800" y="457200"/>
            <a:ext cx="4041775" cy="639762"/>
          </a:xfrm>
        </p:spPr>
        <p:txBody>
          <a:bodyPr/>
          <a:lstStyle/>
          <a:p>
            <a:pPr algn="ctr"/>
            <a:r>
              <a:rPr lang="en-GB" dirty="0" smtClean="0"/>
              <a:t>AMC13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3962400" y="1036637"/>
            <a:ext cx="5181600" cy="4678363"/>
          </a:xfrm>
        </p:spPr>
        <p:txBody>
          <a:bodyPr>
            <a:normAutofit/>
          </a:bodyPr>
          <a:lstStyle/>
          <a:p>
            <a:r>
              <a:rPr lang="en-US" sz="2000" dirty="0"/>
              <a:t>Distributes LHC clock / timing / controls to AMCs</a:t>
            </a:r>
          </a:p>
          <a:p>
            <a:r>
              <a:rPr lang="en-US" sz="2000" dirty="0"/>
              <a:t> It collects DAQ data from AMCs</a:t>
            </a:r>
          </a:p>
          <a:p>
            <a:r>
              <a:rPr lang="en-US" sz="2000" dirty="0"/>
              <a:t> It provides standard interface to CMS </a:t>
            </a:r>
            <a:r>
              <a:rPr lang="en-US" sz="2000" dirty="0" smtClean="0"/>
              <a:t>DAQ:</a:t>
            </a:r>
            <a:endParaRPr lang="en-US" sz="2000" dirty="0"/>
          </a:p>
          <a:p>
            <a:pPr lvl="1"/>
            <a:r>
              <a:rPr lang="en-US" dirty="0"/>
              <a:t> </a:t>
            </a:r>
            <a:r>
              <a:rPr lang="en-US" sz="1600" dirty="0"/>
              <a:t>CMS DAQ via optical fibers (currently 2 at ~ 5Gb/s)</a:t>
            </a:r>
          </a:p>
          <a:p>
            <a:pPr lvl="1"/>
            <a:r>
              <a:rPr lang="en-US" sz="1600" dirty="0"/>
              <a:t>TTC via 1300nm fiber @ 160Mb/sec </a:t>
            </a:r>
          </a:p>
          <a:p>
            <a:pPr lvl="1"/>
            <a:r>
              <a:rPr lang="en-US" sz="1600" dirty="0" smtClean="0"/>
              <a:t>TTS </a:t>
            </a:r>
            <a:r>
              <a:rPr lang="en-US" sz="1600" dirty="0"/>
              <a:t>via 1300nm fiber with protocol </a:t>
            </a:r>
            <a:r>
              <a:rPr lang="en-US" sz="1600" dirty="0" err="1"/>
              <a:t>t.b.d</a:t>
            </a:r>
            <a:r>
              <a:rPr lang="en-US" sz="1600" dirty="0"/>
              <a:t>.</a:t>
            </a:r>
            <a:endParaRPr lang="en-GB" sz="16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657600"/>
            <a:ext cx="4415695" cy="2795736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3" cstate="print"/>
          <a:srcRect t="2230" b="10709"/>
          <a:stretch/>
        </p:blipFill>
        <p:spPr>
          <a:xfrm>
            <a:off x="4648200" y="3657600"/>
            <a:ext cx="433075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1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Elbow Connector 37"/>
          <p:cNvCxnSpPr/>
          <p:nvPr/>
        </p:nvCxnSpPr>
        <p:spPr>
          <a:xfrm rot="5400000">
            <a:off x="4191000" y="3886200"/>
            <a:ext cx="2133600" cy="12700"/>
          </a:xfrm>
          <a:prstGeom prst="bentConnector3">
            <a:avLst>
              <a:gd name="adj1" fmla="val 50000"/>
            </a:avLst>
          </a:prstGeom>
          <a:ln>
            <a:solidFill>
              <a:srgbClr val="FF66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Tracking data distribution to </a:t>
            </a:r>
            <a:r>
              <a:rPr lang="en-US" dirty="0"/>
              <a:t>μ</a:t>
            </a:r>
            <a:r>
              <a:rPr lang="en-GB" dirty="0"/>
              <a:t>TCA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3500" y="850899"/>
            <a:ext cx="9017000" cy="6007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1143000"/>
            <a:ext cx="25146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34000" y="28194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62400" y="3429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81400" y="3581400"/>
            <a:ext cx="3657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57800" y="2819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257800" y="28956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800600" y="914400"/>
            <a:ext cx="533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10°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4648200" y="4572000"/>
            <a:ext cx="118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95400" y="3429000"/>
            <a:ext cx="6096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4006850" y="4152900"/>
            <a:ext cx="1517650" cy="82550"/>
          </a:xfrm>
          <a:prstGeom prst="bentConnector3">
            <a:avLst>
              <a:gd name="adj1" fmla="val 50000"/>
            </a:avLst>
          </a:prstGeom>
          <a:ln>
            <a:solidFill>
              <a:srgbClr val="FF66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>
            <a:off x="4152900" y="4076700"/>
            <a:ext cx="1524000" cy="228600"/>
          </a:xfrm>
          <a:prstGeom prst="bentConnector3">
            <a:avLst>
              <a:gd name="adj1" fmla="val 54125"/>
            </a:avLst>
          </a:prstGeom>
          <a:ln>
            <a:solidFill>
              <a:srgbClr val="FF66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3848100" y="4152900"/>
            <a:ext cx="1524000" cy="76200"/>
          </a:xfrm>
          <a:prstGeom prst="bentConnector3">
            <a:avLst>
              <a:gd name="adj1" fmla="val 50000"/>
            </a:avLst>
          </a:prstGeom>
          <a:ln>
            <a:solidFill>
              <a:srgbClr val="FF66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5400000">
            <a:off x="4121150" y="3810000"/>
            <a:ext cx="2127250" cy="158750"/>
          </a:xfrm>
          <a:prstGeom prst="bentConnector3">
            <a:avLst>
              <a:gd name="adj1" fmla="val 60443"/>
            </a:avLst>
          </a:prstGeom>
          <a:ln>
            <a:solidFill>
              <a:srgbClr val="FF66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5400000">
            <a:off x="4267200" y="3733800"/>
            <a:ext cx="2133600" cy="304800"/>
          </a:xfrm>
          <a:prstGeom prst="bentConnector3">
            <a:avLst>
              <a:gd name="adj1" fmla="val 63751"/>
            </a:avLst>
          </a:prstGeom>
          <a:ln>
            <a:solidFill>
              <a:srgbClr val="FF66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5400000">
            <a:off x="4457700" y="3619500"/>
            <a:ext cx="2133600" cy="533400"/>
          </a:xfrm>
          <a:prstGeom prst="bentConnector3">
            <a:avLst>
              <a:gd name="adj1" fmla="val 67287"/>
            </a:avLst>
          </a:prstGeom>
          <a:ln>
            <a:solidFill>
              <a:srgbClr val="FF66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191000" y="4800600"/>
            <a:ext cx="0" cy="1524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572000" y="4800600"/>
            <a:ext cx="0" cy="1524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191000" y="4800600"/>
            <a:ext cx="3810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334000" y="4800600"/>
            <a:ext cx="0" cy="1524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715000" y="4800600"/>
            <a:ext cx="0" cy="1524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334000" y="4800600"/>
            <a:ext cx="3810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743200" y="2743200"/>
            <a:ext cx="1447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GE1/1 front</a:t>
            </a:r>
            <a:endParaRPr lang="en-GB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6019800" y="2209800"/>
            <a:ext cx="1447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GE1/1 back</a:t>
            </a:r>
            <a:endParaRPr lang="en-GB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5638800" y="55626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GLIB#1</a:t>
            </a:r>
            <a:endParaRPr lang="en-GB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4495800" y="55626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GLIB#2</a:t>
            </a:r>
            <a:endParaRPr lang="en-GB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6629400" y="55626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GLIB#0</a:t>
            </a:r>
            <a:endParaRPr lang="en-GB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6629400" y="5105400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3352800" y="55626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GLIB#3</a:t>
            </a:r>
            <a:endParaRPr lang="en-GB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1219200" y="5562600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GLIB#11</a:t>
            </a:r>
            <a:endParaRPr lang="en-GB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5867400" y="2895600"/>
            <a:ext cx="3352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u="sng" dirty="0"/>
              <a:t>S</a:t>
            </a:r>
            <a:r>
              <a:rPr lang="en-GB" sz="1600" u="sng" dirty="0" smtClean="0"/>
              <a:t>eparate trigger &amp; tracking data path</a:t>
            </a:r>
          </a:p>
          <a:p>
            <a:r>
              <a:rPr lang="en-GB" sz="1600" dirty="0" smtClean="0"/>
              <a:t>1 GLIB + FMC = 8 Optical links</a:t>
            </a:r>
          </a:p>
          <a:p>
            <a:r>
              <a:rPr lang="en-GB" sz="1600" dirty="0" smtClean="0"/>
              <a:t>1 SC </a:t>
            </a:r>
            <a:r>
              <a:rPr lang="fr-FR" sz="1600" dirty="0" smtClean="0">
                <a:latin typeface="Arial" charset="0"/>
                <a:ea typeface="ＭＳ Ｐゴシック" charset="0"/>
                <a:sym typeface="Wingdings" charset="0"/>
              </a:rPr>
              <a:t> 6 </a:t>
            </a:r>
            <a:r>
              <a:rPr lang="fr-FR" sz="1600" dirty="0" err="1" smtClean="0">
                <a:latin typeface="Arial" charset="0"/>
                <a:ea typeface="ＭＳ Ｐゴシック" charset="0"/>
                <a:sym typeface="Wingdings" charset="0"/>
              </a:rPr>
              <a:t>GBTs</a:t>
            </a:r>
            <a:endParaRPr lang="fr-FR" sz="16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r>
              <a:rPr lang="fr-FR" sz="1600" dirty="0" smtClean="0">
                <a:latin typeface="Arial" charset="0"/>
                <a:ea typeface="ＭＳ Ｐゴシック" charset="0"/>
                <a:sym typeface="Wingdings" charset="0"/>
              </a:rPr>
              <a:t>10°  1 GLIB</a:t>
            </a:r>
          </a:p>
          <a:p>
            <a:r>
              <a:rPr lang="fr-FR" sz="1600" dirty="0" smtClean="0">
                <a:latin typeface="Arial" charset="0"/>
                <a:ea typeface="ＭＳ Ｐゴシック" charset="0"/>
                <a:sym typeface="Wingdings" charset="0"/>
              </a:rPr>
              <a:t>120°  1 </a:t>
            </a:r>
            <a:r>
              <a:rPr lang="fr-FR" sz="1600" dirty="0" err="1" smtClean="0">
                <a:latin typeface="Arial" charset="0"/>
                <a:ea typeface="ＭＳ Ｐゴシック" charset="0"/>
                <a:sym typeface="Wingdings" charset="0"/>
              </a:rPr>
              <a:t>crate</a:t>
            </a:r>
            <a:endParaRPr lang="fr-FR" sz="16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r>
              <a:rPr lang="fr-FR" sz="1600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3 </a:t>
            </a:r>
            <a:r>
              <a:rPr lang="fr-FR" sz="1600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crates</a:t>
            </a:r>
            <a:r>
              <a:rPr lang="fr-FR" sz="1600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 / </a:t>
            </a:r>
            <a:r>
              <a:rPr lang="fr-FR" sz="1600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endcap</a:t>
            </a:r>
            <a:endParaRPr lang="fr-FR" sz="1600" dirty="0" smtClean="0">
              <a:solidFill>
                <a:srgbClr val="FF0000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r>
              <a:rPr lang="fr-FR" sz="1600" dirty="0" smtClean="0">
                <a:latin typeface="Arial" charset="0"/>
                <a:ea typeface="ＭＳ Ｐゴシック" charset="0"/>
                <a:sym typeface="Wingdings" charset="0"/>
              </a:rPr>
              <a:t>+1 for trigger data</a:t>
            </a:r>
            <a:endParaRPr lang="en-GB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152400" y="5105400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CMS</a:t>
            </a:r>
          </a:p>
          <a:p>
            <a:pPr algn="ctr"/>
            <a:r>
              <a:rPr lang="en-GB" sz="1200" dirty="0" smtClean="0"/>
              <a:t>AMC13</a:t>
            </a:r>
            <a:endParaRPr lang="en-GB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0000" y="510540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MCH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6608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Opto</a:t>
            </a:r>
            <a:r>
              <a:rPr lang="en-GB" dirty="0" smtClean="0"/>
              <a:t> hybrid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3889" t="16993" r="18464" b="8279"/>
          <a:stretch/>
        </p:blipFill>
        <p:spPr>
          <a:xfrm>
            <a:off x="1270000" y="1165412"/>
            <a:ext cx="6185647" cy="5124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1219200"/>
            <a:ext cx="2133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4800" y="17526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1000" y="16002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81600" y="59436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57150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471" y="5666601"/>
            <a:ext cx="471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DAQ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81600" y="5486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5486400"/>
            <a:ext cx="43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DCS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257800"/>
            <a:ext cx="41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TTC</a:t>
            </a:r>
            <a:endParaRPr lang="en-GB" sz="1200" dirty="0"/>
          </a:p>
        </p:txBody>
      </p:sp>
      <p:sp>
        <p:nvSpPr>
          <p:cNvPr id="6" name="Oval 5"/>
          <p:cNvSpPr/>
          <p:nvPr/>
        </p:nvSpPr>
        <p:spPr>
          <a:xfrm>
            <a:off x="1524000" y="3048000"/>
            <a:ext cx="4876800" cy="1600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9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086600" cy="4495800"/>
          </a:xfrm>
        </p:spPr>
        <p:txBody>
          <a:bodyPr>
            <a:noAutofit/>
          </a:bodyPr>
          <a:lstStyle/>
          <a:p>
            <a:r>
              <a:rPr lang="en-GB" sz="3200" dirty="0" smtClean="0"/>
              <a:t>Introduction</a:t>
            </a:r>
          </a:p>
          <a:p>
            <a:r>
              <a:rPr lang="en-GB" sz="3200" dirty="0" smtClean="0"/>
              <a:t>Technologies</a:t>
            </a:r>
          </a:p>
          <a:p>
            <a:r>
              <a:rPr lang="en-GB" sz="3200" dirty="0" smtClean="0"/>
              <a:t>Design steps</a:t>
            </a:r>
          </a:p>
          <a:p>
            <a:r>
              <a:rPr lang="en-GB" sz="3200" dirty="0" smtClean="0"/>
              <a:t>Current status</a:t>
            </a:r>
          </a:p>
          <a:p>
            <a:r>
              <a:rPr lang="en-GB" sz="3200" dirty="0" smtClean="0"/>
              <a:t>Planning</a:t>
            </a:r>
          </a:p>
          <a:p>
            <a:r>
              <a:rPr lang="en-GB" sz="3200" dirty="0" smtClean="0"/>
              <a:t>Alternative </a:t>
            </a:r>
            <a:r>
              <a:rPr lang="en-GB" sz="3200" dirty="0" smtClean="0"/>
              <a:t>design</a:t>
            </a:r>
          </a:p>
          <a:p>
            <a:r>
              <a:rPr lang="en-GB" sz="3200" dirty="0" smtClean="0"/>
              <a:t>Conclusions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13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GEB board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8392" t="21575" r="3424" b="9571"/>
          <a:stretch/>
        </p:blipFill>
        <p:spPr>
          <a:xfrm>
            <a:off x="838200" y="1295400"/>
            <a:ext cx="2512716" cy="4606958"/>
          </a:xfr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3962400" y="1066800"/>
            <a:ext cx="5257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</a:t>
            </a:r>
            <a:r>
              <a:rPr lang="nl-BE" dirty="0" smtClean="0"/>
              <a:t>he PCB board plugged to the GEM readout PCB</a:t>
            </a:r>
          </a:p>
          <a:p>
            <a:r>
              <a:rPr lang="nl-BE" dirty="0" smtClean="0"/>
              <a:t>VFAT hybrids plugged on GEB</a:t>
            </a:r>
          </a:p>
          <a:p>
            <a:r>
              <a:rPr lang="nl-BE" dirty="0" smtClean="0"/>
              <a:t>GEB is a multilayer PCB routing the signal lines from the VFAT hybrids towards the opto-hybrid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4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Full size prototype Hardware steps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4255" b="4080"/>
          <a:stretch/>
        </p:blipFill>
        <p:spPr>
          <a:xfrm>
            <a:off x="0" y="977593"/>
            <a:ext cx="9137920" cy="5600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052" y="1978223"/>
            <a:ext cx="1756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GB" sz="1400" dirty="0" smtClean="0">
                <a:solidFill>
                  <a:srgbClr val="FF0000"/>
                </a:solidFill>
              </a:rPr>
              <a:t>an read-out 6 VAFT2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733800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GB" sz="1400" dirty="0" smtClean="0">
                <a:solidFill>
                  <a:srgbClr val="FF0000"/>
                </a:solidFill>
              </a:rPr>
              <a:t>an read-out 24 VAFT2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8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0"/>
            <a:ext cx="7162800" cy="720000"/>
          </a:xfrm>
        </p:spPr>
        <p:txBody>
          <a:bodyPr/>
          <a:lstStyle/>
          <a:p>
            <a:r>
              <a:rPr lang="en-GB" dirty="0" smtClean="0"/>
              <a:t>Current Status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1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μ</a:t>
            </a:r>
            <a:r>
              <a:rPr lang="en-GB" dirty="0" smtClean="0"/>
              <a:t>TCA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full system in </a:t>
            </a:r>
            <a:r>
              <a:rPr lang="en-GB" dirty="0" err="1" smtClean="0"/>
              <a:t>ULBrussels</a:t>
            </a:r>
            <a:endParaRPr lang="en-GB" dirty="0" smtClean="0"/>
          </a:p>
          <a:p>
            <a:pPr lvl="1"/>
            <a:r>
              <a:rPr lang="en-GB" dirty="0" smtClean="0"/>
              <a:t>1 </a:t>
            </a:r>
            <a:r>
              <a:rPr lang="en-GB" dirty="0" err="1" smtClean="0"/>
              <a:t>Vadatech</a:t>
            </a:r>
            <a:r>
              <a:rPr lang="en-GB" dirty="0" smtClean="0"/>
              <a:t> VT892 crate + MCH + 3 GLIB + 1 AMC13</a:t>
            </a:r>
          </a:p>
          <a:p>
            <a:r>
              <a:rPr lang="en-GB" dirty="0" smtClean="0"/>
              <a:t>1 half system in Wayne State University</a:t>
            </a:r>
          </a:p>
          <a:p>
            <a:pPr lvl="1"/>
            <a:r>
              <a:rPr lang="en-GB" dirty="0" smtClean="0"/>
              <a:t>1 small NAT crate + MCH + 1 GLIB</a:t>
            </a:r>
          </a:p>
          <a:p>
            <a:r>
              <a:rPr lang="en-GB" dirty="0" smtClean="0"/>
              <a:t>A starter kit at CERN (TIF)</a:t>
            </a:r>
          </a:p>
          <a:p>
            <a:pPr lvl="1"/>
            <a:r>
              <a:rPr lang="en-GB" dirty="0" smtClean="0"/>
              <a:t>1 GLIB board</a:t>
            </a:r>
          </a:p>
          <a:p>
            <a:pPr lvl="1"/>
            <a:r>
              <a:rPr lang="en-US" dirty="0" smtClean="0"/>
              <a:t>H</a:t>
            </a:r>
            <a:r>
              <a:rPr lang="en-GB" dirty="0" err="1" smtClean="0"/>
              <a:t>owever</a:t>
            </a:r>
            <a:r>
              <a:rPr lang="en-GB" dirty="0" smtClean="0"/>
              <a:t> a full </a:t>
            </a:r>
            <a:r>
              <a:rPr lang="en-GB" dirty="0" err="1" smtClean="0"/>
              <a:t>Vadatech</a:t>
            </a:r>
            <a:r>
              <a:rPr lang="en-GB" dirty="0" smtClean="0"/>
              <a:t> VT892 + MCH has been ordered by ULB to be installed at TIF (should be available in November 2013)</a:t>
            </a:r>
          </a:p>
          <a:p>
            <a:r>
              <a:rPr lang="en-GB" dirty="0" smtClean="0"/>
              <a:t>Note : </a:t>
            </a:r>
            <a:r>
              <a:rPr lang="en-US" dirty="0" err="1" smtClean="0"/>
              <a:t>μTCA</a:t>
            </a:r>
            <a:r>
              <a:rPr lang="en-US" dirty="0" smtClean="0"/>
              <a:t> is not plug &amp; play; </a:t>
            </a:r>
            <a:r>
              <a:rPr lang="en-GB" dirty="0" smtClean="0"/>
              <a:t>learning takes several months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5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tests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4167" b="7525"/>
          <a:stretch/>
        </p:blipFill>
        <p:spPr>
          <a:xfrm>
            <a:off x="152400" y="914400"/>
            <a:ext cx="6359544" cy="3733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981200" y="838200"/>
            <a:ext cx="495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4800" y="4648200"/>
            <a:ext cx="31779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GLIB HW </a:t>
            </a:r>
            <a:r>
              <a:rPr lang="en-GB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</a:p>
          <a:p>
            <a:r>
              <a:rPr lang="en-GB" dirty="0" smtClean="0">
                <a:ea typeface="Wingdings"/>
                <a:cs typeface="Wingdings"/>
                <a:sym typeface="Wingdings"/>
              </a:rPr>
              <a:t>Communication with DAQ PC </a:t>
            </a:r>
            <a:r>
              <a:rPr lang="en-GB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GB" dirty="0" smtClean="0">
              <a:ea typeface="Wingdings"/>
              <a:cs typeface="Wingdings"/>
              <a:sym typeface="Wingdings"/>
            </a:endParaRPr>
          </a:p>
          <a:p>
            <a:r>
              <a:rPr lang="en-GB" dirty="0" smtClean="0">
                <a:ea typeface="Wingdings"/>
                <a:cs typeface="Wingdings"/>
                <a:sym typeface="Wingdings"/>
              </a:rPr>
              <a:t>   </a:t>
            </a:r>
            <a:r>
              <a:rPr lang="en-GB" dirty="0" err="1" smtClean="0">
                <a:ea typeface="Wingdings"/>
                <a:cs typeface="Wingdings"/>
                <a:sym typeface="Wingdings"/>
              </a:rPr>
              <a:t>IPBus</a:t>
            </a:r>
            <a:endParaRPr lang="en-GB" dirty="0" smtClean="0">
              <a:ea typeface="Wingdings"/>
              <a:cs typeface="Wingdings"/>
              <a:sym typeface="Wingdings"/>
            </a:endParaRPr>
          </a:p>
          <a:p>
            <a:r>
              <a:rPr lang="en-GB" dirty="0" smtClean="0">
                <a:ea typeface="Wingdings"/>
                <a:cs typeface="Wingdings"/>
                <a:sym typeface="Wingdings"/>
              </a:rPr>
              <a:t>   Read/write (also over </a:t>
            </a:r>
            <a:r>
              <a:rPr lang="en-GB" dirty="0" err="1" smtClean="0">
                <a:ea typeface="Wingdings"/>
                <a:cs typeface="Wingdings"/>
                <a:sym typeface="Wingdings"/>
              </a:rPr>
              <a:t>fibers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)</a:t>
            </a:r>
          </a:p>
          <a:p>
            <a:r>
              <a:rPr lang="en-GB" dirty="0" smtClean="0">
                <a:ea typeface="Wingdings"/>
                <a:cs typeface="Wingdings"/>
                <a:sym typeface="Wingdings"/>
              </a:rPr>
              <a:t>   Firmware </a:t>
            </a:r>
            <a:r>
              <a:rPr lang="en-GB" dirty="0" err="1" smtClean="0">
                <a:ea typeface="Wingdings"/>
                <a:cs typeface="Wingdings"/>
                <a:sym typeface="Wingdings"/>
              </a:rPr>
              <a:t>upgarde</a:t>
            </a:r>
            <a:r>
              <a:rPr lang="en-GB" dirty="0">
                <a:ea typeface="Wingdings"/>
                <a:cs typeface="Wingdings"/>
                <a:sym typeface="Wingdings"/>
              </a:rPr>
              <a:t>	</a:t>
            </a:r>
            <a:endParaRPr lang="en-GB" dirty="0" smtClean="0">
              <a:ea typeface="Wingdings"/>
              <a:cs typeface="Wingdings"/>
              <a:sym typeface="Wingdings"/>
            </a:endParaRPr>
          </a:p>
          <a:p>
            <a:r>
              <a:rPr lang="en-GB" dirty="0" smtClean="0">
                <a:ea typeface="Wingdings"/>
                <a:cs typeface="Wingdings"/>
                <a:sym typeface="Wingdings"/>
              </a:rPr>
              <a:t>Integration of GBT FW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GB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GB" dirty="0" smtClean="0">
              <a:ea typeface="Wingdings"/>
              <a:cs typeface="Wingdings"/>
              <a:sym typeface="Wingdings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4648200"/>
            <a:ext cx="53971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To be done:</a:t>
            </a:r>
          </a:p>
          <a:p>
            <a:r>
              <a:rPr lang="en-GB" dirty="0" smtClean="0"/>
              <a:t>   VFAT2 readout &amp; slow control (FW)</a:t>
            </a:r>
            <a:endParaRPr lang="en-GB" dirty="0" smtClean="0">
              <a:solidFill>
                <a:srgbClr val="008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GB" dirty="0" smtClean="0">
                <a:ea typeface="Wingdings"/>
                <a:cs typeface="Wingdings"/>
                <a:sym typeface="Wingdings"/>
              </a:rPr>
              <a:t>   Optical communication with </a:t>
            </a:r>
            <a:r>
              <a:rPr lang="en-GB" dirty="0" err="1" smtClean="0">
                <a:ea typeface="Wingdings"/>
                <a:cs typeface="Wingdings"/>
                <a:sym typeface="Wingdings"/>
              </a:rPr>
              <a:t>Opto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-hybrid</a:t>
            </a:r>
          </a:p>
          <a:p>
            <a:r>
              <a:rPr lang="en-GB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Issues:</a:t>
            </a:r>
          </a:p>
          <a:p>
            <a:r>
              <a:rPr lang="en-GB" dirty="0">
                <a:ea typeface="Wingdings"/>
                <a:cs typeface="Wingdings"/>
                <a:sym typeface="Wingdings"/>
              </a:rPr>
              <a:t> 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data packet losses using GBT protocol between 2 GLIBs</a:t>
            </a:r>
          </a:p>
          <a:p>
            <a:r>
              <a:rPr lang="en-GB" dirty="0">
                <a:ea typeface="Wingdings"/>
                <a:cs typeface="Wingdings"/>
                <a:sym typeface="Wingdings"/>
              </a:rPr>
              <a:t>	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(under investigation) </a:t>
            </a:r>
          </a:p>
          <a:p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733800" y="47244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13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162800" cy="720000"/>
          </a:xfrm>
        </p:spPr>
        <p:txBody>
          <a:bodyPr/>
          <a:lstStyle/>
          <a:p>
            <a:r>
              <a:rPr lang="en-GB" dirty="0" err="1" smtClean="0"/>
              <a:t>Opto</a:t>
            </a:r>
            <a:r>
              <a:rPr lang="en-GB" dirty="0"/>
              <a:t>-</a:t>
            </a:r>
            <a:r>
              <a:rPr lang="en-GB" dirty="0" smtClean="0"/>
              <a:t>hybrid status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272" y="764704"/>
            <a:ext cx="5724128" cy="5976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 smtClean="0">
                <a:solidFill>
                  <a:srgbClr val="FF0000"/>
                </a:solidFill>
              </a:rPr>
              <a:t>Shown here: initial design proposed for VFAT2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FF0000"/>
                </a:solidFill>
              </a:rPr>
              <a:t>	For illustration purpose only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fr-BE" dirty="0" smtClean="0"/>
              <a:t>24 VF</a:t>
            </a:r>
            <a:r>
              <a:rPr lang="en-US" dirty="0" smtClean="0"/>
              <a:t>AT2 : each has 8 S-bits (</a:t>
            </a:r>
            <a:r>
              <a:rPr lang="en-US" dirty="0" err="1" smtClean="0"/>
              <a:t>FastOR</a:t>
            </a:r>
            <a:r>
              <a:rPr lang="en-US" dirty="0" smtClean="0"/>
              <a:t>) and  </a:t>
            </a:r>
            <a:r>
              <a:rPr lang="en-US" dirty="0" err="1" smtClean="0"/>
              <a:t>DataOut</a:t>
            </a:r>
            <a:r>
              <a:rPr lang="en-US" dirty="0" smtClean="0"/>
              <a:t>  (LVDS)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 charset="0"/>
              </a:rPr>
              <a:t>~500</a:t>
            </a:r>
            <a:r>
              <a:rPr lang="en-US" dirty="0" smtClean="0"/>
              <a:t> signals in total </a:t>
            </a:r>
          </a:p>
          <a:p>
            <a:pPr lvl="1">
              <a:buFont typeface="Wingdings" charset="0"/>
              <a:buChar char="à"/>
            </a:pPr>
            <a:r>
              <a:rPr lang="en-US" dirty="0" smtClean="0"/>
              <a:t>4 </a:t>
            </a:r>
            <a:r>
              <a:rPr lang="en-US" dirty="0" err="1" smtClean="0"/>
              <a:t>samtec</a:t>
            </a:r>
            <a:r>
              <a:rPr lang="en-US" dirty="0" smtClean="0"/>
              <a:t> 160 pins connectors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Virtex</a:t>
            </a:r>
            <a:r>
              <a:rPr lang="en-US" dirty="0" smtClean="0"/>
              <a:t> 6 FPGA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GTX transceivers 6.6 </a:t>
            </a:r>
            <a:r>
              <a:rPr lang="en-US" dirty="0" err="1" smtClean="0">
                <a:latin typeface="Calibri" pitchFamily="34" charset="0"/>
              </a:rPr>
              <a:t>Gbps</a:t>
            </a:r>
            <a:r>
              <a:rPr lang="en-US" dirty="0" smtClean="0">
                <a:latin typeface="Calibri" pitchFamily="34" charset="0"/>
              </a:rPr>
              <a:t> (GBT needs 4.8 </a:t>
            </a:r>
            <a:r>
              <a:rPr lang="en-US" dirty="0" err="1" smtClean="0">
                <a:latin typeface="Calibri" pitchFamily="34" charset="0"/>
              </a:rPr>
              <a:t>Gbps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600 I/</a:t>
            </a:r>
            <a:r>
              <a:rPr lang="en-US" dirty="0" err="1" smtClean="0">
                <a:latin typeface="Calibri" pitchFamily="34" charset="0"/>
              </a:rPr>
              <a:t>Os</a:t>
            </a:r>
            <a:endParaRPr lang="en-US" dirty="0" smtClean="0">
              <a:latin typeface="Calibri" pitchFamily="34" charset="0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35x35 mm</a:t>
            </a:r>
            <a:r>
              <a:rPr lang="en-US" baseline="30000" dirty="0" smtClean="0">
                <a:latin typeface="Calibri" pitchFamily="34" charset="0"/>
              </a:rPr>
              <a:t>2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part of the CSC system firmware can be reused and also possible to emulate GBT which is an asset for LS2 design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Need SEU recovery procedure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Power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15.9W in total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 Enough cooling power on the detector</a:t>
            </a:r>
          </a:p>
          <a:p>
            <a:pPr>
              <a:buFont typeface="Arial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space: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From 90 x 200 x 11.5 mm</a:t>
            </a:r>
            <a:r>
              <a:rPr lang="en-US" baseline="30000" dirty="0"/>
              <a:t>3</a:t>
            </a:r>
            <a:endParaRPr lang="en-US" dirty="0" smtClean="0">
              <a:latin typeface="Calibri" pitchFamily="34" charset="0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en-GB" dirty="0"/>
          </a:p>
        </p:txBody>
      </p:sp>
      <p:pic>
        <p:nvPicPr>
          <p:cNvPr id="8" name="Picture 7" descr="true componen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31969" y="2045970"/>
            <a:ext cx="6132181" cy="34918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114800" y="1052736"/>
            <a:ext cx="1681336" cy="1461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39952" y="2492896"/>
            <a:ext cx="158417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2780928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39952" y="2420888"/>
            <a:ext cx="403244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52120" y="620688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532440" y="764704"/>
            <a:ext cx="0" cy="60932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60232" y="323364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90 mm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8304370" y="3886200"/>
            <a:ext cx="95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CFFCC"/>
                </a:solidFill>
              </a:rPr>
              <a:t>200 mm</a:t>
            </a:r>
            <a:endParaRPr lang="en-GB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7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The use of powerful FPGA on detector is not encouraged</a:t>
            </a:r>
          </a:p>
          <a:p>
            <a:pPr lvl="1"/>
            <a:r>
              <a:rPr lang="en-US" sz="1800" dirty="0" smtClean="0"/>
              <a:t>M</a:t>
            </a:r>
            <a:r>
              <a:rPr lang="en-GB" sz="1800" dirty="0" smtClean="0"/>
              <a:t>ore recent and more powerful FPGAs are less power consuming</a:t>
            </a:r>
          </a:p>
          <a:p>
            <a:pPr lvl="1"/>
            <a:r>
              <a:rPr lang="en-US" sz="1800" dirty="0" smtClean="0"/>
              <a:t>I</a:t>
            </a:r>
            <a:r>
              <a:rPr lang="en-GB" sz="1800" dirty="0" err="1" smtClean="0"/>
              <a:t>nvestigating</a:t>
            </a:r>
            <a:r>
              <a:rPr lang="en-GB" sz="1800" dirty="0" smtClean="0"/>
              <a:t> the possibility to replace Virtex-6 by Artix-7</a:t>
            </a:r>
          </a:p>
          <a:p>
            <a:pPr lvl="2"/>
            <a:r>
              <a:rPr lang="en-US" sz="1800" dirty="0" smtClean="0"/>
              <a:t>N</a:t>
            </a:r>
            <a:r>
              <a:rPr lang="en-GB" sz="1800" dirty="0" smtClean="0"/>
              <a:t>umber of I/O’s may be an issue, especially with new long detector design: limited to 500 I/0’s in Artix-7</a:t>
            </a:r>
          </a:p>
          <a:p>
            <a:pPr lvl="1"/>
            <a:r>
              <a:rPr lang="en-GB" sz="1800" dirty="0" smtClean="0"/>
              <a:t>Note : there are 7 Virtex-6 FPGAs on each ME1/1 CSC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7" name="Picture 6" descr="BOARD AR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2945444"/>
            <a:ext cx="6671315" cy="39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8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Opto</a:t>
            </a:r>
            <a:r>
              <a:rPr lang="en-GB" dirty="0" smtClean="0"/>
              <a:t>-hybrid v1</a:t>
            </a:r>
            <a:endParaRPr lang="en-GB" dirty="0"/>
          </a:p>
        </p:txBody>
      </p:sp>
      <p:pic>
        <p:nvPicPr>
          <p:cNvPr id="7" name="Content Placeholder 6" descr="pcb_full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" r="2409"/>
          <a:stretch>
            <a:fillRect/>
          </a:stretch>
        </p:blipFill>
        <p:spPr>
          <a:xfrm>
            <a:off x="914400" y="762000"/>
            <a:ext cx="3810000" cy="231205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8" name="Picture 5" descr="b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870450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l="4600" t="18117" r="67002" b="7411"/>
          <a:stretch/>
        </p:blipFill>
        <p:spPr>
          <a:xfrm>
            <a:off x="6324600" y="4038600"/>
            <a:ext cx="1299551" cy="255770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95800" y="4114800"/>
            <a:ext cx="205740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24400" y="6248400"/>
            <a:ext cx="1828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53000" y="83820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Core component is a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partan 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Smaller and cooler than Virtex-6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readout 6 VFAT2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Fast transceivers slower but still can run at 3.2Gbps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External ADC is required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First board available and under test (w/o optical modules for the time being)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test: signal integrity, power, …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platform to develop FW and SW.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895600" y="1143000"/>
            <a:ext cx="2209800" cy="411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71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GEB board steps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62000"/>
            <a:ext cx="843528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 smtClean="0"/>
              <a:t>GEB 1 </a:t>
            </a:r>
            <a:r>
              <a:rPr lang="fi-FI" sz="2000" dirty="0" err="1" smtClean="0"/>
              <a:t>has</a:t>
            </a:r>
            <a:r>
              <a:rPr lang="fi-FI" sz="2000" dirty="0" smtClean="0"/>
              <a:t> 6 VFAT2 chips </a:t>
            </a:r>
            <a:r>
              <a:rPr lang="fi-FI" sz="2000" dirty="0" err="1" smtClean="0"/>
              <a:t>which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  <a:r>
              <a:rPr lang="fi-FI" sz="2000" dirty="0" err="1" smtClean="0"/>
              <a:t>readout</a:t>
            </a:r>
            <a:r>
              <a:rPr lang="fi-FI" sz="2000" dirty="0" smtClean="0"/>
              <a:t> with </a:t>
            </a:r>
            <a:r>
              <a:rPr lang="fi-FI" sz="2000" dirty="0" err="1" smtClean="0"/>
              <a:t>Optohybrid</a:t>
            </a:r>
            <a:r>
              <a:rPr lang="fi-FI" sz="2000" dirty="0" smtClean="0"/>
              <a:t> 1 (</a:t>
            </a:r>
            <a:r>
              <a:rPr lang="fi-FI" sz="2000" dirty="0" err="1" smtClean="0"/>
              <a:t>red</a:t>
            </a:r>
            <a:r>
              <a:rPr lang="fi-FI" sz="2000" dirty="0" smtClean="0"/>
              <a:t>). </a:t>
            </a:r>
            <a:r>
              <a:rPr lang="fi-FI" sz="2000" dirty="0" err="1" smtClean="0"/>
              <a:t>Also</a:t>
            </a:r>
            <a:r>
              <a:rPr lang="fi-FI" sz="2000" dirty="0" smtClean="0"/>
              <a:t> </a:t>
            </a:r>
            <a:r>
              <a:rPr lang="fi-FI" sz="2000" dirty="0" err="1" smtClean="0"/>
              <a:t>signal</a:t>
            </a:r>
            <a:r>
              <a:rPr lang="fi-FI" sz="2000" dirty="0" smtClean="0"/>
              <a:t> </a:t>
            </a:r>
            <a:r>
              <a:rPr lang="fi-FI" sz="2000" dirty="0" err="1" smtClean="0"/>
              <a:t>integrity</a:t>
            </a:r>
            <a:r>
              <a:rPr lang="fi-FI" sz="2000" dirty="0" smtClean="0"/>
              <a:t>, </a:t>
            </a:r>
            <a:r>
              <a:rPr lang="fi-FI" sz="2000" dirty="0" err="1" smtClean="0"/>
              <a:t>timing</a:t>
            </a:r>
            <a:r>
              <a:rPr lang="fi-FI" sz="2000" dirty="0" smtClean="0"/>
              <a:t> and </a:t>
            </a:r>
            <a:r>
              <a:rPr lang="fi-FI" sz="2000" dirty="0" err="1" smtClean="0"/>
              <a:t>clock</a:t>
            </a:r>
            <a:r>
              <a:rPr lang="fi-FI" sz="2000" dirty="0" smtClean="0"/>
              <a:t> </a:t>
            </a:r>
            <a:r>
              <a:rPr lang="fi-FI" sz="2000" dirty="0" err="1" smtClean="0"/>
              <a:t>distribution</a:t>
            </a:r>
            <a:r>
              <a:rPr lang="fi-FI" sz="2000" dirty="0" smtClean="0"/>
              <a:t> </a:t>
            </a:r>
            <a:r>
              <a:rPr lang="fi-FI" sz="2000" dirty="0" err="1" smtClean="0"/>
              <a:t>can</a:t>
            </a:r>
            <a:r>
              <a:rPr lang="fi-FI" sz="2000" dirty="0" smtClean="0"/>
              <a:t> </a:t>
            </a:r>
            <a:r>
              <a:rPr lang="fi-FI" sz="2000" dirty="0" err="1" smtClean="0"/>
              <a:t>be</a:t>
            </a:r>
            <a:r>
              <a:rPr lang="fi-FI" sz="2000" dirty="0" smtClean="0"/>
              <a:t> </a:t>
            </a:r>
            <a:r>
              <a:rPr lang="fi-FI" sz="2000" dirty="0" err="1" smtClean="0"/>
              <a:t>tested</a:t>
            </a:r>
            <a:r>
              <a:rPr lang="fi-FI" sz="2000" dirty="0" smtClean="0"/>
              <a:t> for the </a:t>
            </a:r>
            <a:r>
              <a:rPr lang="fi-FI" sz="2000" dirty="0" err="1" smtClean="0"/>
              <a:t>over</a:t>
            </a:r>
            <a:r>
              <a:rPr lang="fi-FI" sz="2000" dirty="0" smtClean="0"/>
              <a:t> 1 </a:t>
            </a:r>
            <a:r>
              <a:rPr lang="fi-FI" sz="2000" dirty="0" err="1" smtClean="0"/>
              <a:t>meter</a:t>
            </a:r>
            <a:r>
              <a:rPr lang="fi-FI" sz="2000" dirty="0" smtClean="0"/>
              <a:t> long LVDS </a:t>
            </a:r>
            <a:r>
              <a:rPr lang="fi-FI" sz="2000" dirty="0" err="1" smtClean="0"/>
              <a:t>pairs</a:t>
            </a:r>
            <a:r>
              <a:rPr lang="fi-FI" sz="2000" dirty="0" smtClean="0"/>
              <a:t>.</a:t>
            </a:r>
          </a:p>
          <a:p>
            <a:pPr marL="0" indent="0">
              <a:buNone/>
            </a:pPr>
            <a:endParaRPr lang="fi-FI" sz="2000" dirty="0" smtClean="0"/>
          </a:p>
          <a:p>
            <a:endParaRPr lang="fi-FI" sz="2000" dirty="0"/>
          </a:p>
          <a:p>
            <a:r>
              <a:rPr lang="fi-FI" sz="2000" dirty="0" smtClean="0"/>
              <a:t>In GEB 2 the VFAT2 chips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fi-FI" sz="2000" dirty="0" smtClean="0"/>
              <a:t>     </a:t>
            </a:r>
            <a:r>
              <a:rPr lang="fi-FI" sz="2000" dirty="0" err="1" smtClean="0"/>
              <a:t>separated</a:t>
            </a:r>
            <a:r>
              <a:rPr lang="fi-FI" sz="2000" dirty="0" smtClean="0"/>
              <a:t> to 6 </a:t>
            </a:r>
            <a:r>
              <a:rPr lang="fi-FI" sz="2000" dirty="0" err="1" smtClean="0"/>
              <a:t>sections</a:t>
            </a:r>
            <a:r>
              <a:rPr lang="fi-FI" sz="2000" dirty="0" smtClean="0"/>
              <a:t>. </a:t>
            </a:r>
          </a:p>
          <a:p>
            <a:pPr marL="0" indent="0">
              <a:buFont typeface="Arial" pitchFamily="34" charset="0"/>
              <a:buNone/>
            </a:pPr>
            <a:r>
              <a:rPr lang="fi-FI" sz="2000" dirty="0" smtClean="0"/>
              <a:t>     </a:t>
            </a:r>
            <a:r>
              <a:rPr lang="fi-FI" sz="2000" dirty="0" err="1" smtClean="0"/>
              <a:t>Each</a:t>
            </a:r>
            <a:r>
              <a:rPr lang="fi-FI" sz="2000" dirty="0" smtClean="0"/>
              <a:t> </a:t>
            </a:r>
            <a:r>
              <a:rPr lang="fi-FI" sz="2000" dirty="0" err="1" smtClean="0"/>
              <a:t>section</a:t>
            </a:r>
            <a:r>
              <a:rPr lang="fi-FI" sz="2000" dirty="0" smtClean="0"/>
              <a:t> </a:t>
            </a:r>
            <a:r>
              <a:rPr lang="fi-FI" sz="2000" dirty="0" err="1" smtClean="0"/>
              <a:t>has</a:t>
            </a:r>
            <a:r>
              <a:rPr lang="fi-FI" sz="2000" dirty="0" smtClean="0"/>
              <a:t> </a:t>
            </a:r>
            <a:r>
              <a:rPr lang="fi-FI" sz="2000" dirty="0" err="1" smtClean="0"/>
              <a:t>its</a:t>
            </a:r>
            <a:r>
              <a:rPr lang="fi-FI" sz="2000" dirty="0" smtClean="0"/>
              <a:t> </a:t>
            </a:r>
            <a:r>
              <a:rPr lang="fi-FI" sz="2000" dirty="0" err="1" smtClean="0"/>
              <a:t>own</a:t>
            </a:r>
            <a:r>
              <a:rPr lang="fi-FI" sz="2000" dirty="0" smtClean="0"/>
              <a:t> </a:t>
            </a:r>
            <a:r>
              <a:rPr lang="fi-FI" sz="2000" dirty="0" err="1" smtClean="0"/>
              <a:t>address</a:t>
            </a:r>
            <a:r>
              <a:rPr lang="fi-FI" sz="20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fi-FI" sz="2000" dirty="0" smtClean="0"/>
              <a:t>     and T1 and MCLK </a:t>
            </a:r>
            <a:r>
              <a:rPr lang="fi-FI" sz="2000" dirty="0" err="1" smtClean="0"/>
              <a:t>which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fi-FI" sz="2000" dirty="0" smtClean="0"/>
              <a:t>     </a:t>
            </a:r>
            <a:r>
              <a:rPr lang="fi-FI" sz="2000" dirty="0" err="1" smtClean="0"/>
              <a:t>terminated</a:t>
            </a:r>
            <a:r>
              <a:rPr lang="fi-FI" sz="2000" dirty="0" smtClean="0"/>
              <a:t> on the </a:t>
            </a:r>
            <a:r>
              <a:rPr lang="fi-FI" sz="2000" dirty="0" err="1" smtClean="0"/>
              <a:t>last</a:t>
            </a:r>
            <a:r>
              <a:rPr lang="fi-FI" sz="2000" dirty="0" smtClean="0"/>
              <a:t> </a:t>
            </a:r>
            <a:r>
              <a:rPr lang="fi-FI" sz="2000" dirty="0" err="1" smtClean="0"/>
              <a:t>hybrid</a:t>
            </a:r>
            <a:r>
              <a:rPr lang="fi-FI" sz="2000" dirty="0" smtClean="0"/>
              <a:t> of </a:t>
            </a:r>
          </a:p>
          <a:p>
            <a:pPr marL="0" indent="0">
              <a:buFont typeface="Arial" pitchFamily="34" charset="0"/>
              <a:buNone/>
            </a:pPr>
            <a:r>
              <a:rPr lang="fi-FI" sz="2000" dirty="0" smtClean="0"/>
              <a:t>     </a:t>
            </a:r>
            <a:r>
              <a:rPr lang="fi-FI" sz="2000" dirty="0" err="1" smtClean="0"/>
              <a:t>each</a:t>
            </a:r>
            <a:r>
              <a:rPr lang="fi-FI" sz="2000" dirty="0" smtClean="0"/>
              <a:t> </a:t>
            </a:r>
            <a:r>
              <a:rPr lang="fi-FI" sz="2000" dirty="0" err="1" smtClean="0"/>
              <a:t>section</a:t>
            </a:r>
            <a:r>
              <a:rPr lang="fi-FI" sz="20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fi-FI" sz="2000" dirty="0" smtClean="0"/>
          </a:p>
          <a:p>
            <a:pPr marL="0" indent="0">
              <a:buFont typeface="Arial" pitchFamily="34" charset="0"/>
              <a:buNone/>
            </a:pPr>
            <a:r>
              <a:rPr lang="fi-FI" sz="2000" dirty="0" smtClean="0"/>
              <a:t>     </a:t>
            </a:r>
            <a:endParaRPr lang="en-US" sz="2000" dirty="0"/>
          </a:p>
        </p:txBody>
      </p:sp>
      <p:pic>
        <p:nvPicPr>
          <p:cNvPr id="8" name="Picture 7" descr="C:\Users\b0327151\Dropbox\Omat jaot\CERN\Dokumentointi\FullsizeGEB_drawings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726" y="2246418"/>
            <a:ext cx="4930140" cy="45948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613882" y="6400800"/>
            <a:ext cx="4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280882" y="6400800"/>
            <a:ext cx="4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01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CMS VFAT2 hybrids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r>
              <a:rPr lang="en-GB" dirty="0" smtClean="0"/>
              <a:t>GEB v1 can be tested with new and old CMS VFAT2 hybrids</a:t>
            </a:r>
          </a:p>
          <a:p>
            <a:r>
              <a:rPr lang="en-GB" dirty="0" smtClean="0"/>
              <a:t>GEB v1 already back from manufacturer</a:t>
            </a:r>
          </a:p>
          <a:p>
            <a:r>
              <a:rPr lang="en-GB" dirty="0" smtClean="0"/>
              <a:t>GEB v2 design starting</a:t>
            </a:r>
          </a:p>
          <a:p>
            <a:r>
              <a:rPr lang="en-US" dirty="0" smtClean="0"/>
              <a:t>N</a:t>
            </a:r>
            <a:r>
              <a:rPr lang="en-GB" dirty="0" err="1" smtClean="0"/>
              <a:t>ew</a:t>
            </a:r>
            <a:r>
              <a:rPr lang="en-GB" dirty="0" smtClean="0"/>
              <a:t> CMS VFAT2 hybrid will be submitted for manufacturing before the end of November 2013 together with GEB v2.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57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Tasks of the GEM Trigger and Data Acquisition system</a:t>
            </a:r>
          </a:p>
          <a:p>
            <a:pPr lvl="1"/>
            <a:r>
              <a:rPr lang="en-US" dirty="0" smtClean="0"/>
              <a:t>I</a:t>
            </a:r>
            <a:r>
              <a:rPr lang="en-GB" dirty="0" err="1" smtClean="0"/>
              <a:t>nspect</a:t>
            </a:r>
            <a:r>
              <a:rPr lang="en-GB" dirty="0" smtClean="0"/>
              <a:t> </a:t>
            </a:r>
            <a:r>
              <a:rPr lang="en-GB" dirty="0" smtClean="0"/>
              <a:t>detector information at the full crossing frequency</a:t>
            </a:r>
          </a:p>
          <a:p>
            <a:pPr lvl="1"/>
            <a:r>
              <a:rPr lang="en-US" dirty="0" smtClean="0"/>
              <a:t>S</a:t>
            </a:r>
            <a:r>
              <a:rPr lang="en-GB" dirty="0" smtClean="0"/>
              <a:t>elect events within 3.2 </a:t>
            </a:r>
            <a:r>
              <a:rPr lang="en-GB" dirty="0" err="1" smtClean="0"/>
              <a:t>μs</a:t>
            </a:r>
            <a:r>
              <a:rPr lang="en-GB" dirty="0" smtClean="0"/>
              <a:t> with a max. accept rate (L1A) of 100 kHz</a:t>
            </a:r>
          </a:p>
          <a:p>
            <a:pPr lvl="1"/>
            <a:r>
              <a:rPr lang="en-GB" dirty="0" smtClean="0"/>
              <a:t>Upon L1A, acquire the detector data and provide it to the HLT (EVB and CMS DAQ)</a:t>
            </a:r>
          </a:p>
          <a:p>
            <a:r>
              <a:rPr lang="en-GB" dirty="0" smtClean="0"/>
              <a:t>In addition:</a:t>
            </a:r>
          </a:p>
          <a:p>
            <a:pPr lvl="1"/>
            <a:r>
              <a:rPr lang="en-US" dirty="0" smtClean="0"/>
              <a:t>T</a:t>
            </a:r>
            <a:r>
              <a:rPr lang="en-GB" dirty="0" smtClean="0"/>
              <a:t>he system should supervise all detector components through the Detector Control System (DCS)</a:t>
            </a:r>
          </a:p>
          <a:p>
            <a:r>
              <a:rPr lang="en-GB" dirty="0" smtClean="0"/>
              <a:t>Should be designed having in mind various LHC operating scenarios</a:t>
            </a:r>
          </a:p>
          <a:p>
            <a:pPr lvl="1"/>
            <a:r>
              <a:rPr lang="en-US" dirty="0" smtClean="0"/>
              <a:t>I</a:t>
            </a:r>
            <a:r>
              <a:rPr lang="en-GB" dirty="0" err="1" smtClean="0"/>
              <a:t>ncrease</a:t>
            </a:r>
            <a:r>
              <a:rPr lang="en-GB" dirty="0" smtClean="0"/>
              <a:t> of the luminosity</a:t>
            </a:r>
          </a:p>
          <a:p>
            <a:pPr lvl="1"/>
            <a:r>
              <a:rPr lang="en-GB" dirty="0" smtClean="0"/>
              <a:t>Possible extension of the latency up to 20 </a:t>
            </a:r>
            <a:r>
              <a:rPr lang="en-GB" dirty="0" err="1"/>
              <a:t>μs</a:t>
            </a:r>
            <a:endParaRPr lang="en-GB" dirty="0" smtClean="0"/>
          </a:p>
          <a:p>
            <a:pPr lvl="1"/>
            <a:r>
              <a:rPr lang="en-GB" dirty="0" smtClean="0"/>
              <a:t>Increase of the max. L1A rate up to 1 MHz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50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4574" b="7072"/>
          <a:stretch/>
        </p:blipFill>
        <p:spPr>
          <a:xfrm>
            <a:off x="0" y="999451"/>
            <a:ext cx="9137796" cy="53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00400"/>
            <a:ext cx="7162800" cy="720000"/>
          </a:xfrm>
        </p:spPr>
        <p:txBody>
          <a:bodyPr>
            <a:normAutofit/>
          </a:bodyPr>
          <a:lstStyle/>
          <a:p>
            <a:r>
              <a:rPr lang="en-GB" dirty="0" smtClean="0"/>
              <a:t>Alternative to reduce the costs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3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possible alternative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14379" t="17430" r="16667" b="8061"/>
          <a:stretch/>
        </p:blipFill>
        <p:spPr>
          <a:xfrm>
            <a:off x="1314824" y="1195294"/>
            <a:ext cx="6305176" cy="51098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1200" y="914400"/>
            <a:ext cx="2286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All data, trigger and tracking should transit through FPGA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I</a:t>
            </a:r>
            <a:r>
              <a:rPr lang="fr-FR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n </a:t>
            </a:r>
            <a:r>
              <a:rPr lang="fr-FR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this</a:t>
            </a:r>
            <a:r>
              <a:rPr lang="fr-FR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 case more </a:t>
            </a:r>
            <a:r>
              <a:rPr lang="fr-FR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powerfull</a:t>
            </a:r>
            <a:r>
              <a:rPr lang="fr-FR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 FPGA </a:t>
            </a:r>
            <a:r>
              <a:rPr lang="fr-FR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may</a:t>
            </a:r>
            <a:r>
              <a:rPr lang="fr-FR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be</a:t>
            </a:r>
            <a:r>
              <a:rPr lang="fr-FR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needed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181600"/>
            <a:ext cx="1905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38800" y="25908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9111211">
            <a:off x="-277312" y="2203111"/>
            <a:ext cx="5864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Under Investigation</a:t>
            </a:r>
            <a:endParaRPr lang="nl-B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3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Bandwidth for tracking data is reduced by a factor 3</a:t>
            </a:r>
          </a:p>
          <a:p>
            <a:r>
              <a:rPr lang="en-GB" dirty="0" smtClean="0"/>
              <a:t>All data (tracking &amp; trigger) transit through FPGA</a:t>
            </a:r>
          </a:p>
          <a:p>
            <a:pPr lvl="1"/>
            <a:r>
              <a:rPr lang="en-GB" dirty="0" smtClean="0"/>
              <a:t>1 GBT can handle at most 10 </a:t>
            </a:r>
            <a:r>
              <a:rPr lang="en-GB" dirty="0" err="1" smtClean="0"/>
              <a:t>eLinks</a:t>
            </a:r>
            <a:endParaRPr lang="en-GB" dirty="0" smtClean="0"/>
          </a:p>
          <a:p>
            <a:r>
              <a:rPr lang="en-GB" dirty="0" smtClean="0"/>
              <a:t>We should most probably use PZS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N</a:t>
            </a:r>
            <a:r>
              <a:rPr lang="nl-BE" dirty="0" smtClean="0"/>
              <a:t>eed </a:t>
            </a:r>
            <a:r>
              <a:rPr lang="en-GB" dirty="0" smtClean="0"/>
              <a:t>to study the probability of data losses vs. luminosity (simulation started)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New possible scheme also raises new questions: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If data need to be transmitted through FPGA anyway, do we need to use the GBT chipset ?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In that case we could move to other</a:t>
            </a:r>
            <a:r>
              <a:rPr lang="en-GB" dirty="0"/>
              <a:t> </a:t>
            </a:r>
            <a:r>
              <a:rPr lang="en-GB" dirty="0" err="1"/>
              <a:t>μTCA</a:t>
            </a:r>
            <a:r>
              <a:rPr lang="en-GB" dirty="0"/>
              <a:t> </a:t>
            </a:r>
            <a:r>
              <a:rPr lang="en-GB" dirty="0" smtClean="0"/>
              <a:t>AMCs, like MP7, planned for upgraded Global Trigger and Global </a:t>
            </a:r>
            <a:r>
              <a:rPr lang="en-GB" dirty="0" err="1" smtClean="0"/>
              <a:t>Muon</a:t>
            </a:r>
            <a:r>
              <a:rPr lang="en-GB" dirty="0" smtClean="0"/>
              <a:t> Trigger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3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410200"/>
          </a:xfrm>
        </p:spPr>
        <p:txBody>
          <a:bodyPr/>
          <a:lstStyle/>
          <a:p>
            <a:r>
              <a:rPr lang="en-US" dirty="0" smtClean="0"/>
              <a:t>Reducing the number of fibers from 3 to 1 for tracking data:</a:t>
            </a:r>
            <a:endParaRPr lang="en-GB" dirty="0" smtClean="0"/>
          </a:p>
          <a:p>
            <a:pPr lvl="1"/>
            <a:r>
              <a:rPr lang="en-GB" dirty="0" smtClean="0"/>
              <a:t>1 </a:t>
            </a:r>
            <a:r>
              <a:rPr lang="en-GB" dirty="0" err="1" smtClean="0"/>
              <a:t>endcap</a:t>
            </a:r>
            <a:r>
              <a:rPr lang="en-GB" dirty="0" smtClean="0"/>
              <a:t> tracking data could be readout by 1 </a:t>
            </a:r>
            <a:r>
              <a:rPr lang="en-GB" dirty="0" err="1"/>
              <a:t>μTCA</a:t>
            </a:r>
            <a:r>
              <a:rPr lang="en-GB" dirty="0"/>
              <a:t> </a:t>
            </a:r>
            <a:r>
              <a:rPr lang="en-GB" dirty="0" smtClean="0"/>
              <a:t>crate (instead of 3)</a:t>
            </a:r>
          </a:p>
          <a:p>
            <a:pPr lvl="1"/>
            <a:r>
              <a:rPr lang="en-US" dirty="0" smtClean="0"/>
              <a:t>F</a:t>
            </a:r>
            <a:r>
              <a:rPr lang="en-GB" dirty="0" smtClean="0"/>
              <a:t>rom 96 to 24 GLIBs</a:t>
            </a:r>
          </a:p>
          <a:p>
            <a:r>
              <a:rPr lang="en-US" dirty="0" smtClean="0"/>
              <a:t>I</a:t>
            </a:r>
            <a:r>
              <a:rPr lang="en-GB" dirty="0" smtClean="0"/>
              <a:t>f we use MP7 instead of GLIB:</a:t>
            </a:r>
          </a:p>
          <a:p>
            <a:pPr lvl="1"/>
            <a:r>
              <a:rPr lang="en-US" dirty="0" smtClean="0"/>
              <a:t>U</a:t>
            </a:r>
            <a:r>
              <a:rPr lang="en-GB" dirty="0" smtClean="0"/>
              <a:t>p to 72 input optical links @ 10.3 </a:t>
            </a:r>
            <a:r>
              <a:rPr lang="en-GB" dirty="0" err="1" smtClean="0"/>
              <a:t>Gbps</a:t>
            </a:r>
            <a:endParaRPr lang="en-GB" dirty="0" smtClean="0"/>
          </a:p>
          <a:p>
            <a:pPr lvl="1"/>
            <a:r>
              <a:rPr lang="en-GB" dirty="0" smtClean="0"/>
              <a:t>In theory 1 board can read full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7" name="Picture 3" descr="C:\Users\giles\Documents-Greg\Projects\MP7\Pics\MP7-R0, New Heat Sink\IMG_2165_COMP_AD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51548"/>
            <a:ext cx="3276600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21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well on track</a:t>
            </a:r>
          </a:p>
          <a:p>
            <a:r>
              <a:rPr lang="en-GB" dirty="0" smtClean="0"/>
              <a:t>The 3 areas (HW, FW, SW) now covered</a:t>
            </a:r>
          </a:p>
          <a:p>
            <a:r>
              <a:rPr lang="en-GB" dirty="0" smtClean="0"/>
              <a:t>Soon first pieces of HW will be released (GEB and </a:t>
            </a:r>
            <a:r>
              <a:rPr lang="en-GB" dirty="0" err="1" smtClean="0"/>
              <a:t>Opto</a:t>
            </a:r>
            <a:r>
              <a:rPr lang="en-GB" dirty="0" smtClean="0"/>
              <a:t>-hybrid v1)</a:t>
            </a:r>
          </a:p>
          <a:p>
            <a:pPr lvl="1"/>
            <a:r>
              <a:rPr lang="en-US" dirty="0" smtClean="0"/>
              <a:t>W</a:t>
            </a:r>
            <a:r>
              <a:rPr lang="en-GB" dirty="0" smtClean="0"/>
              <a:t>ill allow a lot of functionality testing</a:t>
            </a:r>
          </a:p>
          <a:p>
            <a:pPr lvl="1"/>
            <a:r>
              <a:rPr lang="en-GB" dirty="0" smtClean="0"/>
              <a:t>Will help to speed-up FW and SW developments</a:t>
            </a:r>
          </a:p>
          <a:p>
            <a:r>
              <a:rPr lang="en-GB" dirty="0" smtClean="0"/>
              <a:t>Developing the baseline while still looking at alternatives to reduce the cost and increase the efficiency of the Trigger/DAQ system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15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 CMS </a:t>
            </a:r>
            <a:r>
              <a:rPr lang="en-GB" dirty="0" smtClean="0"/>
              <a:t>DAQ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32" b="4979"/>
          <a:stretch/>
        </p:blipFill>
        <p:spPr>
          <a:xfrm>
            <a:off x="152400" y="1066800"/>
            <a:ext cx="7546090" cy="4953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3352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953000" y="1219200"/>
            <a:ext cx="3352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/>
          <p:cNvSpPr/>
          <p:nvPr/>
        </p:nvSpPr>
        <p:spPr>
          <a:xfrm>
            <a:off x="7391400" y="3200400"/>
            <a:ext cx="152400" cy="2743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2362200"/>
            <a:ext cx="13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are here</a:t>
            </a:r>
            <a:endParaRPr lang="en-GB" dirty="0"/>
          </a:p>
        </p:txBody>
      </p:sp>
      <p:sp>
        <p:nvSpPr>
          <p:cNvPr id="12" name="Right Brace 11"/>
          <p:cNvSpPr/>
          <p:nvPr/>
        </p:nvSpPr>
        <p:spPr>
          <a:xfrm>
            <a:off x="7391400" y="1905000"/>
            <a:ext cx="152400" cy="121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68795" y="43550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Central DAQ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937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overview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G. </a:t>
            </a:r>
            <a:r>
              <a:rPr lang="nl-NL" dirty="0" smtClean="0"/>
              <a:t>De Robertis – CMS GEM Italia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001D-CA54-A245-BECF-D415338061A1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4" name="Picture 6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14400"/>
            <a:ext cx="7992888" cy="5112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2743200"/>
            <a:ext cx="6513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VFAT3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4471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baseline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3889" t="16993" r="18464" b="8279"/>
          <a:stretch/>
        </p:blipFill>
        <p:spPr>
          <a:xfrm>
            <a:off x="1270000" y="1165412"/>
            <a:ext cx="6185647" cy="5124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1219200"/>
            <a:ext cx="2133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4800" y="17526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1000" y="16002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48400" y="2667000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Opto</a:t>
            </a:r>
            <a:r>
              <a:rPr lang="en-GB" dirty="0" smtClean="0"/>
              <a:t>-hybrid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3429000"/>
            <a:ext cx="2282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FPGA</a:t>
            </a:r>
          </a:p>
          <a:p>
            <a:r>
              <a:rPr lang="en-GB" dirty="0" smtClean="0"/>
              <a:t>(programmable logic)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Opto</a:t>
            </a:r>
            <a:r>
              <a:rPr lang="en-GB" dirty="0" smtClean="0"/>
              <a:t> links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62484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Backend electronics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3924" y="30480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GBT ASIC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1447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VFAT3 ASIC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81600" y="59436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57150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471" y="5666601"/>
            <a:ext cx="471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DAQ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81600" y="5486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5486400"/>
            <a:ext cx="43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DCS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257800"/>
            <a:ext cx="41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TTC</a:t>
            </a:r>
            <a:endParaRPr lang="en-GB" sz="1200" dirty="0"/>
          </a:p>
        </p:txBody>
      </p:sp>
      <p:cxnSp>
        <p:nvCxnSpPr>
          <p:cNvPr id="23" name="Straight Arrow Connector 22"/>
          <p:cNvCxnSpPr>
            <a:stCxn id="15" idx="3"/>
          </p:cNvCxnSpPr>
          <p:nvPr/>
        </p:nvCxnSpPr>
        <p:spPr>
          <a:xfrm>
            <a:off x="1947684" y="1632466"/>
            <a:ext cx="719316" cy="120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95400" y="34290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562600" y="2927866"/>
            <a:ext cx="68580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1"/>
          </p:cNvCxnSpPr>
          <p:nvPr/>
        </p:nvCxnSpPr>
        <p:spPr>
          <a:xfrm flipH="1" flipV="1">
            <a:off x="5257800" y="3505200"/>
            <a:ext cx="1143000" cy="246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105400" y="5181600"/>
            <a:ext cx="1219200" cy="170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715000" y="48768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572000" y="6019800"/>
            <a:ext cx="1066800" cy="399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81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Trigger Data flow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3889" t="16993" r="18464" b="8279"/>
          <a:stretch/>
        </p:blipFill>
        <p:spPr>
          <a:xfrm>
            <a:off x="1270000" y="1143000"/>
            <a:ext cx="6185647" cy="5124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1219200"/>
            <a:ext cx="2057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4800" y="17526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6200" y="1828800"/>
            <a:ext cx="2209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00"/>
                </a:solidFill>
              </a:rPr>
              <a:t>Full granularity data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(tracking data) are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stored in VFAT3 SRAM 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81600" y="59436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57150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471" y="5666601"/>
            <a:ext cx="471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DAQ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81600" y="5486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5486400"/>
            <a:ext cx="43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DCS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257800"/>
            <a:ext cx="41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TTC</a:t>
            </a:r>
            <a:endParaRPr lang="en-GB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4648200" y="1371600"/>
            <a:ext cx="228600" cy="533400"/>
            <a:chOff x="4648200" y="1371600"/>
            <a:chExt cx="228600" cy="533400"/>
          </a:xfrm>
        </p:grpSpPr>
        <p:grpSp>
          <p:nvGrpSpPr>
            <p:cNvPr id="29" name="Group 28"/>
            <p:cNvGrpSpPr/>
            <p:nvPr/>
          </p:nvGrpSpPr>
          <p:grpSpPr>
            <a:xfrm>
              <a:off x="4648200" y="1371600"/>
              <a:ext cx="228600" cy="76200"/>
              <a:chOff x="5410200" y="1066800"/>
              <a:chExt cx="1905000" cy="914400"/>
            </a:xfrm>
          </p:grpSpPr>
          <p:cxnSp>
            <p:nvCxnSpPr>
              <p:cNvPr id="23" name="Elbow Connector 22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4648200" y="1524000"/>
              <a:ext cx="228600" cy="76200"/>
              <a:chOff x="5410200" y="1066800"/>
              <a:chExt cx="1905000" cy="914400"/>
            </a:xfrm>
          </p:grpSpPr>
          <p:cxnSp>
            <p:nvCxnSpPr>
              <p:cNvPr id="32" name="Elbow Connector 31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648200" y="1828800"/>
              <a:ext cx="228600" cy="76200"/>
              <a:chOff x="5410200" y="1066800"/>
              <a:chExt cx="1905000" cy="914400"/>
            </a:xfrm>
          </p:grpSpPr>
          <p:cxnSp>
            <p:nvCxnSpPr>
              <p:cNvPr id="38" name="Elbow Connector 37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/>
            <p:cNvSpPr/>
            <p:nvPr/>
          </p:nvSpPr>
          <p:spPr>
            <a:xfrm flipH="1">
              <a:off x="4724400" y="1676400"/>
              <a:ext cx="39600" cy="3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4724400" y="1752600"/>
              <a:ext cx="39600" cy="3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7" name="Elbow Connector 56"/>
          <p:cNvCxnSpPr/>
          <p:nvPr/>
        </p:nvCxnSpPr>
        <p:spPr>
          <a:xfrm rot="16200000" flipH="1">
            <a:off x="3962400" y="1676400"/>
            <a:ext cx="838200" cy="381000"/>
          </a:xfrm>
          <a:prstGeom prst="bentConnector3">
            <a:avLst>
              <a:gd name="adj1" fmla="val 104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34000" y="1143000"/>
            <a:ext cx="37661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Trigger data are sent @ 40 MHz</a:t>
            </a:r>
          </a:p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GB" dirty="0" smtClean="0">
                <a:solidFill>
                  <a:srgbClr val="FF0000"/>
                </a:solidFill>
              </a:rPr>
              <a:t>rom every VFAT3 chip</a:t>
            </a:r>
          </a:p>
          <a:p>
            <a:r>
              <a:rPr lang="en-GB" dirty="0" smtClean="0"/>
              <a:t>Trigger data = Fast ‘OR’ of </a:t>
            </a:r>
            <a:r>
              <a:rPr lang="en-GB" dirty="0" smtClean="0">
                <a:solidFill>
                  <a:srgbClr val="FF0000"/>
                </a:solidFill>
              </a:rPr>
              <a:t>2 or 4 </a:t>
            </a:r>
            <a:r>
              <a:rPr lang="en-GB" dirty="0" smtClean="0"/>
              <a:t>strips</a:t>
            </a:r>
          </a:p>
          <a:p>
            <a:r>
              <a:rPr lang="en-GB" dirty="0" smtClean="0"/>
              <a:t>(sometimes referred to as a ‘pad’)</a:t>
            </a:r>
          </a:p>
          <a:p>
            <a:pPr marL="285750" indent="-285750">
              <a:buFont typeface="Wingdings" charset="0"/>
              <a:buChar char="à"/>
            </a:pPr>
            <a:r>
              <a:rPr lang="en-GB" dirty="0" smtClean="0">
                <a:latin typeface="Arial" charset="0"/>
                <a:ea typeface="ＭＳ Ｐゴシック" charset="0"/>
              </a:rPr>
              <a:t>2560 or 1280 Mbps / VFAT3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S</a:t>
            </a:r>
            <a:r>
              <a:rPr lang="en-GB" dirty="0" err="1" smtClean="0">
                <a:latin typeface="Arial" charset="0"/>
                <a:ea typeface="ＭＳ Ｐゴシック" charset="0"/>
              </a:rPr>
              <a:t>ignals</a:t>
            </a:r>
            <a:r>
              <a:rPr lang="en-GB" dirty="0" smtClean="0">
                <a:latin typeface="Arial" charset="0"/>
                <a:ea typeface="ＭＳ Ｐゴシック" charset="0"/>
              </a:rPr>
              <a:t> transmitted through copper 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  l</a:t>
            </a:r>
            <a:r>
              <a:rPr lang="en-GB" dirty="0" err="1" smtClean="0">
                <a:latin typeface="Arial" charset="0"/>
                <a:ea typeface="ＭＳ Ｐゴシック" charset="0"/>
              </a:rPr>
              <a:t>ines</a:t>
            </a:r>
            <a:r>
              <a:rPr lang="en-GB" dirty="0" smtClean="0">
                <a:latin typeface="Arial" charset="0"/>
                <a:ea typeface="ＭＳ Ｐゴシック" charset="0"/>
              </a:rPr>
              <a:t> within the GEB PCB</a:t>
            </a:r>
            <a:endParaRPr lang="en-GB" dirty="0" smtClean="0"/>
          </a:p>
          <a:p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057400" y="17526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56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Trigger Data flow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3889" t="16993" r="18464" b="8279"/>
          <a:stretch/>
        </p:blipFill>
        <p:spPr>
          <a:xfrm>
            <a:off x="1270000" y="1165412"/>
            <a:ext cx="6185647" cy="5124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1219200"/>
            <a:ext cx="2057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4800" y="17526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81600" y="59436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57150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471" y="5666601"/>
            <a:ext cx="471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DAQ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81600" y="5486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5486400"/>
            <a:ext cx="43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DCS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257800"/>
            <a:ext cx="41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TTC</a:t>
            </a:r>
            <a:endParaRPr lang="en-GB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4648200" y="2133600"/>
            <a:ext cx="228600" cy="533400"/>
            <a:chOff x="4648200" y="1371600"/>
            <a:chExt cx="228600" cy="533400"/>
          </a:xfrm>
        </p:grpSpPr>
        <p:grpSp>
          <p:nvGrpSpPr>
            <p:cNvPr id="29" name="Group 28"/>
            <p:cNvGrpSpPr/>
            <p:nvPr/>
          </p:nvGrpSpPr>
          <p:grpSpPr>
            <a:xfrm>
              <a:off x="4648200" y="1371600"/>
              <a:ext cx="228600" cy="76200"/>
              <a:chOff x="5410200" y="1066800"/>
              <a:chExt cx="1905000" cy="914400"/>
            </a:xfrm>
          </p:grpSpPr>
          <p:cxnSp>
            <p:nvCxnSpPr>
              <p:cNvPr id="23" name="Elbow Connector 22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4648200" y="1524000"/>
              <a:ext cx="228600" cy="76200"/>
              <a:chOff x="5410200" y="1066800"/>
              <a:chExt cx="1905000" cy="914400"/>
            </a:xfrm>
          </p:grpSpPr>
          <p:cxnSp>
            <p:nvCxnSpPr>
              <p:cNvPr id="32" name="Elbow Connector 31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648200" y="1828800"/>
              <a:ext cx="228600" cy="76200"/>
              <a:chOff x="5410200" y="1066800"/>
              <a:chExt cx="1905000" cy="914400"/>
            </a:xfrm>
          </p:grpSpPr>
          <p:cxnSp>
            <p:nvCxnSpPr>
              <p:cNvPr id="38" name="Elbow Connector 37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/>
            <p:cNvSpPr/>
            <p:nvPr/>
          </p:nvSpPr>
          <p:spPr>
            <a:xfrm flipH="1">
              <a:off x="4724400" y="1676400"/>
              <a:ext cx="39600" cy="3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4724400" y="1752600"/>
              <a:ext cx="39600" cy="3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334000" y="1524000"/>
            <a:ext cx="376617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Trigger data = Fast ‘OR’ of 2 or 4 strips</a:t>
            </a:r>
          </a:p>
          <a:p>
            <a:r>
              <a:rPr lang="fr-FR" dirty="0" smtClean="0">
                <a:latin typeface="Arial" charset="0"/>
                <a:ea typeface="ＭＳ Ｐゴシック" charset="0"/>
                <a:sym typeface="Wingdings" charset="0"/>
              </a:rPr>
              <a:t> </a:t>
            </a:r>
            <a:r>
              <a:rPr lang="en-GB" dirty="0" smtClean="0"/>
              <a:t>FPGA concentrator gets:</a:t>
            </a:r>
          </a:p>
          <a:p>
            <a:r>
              <a:rPr lang="en-GB" dirty="0" smtClean="0"/>
              <a:t>~ 62 or 31 </a:t>
            </a:r>
            <a:r>
              <a:rPr lang="en-GB" dirty="0" err="1" smtClean="0"/>
              <a:t>Gbps</a:t>
            </a:r>
            <a:r>
              <a:rPr lang="en-GB" dirty="0" smtClean="0"/>
              <a:t>, but mostly ‘zeros’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4038600" y="182880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2362200" y="22860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8766" t="26923" r="10304" b="23789"/>
          <a:stretch/>
        </p:blipFill>
        <p:spPr>
          <a:xfrm>
            <a:off x="2971800" y="2133600"/>
            <a:ext cx="931894" cy="42593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/>
          <a:srcRect l="8766" t="26923" r="10304" b="23789"/>
          <a:stretch/>
        </p:blipFill>
        <p:spPr>
          <a:xfrm>
            <a:off x="2819400" y="2286000"/>
            <a:ext cx="931894" cy="4259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/>
          <a:srcRect l="8766" t="26923" r="10304" b="23789"/>
          <a:stretch/>
        </p:blipFill>
        <p:spPr>
          <a:xfrm>
            <a:off x="2667000" y="2469662"/>
            <a:ext cx="931894" cy="42593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 cstate="print"/>
          <a:srcRect l="8766" t="26923" r="10304" b="23789"/>
          <a:stretch/>
        </p:blipFill>
        <p:spPr>
          <a:xfrm>
            <a:off x="2514600" y="2698262"/>
            <a:ext cx="931894" cy="425938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>
            <a:off x="3903694" y="2286000"/>
            <a:ext cx="515906" cy="70143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>
            <a:off x="3733801" y="2422768"/>
            <a:ext cx="609599" cy="549034"/>
          </a:xfrm>
          <a:prstGeom prst="bentConnector3">
            <a:avLst>
              <a:gd name="adj1" fmla="val 1044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3581400" y="2590800"/>
            <a:ext cx="762000" cy="381000"/>
          </a:xfrm>
          <a:prstGeom prst="bentConnector3">
            <a:avLst>
              <a:gd name="adj1" fmla="val 9844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3429000" y="2819400"/>
            <a:ext cx="914400" cy="152400"/>
          </a:xfrm>
          <a:prstGeom prst="bentConnector3">
            <a:avLst>
              <a:gd name="adj1" fmla="val 9037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029200" y="48006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10200" y="2388275"/>
            <a:ext cx="38864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GB" dirty="0" smtClean="0"/>
              <a:t>FPGA </a:t>
            </a:r>
            <a:r>
              <a:rPr lang="en-GB" dirty="0" smtClean="0">
                <a:solidFill>
                  <a:srgbClr val="FF0000"/>
                </a:solidFill>
              </a:rPr>
              <a:t>applies zero suppression </a:t>
            </a:r>
            <a:r>
              <a:rPr lang="en-GB" dirty="0" smtClean="0"/>
              <a:t>and</a:t>
            </a:r>
          </a:p>
          <a:p>
            <a:r>
              <a:rPr lang="en-US" dirty="0" smtClean="0"/>
              <a:t> s</a:t>
            </a:r>
            <a:r>
              <a:rPr lang="en-GB" dirty="0" smtClean="0"/>
              <a:t>end only hit ‘pad’ addresses to trigger</a:t>
            </a:r>
          </a:p>
          <a:p>
            <a:r>
              <a:rPr lang="en-US" dirty="0"/>
              <a:t> </a:t>
            </a:r>
            <a:r>
              <a:rPr lang="en-US" dirty="0" smtClean="0"/>
              <a:t> p</a:t>
            </a:r>
            <a:r>
              <a:rPr lang="en-GB" dirty="0" err="1" smtClean="0"/>
              <a:t>rocessors</a:t>
            </a:r>
            <a:r>
              <a:rPr lang="en-GB" dirty="0" smtClean="0"/>
              <a:t> (CSC TMB &amp; </a:t>
            </a:r>
            <a:r>
              <a:rPr lang="en-GB" dirty="0" err="1"/>
              <a:t>μTCA</a:t>
            </a:r>
            <a:r>
              <a:rPr lang="en-GB" dirty="0" smtClean="0"/>
              <a:t>) through </a:t>
            </a:r>
          </a:p>
          <a:p>
            <a:r>
              <a:rPr lang="en-GB" dirty="0"/>
              <a:t> </a:t>
            </a:r>
            <a:r>
              <a:rPr lang="en-GB" dirty="0" smtClean="0"/>
              <a:t>  optical links.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800600" y="4800600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257800" y="48006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44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 Data flow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G. De Robertis – CMS GEM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3889" t="16993" r="18464" b="8279"/>
          <a:stretch/>
        </p:blipFill>
        <p:spPr>
          <a:xfrm>
            <a:off x="1270000" y="1165412"/>
            <a:ext cx="6185647" cy="5124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1219200"/>
            <a:ext cx="2057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4800" y="17526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81600" y="59436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57150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471" y="5666601"/>
            <a:ext cx="471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DAQ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81600" y="5486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5486400"/>
            <a:ext cx="43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DCS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257800"/>
            <a:ext cx="41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TTC</a:t>
            </a:r>
            <a:endParaRPr lang="en-GB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505200" y="2286000"/>
            <a:ext cx="228600" cy="533400"/>
            <a:chOff x="4648200" y="1371600"/>
            <a:chExt cx="228600" cy="533400"/>
          </a:xfrm>
        </p:grpSpPr>
        <p:grpSp>
          <p:nvGrpSpPr>
            <p:cNvPr id="29" name="Group 28"/>
            <p:cNvGrpSpPr/>
            <p:nvPr/>
          </p:nvGrpSpPr>
          <p:grpSpPr>
            <a:xfrm>
              <a:off x="4648200" y="1371600"/>
              <a:ext cx="228600" cy="76200"/>
              <a:chOff x="5410200" y="1066800"/>
              <a:chExt cx="1905000" cy="914400"/>
            </a:xfrm>
          </p:grpSpPr>
          <p:cxnSp>
            <p:nvCxnSpPr>
              <p:cNvPr id="23" name="Elbow Connector 22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4648200" y="1524000"/>
              <a:ext cx="228600" cy="76200"/>
              <a:chOff x="5410200" y="1066800"/>
              <a:chExt cx="1905000" cy="914400"/>
            </a:xfrm>
          </p:grpSpPr>
          <p:cxnSp>
            <p:nvCxnSpPr>
              <p:cNvPr id="32" name="Elbow Connector 31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648200" y="1828800"/>
              <a:ext cx="228600" cy="76200"/>
              <a:chOff x="5410200" y="1066800"/>
              <a:chExt cx="1905000" cy="914400"/>
            </a:xfrm>
          </p:grpSpPr>
          <p:cxnSp>
            <p:nvCxnSpPr>
              <p:cNvPr id="38" name="Elbow Connector 37"/>
              <p:cNvCxnSpPr/>
              <p:nvPr/>
            </p:nvCxnSpPr>
            <p:spPr>
              <a:xfrm>
                <a:off x="5410200" y="1066800"/>
                <a:ext cx="9144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>
                <a:off x="6324600" y="1066800"/>
                <a:ext cx="990600" cy="91440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/>
            <p:cNvSpPr/>
            <p:nvPr/>
          </p:nvSpPr>
          <p:spPr>
            <a:xfrm flipH="1">
              <a:off x="4724400" y="1676400"/>
              <a:ext cx="39600" cy="3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4724400" y="1752600"/>
              <a:ext cx="39600" cy="3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7" name="Elbow Connector 56"/>
          <p:cNvCxnSpPr/>
          <p:nvPr/>
        </p:nvCxnSpPr>
        <p:spPr>
          <a:xfrm rot="16200000" flipH="1">
            <a:off x="3962400" y="1905000"/>
            <a:ext cx="457200" cy="304800"/>
          </a:xfrm>
          <a:prstGeom prst="bentConnector3">
            <a:avLst>
              <a:gd name="adj1" fmla="val 512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98477" y="9906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Tracking data are sent upon L1A (100 kHz)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GB" dirty="0" smtClean="0">
                <a:solidFill>
                  <a:srgbClr val="FF0000"/>
                </a:solidFill>
              </a:rPr>
              <a:t>rom every VFAT3 chip</a:t>
            </a:r>
          </a:p>
          <a:p>
            <a:r>
              <a:rPr lang="en-GB" dirty="0" smtClean="0"/>
              <a:t>Tracking data = 128 strips data</a:t>
            </a:r>
          </a:p>
          <a:p>
            <a:r>
              <a:rPr lang="en-US" dirty="0" smtClean="0"/>
              <a:t>O</a:t>
            </a:r>
            <a:r>
              <a:rPr lang="en-GB" dirty="0" err="1" smtClean="0"/>
              <a:t>rder</a:t>
            </a:r>
            <a:r>
              <a:rPr lang="en-GB" dirty="0" smtClean="0"/>
              <a:t> of magnitudes of data volume:</a:t>
            </a:r>
          </a:p>
          <a:p>
            <a:pPr marL="742950" lvl="1" indent="-285750">
              <a:buFont typeface="Wingdings" charset="0"/>
              <a:buChar char="à"/>
            </a:pPr>
            <a:r>
              <a:rPr lang="en-GB" dirty="0" smtClean="0">
                <a:latin typeface="Arial" charset="0"/>
                <a:ea typeface="ＭＳ Ｐゴシック" charset="0"/>
              </a:rPr>
              <a:t>12.8 </a:t>
            </a:r>
            <a:r>
              <a:rPr lang="en-GB" dirty="0" smtClean="0">
                <a:latin typeface="Arial" charset="0"/>
                <a:ea typeface="ＭＳ Ｐゴシック" charset="0"/>
              </a:rPr>
              <a:t>Mbps / VFAT3</a:t>
            </a:r>
          </a:p>
          <a:p>
            <a:pPr marL="742950" lvl="1" indent="-285750">
              <a:buFont typeface="Wingdings" charset="0"/>
              <a:buChar char="à"/>
            </a:pPr>
            <a:r>
              <a:rPr lang="en-GB" dirty="0" smtClean="0">
                <a:latin typeface="Arial" charset="0"/>
                <a:ea typeface="ＭＳ Ｐゴシック" charset="0"/>
              </a:rPr>
              <a:t>307.2 Mbps/ GEM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    S</a:t>
            </a:r>
            <a:r>
              <a:rPr lang="en-GB" dirty="0" err="1" smtClean="0">
                <a:latin typeface="Arial" charset="0"/>
                <a:ea typeface="ＭＳ Ｐゴシック" charset="0"/>
              </a:rPr>
              <a:t>ignals</a:t>
            </a:r>
            <a:r>
              <a:rPr lang="en-GB" dirty="0" smtClean="0">
                <a:latin typeface="Arial" charset="0"/>
                <a:ea typeface="ＭＳ Ｐゴシック" charset="0"/>
              </a:rPr>
              <a:t> transmitted through            </a:t>
            </a:r>
            <a:r>
              <a:rPr lang="en-GB" dirty="0">
                <a:latin typeface="Arial" charset="0"/>
                <a:ea typeface="ＭＳ Ｐゴシック" charset="0"/>
              </a:rPr>
              <a:t>	</a:t>
            </a:r>
            <a:r>
              <a:rPr lang="en-GB" dirty="0" smtClean="0">
                <a:latin typeface="Arial" charset="0"/>
                <a:ea typeface="ＭＳ Ｐゴシック" charset="0"/>
              </a:rPr>
              <a:t>copper </a:t>
            </a:r>
            <a:r>
              <a:rPr lang="en-US" dirty="0" smtClean="0">
                <a:latin typeface="Arial" charset="0"/>
                <a:ea typeface="ＭＳ Ｐゴシック" charset="0"/>
              </a:rPr>
              <a:t>l</a:t>
            </a:r>
            <a:r>
              <a:rPr lang="en-GB" dirty="0" err="1" smtClean="0">
                <a:latin typeface="Arial" charset="0"/>
                <a:ea typeface="ＭＳ Ｐゴシック" charset="0"/>
              </a:rPr>
              <a:t>ines</a:t>
            </a:r>
            <a:r>
              <a:rPr lang="en-GB" dirty="0" smtClean="0">
                <a:latin typeface="Arial" charset="0"/>
                <a:ea typeface="ＭＳ Ｐゴシック" charset="0"/>
              </a:rPr>
              <a:t> within the 	GEB PCB (see later)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491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15062</TotalTime>
  <Words>1767</Words>
  <Application>Microsoft Office PowerPoint</Application>
  <PresentationFormat>Presentazione su schermo (4:3)</PresentationFormat>
  <Paragraphs>394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Office Theme</vt:lpstr>
      <vt:lpstr>Custom Design</vt:lpstr>
      <vt:lpstr>GEM for CMS Electronics Overview</vt:lpstr>
      <vt:lpstr>Overview</vt:lpstr>
      <vt:lpstr>Introduction</vt:lpstr>
      <vt:lpstr>Reminder CMS DAQ</vt:lpstr>
      <vt:lpstr>System overview</vt:lpstr>
      <vt:lpstr>Current baseline</vt:lpstr>
      <vt:lpstr>Trigger Data flow </vt:lpstr>
      <vt:lpstr>Trigger Data flow </vt:lpstr>
      <vt:lpstr>Tracking Data flow </vt:lpstr>
      <vt:lpstr>Tracking Data flow </vt:lpstr>
      <vt:lpstr>Tracking Data flow </vt:lpstr>
      <vt:lpstr>Technology choices</vt:lpstr>
      <vt:lpstr>Versatile link &amp; GBT</vt:lpstr>
      <vt:lpstr>Versatile link &amp; GBT</vt:lpstr>
      <vt:lpstr>μTCA</vt:lpstr>
      <vt:lpstr>μTCA technology: the backplane</vt:lpstr>
      <vt:lpstr>GEM DAQ AMCs</vt:lpstr>
      <vt:lpstr>Tracking data distribution to μTCA </vt:lpstr>
      <vt:lpstr>Opto hybrid</vt:lpstr>
      <vt:lpstr>GEB board</vt:lpstr>
      <vt:lpstr>Full size prototype Hardware steps </vt:lpstr>
      <vt:lpstr>Current Status</vt:lpstr>
      <vt:lpstr>μTCA</vt:lpstr>
      <vt:lpstr>Current tests</vt:lpstr>
      <vt:lpstr>Opto-hybrid status</vt:lpstr>
      <vt:lpstr>Design evolution</vt:lpstr>
      <vt:lpstr>Opto-hybrid v1</vt:lpstr>
      <vt:lpstr>GEB board steps</vt:lpstr>
      <vt:lpstr>CMS VFAT2 hybrids</vt:lpstr>
      <vt:lpstr>Schedule</vt:lpstr>
      <vt:lpstr>Alternative to reduce the costs</vt:lpstr>
      <vt:lpstr>A possible alternative</vt:lpstr>
      <vt:lpstr>Alternative</vt:lpstr>
      <vt:lpstr>Alternative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Upgrades: Initial Thoughts on Tasks and Planning</dc:title>
  <dc:creator>Alexei Safonov</dc:creator>
  <cp:lastModifiedBy>CADEL</cp:lastModifiedBy>
  <cp:revision>541</cp:revision>
  <dcterms:created xsi:type="dcterms:W3CDTF">2013-05-06T04:53:44Z</dcterms:created>
  <dcterms:modified xsi:type="dcterms:W3CDTF">2014-01-22T09:22:23Z</dcterms:modified>
</cp:coreProperties>
</file>