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-88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54C83-F120-6B45-9B6A-6C7706697A83}" type="datetimeFigureOut">
              <a:rPr lang="en-US" smtClean="0"/>
              <a:t>22/01/14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F0465-84E4-494B-8E8E-B30323369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674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54C83-F120-6B45-9B6A-6C7706697A83}" type="datetimeFigureOut">
              <a:rPr lang="en-US" smtClean="0"/>
              <a:t>22/01/14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F0465-84E4-494B-8E8E-B30323369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373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54C83-F120-6B45-9B6A-6C7706697A83}" type="datetimeFigureOut">
              <a:rPr lang="en-US" smtClean="0"/>
              <a:t>22/01/14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F0465-84E4-494B-8E8E-B30323369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888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54C83-F120-6B45-9B6A-6C7706697A83}" type="datetimeFigureOut">
              <a:rPr lang="en-US" smtClean="0"/>
              <a:t>22/01/14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F0465-84E4-494B-8E8E-B30323369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544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54C83-F120-6B45-9B6A-6C7706697A83}" type="datetimeFigureOut">
              <a:rPr lang="en-US" smtClean="0"/>
              <a:t>22/01/14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F0465-84E4-494B-8E8E-B30323369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241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54C83-F120-6B45-9B6A-6C7706697A83}" type="datetimeFigureOut">
              <a:rPr lang="en-US" smtClean="0"/>
              <a:t>22/01/14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F0465-84E4-494B-8E8E-B30323369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104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54C83-F120-6B45-9B6A-6C7706697A83}" type="datetimeFigureOut">
              <a:rPr lang="en-US" smtClean="0"/>
              <a:t>22/01/14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F0465-84E4-494B-8E8E-B30323369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973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54C83-F120-6B45-9B6A-6C7706697A83}" type="datetimeFigureOut">
              <a:rPr lang="en-US" smtClean="0"/>
              <a:t>22/01/14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F0465-84E4-494B-8E8E-B30323369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250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54C83-F120-6B45-9B6A-6C7706697A83}" type="datetimeFigureOut">
              <a:rPr lang="en-US" smtClean="0"/>
              <a:t>22/01/14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F0465-84E4-494B-8E8E-B30323369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478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54C83-F120-6B45-9B6A-6C7706697A83}" type="datetimeFigureOut">
              <a:rPr lang="en-US" smtClean="0"/>
              <a:t>22/01/14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F0465-84E4-494B-8E8E-B30323369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258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54C83-F120-6B45-9B6A-6C7706697A83}" type="datetimeFigureOut">
              <a:rPr lang="en-US" smtClean="0"/>
              <a:t>22/01/14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F0465-84E4-494B-8E8E-B30323369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773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154C83-F120-6B45-9B6A-6C7706697A83}" type="datetimeFigureOut">
              <a:rPr lang="en-US" smtClean="0"/>
              <a:t>22/01/14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EF0465-84E4-494B-8E8E-B30323369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891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Readout R&amp;D @ LNF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L. Benussi </a:t>
            </a:r>
            <a:br>
              <a:rPr lang="en-US" dirty="0" smtClean="0"/>
            </a:br>
            <a:r>
              <a:rPr lang="en-US" dirty="0" smtClean="0"/>
              <a:t>On Behalf of LNF crew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08959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LNF activities on GE1/1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Studies on alternative gas mixtures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Studies on different GE1/1 gap size</a:t>
            </a:r>
            <a:r>
              <a:rPr lang="en-US" dirty="0" smtClean="0"/>
              <a:t> </a:t>
            </a:r>
          </a:p>
          <a:p>
            <a:r>
              <a:rPr lang="en-US" dirty="0" smtClean="0"/>
              <a:t>Studies on GE1/1 material ageing (on going at </a:t>
            </a:r>
          </a:p>
          <a:p>
            <a:r>
              <a:rPr lang="en-US" dirty="0" smtClean="0"/>
              <a:t>Studies on GEM foils tensioning (see </a:t>
            </a:r>
            <a:r>
              <a:rPr lang="en-US" dirty="0" err="1" smtClean="0"/>
              <a:t>Moire</a:t>
            </a:r>
            <a:r>
              <a:rPr lang="en-US" dirty="0" smtClean="0"/>
              <a:t> slides)</a:t>
            </a:r>
            <a:endParaRPr lang="en-US" dirty="0"/>
          </a:p>
          <a:p>
            <a:r>
              <a:rPr lang="en-US" dirty="0" smtClean="0"/>
              <a:t>Studies on readout optimization and strips layout(?)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59978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Alternative gas mixtures studies </a:t>
            </a:r>
            <a:br>
              <a:rPr lang="en-US" dirty="0" smtClean="0"/>
            </a:br>
            <a:r>
              <a:rPr lang="en-US" dirty="0" smtClean="0"/>
              <a:t>HOW-TO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Use a small 10X10 cm</a:t>
            </a:r>
            <a:r>
              <a:rPr lang="en-US" baseline="30000" dirty="0" smtClean="0"/>
              <a:t>2 </a:t>
            </a:r>
            <a:r>
              <a:rPr lang="en-US" dirty="0" smtClean="0"/>
              <a:t>GEM chamber</a:t>
            </a:r>
            <a:br>
              <a:rPr lang="en-US" dirty="0" smtClean="0"/>
            </a:br>
            <a:r>
              <a:rPr lang="en-US" sz="1800" dirty="0" smtClean="0"/>
              <a:t>(Allow fast gas exchange)</a:t>
            </a:r>
            <a:r>
              <a:rPr lang="en-US" dirty="0">
                <a:solidFill>
                  <a:prstClr val="black"/>
                </a:solidFill>
                <a:latin typeface="HiraKakuProN-W3"/>
              </a:rPr>
              <a:t> </a:t>
            </a:r>
            <a:r>
              <a:rPr lang="en-US" dirty="0" smtClean="0">
                <a:solidFill>
                  <a:srgbClr val="008000"/>
                </a:solidFill>
                <a:latin typeface="HiraKakuProN-W3"/>
              </a:rPr>
              <a:t>✓</a:t>
            </a:r>
            <a:endParaRPr lang="en-US" dirty="0"/>
          </a:p>
          <a:p>
            <a:r>
              <a:rPr lang="en-US" dirty="0" smtClean="0"/>
              <a:t>DAQ fast high sample (2 GHz) digital oscilloscope. </a:t>
            </a:r>
            <a:r>
              <a:rPr lang="en-US" sz="1800" dirty="0" smtClean="0"/>
              <a:t>(Allow precise signal recording and detailed offline analysis) </a:t>
            </a:r>
            <a:r>
              <a:rPr lang="en-US" dirty="0" smtClean="0">
                <a:solidFill>
                  <a:srgbClr val="008000"/>
                </a:solidFill>
                <a:latin typeface="HiraKakuProN-W3"/>
              </a:rPr>
              <a:t>✓</a:t>
            </a:r>
            <a:endParaRPr lang="en-US" dirty="0" smtClean="0"/>
          </a:p>
          <a:p>
            <a:r>
              <a:rPr lang="en-US" dirty="0" smtClean="0"/>
              <a:t>Good time resolution trigger (&lt;1ns) </a:t>
            </a:r>
            <a:r>
              <a:rPr lang="en-US" dirty="0" smtClean="0">
                <a:solidFill>
                  <a:srgbClr val="008000"/>
                </a:solidFill>
                <a:latin typeface="HiraKakuProN-W3"/>
              </a:rPr>
              <a:t>✓</a:t>
            </a:r>
            <a:endParaRPr lang="en-US" dirty="0" smtClean="0">
              <a:solidFill>
                <a:srgbClr val="008000"/>
              </a:solidFill>
            </a:endParaRPr>
          </a:p>
          <a:p>
            <a:r>
              <a:rPr lang="en-US" dirty="0" smtClean="0"/>
              <a:t>FEE with high gain and analog readout</a:t>
            </a:r>
            <a:br>
              <a:rPr lang="en-US" dirty="0" smtClean="0"/>
            </a:br>
            <a:r>
              <a:rPr lang="en-US" sz="2000" dirty="0" smtClean="0">
                <a:solidFill>
                  <a:prstClr val="black"/>
                </a:solidFill>
                <a:latin typeface="MS-PMincho"/>
              </a:rPr>
              <a:t> </a:t>
            </a:r>
            <a:r>
              <a:rPr lang="en-US" sz="1900" dirty="0" smtClean="0"/>
              <a:t>(presently the GEM signal is amplified by means of a VME amplifier) </a:t>
            </a:r>
            <a:r>
              <a:rPr lang="en-US" dirty="0" smtClean="0">
                <a:solidFill>
                  <a:srgbClr val="FF0000"/>
                </a:solidFill>
                <a:latin typeface="MS-PMincho"/>
              </a:rPr>
              <a:t>✗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Low noise (as much as possible…) readout.</a:t>
            </a:r>
            <a:r>
              <a:rPr lang="en-US" dirty="0">
                <a:solidFill>
                  <a:prstClr val="black"/>
                </a:solidFill>
                <a:latin typeface="MS-PMincho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MS-PMincho"/>
              </a:rPr>
              <a:t>✗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925159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 in Progress items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sz="2800" dirty="0" smtClean="0"/>
              <a:t>FEE with high gain and analog readout </a:t>
            </a:r>
            <a:r>
              <a:rPr lang="en-US" sz="2400" dirty="0" smtClean="0">
                <a:solidFill>
                  <a:srgbClr val="FF0000"/>
                </a:solidFill>
                <a:latin typeface="MS-PMincho"/>
              </a:rPr>
              <a:t>✗</a:t>
            </a:r>
            <a:endParaRPr lang="en-US" sz="2800" dirty="0" smtClean="0"/>
          </a:p>
          <a:p>
            <a:r>
              <a:rPr lang="en-US" sz="2800" dirty="0" smtClean="0"/>
              <a:t>Low noise (as much as possible…) readout.</a:t>
            </a:r>
            <a:r>
              <a:rPr lang="en-US" sz="2400" dirty="0" smtClean="0">
                <a:solidFill>
                  <a:srgbClr val="FF0000"/>
                </a:solidFill>
                <a:latin typeface="MS-PMincho"/>
              </a:rPr>
              <a:t> ✗</a:t>
            </a:r>
            <a:endParaRPr lang="en-US" sz="2800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sz="2600" dirty="0" smtClean="0"/>
              <a:t>In collaboration with </a:t>
            </a:r>
            <a:r>
              <a:rPr lang="en-US" sz="2600" dirty="0" err="1" smtClean="0"/>
              <a:t>Tonio</a:t>
            </a:r>
            <a:r>
              <a:rPr lang="en-US" sz="2600" dirty="0" smtClean="0"/>
              <a:t> we have designed a dedicated PDB readout board for a 10X10 cm</a:t>
            </a:r>
            <a:r>
              <a:rPr lang="en-US" sz="2600" baseline="30000" dirty="0" smtClean="0"/>
              <a:t>2 </a:t>
            </a:r>
            <a:r>
              <a:rPr lang="en-US" sz="2600" dirty="0" smtClean="0"/>
              <a:t>GEM chamber. </a:t>
            </a:r>
            <a:br>
              <a:rPr lang="en-US" sz="2600" dirty="0" smtClean="0"/>
            </a:br>
            <a:r>
              <a:rPr lang="en-US" sz="2600" dirty="0"/>
              <a:t/>
            </a:r>
            <a:br>
              <a:rPr lang="en-US" sz="2600" dirty="0"/>
            </a:br>
            <a:r>
              <a:rPr lang="en-US" sz="2600" dirty="0" smtClean="0"/>
              <a:t>This board integrates a board designed by Bari for the GASTONE analog chip, and an improved version of the default 10X10 cm</a:t>
            </a:r>
            <a:r>
              <a:rPr lang="en-US" sz="2600" baseline="30000" dirty="0" smtClean="0"/>
              <a:t>2</a:t>
            </a:r>
            <a:r>
              <a:rPr lang="en-US" sz="2600" dirty="0" smtClean="0"/>
              <a:t> </a:t>
            </a:r>
            <a:r>
              <a:rPr lang="en-US" sz="2600" dirty="0" err="1" smtClean="0"/>
              <a:t>Rui’s</a:t>
            </a:r>
            <a:r>
              <a:rPr lang="en-US" sz="2600" dirty="0" smtClean="0"/>
              <a:t> readout board. </a:t>
            </a:r>
            <a:br>
              <a:rPr lang="en-US" sz="2600" dirty="0" smtClean="0"/>
            </a:br>
            <a:r>
              <a:rPr lang="en-US" sz="2600" dirty="0" smtClean="0"/>
              <a:t/>
            </a:r>
            <a:br>
              <a:rPr lang="en-US" sz="2600" dirty="0" smtClean="0"/>
            </a:br>
            <a:r>
              <a:rPr lang="en-US" sz="2600" dirty="0" smtClean="0"/>
              <a:t>The PDB board as X-Y readout. One view is done with strips. The other one is done with pads read trough </a:t>
            </a:r>
            <a:r>
              <a:rPr lang="en-US" sz="2600" dirty="0" err="1" smtClean="0"/>
              <a:t>vias</a:t>
            </a:r>
            <a:r>
              <a:rPr lang="en-US" sz="2600" dirty="0" smtClean="0"/>
              <a:t> (a la </a:t>
            </a:r>
            <a:r>
              <a:rPr lang="en-US" sz="2600" dirty="0" err="1" smtClean="0"/>
              <a:t>Kloe</a:t>
            </a:r>
            <a:r>
              <a:rPr lang="en-US" sz="2600" dirty="0" smtClean="0"/>
              <a:t>).</a:t>
            </a:r>
            <a:endParaRPr lang="en-US" sz="2600" dirty="0"/>
          </a:p>
          <a:p>
            <a:pPr marL="0" indent="0">
              <a:buNone/>
            </a:pPr>
            <a:endParaRPr lang="en-US" sz="2600" dirty="0" smtClean="0"/>
          </a:p>
          <a:p>
            <a:pPr marL="0" indent="0">
              <a:buNone/>
            </a:pPr>
            <a:r>
              <a:rPr lang="en-US" sz="2600" dirty="0" smtClean="0"/>
              <a:t>Improved shield and grounding will ensure low external noise pick-up.</a:t>
            </a:r>
          </a:p>
          <a:p>
            <a:pPr marL="0" indent="0">
              <a:buNone/>
            </a:pPr>
            <a:endParaRPr lang="en-US" sz="2600" dirty="0" smtClean="0"/>
          </a:p>
          <a:p>
            <a:pPr marL="0" indent="0">
              <a:buNone/>
            </a:pPr>
            <a:r>
              <a:rPr lang="en-US" sz="2600" dirty="0" smtClean="0"/>
              <a:t>The GASTONE chip analog version allow single strip readout and has an high gain, with an integration time of 90ns. It has also a relative low internal noise.</a:t>
            </a:r>
          </a:p>
          <a:p>
            <a:pPr marL="0" indent="0">
              <a:buNone/>
            </a:pPr>
            <a:endParaRPr lang="en-US" sz="2600" dirty="0" smtClean="0"/>
          </a:p>
          <a:p>
            <a:pPr marL="0" indent="0">
              <a:buNone/>
            </a:pPr>
            <a:r>
              <a:rPr lang="en-US" sz="2600" dirty="0" smtClean="0"/>
              <a:t>It is the only chip that presently allow single strip readout. </a:t>
            </a:r>
          </a:p>
          <a:p>
            <a:pPr marL="0" indent="0">
              <a:buNone/>
            </a:pPr>
            <a:endParaRPr lang="en-US" sz="2600" dirty="0" smtClean="0"/>
          </a:p>
          <a:p>
            <a:pPr marL="0" indent="0">
              <a:buNone/>
            </a:pPr>
            <a:endParaRPr lang="en-US" sz="2600" dirty="0" smtClean="0"/>
          </a:p>
        </p:txBody>
      </p:sp>
    </p:spTree>
    <p:extLst>
      <p:ext uri="{BB962C8B-B14F-4D97-AF65-F5344CB8AC3E}">
        <p14:creationId xmlns:p14="http://schemas.microsoft.com/office/powerpoint/2010/main" val="27997381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8543"/>
          </a:xfrm>
        </p:spPr>
        <p:txBody>
          <a:bodyPr/>
          <a:lstStyle/>
          <a:p>
            <a:r>
              <a:rPr lang="en-US" dirty="0" smtClean="0"/>
              <a:t>PBC layout</a:t>
            </a:r>
            <a:endParaRPr lang="en-US" dirty="0"/>
          </a:p>
        </p:txBody>
      </p:sp>
      <p:pic>
        <p:nvPicPr>
          <p:cNvPr id="7" name="Picture 6" descr="Screen Shot 2014-01-22 at 10.39.03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9278" y="1103181"/>
            <a:ext cx="5351273" cy="5387627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3784610" y="1321252"/>
            <a:ext cx="2950711" cy="296319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0" name="Straight Arrow Connector 9"/>
          <p:cNvCxnSpPr>
            <a:stCxn id="11" idx="3"/>
          </p:cNvCxnSpPr>
          <p:nvPr/>
        </p:nvCxnSpPr>
        <p:spPr>
          <a:xfrm>
            <a:off x="3218876" y="2260146"/>
            <a:ext cx="565734" cy="22842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82580" y="1936980"/>
            <a:ext cx="24362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Improved strip readout </a:t>
            </a:r>
          </a:p>
          <a:p>
            <a:r>
              <a:rPr lang="en-US" dirty="0" smtClean="0"/>
              <a:t>shielding and grounding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3937010" y="4321399"/>
            <a:ext cx="2798311" cy="1784579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3371212" y="4913944"/>
            <a:ext cx="565734" cy="228424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666749" y="4729278"/>
            <a:ext cx="1704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GASTONE board 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6773809" y="1321252"/>
            <a:ext cx="1770428" cy="3000147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3371212" y="4321400"/>
            <a:ext cx="4082543" cy="592544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2232278" y="3012973"/>
            <a:ext cx="2859359" cy="69422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79609" y="3522534"/>
            <a:ext cx="21681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X-Y readout a la </a:t>
            </a:r>
            <a:r>
              <a:rPr lang="en-US" dirty="0" err="1" smtClean="0"/>
              <a:t>Kloe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75778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PCB layout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PCB layout as been finalized and is now read to be sent to the firm for production</a:t>
            </a:r>
            <a:br>
              <a:rPr lang="en-US" dirty="0" smtClean="0"/>
            </a:br>
            <a:r>
              <a:rPr lang="en-US" dirty="0" smtClean="0"/>
              <a:t>We will ask to produce 3 – 5 boards. A survey of possible interested firms has been already done. </a:t>
            </a:r>
            <a:br>
              <a:rPr lang="en-US" dirty="0" smtClean="0"/>
            </a:br>
            <a:r>
              <a:rPr lang="en-US" dirty="0" smtClean="0"/>
              <a:t>The cost ranges around 2 k€</a:t>
            </a:r>
          </a:p>
        </p:txBody>
      </p:sp>
    </p:spTree>
    <p:extLst>
      <p:ext uri="{BB962C8B-B14F-4D97-AF65-F5344CB8AC3E}">
        <p14:creationId xmlns:p14="http://schemas.microsoft.com/office/powerpoint/2010/main" val="32878139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availability of GASTONE chips is limited. We have 4 chip, Bari has 15 chips but they want to use them to instrument 3 eta partition of their GE1/1-IV prototype (12 chips). However 4 chips allow us to fully readout one single </a:t>
            </a:r>
            <a:r>
              <a:rPr lang="en-US" dirty="0" smtClean="0"/>
              <a:t>view (</a:t>
            </a:r>
            <a:r>
              <a:rPr lang="en-US" dirty="0" smtClean="0"/>
              <a:t>Y or X)</a:t>
            </a:r>
          </a:p>
          <a:p>
            <a:r>
              <a:rPr lang="en-US" dirty="0" smtClean="0"/>
              <a:t>We have to discuss if it is reasonable to find money for a new GASTONE analog chip production.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4000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We will improve the results obtained so far both from S/N ratio both in terms of DAQ rate and data quality.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Better grounding and shielding improve S/N.</a:t>
            </a:r>
          </a:p>
          <a:p>
            <a:r>
              <a:rPr lang="en-US" dirty="0" smtClean="0"/>
              <a:t>Fully 10X10 readout improve statistics and speed up DAQ rate (at least a factor 3 from present situation).</a:t>
            </a:r>
          </a:p>
          <a:p>
            <a:r>
              <a:rPr lang="en-US" dirty="0"/>
              <a:t> </a:t>
            </a:r>
            <a:r>
              <a:rPr lang="en-US" dirty="0" smtClean="0"/>
              <a:t>Integrated PCB (X-Y and GASTONE boards) remove connectors and cables, sources of external noise pick-up.</a:t>
            </a:r>
          </a:p>
          <a:p>
            <a:r>
              <a:rPr lang="en-US" dirty="0" smtClean="0"/>
              <a:t>High GASTONE gain increase our sensitivity on low amplitude signals. </a:t>
            </a:r>
          </a:p>
          <a:p>
            <a:r>
              <a:rPr lang="en-US" dirty="0" smtClean="0"/>
              <a:t>High GASTONE gain allow better S/N ratio discrimination during offline analysis.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There are no other possible solution on the market!! 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99731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</TotalTime>
  <Words>344</Words>
  <Application>Microsoft Macintosh PowerPoint</Application>
  <PresentationFormat>On-screen Show (4:3)</PresentationFormat>
  <Paragraphs>46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Readout R&amp;D @ LNF </vt:lpstr>
      <vt:lpstr>Main LNF activities on GE1/1   </vt:lpstr>
      <vt:lpstr>Alternative gas mixtures studies  HOW-TO</vt:lpstr>
      <vt:lpstr>Work in Progress items </vt:lpstr>
      <vt:lpstr>PBC layout</vt:lpstr>
      <vt:lpstr>PCB layout</vt:lpstr>
      <vt:lpstr>Issues</vt:lpstr>
      <vt:lpstr>Why?</vt:lpstr>
    </vt:vector>
  </TitlesOfParts>
  <Company>INFN - LNF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luigi benussi</dc:creator>
  <cp:lastModifiedBy>luigi benussi</cp:lastModifiedBy>
  <cp:revision>11</cp:revision>
  <dcterms:created xsi:type="dcterms:W3CDTF">2014-01-22T08:28:58Z</dcterms:created>
  <dcterms:modified xsi:type="dcterms:W3CDTF">2014-01-22T12:03:52Z</dcterms:modified>
</cp:coreProperties>
</file>