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8" r:id="rId2"/>
    <p:sldId id="281" r:id="rId3"/>
    <p:sldId id="282" r:id="rId4"/>
    <p:sldId id="283" r:id="rId5"/>
    <p:sldId id="259" r:id="rId6"/>
    <p:sldId id="28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F6D07-C614-0B47-839B-E4462A236AD8}" type="datetimeFigureOut">
              <a:rPr lang="en-US" smtClean="0"/>
              <a:t>1/23/14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71BEC-7FC0-F542-B643-01F4B500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673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52FE4-4834-E146-A10A-B8C5507D7E02}" type="datetimeFigureOut">
              <a:rPr lang="en-US" smtClean="0"/>
              <a:t>1/23/14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B2B9B-4F26-FD46-995E-C44319DCE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117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DE0E0-0322-4E45-9ABC-3F77626CA45E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559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DE0E0-0322-4E45-9ABC-3F77626CA45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044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1781-AABA-324F-82DE-C32E8A88C8BB}" type="datetime1">
              <a:rPr lang="en-US" smtClean="0"/>
              <a:t>1/23/14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Materials &amp; Ageing - G.Saviano for the Frascati group et al. Frascati - January 2014 Bari GEM Italy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94A7-9D20-844A-AC8B-04BD2DA0C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648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1A3A-8497-834C-BF4B-3AF8B8E929F5}" type="datetime1">
              <a:rPr lang="en-US" smtClean="0"/>
              <a:t>1/23/14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Materials &amp; Ageing - G.Saviano for the Frascati group et al. Frascati - January 2014 Bari GEM Italy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94A7-9D20-844A-AC8B-04BD2DA0C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676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7868-0E56-D943-9401-E473CA7E24A9}" type="datetime1">
              <a:rPr lang="en-US" smtClean="0"/>
              <a:t>1/23/14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Materials &amp; Ageing - G.Saviano for the Frascati group et al. Frascati - January 2014 Bari GEM Italy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94A7-9D20-844A-AC8B-04BD2DA0C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2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CC35-7B7E-094F-ABCF-06E76190E96B}" type="datetime1">
              <a:rPr lang="en-US" smtClean="0"/>
              <a:t>1/23/14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Materials &amp; Ageing - G.Saviano for the Frascati group et al. Frascati - January 2014 Bari GEM Italy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94A7-9D20-844A-AC8B-04BD2DA0C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29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D6ED-0D5D-2F4C-B67D-D771C64479E8}" type="datetime1">
              <a:rPr lang="en-US" smtClean="0"/>
              <a:t>1/23/14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Materials &amp; Ageing - G.Saviano for the Frascati group et al. Frascati - January 2014 Bari GEM Italy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94A7-9D20-844A-AC8B-04BD2DA0C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F7104-67DE-3347-82B2-94CC3B411263}" type="datetime1">
              <a:rPr lang="en-US" smtClean="0"/>
              <a:t>1/23/14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Materials &amp; Ageing - G.Saviano for the Frascati group et al. Frascati - January 2014 Bari GEM Italy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94A7-9D20-844A-AC8B-04BD2DA0C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5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FEF3-05C2-D74E-A340-7121988407C3}" type="datetime1">
              <a:rPr lang="en-US" smtClean="0"/>
              <a:t>1/23/14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Materials &amp; Ageing - G.Saviano for the Frascati group et al. Frascati - January 2014 Bari GEM Italy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94A7-9D20-844A-AC8B-04BD2DA0C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1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12D7-B95F-8F45-AE74-D24423F805B9}" type="datetime1">
              <a:rPr lang="en-US" smtClean="0"/>
              <a:t>1/23/14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Materials &amp; Ageing - G.Saviano for the Frascati group et al. Frascati - January 2014 Bari GEM Italy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94A7-9D20-844A-AC8B-04BD2DA0C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2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31D2B-FE24-5040-B76D-DDFE98F0B10E}" type="datetime1">
              <a:rPr lang="en-US" smtClean="0"/>
              <a:t>1/23/14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Materials &amp; Ageing - G.Saviano for the Frascati group et al. Frascati - January 2014 Bari GEM Italy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94A7-9D20-844A-AC8B-04BD2DA0C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48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E19F-6D18-3D47-B45B-59AD0209BFC2}" type="datetime1">
              <a:rPr lang="en-US" smtClean="0"/>
              <a:t>1/23/14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Materials &amp; Ageing - G.Saviano for the Frascati group et al. Frascati - January 2014 Bari GEM Italy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94A7-9D20-844A-AC8B-04BD2DA0C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475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595CB-8C8B-4B4A-9BA7-08AF333DAEDB}" type="datetime1">
              <a:rPr lang="en-US" smtClean="0"/>
              <a:t>1/23/14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Materials &amp; Ageing - G.Saviano for the Frascati group et al. Frascati - January 2014 Bari GEM Italy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94A7-9D20-844A-AC8B-04BD2DA0C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36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1908B-BA34-EC4D-946F-6EF48333ED22}" type="datetime1">
              <a:rPr lang="en-US" smtClean="0"/>
              <a:t>1/23/14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799" y="6356350"/>
            <a:ext cx="49222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Materials &amp; Ageing - G.Saviano for the Frascati group et al. Frascati - January 2014 Bari GEM Italy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F94A7-9D20-844A-AC8B-04BD2DA0C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4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2.gif"/><Relationship Id="rId5" Type="http://schemas.openxmlformats.org/officeDocument/2006/relationships/image" Target="../media/image3.gif"/><Relationship Id="rId6" Type="http://schemas.openxmlformats.org/officeDocument/2006/relationships/image" Target="../media/image4.jpeg"/><Relationship Id="rId7" Type="http://schemas.openxmlformats.org/officeDocument/2006/relationships/oleObject" Target="../embeddings/oleObject1.bin"/><Relationship Id="rId8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gif"/><Relationship Id="rId5" Type="http://schemas.openxmlformats.org/officeDocument/2006/relationships/image" Target="../media/image4.jpe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Studi</a:t>
            </a:r>
            <a:r>
              <a:rPr lang="en-US" b="1" dirty="0" smtClean="0"/>
              <a:t> di Materials &amp; Ageing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000" i="1" dirty="0" err="1" smtClean="0"/>
              <a:t>G.Saviano</a:t>
            </a:r>
            <a:r>
              <a:rPr lang="en-US" sz="2000" i="1" dirty="0" smtClean="0"/>
              <a:t> for </a:t>
            </a:r>
            <a:r>
              <a:rPr lang="en-US" sz="2000" i="1" dirty="0" smtClean="0"/>
              <a:t>the </a:t>
            </a:r>
            <a:r>
              <a:rPr lang="en-US" sz="2000" i="1" dirty="0" err="1" smtClean="0"/>
              <a:t>Frascati</a:t>
            </a:r>
            <a:r>
              <a:rPr lang="en-US" sz="2000" i="1" dirty="0" smtClean="0"/>
              <a:t> group</a:t>
            </a:r>
            <a:endParaRPr lang="en-US" sz="27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218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Caratterizzazione</a:t>
            </a:r>
            <a:r>
              <a:rPr lang="en-US" dirty="0" smtClean="0"/>
              <a:t> </a:t>
            </a:r>
            <a:r>
              <a:rPr lang="en-US" dirty="0" err="1" smtClean="0"/>
              <a:t>chimico-fisica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materiali</a:t>
            </a:r>
            <a:r>
              <a:rPr lang="en-US" dirty="0" smtClean="0"/>
              <a:t> GEM pre- e post-</a:t>
            </a:r>
            <a:r>
              <a:rPr lang="en-US" dirty="0" err="1" smtClean="0"/>
              <a:t>irradiazione</a:t>
            </a:r>
            <a:endParaRPr lang="en-US" dirty="0"/>
          </a:p>
          <a:p>
            <a:r>
              <a:rPr lang="en-US" dirty="0" smtClean="0"/>
              <a:t>Task </a:t>
            </a:r>
            <a:r>
              <a:rPr lang="en-US" dirty="0" err="1" smtClean="0"/>
              <a:t>collaborazione</a:t>
            </a:r>
            <a:r>
              <a:rPr lang="en-US" dirty="0" smtClean="0"/>
              <a:t> </a:t>
            </a:r>
            <a:r>
              <a:rPr lang="en-US" dirty="0" err="1" smtClean="0"/>
              <a:t>Frascati</a:t>
            </a:r>
            <a:r>
              <a:rPr lang="en-US" dirty="0" smtClean="0"/>
              <a:t> - </a:t>
            </a:r>
            <a:r>
              <a:rPr lang="en-US" dirty="0" err="1" smtClean="0"/>
              <a:t>Cern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Materials &amp; Ageing - G.Saviano for the Frascati group et al. Frascati - January 2014 Bari GEM Italy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27D8-1F81-5B4D-BCFE-8B0FDD9D25A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56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 err="1" smtClean="0"/>
              <a:t>effettuati</a:t>
            </a:r>
            <a:r>
              <a:rPr lang="en-US" dirty="0" smtClean="0"/>
              <a:t> pre-</a:t>
            </a:r>
            <a:r>
              <a:rPr lang="en-US" dirty="0" err="1" smtClean="0"/>
              <a:t>irradiazione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Misura</a:t>
            </a:r>
            <a:r>
              <a:rPr lang="en-US" dirty="0" smtClean="0"/>
              <a:t> del </a:t>
            </a:r>
            <a:r>
              <a:rPr lang="en-US" dirty="0" err="1" smtClean="0"/>
              <a:t>coefficiente</a:t>
            </a:r>
            <a:r>
              <a:rPr lang="en-US" dirty="0" smtClean="0"/>
              <a:t> di </a:t>
            </a:r>
            <a:r>
              <a:rPr lang="en-US" dirty="0" err="1"/>
              <a:t>d</a:t>
            </a:r>
            <a:r>
              <a:rPr lang="en-US" dirty="0" err="1" smtClean="0"/>
              <a:t>iffusione</a:t>
            </a:r>
            <a:r>
              <a:rPr lang="en-US" dirty="0" smtClean="0"/>
              <a:t> dell H2O </a:t>
            </a:r>
            <a:r>
              <a:rPr lang="en-US" dirty="0" err="1" smtClean="0"/>
              <a:t>nei</a:t>
            </a:r>
            <a:r>
              <a:rPr lang="en-US" dirty="0" smtClean="0"/>
              <a:t> </a:t>
            </a:r>
            <a:r>
              <a:rPr lang="en-US" dirty="0" err="1" smtClean="0"/>
              <a:t>fogli</a:t>
            </a:r>
            <a:r>
              <a:rPr lang="en-US" dirty="0" smtClean="0"/>
              <a:t> </a:t>
            </a:r>
            <a:r>
              <a:rPr lang="en-US" dirty="0" err="1" smtClean="0"/>
              <a:t>kapton</a:t>
            </a:r>
            <a:r>
              <a:rPr lang="en-US" dirty="0" smtClean="0"/>
              <a:t> e GEM, </a:t>
            </a:r>
            <a:r>
              <a:rPr lang="en-US" dirty="0" err="1" smtClean="0"/>
              <a:t>modellizzazione</a:t>
            </a:r>
            <a:endParaRPr lang="en-US" dirty="0" smtClean="0"/>
          </a:p>
          <a:p>
            <a:r>
              <a:rPr lang="en-US" dirty="0" err="1" smtClean="0"/>
              <a:t>Misura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proprieta</a:t>
            </a:r>
            <a:r>
              <a:rPr lang="en-US" dirty="0" smtClean="0"/>
              <a:t>’ </a:t>
            </a:r>
            <a:r>
              <a:rPr lang="en-US" dirty="0" err="1" smtClean="0"/>
              <a:t>tensili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fogli</a:t>
            </a:r>
            <a:r>
              <a:rPr lang="en-US" dirty="0" smtClean="0"/>
              <a:t> GEM/</a:t>
            </a:r>
            <a:r>
              <a:rPr lang="en-US" dirty="0" err="1" smtClean="0"/>
              <a:t>kapton</a:t>
            </a:r>
            <a:r>
              <a:rPr lang="en-US" dirty="0" smtClean="0"/>
              <a:t> </a:t>
            </a:r>
            <a:r>
              <a:rPr lang="en-US" dirty="0" err="1" smtClean="0"/>
              <a:t>umidi</a:t>
            </a:r>
            <a:r>
              <a:rPr lang="en-US" dirty="0" smtClean="0"/>
              <a:t>/</a:t>
            </a:r>
            <a:r>
              <a:rPr lang="en-US" dirty="0" err="1" smtClean="0"/>
              <a:t>secchi</a:t>
            </a:r>
            <a:endParaRPr lang="en-US" dirty="0" smtClean="0"/>
          </a:p>
          <a:p>
            <a:r>
              <a:rPr lang="en-US" dirty="0" err="1" smtClean="0"/>
              <a:t>Analisi</a:t>
            </a:r>
            <a:r>
              <a:rPr lang="en-US" dirty="0" smtClean="0"/>
              <a:t> FTIR (Fourier-Transformed Infra Red) </a:t>
            </a:r>
            <a:r>
              <a:rPr lang="en-US" dirty="0" err="1" smtClean="0"/>
              <a:t>sulla</a:t>
            </a:r>
            <a:r>
              <a:rPr lang="en-US" dirty="0" smtClean="0"/>
              <a:t> </a:t>
            </a:r>
            <a:r>
              <a:rPr lang="en-US" dirty="0" err="1" smtClean="0"/>
              <a:t>composizione</a:t>
            </a:r>
            <a:r>
              <a:rPr lang="en-US" dirty="0" smtClean="0"/>
              <a:t> del </a:t>
            </a:r>
            <a:r>
              <a:rPr lang="en-US" dirty="0" err="1" smtClean="0"/>
              <a:t>kapton</a:t>
            </a:r>
            <a:endParaRPr lang="en-US" dirty="0" smtClean="0"/>
          </a:p>
          <a:p>
            <a:r>
              <a:rPr lang="en-US" dirty="0" smtClean="0"/>
              <a:t>Setup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scatola</a:t>
            </a:r>
            <a:r>
              <a:rPr lang="en-US" dirty="0" smtClean="0"/>
              <a:t> per </a:t>
            </a:r>
            <a:r>
              <a:rPr lang="en-US" dirty="0" err="1" smtClean="0"/>
              <a:t>studiare</a:t>
            </a:r>
            <a:r>
              <a:rPr lang="en-US" dirty="0" smtClean="0"/>
              <a:t> outgassing di </a:t>
            </a:r>
            <a:r>
              <a:rPr lang="en-US" dirty="0" err="1" smtClean="0"/>
              <a:t>ogni</a:t>
            </a:r>
            <a:r>
              <a:rPr lang="en-US" dirty="0" smtClean="0"/>
              <a:t> </a:t>
            </a:r>
            <a:r>
              <a:rPr lang="en-US" dirty="0" err="1" smtClean="0"/>
              <a:t>materiale</a:t>
            </a:r>
            <a:endParaRPr lang="en-US" dirty="0" smtClean="0"/>
          </a:p>
          <a:p>
            <a:r>
              <a:rPr lang="en-US" dirty="0" smtClean="0"/>
              <a:t>Setup del gas </a:t>
            </a:r>
            <a:r>
              <a:rPr lang="en-US" dirty="0" err="1" smtClean="0"/>
              <a:t>cromatografo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Materials &amp; Ageing - G.Saviano for the Frascati group et al. Frascati - January 2014 Bari GEM Italy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94A7-9D20-844A-AC8B-04BD2DA0CE3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61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107" y="0"/>
            <a:ext cx="1161603" cy="1140706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300" y="0"/>
            <a:ext cx="857701" cy="1140706"/>
          </a:xfrm>
          <a:prstGeom prst="rect">
            <a:avLst/>
          </a:prstGeom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0576-8B2B-4094-AE12-45FD4404FCD6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3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91198" cy="114070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5400000">
            <a:off x="6352190" y="4177436"/>
            <a:ext cx="4721511" cy="208748"/>
          </a:xfrm>
        </p:spPr>
        <p:txBody>
          <a:bodyPr/>
          <a:lstStyle/>
          <a:p>
            <a:r>
              <a:rPr lang="en-GB" dirty="0" err="1" smtClean="0">
                <a:solidFill>
                  <a:prstClr val="white">
                    <a:tint val="75000"/>
                    <a:alpha val="60000"/>
                  </a:prstClr>
                </a:solidFill>
              </a:rPr>
              <a:t>G.Saviano</a:t>
            </a:r>
            <a:r>
              <a:rPr lang="en-GB" dirty="0" smtClean="0">
                <a:solidFill>
                  <a:prstClr val="white">
                    <a:tint val="75000"/>
                    <a:alpha val="60000"/>
                  </a:prstClr>
                </a:solidFill>
              </a:rPr>
              <a:t> - 13th Topical Seminar on Innovative Particle and Radiation Detectors Siena (Italy) October 8th 2013</a:t>
            </a:r>
            <a:endParaRPr lang="en-GB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07672" y="211642"/>
            <a:ext cx="2906264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Measurement of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diffusion coefficient</a:t>
            </a:r>
          </a:p>
          <a:p>
            <a:pPr algn="ctr"/>
            <a:r>
              <a:rPr lang="en-US" sz="2400" b="1" dirty="0" err="1">
                <a:solidFill>
                  <a:srgbClr val="FF0000"/>
                </a:solidFill>
              </a:rPr>
              <a:t>k</a:t>
            </a:r>
            <a:r>
              <a:rPr lang="en-US" sz="2400" b="1" dirty="0" err="1" smtClean="0">
                <a:solidFill>
                  <a:srgbClr val="FF0000"/>
                </a:solidFill>
              </a:rPr>
              <a:t>apton</a:t>
            </a:r>
            <a:r>
              <a:rPr lang="en-US" sz="2400" b="1" dirty="0" smtClean="0">
                <a:solidFill>
                  <a:srgbClr val="FF0000"/>
                </a:solidFill>
              </a:rPr>
              <a:t>-water syste</a:t>
            </a:r>
            <a:r>
              <a:rPr lang="en-US" sz="2400" b="1" dirty="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0929" y="1496753"/>
            <a:ext cx="8468985" cy="4001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2000" dirty="0" smtClean="0"/>
              <a:t>Diffusion of water inside polymer follows the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Fick’s Law (Crank’s formula)</a:t>
            </a:r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pPr marL="285750" indent="-285750">
              <a:buFont typeface="Wingdings" charset="2"/>
              <a:buChar char="Ø"/>
            </a:pPr>
            <a:endParaRPr lang="en-US" dirty="0" smtClean="0"/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pPr marL="285750" indent="-285750">
              <a:buFont typeface="Wingdings" charset="2"/>
              <a:buChar char="Ø"/>
            </a:pPr>
            <a:endParaRPr lang="en-US" dirty="0" smtClean="0"/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pPr marL="285750" indent="-285750">
              <a:buFont typeface="Wingdings" charset="2"/>
              <a:buChar char="Ø"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285750" indent="-285750">
              <a:buFont typeface="Wingdings" charset="2"/>
              <a:buChar char="Ø"/>
            </a:pPr>
            <a:r>
              <a:rPr lang="en-US" dirty="0" smtClean="0"/>
              <a:t>Where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dirty="0" smtClean="0"/>
              <a:t>M(t) mass of water adsorbed on </a:t>
            </a:r>
            <a:r>
              <a:rPr lang="en-US" dirty="0" err="1" smtClean="0"/>
              <a:t>kapton</a:t>
            </a:r>
            <a:r>
              <a:rPr lang="en-US" dirty="0" smtClean="0"/>
              <a:t> surface and diffusing at time t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dirty="0" smtClean="0"/>
              <a:t>M(infinity) mass of water at equilibrium (saturation)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dirty="0" smtClean="0"/>
              <a:t>D diffusion coefficient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dirty="0" smtClean="0"/>
              <a:t>2l thickness of </a:t>
            </a:r>
            <a:r>
              <a:rPr lang="en-US" dirty="0" err="1" smtClean="0"/>
              <a:t>polimeric</a:t>
            </a:r>
            <a:r>
              <a:rPr lang="en-US" dirty="0" smtClean="0"/>
              <a:t> layer</a:t>
            </a:r>
            <a:endParaRPr lang="en-US" dirty="0"/>
          </a:p>
        </p:txBody>
      </p:sp>
      <p:graphicFrame>
        <p:nvGraphicFramePr>
          <p:cNvPr id="14" name="Content Placeholder 1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0962719"/>
              </p:ext>
            </p:extLst>
          </p:nvPr>
        </p:nvGraphicFramePr>
        <p:xfrm>
          <a:off x="2234859" y="2493575"/>
          <a:ext cx="3281474" cy="1601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7" imgW="1282700" imgH="469900" progId="Equation.3">
                  <p:embed/>
                </p:oleObj>
              </mc:Choice>
              <mc:Fallback>
                <p:oleObj name="Equation" r:id="rId7" imgW="12827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34859" y="2493575"/>
                        <a:ext cx="3281474" cy="160188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879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-59614" y="1436436"/>
            <a:ext cx="8963695" cy="5286337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endParaRPr lang="it-IT" sz="2000" dirty="0"/>
          </a:p>
          <a:p>
            <a:pPr marL="491490" lvl="1" indent="0">
              <a:buNone/>
            </a:pPr>
            <a:endParaRPr lang="it-IT" sz="1400" dirty="0" smtClean="0"/>
          </a:p>
          <a:p>
            <a:pPr marL="377190"/>
            <a:r>
              <a:rPr lang="it-IT" sz="2400" dirty="0" smtClean="0"/>
              <a:t>Complete </a:t>
            </a:r>
            <a:r>
              <a:rPr lang="it-IT" sz="2400" dirty="0" err="1" smtClean="0"/>
              <a:t>saturation</a:t>
            </a:r>
            <a:r>
              <a:rPr lang="it-IT" sz="2400" dirty="0" smtClean="0"/>
              <a:t> time:</a:t>
            </a:r>
          </a:p>
          <a:p>
            <a:pPr marL="34290" indent="0">
              <a:buNone/>
            </a:pPr>
            <a:r>
              <a:rPr lang="it-IT" sz="2400" dirty="0" smtClean="0"/>
              <a:t> </a:t>
            </a:r>
            <a:r>
              <a:rPr lang="it-IT" sz="2400" b="1" dirty="0" smtClean="0"/>
              <a:t>8</a:t>
            </a:r>
            <a:r>
              <a:rPr lang="it-IT" sz="2400" b="1" dirty="0"/>
              <a:t>-</a:t>
            </a:r>
            <a:r>
              <a:rPr lang="it-IT" sz="2400" b="1" dirty="0" smtClean="0"/>
              <a:t>9 hours</a:t>
            </a:r>
          </a:p>
          <a:p>
            <a:pPr marL="377190"/>
            <a:endParaRPr lang="it-IT" b="1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107" y="0"/>
            <a:ext cx="1161603" cy="1140706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300" y="0"/>
            <a:ext cx="857701" cy="1140706"/>
          </a:xfrm>
          <a:prstGeom prst="rect">
            <a:avLst/>
          </a:prstGeom>
        </p:spPr>
      </p:pic>
      <p:sp>
        <p:nvSpPr>
          <p:cNvPr id="9" name="Titolo 6"/>
          <p:cNvSpPr>
            <a:spLocks noGrp="1"/>
          </p:cNvSpPr>
          <p:nvPr>
            <p:ph type="title"/>
          </p:nvPr>
        </p:nvSpPr>
        <p:spPr>
          <a:xfrm>
            <a:off x="2320348" y="0"/>
            <a:ext cx="4347760" cy="1140706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Measurement of diffusion coefficient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GEM-</a:t>
            </a:r>
            <a:r>
              <a:rPr lang="en-US" sz="2400" b="1" dirty="0">
                <a:solidFill>
                  <a:srgbClr val="FF0000"/>
                </a:solidFill>
              </a:rPr>
              <a:t>water system</a:t>
            </a:r>
            <a:endParaRPr lang="en-GB" sz="2400" b="1" i="1" dirty="0">
              <a:solidFill>
                <a:srgbClr val="FF000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90576-8B2B-4094-AE12-45FD4404FCD6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4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91198" cy="1140706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17933" y="1969797"/>
            <a:ext cx="4732696" cy="4469640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" y="6383640"/>
            <a:ext cx="4115563" cy="474360"/>
          </a:xfrm>
        </p:spPr>
        <p:txBody>
          <a:bodyPr/>
          <a:lstStyle/>
          <a:p>
            <a:r>
              <a:rPr lang="en-GB" dirty="0" err="1" smtClean="0">
                <a:solidFill>
                  <a:prstClr val="white">
                    <a:tint val="75000"/>
                    <a:alpha val="60000"/>
                  </a:prstClr>
                </a:solidFill>
              </a:rPr>
              <a:t>G.Saviano</a:t>
            </a:r>
            <a:r>
              <a:rPr lang="en-GB" dirty="0" smtClean="0">
                <a:solidFill>
                  <a:prstClr val="white">
                    <a:tint val="75000"/>
                    <a:alpha val="60000"/>
                  </a:prstClr>
                </a:solidFill>
              </a:rPr>
              <a:t> - 13th Topical Seminar on Innovative Particle and Radiation Detectors  Siena (Italy) October 8th 2013</a:t>
            </a:r>
            <a:endParaRPr lang="en-GB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6956" y="4167712"/>
            <a:ext cx="3582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D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GEM</a:t>
            </a:r>
            <a:r>
              <a:rPr lang="en-US" sz="2400" b="1" dirty="0" smtClean="0">
                <a:solidFill>
                  <a:srgbClr val="FF0000"/>
                </a:solidFill>
              </a:rPr>
              <a:t>=(3.3 ± 0.1)10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-10 </a:t>
            </a:r>
            <a:r>
              <a:rPr lang="en-US" sz="2400" b="1" dirty="0" smtClean="0">
                <a:solidFill>
                  <a:srgbClr val="FF0000"/>
                </a:solidFill>
              </a:rPr>
              <a:t>cm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/s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41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10508"/>
            <a:ext cx="8229600" cy="1143000"/>
          </a:xfrm>
        </p:spPr>
        <p:txBody>
          <a:bodyPr/>
          <a:lstStyle/>
          <a:p>
            <a:r>
              <a:rPr lang="en-US" dirty="0" smtClean="0"/>
              <a:t>Status e </a:t>
            </a:r>
            <a:r>
              <a:rPr lang="en-US" dirty="0" err="1" smtClean="0"/>
              <a:t>programma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1437"/>
            <a:ext cx="8229600" cy="2683669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Terminate le </a:t>
            </a:r>
            <a:r>
              <a:rPr lang="en-US" sz="2400" dirty="0" err="1" smtClean="0">
                <a:solidFill>
                  <a:srgbClr val="0000FF"/>
                </a:solidFill>
              </a:rPr>
              <a:t>misure</a:t>
            </a:r>
            <a:r>
              <a:rPr lang="en-US" sz="2400" dirty="0" smtClean="0">
                <a:solidFill>
                  <a:srgbClr val="0000FF"/>
                </a:solidFill>
              </a:rPr>
              <a:t> pre-</a:t>
            </a:r>
            <a:r>
              <a:rPr lang="en-US" sz="2400" dirty="0" err="1" smtClean="0">
                <a:solidFill>
                  <a:srgbClr val="0000FF"/>
                </a:solidFill>
              </a:rPr>
              <a:t>irraggiamento</a:t>
            </a:r>
            <a:r>
              <a:rPr lang="en-US" sz="2400" dirty="0" smtClean="0">
                <a:solidFill>
                  <a:srgbClr val="0000FF"/>
                </a:solidFill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</a:rPr>
              <a:t>analisi</a:t>
            </a:r>
            <a:r>
              <a:rPr lang="en-US" sz="2400" dirty="0" smtClean="0">
                <a:solidFill>
                  <a:srgbClr val="0000FF"/>
                </a:solidFill>
              </a:rPr>
              <a:t> in </a:t>
            </a:r>
            <a:r>
              <a:rPr lang="en-US" sz="2400" dirty="0" err="1" smtClean="0">
                <a:solidFill>
                  <a:srgbClr val="0000FF"/>
                </a:solidFill>
              </a:rPr>
              <a:t>corso</a:t>
            </a:r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sz="2400" dirty="0" err="1" smtClean="0">
                <a:solidFill>
                  <a:srgbClr val="0000FF"/>
                </a:solidFill>
              </a:rPr>
              <a:t>Risultati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preliminari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presentati</a:t>
            </a:r>
            <a:r>
              <a:rPr lang="en-US" sz="2400" dirty="0" smtClean="0">
                <a:solidFill>
                  <a:srgbClr val="0000FF"/>
                </a:solidFill>
              </a:rPr>
              <a:t> a Siena 2013</a:t>
            </a:r>
          </a:p>
          <a:p>
            <a:r>
              <a:rPr lang="en-US" sz="2400" dirty="0" err="1" smtClean="0">
                <a:solidFill>
                  <a:srgbClr val="0000FF"/>
                </a:solidFill>
              </a:rPr>
              <a:t>Problema</a:t>
            </a:r>
            <a:r>
              <a:rPr lang="en-US" sz="2400" dirty="0" smtClean="0">
                <a:solidFill>
                  <a:srgbClr val="0000FF"/>
                </a:solidFill>
              </a:rPr>
              <a:t> di manpower. </a:t>
            </a:r>
            <a:r>
              <a:rPr lang="en-US" sz="2400" dirty="0" err="1" smtClean="0">
                <a:solidFill>
                  <a:srgbClr val="0000FF"/>
                </a:solidFill>
              </a:rPr>
              <a:t>Tesista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volenteroso</a:t>
            </a:r>
            <a:r>
              <a:rPr lang="en-US" sz="2400" dirty="0" smtClean="0">
                <a:solidFill>
                  <a:srgbClr val="0000FF"/>
                </a:solidFill>
              </a:rPr>
              <a:t> ma serve </a:t>
            </a:r>
            <a:r>
              <a:rPr lang="en-US" sz="2400" dirty="0" err="1" smtClean="0">
                <a:solidFill>
                  <a:srgbClr val="0000FF"/>
                </a:solidFill>
              </a:rPr>
              <a:t>supporto</a:t>
            </a:r>
            <a:r>
              <a:rPr lang="en-US" sz="2400" dirty="0" smtClean="0">
                <a:solidFill>
                  <a:srgbClr val="0000FF"/>
                </a:solidFill>
              </a:rPr>
              <a:t> per </a:t>
            </a:r>
            <a:r>
              <a:rPr lang="en-US" sz="2400" dirty="0" err="1" smtClean="0">
                <a:solidFill>
                  <a:srgbClr val="0000FF"/>
                </a:solidFill>
              </a:rPr>
              <a:t>alcuni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mesi</a:t>
            </a:r>
            <a:r>
              <a:rPr lang="en-US" sz="2400" dirty="0" smtClean="0">
                <a:solidFill>
                  <a:srgbClr val="0000FF"/>
                </a:solidFill>
              </a:rPr>
              <a:t> al </a:t>
            </a:r>
            <a:r>
              <a:rPr lang="en-US" sz="2400" dirty="0" err="1" smtClean="0">
                <a:solidFill>
                  <a:srgbClr val="0000FF"/>
                </a:solidFill>
              </a:rPr>
              <a:t>cern</a:t>
            </a:r>
            <a:r>
              <a:rPr lang="en-US" sz="2400" dirty="0" smtClean="0">
                <a:solidFill>
                  <a:srgbClr val="0000FF"/>
                </a:solidFill>
              </a:rPr>
              <a:t>. </a:t>
            </a:r>
            <a:r>
              <a:rPr lang="en-US" sz="2400" dirty="0" err="1" smtClean="0">
                <a:solidFill>
                  <a:srgbClr val="0000FF"/>
                </a:solidFill>
              </a:rPr>
              <a:t>Fatta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domanda</a:t>
            </a:r>
            <a:r>
              <a:rPr lang="en-US" sz="2400" dirty="0" smtClean="0">
                <a:solidFill>
                  <a:srgbClr val="0000FF"/>
                </a:solidFill>
              </a:rPr>
              <a:t> Summer Student. </a:t>
            </a:r>
            <a:r>
              <a:rPr lang="en-US" sz="2400" dirty="0" err="1" smtClean="0">
                <a:solidFill>
                  <a:srgbClr val="0000FF"/>
                </a:solidFill>
              </a:rPr>
              <a:t>Possibilita</a:t>
            </a:r>
            <a:r>
              <a:rPr lang="en-US" sz="2400" dirty="0" smtClean="0">
                <a:solidFill>
                  <a:srgbClr val="0000FF"/>
                </a:solidFill>
              </a:rPr>
              <a:t>’ ?</a:t>
            </a:r>
            <a:endParaRPr lang="en-US" sz="2400" dirty="0" smtClean="0">
              <a:solidFill>
                <a:srgbClr val="0000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Materials &amp; Ageing - G.Saviano for the Frascati group et al. Frascati - January 2014 Bari GEM Italy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27D8-1F81-5B4D-BCFE-8B0FDD9D25A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12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SPARES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Materials &amp; Ageing - G.Saviano for the Frascati group et al. Frascati - January 2014 Bari GEM Italy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27D8-1F81-5B4D-BCFE-8B0FDD9D25A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84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334</Words>
  <Application>Microsoft Macintosh PowerPoint</Application>
  <PresentationFormat>On-screen Show (4:3)</PresentationFormat>
  <Paragraphs>51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Equation</vt:lpstr>
      <vt:lpstr>Studi di Materials &amp; Ageing  G.Saviano for the Frascati group</vt:lpstr>
      <vt:lpstr>Test effettuati pre-irradiazione</vt:lpstr>
      <vt:lpstr>PowerPoint Presentation</vt:lpstr>
      <vt:lpstr>Measurement of diffusion coefficient GEM-water system</vt:lpstr>
      <vt:lpstr>Status e programma</vt:lpstr>
      <vt:lpstr>SPARES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INFN Ist. Nazionale di Fisica Nucleare</dc:creator>
  <cp:lastModifiedBy>INFN Ist. Nazionale di Fisica Nucleare</cp:lastModifiedBy>
  <cp:revision>8</cp:revision>
  <dcterms:created xsi:type="dcterms:W3CDTF">2014-01-22T14:13:45Z</dcterms:created>
  <dcterms:modified xsi:type="dcterms:W3CDTF">2014-01-23T07:13:06Z</dcterms:modified>
</cp:coreProperties>
</file>