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5" r:id="rId3"/>
    <p:sldId id="268" r:id="rId4"/>
    <p:sldId id="280" r:id="rId5"/>
    <p:sldId id="281" r:id="rId6"/>
    <p:sldId id="285" r:id="rId7"/>
    <p:sldId id="286" r:id="rId8"/>
    <p:sldId id="287" r:id="rId9"/>
    <p:sldId id="262" r:id="rId10"/>
    <p:sldId id="283" r:id="rId11"/>
    <p:sldId id="284" r:id="rId12"/>
    <p:sldId id="269" r:id="rId13"/>
    <p:sldId id="270" r:id="rId14"/>
    <p:sldId id="282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22" autoAdjust="0"/>
  </p:normalViewPr>
  <p:slideViewPr>
    <p:cSldViewPr>
      <p:cViewPr>
        <p:scale>
          <a:sx n="80" d="100"/>
          <a:sy n="80" d="100"/>
        </p:scale>
        <p:origin x="-107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532440" cy="1656184"/>
          </a:xfrm>
        </p:spPr>
        <p:txBody>
          <a:bodyPr>
            <a:noAutofit/>
          </a:bodyPr>
          <a:lstStyle/>
          <a:p>
            <a:pPr algn="ctr"/>
            <a:r>
              <a:rPr lang="it-IT" sz="4400" dirty="0" err="1" smtClean="0"/>
              <a:t>Firmware</a:t>
            </a:r>
            <a:r>
              <a:rPr lang="it-IT" sz="4400" dirty="0" smtClean="0"/>
              <a:t>  per il</a:t>
            </a:r>
            <a:br>
              <a:rPr lang="it-IT" sz="4400" dirty="0" smtClean="0"/>
            </a:br>
            <a:r>
              <a:rPr lang="it-IT" sz="4400" dirty="0" smtClean="0"/>
              <a:t>Trigger del RICH </a:t>
            </a:r>
            <a:endParaRPr lang="it-IT" sz="4400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611560" y="3212976"/>
            <a:ext cx="8532440" cy="576064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Cristiano Santoni</a:t>
            </a:r>
            <a:endParaRPr lang="it-IT" sz="2800" dirty="0" smtClean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11560" y="3933056"/>
            <a:ext cx="8532440" cy="864096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27432" lvl="0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it-IT" sz="2400" dirty="0" smtClean="0"/>
              <a:t>Università degli studi di Perugia</a:t>
            </a:r>
          </a:p>
          <a:p>
            <a:pPr marL="27432" lvl="0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it-IT" sz="2400" dirty="0" smtClean="0"/>
              <a:t>INFN - Sezione di Perugia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1560" y="5805264"/>
            <a:ext cx="8532440" cy="504056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27432" lvl="0" algn="ct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it-IT" sz="2400" dirty="0" smtClean="0"/>
              <a:t>Meeting generale GAP 13/01/2014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Tasks performed during the dry run</a:t>
            </a:r>
            <a:endParaRPr lang="en-US" sz="4000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1187624" y="1678156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RICH trigger firmware </a:t>
            </a:r>
            <a:r>
              <a:rPr lang="en-US" sz="2400" b="1" dirty="0" smtClean="0"/>
              <a:t>integration</a:t>
            </a:r>
            <a:r>
              <a:rPr lang="en-US" sz="2400" dirty="0" smtClean="0"/>
              <a:t> in the TEL62 </a:t>
            </a:r>
          </a:p>
          <a:p>
            <a:pPr algn="just"/>
            <a:r>
              <a:rPr lang="en-US" sz="2400" dirty="0" smtClean="0"/>
              <a:t>   framework (thanks to Pisa for the support)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Simulation</a:t>
            </a:r>
            <a:r>
              <a:rPr lang="en-US" sz="2400" dirty="0" smtClean="0"/>
              <a:t> in </a:t>
            </a:r>
            <a:r>
              <a:rPr lang="en-US" sz="2400" dirty="0" err="1" smtClean="0"/>
              <a:t>Modelsim</a:t>
            </a:r>
            <a:r>
              <a:rPr lang="en-US" sz="2400" dirty="0" smtClean="0"/>
              <a:t> of the firmware (SL plus one PP) </a:t>
            </a:r>
          </a:p>
          <a:p>
            <a:pPr algn="just"/>
            <a:r>
              <a:rPr lang="en-US" sz="2400" dirty="0" smtClean="0"/>
              <a:t>  using standard </a:t>
            </a:r>
            <a:r>
              <a:rPr lang="en-US" sz="2400" dirty="0" err="1" smtClean="0"/>
              <a:t>testbench</a:t>
            </a:r>
            <a:r>
              <a:rPr lang="en-US" sz="2400" dirty="0" smtClean="0"/>
              <a:t> available on SVN (used for the </a:t>
            </a:r>
          </a:p>
          <a:p>
            <a:pPr algn="just"/>
            <a:r>
              <a:rPr lang="en-US" sz="2400" dirty="0" smtClean="0"/>
              <a:t>  simulation of the “generic” version of the firmware)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Test</a:t>
            </a:r>
            <a:r>
              <a:rPr lang="en-US" sz="2400" dirty="0" smtClean="0"/>
              <a:t> of the firmware loaded in a TEL62 pulsed by a </a:t>
            </a:r>
            <a:r>
              <a:rPr lang="en-US" sz="2400" dirty="0" err="1" smtClean="0"/>
              <a:t>patti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RICH Trigger Firmware</a:t>
            </a:r>
            <a:endParaRPr lang="en-US" sz="4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1772816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HITS</a:t>
            </a:r>
          </a:p>
          <a:p>
            <a:pPr algn="ctr"/>
            <a:r>
              <a:rPr lang="en-US" sz="1600" b="1" dirty="0" smtClean="0"/>
              <a:t>FROM</a:t>
            </a:r>
          </a:p>
          <a:p>
            <a:pPr algn="ctr"/>
            <a:r>
              <a:rPr lang="en-US" sz="1600" b="1" dirty="0" smtClean="0"/>
              <a:t>TDCB</a:t>
            </a:r>
            <a:endParaRPr lang="en-US" sz="1600" b="1" dirty="0"/>
          </a:p>
        </p:txBody>
      </p:sp>
      <p:sp>
        <p:nvSpPr>
          <p:cNvPr id="6" name="Rettangolo arrotondato 5"/>
          <p:cNvSpPr/>
          <p:nvPr/>
        </p:nvSpPr>
        <p:spPr>
          <a:xfrm>
            <a:off x="2039013" y="4097977"/>
            <a:ext cx="1524875" cy="7200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FINE TIME TO GLOBAL TIME</a:t>
            </a:r>
          </a:p>
        </p:txBody>
      </p:sp>
      <p:sp>
        <p:nvSpPr>
          <p:cNvPr id="7" name="Freccia a destra 6"/>
          <p:cNvSpPr/>
          <p:nvPr/>
        </p:nvSpPr>
        <p:spPr>
          <a:xfrm rot="5400000">
            <a:off x="2519772" y="3485909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ttangolo arrotondato 14"/>
          <p:cNvSpPr/>
          <p:nvPr/>
        </p:nvSpPr>
        <p:spPr>
          <a:xfrm>
            <a:off x="2051720" y="2585809"/>
            <a:ext cx="1440160" cy="7200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HITS SORTING</a:t>
            </a:r>
            <a:endParaRPr lang="en-US" sz="1600" b="1" dirty="0"/>
          </a:p>
        </p:txBody>
      </p:sp>
      <p:grpSp>
        <p:nvGrpSpPr>
          <p:cNvPr id="2" name="Gruppo 45"/>
          <p:cNvGrpSpPr/>
          <p:nvPr/>
        </p:nvGrpSpPr>
        <p:grpSpPr>
          <a:xfrm>
            <a:off x="1187624" y="2636912"/>
            <a:ext cx="504056" cy="432048"/>
            <a:chOff x="1403648" y="3429000"/>
            <a:chExt cx="504056" cy="432048"/>
          </a:xfrm>
          <a:solidFill>
            <a:schemeClr val="accent1">
              <a:alpha val="50000"/>
            </a:schemeClr>
          </a:solidFill>
        </p:grpSpPr>
        <p:sp>
          <p:nvSpPr>
            <p:cNvPr id="29" name="Freccia a destra 28"/>
            <p:cNvSpPr/>
            <p:nvPr/>
          </p:nvSpPr>
          <p:spPr>
            <a:xfrm>
              <a:off x="1403648" y="3429000"/>
              <a:ext cx="504056" cy="432048"/>
            </a:xfrm>
            <a:prstGeom prst="rightArrow">
              <a:avLst/>
            </a:prstGeom>
            <a:grpFill/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ccia a destra 29"/>
            <p:cNvSpPr/>
            <p:nvPr/>
          </p:nvSpPr>
          <p:spPr>
            <a:xfrm>
              <a:off x="1403648" y="3429000"/>
              <a:ext cx="504056" cy="432048"/>
            </a:xfrm>
            <a:prstGeom prst="rightArrow">
              <a:avLst/>
            </a:prstGeom>
            <a:grpFill/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2039013" y="5589240"/>
            <a:ext cx="1524875" cy="7200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CLUSTERS FINDER</a:t>
            </a:r>
          </a:p>
        </p:txBody>
      </p:sp>
      <p:sp>
        <p:nvSpPr>
          <p:cNvPr id="41" name="Trapezio 40"/>
          <p:cNvSpPr/>
          <p:nvPr/>
        </p:nvSpPr>
        <p:spPr>
          <a:xfrm rot="16200000">
            <a:off x="6552220" y="2888940"/>
            <a:ext cx="2160240" cy="360040"/>
          </a:xfrm>
          <a:prstGeom prst="trapezoid">
            <a:avLst>
              <a:gd name="adj" fmla="val 1303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arrotondato 41"/>
          <p:cNvSpPr/>
          <p:nvPr/>
        </p:nvSpPr>
        <p:spPr>
          <a:xfrm>
            <a:off x="5076056" y="2276872"/>
            <a:ext cx="1584176" cy="424847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PRIMITIVES MERGER</a:t>
            </a:r>
          </a:p>
        </p:txBody>
      </p:sp>
      <p:sp>
        <p:nvSpPr>
          <p:cNvPr id="46" name="Freccia a destra 45"/>
          <p:cNvSpPr/>
          <p:nvPr/>
        </p:nvSpPr>
        <p:spPr>
          <a:xfrm rot="5400000">
            <a:off x="2519772" y="4977172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ccia a destra 46"/>
          <p:cNvSpPr/>
          <p:nvPr/>
        </p:nvSpPr>
        <p:spPr>
          <a:xfrm>
            <a:off x="3779912" y="5733256"/>
            <a:ext cx="1152128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Connettore 1 48"/>
          <p:cNvCxnSpPr/>
          <p:nvPr/>
        </p:nvCxnSpPr>
        <p:spPr>
          <a:xfrm>
            <a:off x="4067944" y="1196752"/>
            <a:ext cx="0" cy="511256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/>
          <p:nvPr/>
        </p:nvSpPr>
        <p:spPr>
          <a:xfrm>
            <a:off x="3203848" y="11967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PP</a:t>
            </a:r>
            <a:endParaRPr lang="en-US" sz="2400" b="1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4211960" y="11967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SL</a:t>
            </a:r>
            <a:endParaRPr lang="en-US" sz="2400" b="1" u="sng" dirty="0"/>
          </a:p>
        </p:txBody>
      </p:sp>
      <p:sp>
        <p:nvSpPr>
          <p:cNvPr id="54" name="Freccia a destra 53"/>
          <p:cNvSpPr/>
          <p:nvPr/>
        </p:nvSpPr>
        <p:spPr>
          <a:xfrm>
            <a:off x="4427984" y="4797152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ccia a destra 54"/>
          <p:cNvSpPr/>
          <p:nvPr/>
        </p:nvSpPr>
        <p:spPr>
          <a:xfrm>
            <a:off x="4427984" y="3861048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ccia a destra 55"/>
          <p:cNvSpPr/>
          <p:nvPr/>
        </p:nvSpPr>
        <p:spPr>
          <a:xfrm>
            <a:off x="4427984" y="2924944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ccia a destra 56"/>
          <p:cNvSpPr/>
          <p:nvPr/>
        </p:nvSpPr>
        <p:spPr>
          <a:xfrm>
            <a:off x="6804248" y="2852936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asellaDiTesto 57"/>
          <p:cNvSpPr txBox="1"/>
          <p:nvPr/>
        </p:nvSpPr>
        <p:spPr>
          <a:xfrm>
            <a:off x="4139952" y="54359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4139952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4139952" y="36450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4139952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63" name="Freccia a destra 62"/>
          <p:cNvSpPr/>
          <p:nvPr/>
        </p:nvSpPr>
        <p:spPr>
          <a:xfrm>
            <a:off x="7956376" y="3356992"/>
            <a:ext cx="792088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Connettore 1 67"/>
          <p:cNvCxnSpPr/>
          <p:nvPr/>
        </p:nvCxnSpPr>
        <p:spPr>
          <a:xfrm flipV="1">
            <a:off x="7596336" y="3861048"/>
            <a:ext cx="0" cy="36004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/>
          <p:cNvSpPr txBox="1"/>
          <p:nvPr/>
        </p:nvSpPr>
        <p:spPr>
          <a:xfrm>
            <a:off x="6948264" y="4221088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TEL62 ID</a:t>
            </a:r>
            <a:endParaRPr lang="en-US" sz="1600" b="1" dirty="0"/>
          </a:p>
        </p:txBody>
      </p:sp>
      <p:sp>
        <p:nvSpPr>
          <p:cNvPr id="72" name="Freccia a destra 71"/>
          <p:cNvSpPr/>
          <p:nvPr/>
        </p:nvSpPr>
        <p:spPr>
          <a:xfrm>
            <a:off x="6804248" y="5085184"/>
            <a:ext cx="2016224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ccia angolare in su 72"/>
          <p:cNvSpPr/>
          <p:nvPr/>
        </p:nvSpPr>
        <p:spPr>
          <a:xfrm rot="5400000" flipH="1" flipV="1">
            <a:off x="6804247" y="5589240"/>
            <a:ext cx="648072" cy="648072"/>
          </a:xfrm>
          <a:prstGeom prst="bentUpArrow">
            <a:avLst>
              <a:gd name="adj1" fmla="val 38672"/>
              <a:gd name="adj2" fmla="val 36006"/>
              <a:gd name="adj3" fmla="val 3159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CasellaDiTesto 73"/>
          <p:cNvSpPr txBox="1"/>
          <p:nvPr/>
        </p:nvSpPr>
        <p:spPr>
          <a:xfrm>
            <a:off x="7740352" y="2996952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 L0TP</a:t>
            </a:r>
            <a:endParaRPr lang="en-US" sz="1600" b="1" dirty="0"/>
          </a:p>
        </p:txBody>
      </p:sp>
      <p:sp>
        <p:nvSpPr>
          <p:cNvPr id="75" name="Freccia angolare in su 74"/>
          <p:cNvSpPr/>
          <p:nvPr/>
        </p:nvSpPr>
        <p:spPr>
          <a:xfrm rot="10800000" flipH="1" flipV="1">
            <a:off x="7956376" y="1844824"/>
            <a:ext cx="648072" cy="648072"/>
          </a:xfrm>
          <a:prstGeom prst="bentUpArrow">
            <a:avLst>
              <a:gd name="adj1" fmla="val 38672"/>
              <a:gd name="adj2" fmla="val 36006"/>
              <a:gd name="adj3" fmla="val 3159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CasellaDiTesto 75"/>
          <p:cNvSpPr txBox="1"/>
          <p:nvPr/>
        </p:nvSpPr>
        <p:spPr>
          <a:xfrm>
            <a:off x="7236296" y="1124744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 THE NEXT TEL62</a:t>
            </a:r>
            <a:endParaRPr lang="en-US" sz="1600" b="1" dirty="0"/>
          </a:p>
        </p:txBody>
      </p:sp>
      <p:sp>
        <p:nvSpPr>
          <p:cNvPr id="77" name="CasellaDiTesto 76"/>
          <p:cNvSpPr txBox="1"/>
          <p:nvPr/>
        </p:nvSpPr>
        <p:spPr>
          <a:xfrm>
            <a:off x="7812360" y="4736177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 GPU</a:t>
            </a:r>
            <a:endParaRPr lang="en-US" sz="1600" b="1" dirty="0"/>
          </a:p>
        </p:txBody>
      </p:sp>
      <p:sp>
        <p:nvSpPr>
          <p:cNvPr id="78" name="CasellaDiTesto 77"/>
          <p:cNvSpPr txBox="1"/>
          <p:nvPr/>
        </p:nvSpPr>
        <p:spPr>
          <a:xfrm>
            <a:off x="7416824" y="5805264"/>
            <a:ext cx="1403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FROM</a:t>
            </a:r>
          </a:p>
          <a:p>
            <a:pPr algn="ctr"/>
            <a:r>
              <a:rPr lang="en-US" sz="1600" b="1" dirty="0" smtClean="0"/>
              <a:t>PREVIOUS</a:t>
            </a:r>
          </a:p>
          <a:p>
            <a:pPr algn="ctr"/>
            <a:r>
              <a:rPr lang="en-US" sz="1600" b="1" dirty="0" smtClean="0"/>
              <a:t>TEL62</a:t>
            </a:r>
            <a:endParaRPr lang="en-US" sz="1600" b="1" dirty="0"/>
          </a:p>
        </p:txBody>
      </p:sp>
      <p:sp>
        <p:nvSpPr>
          <p:cNvPr id="36" name="Rettangolo arrotondato 35"/>
          <p:cNvSpPr/>
          <p:nvPr/>
        </p:nvSpPr>
        <p:spPr>
          <a:xfrm>
            <a:off x="1907704" y="1700808"/>
            <a:ext cx="1800200" cy="47525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TRIGGER</a:t>
            </a:r>
          </a:p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GENERATOR</a:t>
            </a:r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995936" y="1844824"/>
            <a:ext cx="1656104" cy="23240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SORTER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2</a:t>
            </a:r>
            <a:endParaRPr lang="it-IT" sz="2400" dirty="0">
              <a:solidFill>
                <a:schemeClr val="tx1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3275856" y="2276872"/>
            <a:ext cx="72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3275896" y="3645024"/>
            <a:ext cx="72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5652160" y="2276872"/>
            <a:ext cx="72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5652200" y="3645024"/>
            <a:ext cx="72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915816" y="19168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915816" y="325536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372200" y="19168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</a:t>
            </a:r>
            <a:endParaRPr lang="it-IT" sz="24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372200" y="325536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g</a:t>
            </a:r>
            <a:endParaRPr lang="it-IT" sz="2400" dirty="0"/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755576" y="260648"/>
            <a:ext cx="7920880" cy="648072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Sorting Logic (1)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259632" y="5005625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 </a:t>
            </a:r>
            <a:r>
              <a:rPr lang="it-IT" sz="2000" dirty="0" err="1" smtClean="0"/>
              <a:t>Fully</a:t>
            </a:r>
            <a:r>
              <a:rPr lang="it-IT" sz="2000" dirty="0" smtClean="0"/>
              <a:t> </a:t>
            </a:r>
            <a:r>
              <a:rPr lang="it-IT" sz="2000" dirty="0" err="1" smtClean="0"/>
              <a:t>synchronous</a:t>
            </a:r>
            <a:endParaRPr lang="it-IT" sz="2000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</a:t>
            </a:r>
            <a:r>
              <a:rPr lang="it-IT" sz="2000" dirty="0" smtClean="0">
                <a:sym typeface="Wingdings" pitchFamily="2" charset="2"/>
              </a:rPr>
              <a:t>ow </a:t>
            </a:r>
            <a:r>
              <a:rPr lang="it-IT" sz="2000" dirty="0" err="1" smtClean="0">
                <a:sym typeface="Wingdings" pitchFamily="2" charset="2"/>
              </a:rPr>
              <a:t>resources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consuption</a:t>
            </a:r>
            <a:endParaRPr lang="it-IT" sz="20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Configurable</a:t>
            </a:r>
            <a:r>
              <a:rPr lang="it-IT" sz="2000" dirty="0" smtClean="0">
                <a:sym typeface="Wingdings" pitchFamily="2" charset="2"/>
              </a:rPr>
              <a:t> in </a:t>
            </a:r>
            <a:r>
              <a:rPr lang="it-IT" sz="2000" dirty="0" err="1" smtClean="0">
                <a:sym typeface="Wingdings" pitchFamily="2" charset="2"/>
              </a:rPr>
              <a:t>both</a:t>
            </a:r>
            <a:r>
              <a:rPr lang="it-IT" sz="2000" dirty="0" smtClean="0">
                <a:sym typeface="Wingdings" pitchFamily="2" charset="2"/>
              </a:rPr>
              <a:t>  data </a:t>
            </a:r>
            <a:r>
              <a:rPr lang="it-IT" sz="2000" dirty="0" err="1" smtClean="0">
                <a:sym typeface="Wingdings" pitchFamily="2" charset="2"/>
              </a:rPr>
              <a:t>width</a:t>
            </a:r>
            <a:r>
              <a:rPr lang="it-IT" sz="2000" dirty="0" smtClean="0">
                <a:sym typeface="Wingdings" pitchFamily="2" charset="2"/>
              </a:rPr>
              <a:t> and </a:t>
            </a:r>
            <a:r>
              <a:rPr lang="it-IT" sz="2000" dirty="0" err="1" smtClean="0">
                <a:sym typeface="Wingdings" pitchFamily="2" charset="2"/>
              </a:rPr>
              <a:t>comparison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range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4356096" y="1609055"/>
            <a:ext cx="504056" cy="2664296"/>
          </a:xfrm>
          <a:prstGeom prst="rect">
            <a:avLst/>
          </a:prstGeom>
          <a:noFill/>
          <a:ln>
            <a:gradFill flip="none" rotWithShape="1">
              <a:gsLst>
                <a:gs pos="70000">
                  <a:schemeClr val="tx1">
                    <a:lumMod val="95000"/>
                    <a:lumOff val="5000"/>
                  </a:schemeClr>
                </a:gs>
                <a:gs pos="80000">
                  <a:schemeClr val="tx1">
                    <a:lumMod val="75000"/>
                    <a:lumOff val="25000"/>
                  </a:schemeClr>
                </a:gs>
                <a:gs pos="90000">
                  <a:schemeClr val="tx1">
                    <a:lumMod val="50000"/>
                    <a:lumOff val="50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 smtClean="0">
              <a:solidFill>
                <a:schemeClr val="tx1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6" name="Trapezio 15"/>
          <p:cNvSpPr/>
          <p:nvPr/>
        </p:nvSpPr>
        <p:spPr>
          <a:xfrm rot="5400000">
            <a:off x="1547664" y="3356992"/>
            <a:ext cx="2016224" cy="432048"/>
          </a:xfrm>
          <a:prstGeom prst="trapezoid">
            <a:avLst>
              <a:gd name="adj" fmla="val 5447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 rot="10800000">
            <a:off x="4356097" y="4489375"/>
            <a:ext cx="504056" cy="1008110"/>
          </a:xfrm>
          <a:prstGeom prst="rect">
            <a:avLst/>
          </a:prstGeom>
          <a:noFill/>
          <a:ln>
            <a:gradFill flip="none" rotWithShape="1">
              <a:gsLst>
                <a:gs pos="70000">
                  <a:schemeClr val="tx1">
                    <a:lumMod val="95000"/>
                    <a:lumOff val="5000"/>
                  </a:schemeClr>
                </a:gs>
                <a:gs pos="80000">
                  <a:schemeClr val="tx1">
                    <a:lumMod val="75000"/>
                    <a:lumOff val="25000"/>
                  </a:schemeClr>
                </a:gs>
                <a:gs pos="90000">
                  <a:schemeClr val="tx1">
                    <a:lumMod val="50000"/>
                    <a:lumOff val="50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6012199" y="1609055"/>
            <a:ext cx="504056" cy="2664296"/>
          </a:xfrm>
          <a:prstGeom prst="rect">
            <a:avLst/>
          </a:prstGeom>
          <a:noFill/>
          <a:ln>
            <a:gradFill flip="none" rotWithShape="1">
              <a:gsLst>
                <a:gs pos="70000">
                  <a:schemeClr val="tx1">
                    <a:lumMod val="95000"/>
                    <a:lumOff val="5000"/>
                  </a:schemeClr>
                </a:gs>
                <a:gs pos="80000">
                  <a:schemeClr val="tx1">
                    <a:lumMod val="75000"/>
                    <a:lumOff val="25000"/>
                  </a:schemeClr>
                </a:gs>
                <a:gs pos="90000">
                  <a:schemeClr val="tx1">
                    <a:lumMod val="50000"/>
                    <a:lumOff val="50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 smtClean="0">
              <a:solidFill>
                <a:schemeClr val="tx1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26" name="Rettangolo 25"/>
          <p:cNvSpPr/>
          <p:nvPr/>
        </p:nvSpPr>
        <p:spPr>
          <a:xfrm>
            <a:off x="5220152" y="1753071"/>
            <a:ext cx="432048" cy="5760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S2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35" name="Connettore 1 34"/>
          <p:cNvCxnSpPr/>
          <p:nvPr/>
        </p:nvCxnSpPr>
        <p:spPr>
          <a:xfrm>
            <a:off x="4356096" y="2041103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4356096" y="2473151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4356096" y="2905199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4356096" y="3337247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4356096" y="3769295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4860152" y="182507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4860152" y="2257127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4860152" y="268917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>
            <a:off x="4860152" y="312122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4860152" y="3553271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4860152" y="398531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ttangolo 82"/>
          <p:cNvSpPr/>
          <p:nvPr/>
        </p:nvSpPr>
        <p:spPr>
          <a:xfrm>
            <a:off x="5220152" y="2617167"/>
            <a:ext cx="432048" cy="5760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S2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4" name="Rettangolo 83"/>
          <p:cNvSpPr/>
          <p:nvPr/>
        </p:nvSpPr>
        <p:spPr>
          <a:xfrm>
            <a:off x="5220152" y="3481263"/>
            <a:ext cx="432048" cy="5760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S2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86" name="Connettore 1 85"/>
          <p:cNvCxnSpPr/>
          <p:nvPr/>
        </p:nvCxnSpPr>
        <p:spPr>
          <a:xfrm>
            <a:off x="5652200" y="182507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/>
          <p:nvPr/>
        </p:nvCxnSpPr>
        <p:spPr>
          <a:xfrm>
            <a:off x="5652200" y="2257127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/>
          <p:nvPr/>
        </p:nvCxnSpPr>
        <p:spPr>
          <a:xfrm>
            <a:off x="5652200" y="268917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/>
          <p:nvPr/>
        </p:nvCxnSpPr>
        <p:spPr>
          <a:xfrm>
            <a:off x="5652200" y="312122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/>
          <p:nvPr/>
        </p:nvCxnSpPr>
        <p:spPr>
          <a:xfrm>
            <a:off x="5652200" y="3553271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>
            <a:off x="5652200" y="398531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/>
          <p:nvPr/>
        </p:nvCxnSpPr>
        <p:spPr>
          <a:xfrm>
            <a:off x="6012200" y="2041103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/>
          <p:nvPr/>
        </p:nvCxnSpPr>
        <p:spPr>
          <a:xfrm>
            <a:off x="6012200" y="2473151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/>
          <p:nvPr/>
        </p:nvCxnSpPr>
        <p:spPr>
          <a:xfrm>
            <a:off x="6012200" y="2905199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/>
          <p:nvPr/>
        </p:nvCxnSpPr>
        <p:spPr>
          <a:xfrm>
            <a:off x="6012200" y="3337247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/>
          <p:nvPr/>
        </p:nvCxnSpPr>
        <p:spPr>
          <a:xfrm>
            <a:off x="6012200" y="3769295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1 100"/>
          <p:cNvCxnSpPr/>
          <p:nvPr/>
        </p:nvCxnSpPr>
        <p:spPr>
          <a:xfrm>
            <a:off x="6516256" y="2257127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1 101"/>
          <p:cNvCxnSpPr/>
          <p:nvPr/>
        </p:nvCxnSpPr>
        <p:spPr>
          <a:xfrm>
            <a:off x="6516256" y="268917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1 102"/>
          <p:cNvCxnSpPr/>
          <p:nvPr/>
        </p:nvCxnSpPr>
        <p:spPr>
          <a:xfrm>
            <a:off x="6516256" y="312122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1 103"/>
          <p:cNvCxnSpPr/>
          <p:nvPr/>
        </p:nvCxnSpPr>
        <p:spPr>
          <a:xfrm>
            <a:off x="6516256" y="3553271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ttangolo 108"/>
          <p:cNvSpPr/>
          <p:nvPr/>
        </p:nvSpPr>
        <p:spPr>
          <a:xfrm>
            <a:off x="6876256" y="2185119"/>
            <a:ext cx="432048" cy="5760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S2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0" name="Rettangolo 109"/>
          <p:cNvSpPr/>
          <p:nvPr/>
        </p:nvSpPr>
        <p:spPr>
          <a:xfrm>
            <a:off x="6876256" y="3049215"/>
            <a:ext cx="432048" cy="5760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S2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3" name="Rettangolo 112"/>
          <p:cNvSpPr/>
          <p:nvPr/>
        </p:nvSpPr>
        <p:spPr>
          <a:xfrm>
            <a:off x="6876256" y="1609055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R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14" name="Connettore 1 113"/>
          <p:cNvCxnSpPr/>
          <p:nvPr/>
        </p:nvCxnSpPr>
        <p:spPr>
          <a:xfrm>
            <a:off x="6516256" y="182507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1 116"/>
          <p:cNvCxnSpPr/>
          <p:nvPr/>
        </p:nvCxnSpPr>
        <p:spPr>
          <a:xfrm>
            <a:off x="4356096" y="5065439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ttangolo 117"/>
          <p:cNvSpPr/>
          <p:nvPr/>
        </p:nvSpPr>
        <p:spPr>
          <a:xfrm rot="10800000">
            <a:off x="6012201" y="4489376"/>
            <a:ext cx="504056" cy="1008110"/>
          </a:xfrm>
          <a:prstGeom prst="rect">
            <a:avLst/>
          </a:prstGeom>
          <a:noFill/>
          <a:ln>
            <a:gradFill flip="none" rotWithShape="1">
              <a:gsLst>
                <a:gs pos="70000">
                  <a:schemeClr val="tx1">
                    <a:lumMod val="95000"/>
                    <a:lumOff val="5000"/>
                  </a:schemeClr>
                </a:gs>
                <a:gs pos="80000">
                  <a:schemeClr val="tx1">
                    <a:lumMod val="75000"/>
                    <a:lumOff val="25000"/>
                  </a:schemeClr>
                </a:gs>
                <a:gs pos="90000">
                  <a:schemeClr val="tx1">
                    <a:lumMod val="50000"/>
                    <a:lumOff val="50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9" name="Connettore 1 118"/>
          <p:cNvCxnSpPr/>
          <p:nvPr/>
        </p:nvCxnSpPr>
        <p:spPr>
          <a:xfrm>
            <a:off x="6012200" y="5065440"/>
            <a:ext cx="5040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1 119"/>
          <p:cNvCxnSpPr/>
          <p:nvPr/>
        </p:nvCxnSpPr>
        <p:spPr>
          <a:xfrm>
            <a:off x="4860152" y="484941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/>
          <p:cNvCxnSpPr/>
          <p:nvPr/>
        </p:nvCxnSpPr>
        <p:spPr>
          <a:xfrm>
            <a:off x="4860152" y="528146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ttangolo 121"/>
          <p:cNvSpPr/>
          <p:nvPr/>
        </p:nvSpPr>
        <p:spPr>
          <a:xfrm>
            <a:off x="5220152" y="4777407"/>
            <a:ext cx="432048" cy="5760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S2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23" name="Connettore 1 122"/>
          <p:cNvCxnSpPr/>
          <p:nvPr/>
        </p:nvCxnSpPr>
        <p:spPr>
          <a:xfrm>
            <a:off x="5652200" y="484941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1 123"/>
          <p:cNvCxnSpPr/>
          <p:nvPr/>
        </p:nvCxnSpPr>
        <p:spPr>
          <a:xfrm>
            <a:off x="5652200" y="528146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e 124"/>
          <p:cNvSpPr/>
          <p:nvPr/>
        </p:nvSpPr>
        <p:spPr>
          <a:xfrm>
            <a:off x="5400048" y="4273351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6" name="Ovale 125"/>
          <p:cNvSpPr/>
          <p:nvPr/>
        </p:nvSpPr>
        <p:spPr>
          <a:xfrm>
            <a:off x="5400048" y="4417367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7" name="Ovale 126"/>
          <p:cNvSpPr/>
          <p:nvPr/>
        </p:nvSpPr>
        <p:spPr>
          <a:xfrm>
            <a:off x="5400048" y="4561383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8" name="Ovale 127"/>
          <p:cNvSpPr/>
          <p:nvPr/>
        </p:nvSpPr>
        <p:spPr>
          <a:xfrm>
            <a:off x="4572000" y="4309359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Ovale 128"/>
          <p:cNvSpPr/>
          <p:nvPr/>
        </p:nvSpPr>
        <p:spPr>
          <a:xfrm>
            <a:off x="4572000" y="4453375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Ovale 129"/>
          <p:cNvSpPr/>
          <p:nvPr/>
        </p:nvSpPr>
        <p:spPr>
          <a:xfrm>
            <a:off x="4572000" y="4597391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1" name="Ovale 130"/>
          <p:cNvSpPr/>
          <p:nvPr/>
        </p:nvSpPr>
        <p:spPr>
          <a:xfrm>
            <a:off x="6228224" y="4273351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2" name="Ovale 131"/>
          <p:cNvSpPr/>
          <p:nvPr/>
        </p:nvSpPr>
        <p:spPr>
          <a:xfrm>
            <a:off x="6228224" y="4417367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3" name="Ovale 132"/>
          <p:cNvSpPr/>
          <p:nvPr/>
        </p:nvSpPr>
        <p:spPr>
          <a:xfrm>
            <a:off x="6228224" y="4561383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Ovale 133"/>
          <p:cNvSpPr/>
          <p:nvPr/>
        </p:nvSpPr>
        <p:spPr>
          <a:xfrm>
            <a:off x="7056280" y="4273351"/>
            <a:ext cx="36000" cy="36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Ovale 134"/>
          <p:cNvSpPr/>
          <p:nvPr/>
        </p:nvSpPr>
        <p:spPr>
          <a:xfrm>
            <a:off x="7056280" y="4417367"/>
            <a:ext cx="36000" cy="36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Ovale 135"/>
          <p:cNvSpPr/>
          <p:nvPr/>
        </p:nvSpPr>
        <p:spPr>
          <a:xfrm>
            <a:off x="7056280" y="4561383"/>
            <a:ext cx="36000" cy="36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7" name="Rettangolo 136"/>
          <p:cNvSpPr/>
          <p:nvPr/>
        </p:nvSpPr>
        <p:spPr>
          <a:xfrm>
            <a:off x="6876256" y="5065439"/>
            <a:ext cx="43204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R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38" name="Connettore 1 137"/>
          <p:cNvCxnSpPr/>
          <p:nvPr/>
        </p:nvCxnSpPr>
        <p:spPr>
          <a:xfrm>
            <a:off x="6516256" y="528146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1 138"/>
          <p:cNvCxnSpPr/>
          <p:nvPr/>
        </p:nvCxnSpPr>
        <p:spPr>
          <a:xfrm>
            <a:off x="7308304" y="2257127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1 139"/>
          <p:cNvCxnSpPr/>
          <p:nvPr/>
        </p:nvCxnSpPr>
        <p:spPr>
          <a:xfrm>
            <a:off x="7308304" y="268917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1 140"/>
          <p:cNvCxnSpPr/>
          <p:nvPr/>
        </p:nvCxnSpPr>
        <p:spPr>
          <a:xfrm>
            <a:off x="7308304" y="312122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1 141"/>
          <p:cNvCxnSpPr/>
          <p:nvPr/>
        </p:nvCxnSpPr>
        <p:spPr>
          <a:xfrm>
            <a:off x="7308304" y="3553271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1 142"/>
          <p:cNvCxnSpPr/>
          <p:nvPr/>
        </p:nvCxnSpPr>
        <p:spPr>
          <a:xfrm>
            <a:off x="7308304" y="182507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1 143"/>
          <p:cNvCxnSpPr/>
          <p:nvPr/>
        </p:nvCxnSpPr>
        <p:spPr>
          <a:xfrm>
            <a:off x="7308304" y="528146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/>
          <p:nvPr/>
        </p:nvCxnSpPr>
        <p:spPr>
          <a:xfrm flipV="1">
            <a:off x="2555776" y="4437112"/>
            <a:ext cx="0" cy="50405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asellaDiTesto 148"/>
          <p:cNvSpPr txBox="1"/>
          <p:nvPr/>
        </p:nvSpPr>
        <p:spPr>
          <a:xfrm>
            <a:off x="2195736" y="49214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LOAD</a:t>
            </a:r>
            <a:endParaRPr lang="it-IT" sz="1400" b="1" dirty="0"/>
          </a:p>
        </p:txBody>
      </p:sp>
      <p:sp>
        <p:nvSpPr>
          <p:cNvPr id="150" name="Rettangolo 149"/>
          <p:cNvSpPr/>
          <p:nvPr/>
        </p:nvSpPr>
        <p:spPr>
          <a:xfrm>
            <a:off x="8316416" y="297720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Rettangolo 150"/>
          <p:cNvSpPr/>
          <p:nvPr/>
        </p:nvSpPr>
        <p:spPr>
          <a:xfrm rot="5400000">
            <a:off x="7642212" y="2014972"/>
            <a:ext cx="2212504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Freccia a destra 151"/>
          <p:cNvSpPr/>
          <p:nvPr/>
        </p:nvSpPr>
        <p:spPr>
          <a:xfrm>
            <a:off x="1619672" y="2835122"/>
            <a:ext cx="576064" cy="576064"/>
          </a:xfrm>
          <a:prstGeom prst="rightArrow">
            <a:avLst>
              <a:gd name="adj1" fmla="val 50000"/>
              <a:gd name="adj2" fmla="val 522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3" name="Rettangolo 152"/>
          <p:cNvSpPr/>
          <p:nvPr/>
        </p:nvSpPr>
        <p:spPr>
          <a:xfrm>
            <a:off x="1619672" y="1052736"/>
            <a:ext cx="698477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4" name="Rettangolo 153"/>
          <p:cNvSpPr/>
          <p:nvPr/>
        </p:nvSpPr>
        <p:spPr>
          <a:xfrm rot="5400000">
            <a:off x="369404" y="2014972"/>
            <a:ext cx="2212503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Rettangolo 154"/>
          <p:cNvSpPr/>
          <p:nvPr/>
        </p:nvSpPr>
        <p:spPr>
          <a:xfrm rot="5400000">
            <a:off x="935596" y="4237347"/>
            <a:ext cx="1080120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6" name="Freccia a destra 155"/>
          <p:cNvSpPr/>
          <p:nvPr/>
        </p:nvSpPr>
        <p:spPr>
          <a:xfrm>
            <a:off x="1619672" y="3697287"/>
            <a:ext cx="576064" cy="576064"/>
          </a:xfrm>
          <a:prstGeom prst="rightArrow">
            <a:avLst>
              <a:gd name="adj1" fmla="val 50000"/>
              <a:gd name="adj2" fmla="val 522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7" name="Connettore 1 156"/>
          <p:cNvCxnSpPr/>
          <p:nvPr/>
        </p:nvCxnSpPr>
        <p:spPr>
          <a:xfrm>
            <a:off x="3996056" y="182507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1 157"/>
          <p:cNvCxnSpPr/>
          <p:nvPr/>
        </p:nvCxnSpPr>
        <p:spPr>
          <a:xfrm>
            <a:off x="3996056" y="2257127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1 158"/>
          <p:cNvCxnSpPr/>
          <p:nvPr/>
        </p:nvCxnSpPr>
        <p:spPr>
          <a:xfrm>
            <a:off x="3996056" y="268917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1 159"/>
          <p:cNvCxnSpPr/>
          <p:nvPr/>
        </p:nvCxnSpPr>
        <p:spPr>
          <a:xfrm>
            <a:off x="3996056" y="312122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1 160"/>
          <p:cNvCxnSpPr/>
          <p:nvPr/>
        </p:nvCxnSpPr>
        <p:spPr>
          <a:xfrm>
            <a:off x="3996056" y="3553271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161"/>
          <p:cNvCxnSpPr/>
          <p:nvPr/>
        </p:nvCxnSpPr>
        <p:spPr>
          <a:xfrm>
            <a:off x="3996056" y="3985319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1 162"/>
          <p:cNvCxnSpPr/>
          <p:nvPr/>
        </p:nvCxnSpPr>
        <p:spPr>
          <a:xfrm>
            <a:off x="3996056" y="4849415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1 163"/>
          <p:cNvCxnSpPr/>
          <p:nvPr/>
        </p:nvCxnSpPr>
        <p:spPr>
          <a:xfrm>
            <a:off x="3996056" y="5281463"/>
            <a:ext cx="360000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Parentesi graffa chiusa 164"/>
          <p:cNvSpPr/>
          <p:nvPr/>
        </p:nvSpPr>
        <p:spPr>
          <a:xfrm>
            <a:off x="7596336" y="1628799"/>
            <a:ext cx="504056" cy="3816425"/>
          </a:xfrm>
          <a:prstGeom prst="rightBrace">
            <a:avLst>
              <a:gd name="adj1" fmla="val 8333"/>
              <a:gd name="adj2" fmla="val 3904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Parentesi graffa chiusa 165"/>
          <p:cNvSpPr/>
          <p:nvPr/>
        </p:nvSpPr>
        <p:spPr>
          <a:xfrm flipH="1">
            <a:off x="3635896" y="1628799"/>
            <a:ext cx="432048" cy="3888433"/>
          </a:xfrm>
          <a:prstGeom prst="rightBrace">
            <a:avLst>
              <a:gd name="adj1" fmla="val 8333"/>
              <a:gd name="adj2" fmla="val 4947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7" name="Freccia a destra 166"/>
          <p:cNvSpPr/>
          <p:nvPr/>
        </p:nvSpPr>
        <p:spPr>
          <a:xfrm>
            <a:off x="2915816" y="3265239"/>
            <a:ext cx="576064" cy="576064"/>
          </a:xfrm>
          <a:prstGeom prst="rightArrow">
            <a:avLst>
              <a:gd name="adj1" fmla="val 50000"/>
              <a:gd name="adj2" fmla="val 522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4" name="Rettangolo 203"/>
          <p:cNvSpPr/>
          <p:nvPr/>
        </p:nvSpPr>
        <p:spPr>
          <a:xfrm>
            <a:off x="1449852" y="1065799"/>
            <a:ext cx="7298611" cy="259200"/>
          </a:xfrm>
          <a:prstGeom prst="rect">
            <a:avLst/>
          </a:prstGeom>
          <a:gradFill flip="none" rotWithShape="1">
            <a:gsLst>
              <a:gs pos="70000">
                <a:schemeClr val="bg1">
                  <a:alpha val="0"/>
                </a:schemeClr>
              </a:gs>
              <a:gs pos="80000">
                <a:schemeClr val="bg1"/>
              </a:gs>
              <a:gs pos="90000">
                <a:schemeClr val="bg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5" name="Rettangolo 204"/>
          <p:cNvSpPr/>
          <p:nvPr/>
        </p:nvSpPr>
        <p:spPr>
          <a:xfrm>
            <a:off x="1475657" y="2992448"/>
            <a:ext cx="360039" cy="26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6" name="Rettangolo 205"/>
          <p:cNvSpPr/>
          <p:nvPr/>
        </p:nvSpPr>
        <p:spPr>
          <a:xfrm>
            <a:off x="1493437" y="3843126"/>
            <a:ext cx="360039" cy="26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7" name="Rettangolo 206"/>
          <p:cNvSpPr/>
          <p:nvPr/>
        </p:nvSpPr>
        <p:spPr>
          <a:xfrm rot="16200000">
            <a:off x="1296084" y="4754018"/>
            <a:ext cx="360039" cy="26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8" name="CasellaDiTesto 207"/>
          <p:cNvSpPr txBox="1"/>
          <p:nvPr/>
        </p:nvSpPr>
        <p:spPr>
          <a:xfrm>
            <a:off x="1115616" y="49214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INPUT</a:t>
            </a:r>
            <a:endParaRPr lang="it-IT" sz="1400" b="1" dirty="0"/>
          </a:p>
        </p:txBody>
      </p:sp>
      <p:sp>
        <p:nvSpPr>
          <p:cNvPr id="209" name="Rettangolo 208"/>
          <p:cNvSpPr/>
          <p:nvPr/>
        </p:nvSpPr>
        <p:spPr>
          <a:xfrm>
            <a:off x="8460433" y="2990844"/>
            <a:ext cx="360039" cy="25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1" name="Rettangolo 210"/>
          <p:cNvSpPr/>
          <p:nvPr/>
        </p:nvSpPr>
        <p:spPr>
          <a:xfrm rot="5400000">
            <a:off x="3516195" y="4321044"/>
            <a:ext cx="720080" cy="192646"/>
          </a:xfrm>
          <a:prstGeom prst="rect">
            <a:avLst/>
          </a:prstGeom>
          <a:gradFill flip="none" rotWithShape="1">
            <a:gsLst>
              <a:gs pos="70000">
                <a:schemeClr val="bg1"/>
              </a:gs>
              <a:gs pos="80000">
                <a:schemeClr val="bg1"/>
              </a:gs>
              <a:gs pos="9000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2" name="Freccia a destra 211"/>
          <p:cNvSpPr/>
          <p:nvPr/>
        </p:nvSpPr>
        <p:spPr>
          <a:xfrm rot="5400000">
            <a:off x="4355976" y="5641503"/>
            <a:ext cx="576064" cy="576064"/>
          </a:xfrm>
          <a:prstGeom prst="rightArrow">
            <a:avLst>
              <a:gd name="adj1" fmla="val 50000"/>
              <a:gd name="adj2" fmla="val 522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3" name="CasellaDiTesto 212"/>
          <p:cNvSpPr txBox="1"/>
          <p:nvPr/>
        </p:nvSpPr>
        <p:spPr>
          <a:xfrm>
            <a:off x="4211960" y="628957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OUTPUT</a:t>
            </a:r>
            <a:endParaRPr lang="it-IT" sz="1400" b="1" dirty="0"/>
          </a:p>
        </p:txBody>
      </p:sp>
      <p:sp>
        <p:nvSpPr>
          <p:cNvPr id="217" name="Titolo 1"/>
          <p:cNvSpPr txBox="1">
            <a:spLocks/>
          </p:cNvSpPr>
          <p:nvPr/>
        </p:nvSpPr>
        <p:spPr>
          <a:xfrm>
            <a:off x="755576" y="260648"/>
            <a:ext cx="7920880" cy="648072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Sorting Logic (2)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0" name="CasellaDiTesto 219"/>
          <p:cNvSpPr txBox="1"/>
          <p:nvPr/>
        </p:nvSpPr>
        <p:spPr>
          <a:xfrm>
            <a:off x="1115616" y="5653697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load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</a:p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sort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1" name="Parentesi graffa chiusa 220"/>
          <p:cNvSpPr/>
          <p:nvPr/>
        </p:nvSpPr>
        <p:spPr>
          <a:xfrm>
            <a:off x="2339752" y="5661248"/>
            <a:ext cx="288032" cy="1008112"/>
          </a:xfrm>
          <a:prstGeom prst="rightBrace">
            <a:avLst>
              <a:gd name="adj1" fmla="val 8333"/>
              <a:gd name="adj2" fmla="val 50768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2" name="CasellaDiTesto 221"/>
          <p:cNvSpPr txBox="1"/>
          <p:nvPr/>
        </p:nvSpPr>
        <p:spPr>
          <a:xfrm>
            <a:off x="2627784" y="598121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2 N</a:t>
            </a:r>
          </a:p>
        </p:txBody>
      </p:sp>
      <p:sp>
        <p:nvSpPr>
          <p:cNvPr id="224" name="Rettangolo 223"/>
          <p:cNvSpPr/>
          <p:nvPr/>
        </p:nvSpPr>
        <p:spPr>
          <a:xfrm rot="5400000">
            <a:off x="7500012" y="4340789"/>
            <a:ext cx="720080" cy="192646"/>
          </a:xfrm>
          <a:prstGeom prst="rect">
            <a:avLst/>
          </a:prstGeom>
          <a:gradFill flip="none" rotWithShape="1">
            <a:gsLst>
              <a:gs pos="70000">
                <a:schemeClr val="bg1"/>
              </a:gs>
              <a:gs pos="80000">
                <a:schemeClr val="bg1"/>
              </a:gs>
              <a:gs pos="9000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Primitives Generation</a:t>
            </a:r>
            <a:endParaRPr lang="en-US" sz="4000" dirty="0"/>
          </a:p>
        </p:txBody>
      </p:sp>
      <p:sp>
        <p:nvSpPr>
          <p:cNvPr id="5" name="Rettangolo 4"/>
          <p:cNvSpPr/>
          <p:nvPr/>
        </p:nvSpPr>
        <p:spPr>
          <a:xfrm>
            <a:off x="1835696" y="2276872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PRIMITIVE  NUMBER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292080" y="2636912"/>
            <a:ext cx="1152128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FINETIME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835696" y="2996952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TIMESTAMP @ 25 </a:t>
            </a:r>
            <a:r>
              <a:rPr lang="it-IT" dirty="0" err="1" smtClean="0">
                <a:solidFill>
                  <a:schemeClr val="tx1"/>
                </a:solidFill>
              </a:rPr>
              <a:t>ns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139952" y="2636912"/>
            <a:ext cx="1152128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RESERVED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835696" y="2636912"/>
            <a:ext cx="2304256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MULTIPLICITY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835696" y="4869160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PRIMITIVE  NUMBER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292080" y="5229200"/>
            <a:ext cx="1152128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FINETIME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835696" y="5589240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TIMESTAMP @ 25 </a:t>
            </a:r>
            <a:r>
              <a:rPr lang="it-IT" dirty="0" err="1" smtClean="0">
                <a:solidFill>
                  <a:schemeClr val="tx1"/>
                </a:solidFill>
              </a:rPr>
              <a:t>ns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139952" y="5229200"/>
            <a:ext cx="1152128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RESERVED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835696" y="5229200"/>
            <a:ext cx="2304256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PRIMITIVE ID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1043608" y="1628800"/>
            <a:ext cx="3744416" cy="360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Current format (debug only):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1043608" y="4221088"/>
            <a:ext cx="2304256" cy="360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Official format: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/>
              <a:t>Architettura</a:t>
            </a:r>
            <a:r>
              <a:rPr lang="en-US" sz="4000" dirty="0" smtClean="0"/>
              <a:t> del Firmware</a:t>
            </a:r>
            <a:endParaRPr lang="en-US" sz="4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1772816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HITS</a:t>
            </a:r>
          </a:p>
          <a:p>
            <a:pPr algn="ctr"/>
            <a:r>
              <a:rPr lang="en-US" sz="1600" b="1" dirty="0" smtClean="0"/>
              <a:t>FROM</a:t>
            </a:r>
          </a:p>
          <a:p>
            <a:pPr algn="ctr"/>
            <a:r>
              <a:rPr lang="en-US" sz="1600" b="1" dirty="0" smtClean="0"/>
              <a:t>TDCB</a:t>
            </a:r>
            <a:endParaRPr lang="en-US" sz="1600" b="1" dirty="0"/>
          </a:p>
        </p:txBody>
      </p:sp>
      <p:sp>
        <p:nvSpPr>
          <p:cNvPr id="6" name="Rettangolo arrotondato 5"/>
          <p:cNvSpPr/>
          <p:nvPr/>
        </p:nvSpPr>
        <p:spPr>
          <a:xfrm>
            <a:off x="2039013" y="4097977"/>
            <a:ext cx="1524875" cy="7200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FINE TIME TO GLOBAL TIME</a:t>
            </a:r>
          </a:p>
        </p:txBody>
      </p:sp>
      <p:sp>
        <p:nvSpPr>
          <p:cNvPr id="7" name="Freccia a destra 6"/>
          <p:cNvSpPr/>
          <p:nvPr/>
        </p:nvSpPr>
        <p:spPr>
          <a:xfrm rot="5400000">
            <a:off x="2519772" y="3485909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ttangolo arrotondato 14"/>
          <p:cNvSpPr/>
          <p:nvPr/>
        </p:nvSpPr>
        <p:spPr>
          <a:xfrm>
            <a:off x="2051720" y="2585809"/>
            <a:ext cx="1440160" cy="7200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HITS SORTING</a:t>
            </a:r>
            <a:endParaRPr lang="en-US" sz="1600" b="1" dirty="0"/>
          </a:p>
        </p:txBody>
      </p:sp>
      <p:grpSp>
        <p:nvGrpSpPr>
          <p:cNvPr id="2" name="Gruppo 45"/>
          <p:cNvGrpSpPr/>
          <p:nvPr/>
        </p:nvGrpSpPr>
        <p:grpSpPr>
          <a:xfrm>
            <a:off x="1187624" y="2636912"/>
            <a:ext cx="504056" cy="432048"/>
            <a:chOff x="1403648" y="3429000"/>
            <a:chExt cx="504056" cy="432048"/>
          </a:xfrm>
          <a:solidFill>
            <a:schemeClr val="accent1">
              <a:alpha val="50000"/>
            </a:schemeClr>
          </a:solidFill>
        </p:grpSpPr>
        <p:sp>
          <p:nvSpPr>
            <p:cNvPr id="29" name="Freccia a destra 28"/>
            <p:cNvSpPr/>
            <p:nvPr/>
          </p:nvSpPr>
          <p:spPr>
            <a:xfrm>
              <a:off x="1403648" y="3429000"/>
              <a:ext cx="504056" cy="432048"/>
            </a:xfrm>
            <a:prstGeom prst="rightArrow">
              <a:avLst/>
            </a:prstGeom>
            <a:grpFill/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ccia a destra 29"/>
            <p:cNvSpPr/>
            <p:nvPr/>
          </p:nvSpPr>
          <p:spPr>
            <a:xfrm>
              <a:off x="1403648" y="3429000"/>
              <a:ext cx="504056" cy="432048"/>
            </a:xfrm>
            <a:prstGeom prst="rightArrow">
              <a:avLst/>
            </a:prstGeom>
            <a:grpFill/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ttangolo arrotondato 38"/>
          <p:cNvSpPr/>
          <p:nvPr/>
        </p:nvSpPr>
        <p:spPr>
          <a:xfrm>
            <a:off x="2039013" y="5589240"/>
            <a:ext cx="1524875" cy="7200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CLUSTERS FINDER</a:t>
            </a:r>
          </a:p>
        </p:txBody>
      </p:sp>
      <p:sp>
        <p:nvSpPr>
          <p:cNvPr id="42" name="Rettangolo arrotondato 41"/>
          <p:cNvSpPr/>
          <p:nvPr/>
        </p:nvSpPr>
        <p:spPr>
          <a:xfrm>
            <a:off x="5076056" y="2276872"/>
            <a:ext cx="1584176" cy="424847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PRIMITIVES MERGER</a:t>
            </a:r>
          </a:p>
        </p:txBody>
      </p:sp>
      <p:sp>
        <p:nvSpPr>
          <p:cNvPr id="46" name="Freccia a destra 45"/>
          <p:cNvSpPr/>
          <p:nvPr/>
        </p:nvSpPr>
        <p:spPr>
          <a:xfrm rot="5400000">
            <a:off x="2519772" y="4977172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ccia a destra 46"/>
          <p:cNvSpPr/>
          <p:nvPr/>
        </p:nvSpPr>
        <p:spPr>
          <a:xfrm>
            <a:off x="3779912" y="5733256"/>
            <a:ext cx="1152128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Connettore 1 48"/>
          <p:cNvCxnSpPr/>
          <p:nvPr/>
        </p:nvCxnSpPr>
        <p:spPr>
          <a:xfrm>
            <a:off x="4067944" y="1196752"/>
            <a:ext cx="0" cy="511256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/>
          <p:nvPr/>
        </p:nvSpPr>
        <p:spPr>
          <a:xfrm>
            <a:off x="3203848" y="11967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PP</a:t>
            </a:r>
            <a:endParaRPr lang="en-US" sz="2400" b="1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4211960" y="11967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SL</a:t>
            </a:r>
            <a:endParaRPr lang="en-US" sz="2400" b="1" u="sng" dirty="0"/>
          </a:p>
        </p:txBody>
      </p:sp>
      <p:sp>
        <p:nvSpPr>
          <p:cNvPr id="54" name="Freccia a destra 53"/>
          <p:cNvSpPr/>
          <p:nvPr/>
        </p:nvSpPr>
        <p:spPr>
          <a:xfrm>
            <a:off x="4427984" y="4797152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ccia a destra 54"/>
          <p:cNvSpPr/>
          <p:nvPr/>
        </p:nvSpPr>
        <p:spPr>
          <a:xfrm>
            <a:off x="4427984" y="3861048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ccia a destra 55"/>
          <p:cNvSpPr/>
          <p:nvPr/>
        </p:nvSpPr>
        <p:spPr>
          <a:xfrm>
            <a:off x="4427984" y="2924944"/>
            <a:ext cx="504056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asellaDiTesto 57"/>
          <p:cNvSpPr txBox="1"/>
          <p:nvPr/>
        </p:nvSpPr>
        <p:spPr>
          <a:xfrm>
            <a:off x="4139952" y="54359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4139952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4139952" y="36450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4139952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PP</a:t>
            </a:r>
            <a:endParaRPr lang="en-US" b="1" dirty="0"/>
          </a:p>
        </p:txBody>
      </p:sp>
      <p:sp>
        <p:nvSpPr>
          <p:cNvPr id="72" name="Freccia a destra 71"/>
          <p:cNvSpPr/>
          <p:nvPr/>
        </p:nvSpPr>
        <p:spPr>
          <a:xfrm>
            <a:off x="6804248" y="5085184"/>
            <a:ext cx="2016224" cy="43204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CasellaDiTesto 76"/>
          <p:cNvSpPr txBox="1"/>
          <p:nvPr/>
        </p:nvSpPr>
        <p:spPr>
          <a:xfrm>
            <a:off x="7812360" y="4736177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 GPU</a:t>
            </a:r>
            <a:endParaRPr lang="en-US" sz="1600" b="1" dirty="0"/>
          </a:p>
        </p:txBody>
      </p:sp>
      <p:sp>
        <p:nvSpPr>
          <p:cNvPr id="36" name="Rettangolo arrotondato 35"/>
          <p:cNvSpPr/>
          <p:nvPr/>
        </p:nvSpPr>
        <p:spPr>
          <a:xfrm>
            <a:off x="1907704" y="1700808"/>
            <a:ext cx="1800200" cy="47525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TRIGGER</a:t>
            </a:r>
          </a:p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GENERATOR</a:t>
            </a:r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</p:txBody>
      </p:sp>
      <p:sp>
        <p:nvSpPr>
          <p:cNvPr id="37" name="Trapezio 36"/>
          <p:cNvSpPr/>
          <p:nvPr/>
        </p:nvSpPr>
        <p:spPr>
          <a:xfrm rot="16200000">
            <a:off x="6552220" y="2888940"/>
            <a:ext cx="2160240" cy="360040"/>
          </a:xfrm>
          <a:prstGeom prst="trapezoid">
            <a:avLst>
              <a:gd name="adj" fmla="val 130390"/>
            </a:avLst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a destra 37"/>
          <p:cNvSpPr/>
          <p:nvPr/>
        </p:nvSpPr>
        <p:spPr>
          <a:xfrm>
            <a:off x="7956376" y="3356992"/>
            <a:ext cx="792088" cy="432048"/>
          </a:xfrm>
          <a:prstGeom prst="rightArrow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Connettore 1 39"/>
          <p:cNvCxnSpPr/>
          <p:nvPr/>
        </p:nvCxnSpPr>
        <p:spPr>
          <a:xfrm flipV="1">
            <a:off x="7596336" y="3861048"/>
            <a:ext cx="0" cy="360040"/>
          </a:xfrm>
          <a:prstGeom prst="line">
            <a:avLst/>
          </a:prstGeom>
          <a:ln w="25400">
            <a:solidFill>
              <a:schemeClr val="accent1">
                <a:lumMod val="75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/>
          <p:cNvSpPr txBox="1"/>
          <p:nvPr/>
        </p:nvSpPr>
        <p:spPr>
          <a:xfrm>
            <a:off x="6948264" y="4221088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</a:rPr>
              <a:t>TEL62 ID</a:t>
            </a:r>
            <a:endParaRPr lang="en-US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5" name="Freccia angolare in su 44"/>
          <p:cNvSpPr/>
          <p:nvPr/>
        </p:nvSpPr>
        <p:spPr>
          <a:xfrm rot="5400000" flipH="1" flipV="1">
            <a:off x="6804247" y="5589240"/>
            <a:ext cx="648072" cy="648072"/>
          </a:xfrm>
          <a:prstGeom prst="bentUpArrow">
            <a:avLst>
              <a:gd name="adj1" fmla="val 38672"/>
              <a:gd name="adj2" fmla="val 36006"/>
              <a:gd name="adj3" fmla="val 31597"/>
            </a:avLst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sellaDiTesto 47"/>
          <p:cNvSpPr txBox="1"/>
          <p:nvPr/>
        </p:nvSpPr>
        <p:spPr>
          <a:xfrm>
            <a:off x="7740352" y="2996952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</a:rPr>
              <a:t>TO L0TP</a:t>
            </a:r>
            <a:endParaRPr lang="en-US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" name="Freccia angolare in su 49"/>
          <p:cNvSpPr/>
          <p:nvPr/>
        </p:nvSpPr>
        <p:spPr>
          <a:xfrm rot="10800000" flipH="1" flipV="1">
            <a:off x="7956376" y="1844824"/>
            <a:ext cx="648072" cy="648072"/>
          </a:xfrm>
          <a:prstGeom prst="bentUpArrow">
            <a:avLst>
              <a:gd name="adj1" fmla="val 38672"/>
              <a:gd name="adj2" fmla="val 36006"/>
              <a:gd name="adj3" fmla="val 31597"/>
            </a:avLst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sellaDiTesto 52"/>
          <p:cNvSpPr txBox="1"/>
          <p:nvPr/>
        </p:nvSpPr>
        <p:spPr>
          <a:xfrm>
            <a:off x="7236296" y="1124744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</a:rPr>
              <a:t>TO THE NEXT TEL62</a:t>
            </a:r>
            <a:endParaRPr lang="en-US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7416824" y="5805264"/>
            <a:ext cx="1403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</a:rPr>
              <a:t>FROM</a:t>
            </a:r>
          </a:p>
          <a:p>
            <a:pPr algn="ctr"/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</a:rPr>
              <a:t>PREVIOUS</a:t>
            </a:r>
          </a:p>
          <a:p>
            <a:pPr algn="ctr"/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</a:rPr>
              <a:t>TEL62</a:t>
            </a:r>
            <a:endParaRPr lang="en-US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4" name="Freccia a destra 63"/>
          <p:cNvSpPr/>
          <p:nvPr/>
        </p:nvSpPr>
        <p:spPr>
          <a:xfrm>
            <a:off x="6804248" y="2852936"/>
            <a:ext cx="504056" cy="432048"/>
          </a:xfrm>
          <a:prstGeom prst="rightArrow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smtClean="0"/>
              <a:t>Caratteristiche del Firmware</a:t>
            </a:r>
            <a:endParaRPr lang="it-IT" sz="4000"/>
          </a:p>
        </p:txBody>
      </p:sp>
      <p:sp>
        <p:nvSpPr>
          <p:cNvPr id="5" name="CasellaDiTesto 4"/>
          <p:cNvSpPr txBox="1"/>
          <p:nvPr/>
        </p:nvSpPr>
        <p:spPr>
          <a:xfrm>
            <a:off x="1187624" y="1124744"/>
            <a:ext cx="7956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</a:rPr>
              <a:t>CLUSTERING:</a:t>
            </a:r>
          </a:p>
          <a:p>
            <a:pPr algn="just"/>
            <a:endParaRPr lang="it-I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Basato sulla </a:t>
            </a:r>
            <a:r>
              <a:rPr lang="it-IT" b="1" dirty="0" smtClean="0"/>
              <a:t>distanza temporale dalla prima hit</a:t>
            </a:r>
            <a:r>
              <a:rPr lang="it-IT" dirty="0" smtClean="0"/>
              <a:t> del cluster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Possibile aggiunta della verifica di una massima </a:t>
            </a:r>
            <a:r>
              <a:rPr lang="it-IT" b="1" dirty="0" smtClean="0"/>
              <a:t>distanza inter-hit</a:t>
            </a:r>
            <a:r>
              <a:rPr lang="it-IT" dirty="0" smtClean="0"/>
              <a:t>                   </a:t>
            </a:r>
          </a:p>
          <a:p>
            <a:pPr algn="just"/>
            <a:r>
              <a:rPr lang="it-IT" dirty="0" smtClean="0"/>
              <a:t>  (precedente - attuale)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Entrambi i parametri di cui sopra sono (possono) essere programmabili via ECS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Output: tempo medio del cluster, molteplicità e (da implementare) canali coinvolti</a:t>
            </a:r>
          </a:p>
          <a:p>
            <a:pPr algn="just"/>
            <a:endParaRPr lang="it-IT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187624" y="3827949"/>
            <a:ext cx="79563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</a:rPr>
              <a:t>PP INFORMATIONS MERGING:</a:t>
            </a:r>
          </a:p>
          <a:p>
            <a:pPr algn="just"/>
            <a:endParaRPr lang="it-I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Basato sulla </a:t>
            </a:r>
            <a:r>
              <a:rPr lang="it-IT" b="1" dirty="0" smtClean="0"/>
              <a:t>distanza temporale </a:t>
            </a:r>
            <a:r>
              <a:rPr lang="it-IT" dirty="0" smtClean="0"/>
              <a:t>tra i tempi medi dei cluster provenienti </a:t>
            </a:r>
          </a:p>
          <a:p>
            <a:pPr algn="just"/>
            <a:r>
              <a:rPr lang="it-IT" dirty="0" smtClean="0"/>
              <a:t>  da differenti PP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b="1" dirty="0" smtClean="0"/>
              <a:t>Media pesata</a:t>
            </a:r>
            <a:r>
              <a:rPr lang="it-IT" dirty="0" smtClean="0"/>
              <a:t> dei tempi dei </a:t>
            </a:r>
            <a:r>
              <a:rPr lang="it-IT" dirty="0" err="1" smtClean="0"/>
              <a:t>subcluster</a:t>
            </a:r>
            <a:r>
              <a:rPr lang="it-IT" dirty="0" smtClean="0"/>
              <a:t> basata sulla molteplicità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Utilizzo di un </a:t>
            </a:r>
            <a:r>
              <a:rPr lang="it-IT" b="1" dirty="0" smtClean="0"/>
              <a:t>timer</a:t>
            </a:r>
            <a:r>
              <a:rPr lang="it-IT" dirty="0" smtClean="0"/>
              <a:t> per l’attesa dei dati provenienti da diverse PP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 Distanza temporale inter-cluster e “</a:t>
            </a:r>
            <a:r>
              <a:rPr lang="it-IT" dirty="0" err="1" smtClean="0"/>
              <a:t>wait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PP data timeout” </a:t>
            </a:r>
          </a:p>
          <a:p>
            <a:pPr algn="just"/>
            <a:r>
              <a:rPr lang="it-IT" dirty="0" smtClean="0"/>
              <a:t>  programmabili via ECS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/>
              <a:t>Output: tempo medio del cluster, molteplicità e (da implementare) canali coinvolti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87624" y="1629955"/>
            <a:ext cx="7632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Per i test eseguiti durante il Dry </a:t>
            </a:r>
            <a:r>
              <a:rPr lang="it-IT" dirty="0" err="1" smtClean="0"/>
              <a:t>run</a:t>
            </a:r>
            <a:r>
              <a:rPr lang="it-IT" dirty="0" smtClean="0"/>
              <a:t> è stata usata una TEL62, nella quale è stato caricata la versione RICH del </a:t>
            </a:r>
            <a:r>
              <a:rPr lang="it-IT" dirty="0" err="1" smtClean="0"/>
              <a:t>firmware</a:t>
            </a:r>
            <a:r>
              <a:rPr lang="it-IT" dirty="0" smtClean="0"/>
              <a:t>, con una TDCB installata.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La TDCB è stata impulsata utilizzando una PATTI board, mandando segnali su vari canali (partendo da un singolo canale fino a 32) con un dato periodo.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 test eseguiti hanno mostrato risultati corretti, sono state osservate le primitive per il L0TP, queste mostravano una corretta molteplicità e la differenza tra i tempi medi dei cluster era uguale al periodo con cui la PATTI inviava impulsi alla TDCB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Va comunque precisato che quanto testato è esclusivamente la parte di </a:t>
            </a:r>
            <a:r>
              <a:rPr lang="it-IT" dirty="0" err="1" smtClean="0"/>
              <a:t>clustering</a:t>
            </a:r>
            <a:r>
              <a:rPr lang="it-IT" dirty="0" smtClean="0"/>
              <a:t> presente nella PP in quanto una sola PP riceveva dati dalla singola TDCB e quindi la logica di cluster </a:t>
            </a:r>
            <a:r>
              <a:rPr lang="it-IT" dirty="0" err="1" smtClean="0"/>
              <a:t>merging</a:t>
            </a:r>
            <a:r>
              <a:rPr lang="it-IT" dirty="0" smtClean="0"/>
              <a:t> non veniva utilizzata.</a:t>
            </a:r>
            <a:endParaRPr lang="it-IT" dirty="0" smtClean="0">
              <a:sym typeface="Wingdings" pitchFamily="2" charset="2"/>
            </a:endParaRPr>
          </a:p>
          <a:p>
            <a:pPr algn="just"/>
            <a:endParaRPr lang="it-IT" dirty="0" smtClean="0">
              <a:sym typeface="Wingdings" pitchFamily="2" charset="2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55576" y="55657"/>
            <a:ext cx="7920880" cy="1224136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Firmware</a:t>
            </a:r>
            <a:r>
              <a:rPr kumimoji="0" lang="it-IT" sz="3600" b="0" i="0" u="none" strike="noStrike" kern="1200" cap="none" spc="0" normalizeH="0" baseline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test: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generazione delle primitive</a:t>
            </a:r>
            <a:endParaRPr kumimoji="0" lang="it-IT" sz="3600" b="0" i="0" u="none" strike="noStrike" kern="1200" cap="none" spc="0" normalizeH="0" baseline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primitives_test_robert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4006" y="1357035"/>
            <a:ext cx="7384458" cy="554461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5007" y="2564328"/>
            <a:ext cx="20734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>
                <a:solidFill>
                  <a:srgbClr val="FF0000"/>
                </a:solidFill>
              </a:rPr>
              <a:t>by</a:t>
            </a:r>
            <a:endParaRPr lang="it-IT" sz="2800" dirty="0" smtClean="0">
              <a:solidFill>
                <a:srgbClr val="FF0000"/>
              </a:solidFill>
            </a:endParaRPr>
          </a:p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ROBERTO</a:t>
            </a:r>
          </a:p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PIANDANI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267744" y="3589283"/>
            <a:ext cx="2073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solidFill>
                  <a:srgbClr val="0070C0"/>
                </a:solidFill>
              </a:rPr>
              <a:t>valid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dirty="0" err="1" smtClean="0">
                <a:solidFill>
                  <a:srgbClr val="0070C0"/>
                </a:solidFill>
              </a:rPr>
              <a:t>primiteve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282479" y="5173459"/>
            <a:ext cx="2073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solidFill>
                  <a:srgbClr val="0070C0"/>
                </a:solidFill>
              </a:rPr>
              <a:t>valid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dirty="0" err="1" smtClean="0">
                <a:solidFill>
                  <a:srgbClr val="0070C0"/>
                </a:solidFill>
              </a:rPr>
              <a:t>primiteve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131840" y="2757125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solidFill>
                  <a:srgbClr val="FF0000"/>
                </a:solidFill>
              </a:rPr>
              <a:t>noise*</a:t>
            </a:r>
            <a:endParaRPr lang="it-IT" sz="2000" dirty="0">
              <a:solidFill>
                <a:srgbClr val="FF0000"/>
              </a:solidFill>
            </a:endParaRPr>
          </a:p>
        </p:txBody>
      </p:sp>
      <p:sp>
        <p:nvSpPr>
          <p:cNvPr id="13" name="Parentesi graffa aperta 12"/>
          <p:cNvSpPr/>
          <p:nvPr/>
        </p:nvSpPr>
        <p:spPr>
          <a:xfrm>
            <a:off x="4139952" y="2653179"/>
            <a:ext cx="288032" cy="72008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Parentesi graffa aperta 13"/>
          <p:cNvSpPr/>
          <p:nvPr/>
        </p:nvSpPr>
        <p:spPr>
          <a:xfrm>
            <a:off x="4139952" y="3517275"/>
            <a:ext cx="288032" cy="720080"/>
          </a:xfrm>
          <a:prstGeom prst="leftBrac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Parentesi graffa aperta 14"/>
          <p:cNvSpPr/>
          <p:nvPr/>
        </p:nvSpPr>
        <p:spPr>
          <a:xfrm>
            <a:off x="4139952" y="5173459"/>
            <a:ext cx="288032" cy="720080"/>
          </a:xfrm>
          <a:prstGeom prst="leftBrac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1 17"/>
          <p:cNvCxnSpPr/>
          <p:nvPr/>
        </p:nvCxnSpPr>
        <p:spPr>
          <a:xfrm>
            <a:off x="5724128" y="4165347"/>
            <a:ext cx="360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5724128" y="5821531"/>
            <a:ext cx="360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5868144" y="4237355"/>
            <a:ext cx="0" cy="1512168"/>
          </a:xfrm>
          <a:prstGeom prst="straightConnector1">
            <a:avLst/>
          </a:prstGeom>
          <a:ln w="25400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5868144" y="4525387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0070C0"/>
                </a:solidFill>
              </a:rPr>
              <a:t>0x800 * 25 </a:t>
            </a:r>
            <a:r>
              <a:rPr lang="it-IT" sz="2000" dirty="0" err="1" smtClean="0">
                <a:solidFill>
                  <a:srgbClr val="0070C0"/>
                </a:solidFill>
              </a:rPr>
              <a:t>ns</a:t>
            </a:r>
            <a:r>
              <a:rPr lang="it-IT" sz="2000" dirty="0" smtClean="0">
                <a:solidFill>
                  <a:srgbClr val="0070C0"/>
                </a:solidFill>
              </a:rPr>
              <a:t> =</a:t>
            </a:r>
          </a:p>
          <a:p>
            <a:pPr algn="ctr"/>
            <a:r>
              <a:rPr lang="it-IT" sz="2000" dirty="0" smtClean="0">
                <a:solidFill>
                  <a:srgbClr val="0070C0"/>
                </a:solidFill>
              </a:rPr>
              <a:t>2048 * 25 </a:t>
            </a:r>
            <a:r>
              <a:rPr lang="it-IT" sz="2000" dirty="0" err="1" smtClean="0">
                <a:solidFill>
                  <a:srgbClr val="0070C0"/>
                </a:solidFill>
              </a:rPr>
              <a:t>ns</a:t>
            </a:r>
            <a:r>
              <a:rPr lang="it-IT" sz="2000" dirty="0" smtClean="0">
                <a:solidFill>
                  <a:srgbClr val="0070C0"/>
                </a:solidFill>
              </a:rPr>
              <a:t> =</a:t>
            </a:r>
          </a:p>
          <a:p>
            <a:pPr algn="ctr"/>
            <a:r>
              <a:rPr lang="it-IT" sz="2000" dirty="0" smtClean="0">
                <a:solidFill>
                  <a:srgbClr val="0070C0"/>
                </a:solidFill>
              </a:rPr>
              <a:t> 51.2 </a:t>
            </a:r>
            <a:r>
              <a:rPr lang="it-IT" sz="2000" dirty="0" err="1" smtClean="0">
                <a:solidFill>
                  <a:srgbClr val="0070C0"/>
                </a:solidFill>
              </a:rPr>
              <a:t>us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5652120" y="3909253"/>
            <a:ext cx="2073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solidFill>
                  <a:srgbClr val="0070C0"/>
                </a:solidFill>
              </a:rPr>
              <a:t>timestamp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5652120" y="5565437"/>
            <a:ext cx="2073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solidFill>
                  <a:srgbClr val="0070C0"/>
                </a:solidFill>
              </a:rPr>
              <a:t>timestamp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827584" y="5749523"/>
            <a:ext cx="1656184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*</a:t>
            </a:r>
            <a:r>
              <a:rPr lang="it-IT" dirty="0" smtClean="0">
                <a:solidFill>
                  <a:srgbClr val="FF0000"/>
                </a:solidFill>
              </a:rPr>
              <a:t> due </a:t>
            </a:r>
            <a:r>
              <a:rPr lang="it-IT" dirty="0" err="1" smtClean="0">
                <a:solidFill>
                  <a:srgbClr val="FF0000"/>
                </a:solidFill>
              </a:rPr>
              <a:t>to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unconnected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channels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4739766" y="3961198"/>
            <a:ext cx="4320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4716016" y="3145360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4763516" y="5617382"/>
            <a:ext cx="4320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olo 1"/>
          <p:cNvSpPr txBox="1">
            <a:spLocks/>
          </p:cNvSpPr>
          <p:nvPr/>
        </p:nvSpPr>
        <p:spPr>
          <a:xfrm>
            <a:off x="755576" y="60891"/>
            <a:ext cx="7920880" cy="1224136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Firmware test: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generazione delle primitive</a:t>
            </a:r>
            <a:endParaRPr kumimoji="0" lang="it-IT" sz="3600" b="0" i="0" u="none" strike="noStrike" kern="1200" cap="none" spc="0" normalizeH="0" baseline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1331640" y="1357035"/>
            <a:ext cx="741682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/>
          <p:cNvSpPr/>
          <p:nvPr/>
        </p:nvSpPr>
        <p:spPr>
          <a:xfrm>
            <a:off x="1331640" y="6733127"/>
            <a:ext cx="7416824" cy="260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Data Format</a:t>
            </a:r>
            <a:endParaRPr lang="en-US" sz="4000" dirty="0"/>
          </a:p>
        </p:txBody>
      </p:sp>
      <p:sp>
        <p:nvSpPr>
          <p:cNvPr id="5" name="Rettangolo 4"/>
          <p:cNvSpPr/>
          <p:nvPr/>
        </p:nvSpPr>
        <p:spPr>
          <a:xfrm>
            <a:off x="2051720" y="2052137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PRIMITIVE  NUMBER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508104" y="2844225"/>
            <a:ext cx="1152128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FINETIME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364088" y="4428401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Channel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355976" y="2844225"/>
            <a:ext cx="1152128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</a:rPr>
              <a:t>RESERVED**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915816" y="2844225"/>
            <a:ext cx="1440160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MULT.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1259632" y="1476073"/>
            <a:ext cx="3744416" cy="360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Primitive-like format: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051720" y="2844225"/>
            <a:ext cx="864096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 smtClean="0">
                <a:solidFill>
                  <a:schemeClr val="tx1"/>
                </a:solidFill>
              </a:rPr>
              <a:t># </a:t>
            </a:r>
            <a:r>
              <a:rPr lang="it-IT" sz="1050" dirty="0" err="1" smtClean="0">
                <a:solidFill>
                  <a:schemeClr val="tx1"/>
                </a:solidFill>
              </a:rPr>
              <a:t>WORDS*</a:t>
            </a:r>
            <a:endParaRPr lang="it-IT" sz="1050" dirty="0">
              <a:solidFill>
                <a:schemeClr val="tx1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2051720" y="3636313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TIMESTAMP @ 25 </a:t>
            </a:r>
            <a:r>
              <a:rPr lang="it-IT" dirty="0" err="1" smtClean="0">
                <a:solidFill>
                  <a:schemeClr val="tx1"/>
                </a:solidFill>
              </a:rPr>
              <a:t>ns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051720" y="4428401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CHECK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4067944" y="4428401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Channel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771800" y="4428401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Channel***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979712" y="241217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6444208" y="23924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6444208" y="318452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6444208" y="397660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6444208" y="478844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979712" y="318452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979712" y="397660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979712" y="478844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5292080" y="3204265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8</a:t>
            </a:r>
            <a:endParaRPr lang="it-IT" sz="1400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4067944" y="3204265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16</a:t>
            </a:r>
            <a:endParaRPr lang="it-IT" sz="14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2627784" y="3204265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26</a:t>
            </a:r>
            <a:endParaRPr lang="it-IT" sz="1400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5148064" y="478844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9</a:t>
            </a:r>
            <a:endParaRPr lang="it-IT" sz="14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3779912" y="478844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18</a:t>
            </a:r>
            <a:endParaRPr lang="it-IT" sz="14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2483768" y="478844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27</a:t>
            </a:r>
            <a:endParaRPr lang="it-IT" sz="1400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1403648" y="5364505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**</a:t>
            </a:r>
            <a:r>
              <a:rPr lang="it-IT" sz="1600" dirty="0" smtClean="0"/>
              <a:t>* </a:t>
            </a:r>
            <a:r>
              <a:rPr lang="it-IT" sz="1600" dirty="0" smtClean="0"/>
              <a:t>: Il numero di parole può essere ricavato tramite </a:t>
            </a:r>
            <a:r>
              <a:rPr lang="it-IT" sz="1600" dirty="0" err="1" smtClean="0"/>
              <a:t>ceil</a:t>
            </a:r>
            <a:r>
              <a:rPr lang="it-IT" sz="1600" dirty="0" smtClean="0"/>
              <a:t>(MULT/3)</a:t>
            </a:r>
          </a:p>
          <a:p>
            <a:r>
              <a:rPr lang="it-IT" sz="1600" dirty="0" smtClean="0">
                <a:solidFill>
                  <a:schemeClr val="bg1"/>
                </a:solidFill>
              </a:rPr>
              <a:t>*</a:t>
            </a:r>
            <a:r>
              <a:rPr lang="it-IT" sz="1600" dirty="0" smtClean="0"/>
              <a:t>** </a:t>
            </a:r>
            <a:r>
              <a:rPr lang="it-IT" sz="1600" dirty="0" smtClean="0"/>
              <a:t>: Il campo </a:t>
            </a:r>
            <a:r>
              <a:rPr lang="it-IT" sz="1600" dirty="0" err="1" smtClean="0"/>
              <a:t>reserved</a:t>
            </a:r>
            <a:r>
              <a:rPr lang="it-IT" sz="1600" dirty="0" smtClean="0"/>
              <a:t> può essere utilizzato</a:t>
            </a:r>
            <a:r>
              <a:rPr lang="it-IT" sz="1600" dirty="0" smtClean="0"/>
              <a:t>?</a:t>
            </a:r>
          </a:p>
          <a:p>
            <a:r>
              <a:rPr lang="it-IT" sz="1600" dirty="0" smtClean="0"/>
              <a:t>*** : Per utilizzare 9 bit per indicizzare il canale è necessario poter </a:t>
            </a:r>
          </a:p>
          <a:p>
            <a:r>
              <a:rPr lang="it-IT" sz="1600" dirty="0" smtClean="0"/>
              <a:t> </a:t>
            </a:r>
            <a:r>
              <a:rPr lang="it-IT" sz="1600" dirty="0" smtClean="0"/>
              <a:t>      </a:t>
            </a:r>
            <a:r>
              <a:rPr lang="it-IT" sz="1600" dirty="0" smtClean="0"/>
              <a:t>conoscere da quale TEL62 (riferita ad un semispot) proviene il pacchetto</a:t>
            </a:r>
            <a:endParaRPr lang="it-I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Data Format</a:t>
            </a:r>
            <a:endParaRPr lang="en-US" sz="4000" dirty="0"/>
          </a:p>
        </p:txBody>
      </p:sp>
      <p:sp>
        <p:nvSpPr>
          <p:cNvPr id="5" name="Rettangolo 4"/>
          <p:cNvSpPr/>
          <p:nvPr/>
        </p:nvSpPr>
        <p:spPr>
          <a:xfrm>
            <a:off x="2051720" y="2041103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PRIMITIVE  NUMBER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915816" y="3625279"/>
            <a:ext cx="1152128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FINETIME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364088" y="4417367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Channel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051720" y="3625279"/>
            <a:ext cx="864096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MULT.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1259632" y="1465039"/>
            <a:ext cx="3744416" cy="360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Reduced format: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2051720" y="2833191"/>
            <a:ext cx="460851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TIMESTAMP @ 25 </a:t>
            </a:r>
            <a:r>
              <a:rPr lang="it-IT" dirty="0" err="1" smtClean="0">
                <a:solidFill>
                  <a:schemeClr val="tx1"/>
                </a:solidFill>
              </a:rPr>
              <a:t>ns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051720" y="4417367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CHECK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4067944" y="4417367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Channel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771800" y="4417367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Channel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979712" y="240114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6444208" y="238139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6444208" y="317348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6444208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979712" y="396557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979712" y="317348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979712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3779912" y="3985319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18</a:t>
            </a:r>
            <a:endParaRPr lang="it-IT" sz="14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2627784" y="3985319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26</a:t>
            </a:r>
            <a:endParaRPr lang="it-IT" sz="1400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5148064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9</a:t>
            </a:r>
            <a:endParaRPr lang="it-IT" sz="14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3779912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18</a:t>
            </a:r>
            <a:endParaRPr lang="it-IT" sz="14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2483768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27</a:t>
            </a:r>
            <a:endParaRPr lang="it-IT" sz="1400" dirty="0"/>
          </a:p>
        </p:txBody>
      </p:sp>
      <p:sp>
        <p:nvSpPr>
          <p:cNvPr id="45" name="Rettangolo 44"/>
          <p:cNvSpPr/>
          <p:nvPr/>
        </p:nvSpPr>
        <p:spPr>
          <a:xfrm>
            <a:off x="5364088" y="3625279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Channel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4067944" y="3625279"/>
            <a:ext cx="1296144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1"/>
                </a:solidFill>
              </a:rPr>
              <a:t>Channel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6444208" y="3985319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</a:t>
            </a:r>
            <a:endParaRPr lang="it-IT" sz="1400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5148064" y="3985319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9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err="1" smtClean="0"/>
              <a:t>To</a:t>
            </a:r>
            <a:r>
              <a:rPr lang="it-IT" sz="4000" dirty="0" smtClean="0"/>
              <a:t> do: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844824"/>
            <a:ext cx="79563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000" dirty="0" smtClean="0"/>
              <a:t> Testare la parte di </a:t>
            </a:r>
            <a:r>
              <a:rPr lang="it-IT" sz="2000" dirty="0" err="1" smtClean="0"/>
              <a:t>merging</a:t>
            </a:r>
            <a:r>
              <a:rPr lang="it-IT" sz="2000" dirty="0" smtClean="0"/>
              <a:t> delle informazioni provenienti da diverse PP</a:t>
            </a:r>
          </a:p>
          <a:p>
            <a:pPr algn="just">
              <a:buFont typeface="Arial" pitchFamily="34" charset="0"/>
              <a:buChar char="•"/>
            </a:pPr>
            <a:endParaRPr lang="it-IT" sz="2000" dirty="0" smtClean="0"/>
          </a:p>
          <a:p>
            <a:pPr algn="just">
              <a:buFont typeface="Arial" pitchFamily="34" charset="0"/>
              <a:buChar char="•"/>
            </a:pPr>
            <a:r>
              <a:rPr lang="it-IT" sz="2000" dirty="0" smtClean="0"/>
              <a:t> Aggiungere le informazioni sui canali nel flusso dei dati</a:t>
            </a:r>
          </a:p>
          <a:p>
            <a:pPr algn="just"/>
            <a:endParaRPr lang="it-IT" sz="2000" dirty="0" smtClean="0"/>
          </a:p>
          <a:p>
            <a:pPr algn="just">
              <a:buFont typeface="Arial" pitchFamily="34" charset="0"/>
              <a:buChar char="•"/>
            </a:pPr>
            <a:r>
              <a:rPr lang="it-IT" sz="2000" dirty="0" smtClean="0"/>
              <a:t> Definire il formato dei dati tra PP e SL ed in uscita dalla SL</a:t>
            </a:r>
          </a:p>
          <a:p>
            <a:pPr algn="just"/>
            <a:endParaRPr lang="it-IT" sz="2000" dirty="0" smtClean="0"/>
          </a:p>
          <a:p>
            <a:pPr algn="just">
              <a:buFont typeface="Arial" pitchFamily="34" charset="0"/>
              <a:buChar char="•"/>
            </a:pPr>
            <a:r>
              <a:rPr lang="it-IT" sz="2000" dirty="0" smtClean="0"/>
              <a:t> Adattare la parte di </a:t>
            </a:r>
            <a:r>
              <a:rPr lang="it-IT" sz="2000" dirty="0" err="1" smtClean="0"/>
              <a:t>firmware</a:t>
            </a:r>
            <a:r>
              <a:rPr lang="it-IT" sz="2000" dirty="0" smtClean="0"/>
              <a:t> (già esistente per altre applicazioni) che si </a:t>
            </a:r>
          </a:p>
          <a:p>
            <a:pPr algn="just"/>
            <a:r>
              <a:rPr lang="it-IT" sz="2000" dirty="0" smtClean="0"/>
              <a:t>  occupa della generazione del pacchetto da inviare via ethernet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8388424" cy="1296144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/>
              <a:t>Spares</a:t>
            </a:r>
            <a:endParaRPr lang="en-US" sz="8000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1187624" y="119675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2476</TotalTime>
  <Words>752</Words>
  <Application>Microsoft Office PowerPoint</Application>
  <PresentationFormat>Presentazione su schermo (4:3)</PresentationFormat>
  <Paragraphs>235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Solstizio</vt:lpstr>
      <vt:lpstr>Firmware  per il Trigger del RICH </vt:lpstr>
      <vt:lpstr>Architettura del Firmware</vt:lpstr>
      <vt:lpstr>Caratteristiche del Firmware</vt:lpstr>
      <vt:lpstr>Diapositiva 4</vt:lpstr>
      <vt:lpstr>Diapositiva 5</vt:lpstr>
      <vt:lpstr>Data Format</vt:lpstr>
      <vt:lpstr>Data Format</vt:lpstr>
      <vt:lpstr>To do:</vt:lpstr>
      <vt:lpstr>Spares</vt:lpstr>
      <vt:lpstr>Tasks performed during the dry run</vt:lpstr>
      <vt:lpstr>RICH Trigger Firmware</vt:lpstr>
      <vt:lpstr>Diapositiva 12</vt:lpstr>
      <vt:lpstr>Diapositiva 13</vt:lpstr>
      <vt:lpstr>Primitives Generation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Cristiano</dc:creator>
  <cp:lastModifiedBy>Cristiano</cp:lastModifiedBy>
  <cp:revision>245</cp:revision>
  <dcterms:created xsi:type="dcterms:W3CDTF">2012-08-27T07:47:37Z</dcterms:created>
  <dcterms:modified xsi:type="dcterms:W3CDTF">2014-01-13T13:44:48Z</dcterms:modified>
</cp:coreProperties>
</file>