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429" r:id="rId3"/>
    <p:sldId id="431" r:id="rId4"/>
    <p:sldId id="432" r:id="rId5"/>
    <p:sldId id="433" r:id="rId6"/>
    <p:sldId id="430" r:id="rId7"/>
    <p:sldId id="434" r:id="rId8"/>
    <p:sldId id="436" r:id="rId9"/>
    <p:sldId id="329" r:id="rId10"/>
    <p:sldId id="332" r:id="rId11"/>
    <p:sldId id="336" r:id="rId12"/>
    <p:sldId id="412" r:id="rId13"/>
    <p:sldId id="334" r:id="rId14"/>
    <p:sldId id="337" r:id="rId15"/>
    <p:sldId id="330" r:id="rId16"/>
    <p:sldId id="331" r:id="rId17"/>
    <p:sldId id="451" r:id="rId18"/>
    <p:sldId id="368" r:id="rId19"/>
    <p:sldId id="339" r:id="rId20"/>
    <p:sldId id="437" r:id="rId21"/>
    <p:sldId id="362" r:id="rId22"/>
    <p:sldId id="359" r:id="rId23"/>
    <p:sldId id="364" r:id="rId24"/>
    <p:sldId id="358" r:id="rId25"/>
    <p:sldId id="386" r:id="rId26"/>
    <p:sldId id="371" r:id="rId27"/>
    <p:sldId id="348" r:id="rId28"/>
    <p:sldId id="349" r:id="rId29"/>
    <p:sldId id="350" r:id="rId30"/>
    <p:sldId id="351" r:id="rId31"/>
    <p:sldId id="354" r:id="rId32"/>
    <p:sldId id="355" r:id="rId33"/>
    <p:sldId id="452" r:id="rId34"/>
    <p:sldId id="453" r:id="rId35"/>
    <p:sldId id="390" r:id="rId36"/>
    <p:sldId id="454" r:id="rId37"/>
    <p:sldId id="391" r:id="rId38"/>
    <p:sldId id="392" r:id="rId39"/>
    <p:sldId id="438" r:id="rId40"/>
    <p:sldId id="410" r:id="rId41"/>
    <p:sldId id="357" r:id="rId42"/>
    <p:sldId id="294" r:id="rId43"/>
    <p:sldId id="442" r:id="rId44"/>
    <p:sldId id="271" r:id="rId45"/>
    <p:sldId id="272" r:id="rId46"/>
    <p:sldId id="280" r:id="rId47"/>
    <p:sldId id="443" r:id="rId48"/>
    <p:sldId id="444" r:id="rId49"/>
    <p:sldId id="445" r:id="rId50"/>
    <p:sldId id="446" r:id="rId51"/>
    <p:sldId id="447" r:id="rId52"/>
    <p:sldId id="448" r:id="rId53"/>
    <p:sldId id="450" r:id="rId54"/>
    <p:sldId id="455" r:id="rId55"/>
  </p:sldIdLst>
  <p:sldSz cx="9144000" cy="6858000" type="screen4x3"/>
  <p:notesSz cx="6858000" cy="9144000"/>
  <p:defaultTextStyle>
    <a:defPPr>
      <a:defRPr lang="en-US"/>
    </a:defPPr>
    <a:lvl1pPr marL="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78" d="100"/>
          <a:sy n="178" d="100"/>
        </p:scale>
        <p:origin x="-1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92"/>
    </p:cViewPr>
  </p:sorterViewPr>
  <p:notesViewPr>
    <p:cSldViewPr snapToGrid="0" snapToObjects="1">
      <p:cViewPr varScale="1">
        <p:scale>
          <a:sx n="82" d="100"/>
          <a:sy n="82" d="100"/>
        </p:scale>
        <p:origin x="-191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9AEE-56E5-C643-AFD3-B3CEDFCD85DB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F9F97-FE31-6443-A0D4-48048426B90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FB6D-67A8-9742-853A-977A812D2502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64DE2-3218-544F-90FE-03E11B8105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464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72A46-FC2F-B849-8FF9-A570915FED83}" type="slidenum">
              <a:rPr lang="en-US"/>
              <a:pPr/>
              <a:t>42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r>
              <a:rPr lang="en-US"/>
              <a:t>Energy estimate for UHECR is subject to large undertainty:</a:t>
            </a:r>
          </a:p>
          <a:p>
            <a:r>
              <a:rPr lang="en-US"/>
              <a:t>--what part of observed spectrum to fit?  Above the ankle or super GZK?</a:t>
            </a:r>
          </a:p>
          <a:p>
            <a:r>
              <a:rPr lang="en-US"/>
              <a:t>--if the latter, what to assume about evolution and diffusion in extragalactic B?</a:t>
            </a:r>
          </a:p>
          <a:p>
            <a:r>
              <a:rPr lang="en-US"/>
              <a:t>--how to extrapolate to low energy?</a:t>
            </a:r>
          </a:p>
          <a:p>
            <a:r>
              <a:rPr lang="en-US"/>
              <a:t>--demonstrate with graph and overlay</a:t>
            </a:r>
          </a:p>
          <a:p>
            <a:endParaRPr lang="en-US"/>
          </a:p>
          <a:p>
            <a:r>
              <a:rPr lang="en-US"/>
              <a:t>This is basically the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Bahcall and Waxman bound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but stated simply as using the cosmic rays as a guide to what might be expected for neutrinos. </a:t>
            </a:r>
          </a:p>
          <a:p>
            <a:endParaRPr lang="en-US"/>
          </a:p>
          <a:p>
            <a:r>
              <a:rPr lang="en-US"/>
              <a:t>The bound with evolution still allows a fairly big signal--up to 100/yr with  energy high enough to be distinguished from atmospheric background.  </a:t>
            </a:r>
          </a:p>
          <a:p>
            <a:endParaRPr lang="en-US"/>
          </a:p>
          <a:p>
            <a:r>
              <a:rPr lang="en-US"/>
              <a:t>Hidden sources are also possible (see below).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8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0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9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6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5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2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7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8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7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1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Roma, 28/01/2014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Tom Gaisser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39F05-9980-CA40-ABA5-BD20C46A9CBF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7" name="Picture 6" descr="IceCubeLogo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50284"/>
            <a:ext cx="928116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1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wmf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hyperlink" Target="http://www.ucd.ie/math-phy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267" y="2211915"/>
            <a:ext cx="8517467" cy="1470025"/>
          </a:xfrm>
        </p:spPr>
        <p:txBody>
          <a:bodyPr/>
          <a:lstStyle/>
          <a:p>
            <a:r>
              <a:rPr lang="en-US" dirty="0" smtClean="0"/>
              <a:t>Evidence for high energy neutrinos from extraterrestrial </a:t>
            </a:r>
            <a:r>
              <a:rPr lang="en-US" dirty="0" err="1" smtClean="0"/>
              <a:t>souces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0028" y="3886199"/>
            <a:ext cx="5207000" cy="1962841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strophysical neutrinos 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 the cosmic-ray connection </a:t>
            </a:r>
            <a:endParaRPr lang="en-US" dirty="0"/>
          </a:p>
        </p:txBody>
      </p:sp>
      <p:pic>
        <p:nvPicPr>
          <p:cNvPr id="4" name="Picture 3" descr="IceCube_horizon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" y="20822"/>
            <a:ext cx="8128000" cy="21463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 descr="ns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97715"/>
            <a:ext cx="2108200" cy="212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704" y="4413710"/>
            <a:ext cx="2052410" cy="8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7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rrayWSeasonsLabelsAman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647700"/>
            <a:ext cx="7890933" cy="5400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918" y="1900793"/>
            <a:ext cx="17383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2002: proposal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2003-04 staging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2004</a:t>
            </a:r>
            <a:r>
              <a:rPr lang="en-US" b="1" dirty="0">
                <a:solidFill>
                  <a:srgbClr val="0000FF"/>
                </a:solidFill>
              </a:rPr>
              <a:t>-05    1     </a:t>
            </a:r>
            <a:r>
              <a:rPr lang="en-US" b="1" dirty="0" smtClean="0">
                <a:solidFill>
                  <a:srgbClr val="0000FF"/>
                </a:solidFill>
              </a:rPr>
              <a:t>4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2005-06    </a:t>
            </a:r>
            <a:r>
              <a:rPr lang="en-US" b="1" dirty="0" smtClean="0">
                <a:solidFill>
                  <a:srgbClr val="0000FF"/>
                </a:solidFill>
              </a:rPr>
              <a:t>9   16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2006-07  </a:t>
            </a:r>
            <a:r>
              <a:rPr lang="en-US" b="1" dirty="0" smtClean="0">
                <a:solidFill>
                  <a:srgbClr val="0000FF"/>
                </a:solidFill>
              </a:rPr>
              <a:t>22   26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2007-08  </a:t>
            </a:r>
            <a:r>
              <a:rPr lang="en-US" b="1" dirty="0" smtClean="0">
                <a:solidFill>
                  <a:srgbClr val="0000FF"/>
                </a:solidFill>
              </a:rPr>
              <a:t>40   </a:t>
            </a:r>
            <a:r>
              <a:rPr lang="en-US" b="1" dirty="0">
                <a:solidFill>
                  <a:srgbClr val="0000FF"/>
                </a:solidFill>
              </a:rPr>
              <a:t>40</a:t>
            </a:r>
          </a:p>
          <a:p>
            <a:r>
              <a:rPr lang="en-US" b="1" dirty="0">
                <a:solidFill>
                  <a:srgbClr val="0000FF"/>
                </a:solidFill>
              </a:rPr>
              <a:t>2008-09  </a:t>
            </a:r>
            <a:r>
              <a:rPr lang="en-US" b="1" dirty="0" smtClean="0">
                <a:solidFill>
                  <a:srgbClr val="0000FF"/>
                </a:solidFill>
              </a:rPr>
              <a:t>59   </a:t>
            </a:r>
            <a:r>
              <a:rPr lang="en-US" b="1" dirty="0">
                <a:solidFill>
                  <a:srgbClr val="0000FF"/>
                </a:solidFill>
              </a:rPr>
              <a:t>59</a:t>
            </a:r>
          </a:p>
          <a:p>
            <a:r>
              <a:rPr lang="en-US" b="1" dirty="0">
                <a:solidFill>
                  <a:srgbClr val="0000FF"/>
                </a:solidFill>
              </a:rPr>
              <a:t>2009-10  </a:t>
            </a:r>
            <a:r>
              <a:rPr lang="en-US" b="1" dirty="0" smtClean="0">
                <a:solidFill>
                  <a:srgbClr val="0000FF"/>
                </a:solidFill>
              </a:rPr>
              <a:t>79   73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2010-11   86   81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550926" y="4387358"/>
            <a:ext cx="0" cy="647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8396" y="492225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strings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83143" y="4387358"/>
            <a:ext cx="0" cy="1355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1049" y="5636627"/>
            <a:ext cx="167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stations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1440" y="1440696"/>
            <a:ext cx="2336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Deployment history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5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255E-80ED-6F41-BAE3-C015ED476EB8}" type="slidenum">
              <a:rPr lang="en-US"/>
              <a:pPr/>
              <a:t>11</a:t>
            </a:fld>
            <a:endParaRPr lang="en-US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1143000"/>
          </a:xfrm>
          <a:ln w="9525" cmpd="sng">
            <a:noFill/>
          </a:ln>
        </p:spPr>
        <p:txBody>
          <a:bodyPr>
            <a:normAutofit fontScale="90000"/>
          </a:bodyPr>
          <a:lstStyle/>
          <a:p>
            <a:r>
              <a:rPr lang="en-US" sz="4000"/>
              <a:t>IceCube Digital Optical Module and deployment</a:t>
            </a: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3301"/>
            <a:ext cx="3843338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6" y="1447800"/>
            <a:ext cx="31019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3909" name="Line 5"/>
          <p:cNvSpPr>
            <a:spLocks noChangeShapeType="1"/>
          </p:cNvSpPr>
          <p:nvPr/>
        </p:nvSpPr>
        <p:spPr bwMode="auto">
          <a:xfrm flipH="1">
            <a:off x="2209800" y="1905000"/>
            <a:ext cx="609600" cy="9906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23910" name="Line 6"/>
          <p:cNvSpPr>
            <a:spLocks noChangeShapeType="1"/>
          </p:cNvSpPr>
          <p:nvPr/>
        </p:nvSpPr>
        <p:spPr bwMode="auto">
          <a:xfrm>
            <a:off x="609600" y="1981200"/>
            <a:ext cx="838200" cy="19050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 flipV="1">
            <a:off x="1143000" y="4800600"/>
            <a:ext cx="762000" cy="10668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136524" y="1644650"/>
            <a:ext cx="1712406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/>
              <a:t>LED Flasher board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2803525" y="1720850"/>
            <a:ext cx="986546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/>
              <a:t>HV board</a:t>
            </a:r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457201" y="5851525"/>
            <a:ext cx="3749722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/>
              <a:t>Main board for digitizing &amp; time stamping</a:t>
            </a:r>
          </a:p>
        </p:txBody>
      </p:sp>
    </p:spTree>
    <p:extLst>
      <p:ext uri="{BB962C8B-B14F-4D97-AF65-F5344CB8AC3E}">
        <p14:creationId xmlns:p14="http://schemas.microsoft.com/office/powerpoint/2010/main" val="321956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DOMs during construction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BDEFA-B163-8847-97FF-68FF8731E57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7" descr="IT6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03" y="1676400"/>
            <a:ext cx="6044797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51226T041207_S29-01_0323_UP5P0668_descen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1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3062-DFF8-B64E-920B-25EBB072640A}" type="slidenum">
              <a:rPr lang="en-US"/>
              <a:pPr/>
              <a:t>13</a:t>
            </a:fld>
            <a:endParaRPr lang="en-US"/>
          </a:p>
        </p:txBody>
      </p:sp>
      <p:pic>
        <p:nvPicPr>
          <p:cNvPr id="172034" name="Picture 2" descr="STA_0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8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5554-8577-1F41-95F9-47CAF9677D04}" type="slidenum">
              <a:rPr lang="en-US"/>
              <a:pPr/>
              <a:t>14</a:t>
            </a:fld>
            <a:endParaRPr lang="en-US"/>
          </a:p>
        </p:txBody>
      </p:sp>
      <p:pic>
        <p:nvPicPr>
          <p:cNvPr id="142341" name="Picture 5" descr="drillers-deploy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5105400"/>
            <a:ext cx="8229600" cy="1554163"/>
          </a:xfrm>
        </p:spPr>
        <p:txBody>
          <a:bodyPr/>
          <a:lstStyle/>
          <a:p>
            <a:r>
              <a:rPr lang="en-US"/>
              <a:t>Drilling, deployment team</a:t>
            </a:r>
            <a:br>
              <a:rPr lang="en-US"/>
            </a:br>
            <a:r>
              <a:rPr lang="en-US"/>
              <a:t>2010-2011</a:t>
            </a:r>
          </a:p>
        </p:txBody>
      </p:sp>
    </p:spTree>
    <p:extLst>
      <p:ext uri="{BB962C8B-B14F-4D97-AF65-F5344CB8AC3E}">
        <p14:creationId xmlns:p14="http://schemas.microsoft.com/office/powerpoint/2010/main" val="151362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0"/>
            <a:ext cx="4124195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33410" y="621258"/>
            <a:ext cx="1615170" cy="3728086"/>
            <a:chOff x="6833410" y="621258"/>
            <a:chExt cx="1615170" cy="372808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833410" y="621258"/>
              <a:ext cx="161517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33410" y="4349344"/>
              <a:ext cx="161517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7592678" y="2968234"/>
              <a:ext cx="13805" cy="13811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02776" y="2429807"/>
              <a:ext cx="61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5 </a:t>
              </a:r>
              <a:r>
                <a:rPr lang="en-US" sz="2000" dirty="0" err="1" smtClean="0"/>
                <a:t>μs</a:t>
              </a:r>
              <a:endParaRPr lang="en-US" sz="2000" dirty="0"/>
            </a:p>
          </p:txBody>
        </p:sp>
        <p:cxnSp>
          <p:nvCxnSpPr>
            <p:cNvPr id="16" name="Straight Connector 15"/>
            <p:cNvCxnSpPr>
              <a:endCxn id="13" idx="0"/>
            </p:cNvCxnSpPr>
            <p:nvPr/>
          </p:nvCxnSpPr>
          <p:spPr>
            <a:xfrm>
              <a:off x="7606483" y="621258"/>
              <a:ext cx="3278" cy="1808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118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30766" y="274638"/>
            <a:ext cx="7456034" cy="8768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Properties of ice vary with depth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472"/>
            <a:ext cx="9144000" cy="48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2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properties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2" y="1532002"/>
            <a:ext cx="4674566" cy="4241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062" y="1085410"/>
            <a:ext cx="3835400" cy="5067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232972"/>
            <a:ext cx="296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IceCube, NIM A </a:t>
            </a:r>
            <a:r>
              <a:rPr lang="en-US" b="1" dirty="0" smtClean="0"/>
              <a:t>711</a:t>
            </a:r>
            <a:r>
              <a:rPr lang="en-US" dirty="0" smtClean="0"/>
              <a:t>, 73,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5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515" y="-109"/>
            <a:ext cx="8432485" cy="1023788"/>
          </a:xfrm>
        </p:spPr>
        <p:txBody>
          <a:bodyPr>
            <a:normAutofit/>
          </a:bodyPr>
          <a:lstStyle/>
          <a:p>
            <a:r>
              <a:rPr lang="en-US" dirty="0" smtClean="0"/>
              <a:t>Primary spectrum from IceTop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1588499"/>
            <a:ext cx="4529072" cy="2998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5334" y="971569"/>
            <a:ext cx="314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Phys. Rev. D 88, 042004 (2013).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690780"/>
            <a:ext cx="79048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6 </a:t>
            </a:r>
            <a:r>
              <a:rPr lang="en-US" sz="2400" dirty="0" smtClean="0"/>
              <a:t>– 10</a:t>
            </a:r>
            <a:r>
              <a:rPr lang="en-US" sz="2400" baseline="30000" dirty="0" smtClean="0"/>
              <a:t>8 </a:t>
            </a:r>
            <a:r>
              <a:rPr lang="en-US" sz="2400" dirty="0" smtClean="0"/>
              <a:t>GeV sets normalization for PeV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Directly for background atmospheric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cs typeface="Symbol" charset="2"/>
              </a:rPr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cs typeface="Symbol" charset="2"/>
              </a:rPr>
              <a:t>At sources for astrophysical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endParaRPr lang="en-US" sz="2000" dirty="0">
              <a:cs typeface="Symbol" charset="2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cs typeface="Symbol" charset="2"/>
              </a:rPr>
              <a:t>10</a:t>
            </a:r>
            <a:r>
              <a:rPr lang="en-US" sz="2400" baseline="30000" dirty="0" smtClean="0">
                <a:cs typeface="Symbol" charset="2"/>
              </a:rPr>
              <a:t>7</a:t>
            </a:r>
            <a:r>
              <a:rPr lang="en-US" sz="2400" dirty="0" smtClean="0">
                <a:cs typeface="Symbol" charset="2"/>
              </a:rPr>
              <a:t> – 10</a:t>
            </a:r>
            <a:r>
              <a:rPr lang="en-US" sz="2400" baseline="30000" dirty="0" smtClean="0">
                <a:cs typeface="Symbol" charset="2"/>
              </a:rPr>
              <a:t>9 </a:t>
            </a:r>
            <a:r>
              <a:rPr lang="en-US" sz="2400" dirty="0" smtClean="0">
                <a:cs typeface="Symbol" charset="2"/>
              </a:rPr>
              <a:t>GeV: transition from galactic to extragalactic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cs typeface="Symbol" charset="2"/>
              </a:rPr>
              <a:t>Model dependent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303" y="1588499"/>
            <a:ext cx="4467957" cy="27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8248C-BBA7-A746-9E77-847E562D16EC}" type="slidenum">
              <a:rPr lang="en-US"/>
              <a:pPr/>
              <a:t>19</a:t>
            </a:fld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24072" y="0"/>
            <a:ext cx="8229600" cy="914400"/>
          </a:xfrm>
        </p:spPr>
        <p:txBody>
          <a:bodyPr/>
          <a:lstStyle/>
          <a:p>
            <a:r>
              <a:rPr lang="en-US" dirty="0" smtClean="0"/>
              <a:t>Neutrino interactions - 1</a:t>
            </a:r>
            <a:endParaRPr lang="en-US" dirty="0"/>
          </a:p>
        </p:txBody>
      </p:sp>
      <p:pic>
        <p:nvPicPr>
          <p:cNvPr id="63491" name="Picture 3" descr="simplemodel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64941"/>
            <a:ext cx="2743200" cy="2990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3492" name="Group 4"/>
          <p:cNvGrpSpPr>
            <a:grpSpLocks/>
          </p:cNvGrpSpPr>
          <p:nvPr/>
        </p:nvGrpSpPr>
        <p:grpSpPr bwMode="auto">
          <a:xfrm>
            <a:off x="4785119" y="1273200"/>
            <a:ext cx="2871788" cy="2898775"/>
            <a:chOff x="2880" y="1063"/>
            <a:chExt cx="1809" cy="1826"/>
          </a:xfrm>
        </p:grpSpPr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>
              <a:off x="2880" y="1392"/>
              <a:ext cx="91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4" name="Line 6"/>
            <p:cNvSpPr>
              <a:spLocks noChangeShapeType="1"/>
            </p:cNvSpPr>
            <p:nvPr/>
          </p:nvSpPr>
          <p:spPr bwMode="auto">
            <a:xfrm flipV="1">
              <a:off x="3792" y="1392"/>
              <a:ext cx="72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5" name="Freeform 7"/>
            <p:cNvSpPr>
              <a:spLocks/>
            </p:cNvSpPr>
            <p:nvPr/>
          </p:nvSpPr>
          <p:spPr bwMode="auto">
            <a:xfrm>
              <a:off x="3640" y="1680"/>
              <a:ext cx="160" cy="576"/>
            </a:xfrm>
            <a:custGeom>
              <a:avLst/>
              <a:gdLst>
                <a:gd name="T0" fmla="*/ 56 w 160"/>
                <a:gd name="T1" fmla="*/ 576 h 576"/>
                <a:gd name="T2" fmla="*/ 8 w 160"/>
                <a:gd name="T3" fmla="*/ 528 h 576"/>
                <a:gd name="T4" fmla="*/ 56 w 160"/>
                <a:gd name="T5" fmla="*/ 480 h 576"/>
                <a:gd name="T6" fmla="*/ 8 w 160"/>
                <a:gd name="T7" fmla="*/ 432 h 576"/>
                <a:gd name="T8" fmla="*/ 104 w 160"/>
                <a:gd name="T9" fmla="*/ 384 h 576"/>
                <a:gd name="T10" fmla="*/ 56 w 160"/>
                <a:gd name="T11" fmla="*/ 336 h 576"/>
                <a:gd name="T12" fmla="*/ 104 w 160"/>
                <a:gd name="T13" fmla="*/ 288 h 576"/>
                <a:gd name="T14" fmla="*/ 56 w 160"/>
                <a:gd name="T15" fmla="*/ 192 h 576"/>
                <a:gd name="T16" fmla="*/ 152 w 160"/>
                <a:gd name="T17" fmla="*/ 144 h 576"/>
                <a:gd name="T18" fmla="*/ 104 w 160"/>
                <a:gd name="T19" fmla="*/ 48 h 576"/>
                <a:gd name="T20" fmla="*/ 152 w 160"/>
                <a:gd name="T21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576">
                  <a:moveTo>
                    <a:pt x="56" y="576"/>
                  </a:moveTo>
                  <a:cubicBezTo>
                    <a:pt x="32" y="560"/>
                    <a:pt x="8" y="544"/>
                    <a:pt x="8" y="528"/>
                  </a:cubicBezTo>
                  <a:cubicBezTo>
                    <a:pt x="8" y="512"/>
                    <a:pt x="56" y="496"/>
                    <a:pt x="56" y="480"/>
                  </a:cubicBezTo>
                  <a:cubicBezTo>
                    <a:pt x="56" y="464"/>
                    <a:pt x="0" y="448"/>
                    <a:pt x="8" y="432"/>
                  </a:cubicBezTo>
                  <a:cubicBezTo>
                    <a:pt x="16" y="416"/>
                    <a:pt x="96" y="400"/>
                    <a:pt x="104" y="384"/>
                  </a:cubicBezTo>
                  <a:cubicBezTo>
                    <a:pt x="112" y="368"/>
                    <a:pt x="56" y="352"/>
                    <a:pt x="56" y="336"/>
                  </a:cubicBezTo>
                  <a:cubicBezTo>
                    <a:pt x="56" y="320"/>
                    <a:pt x="104" y="312"/>
                    <a:pt x="104" y="288"/>
                  </a:cubicBezTo>
                  <a:cubicBezTo>
                    <a:pt x="104" y="264"/>
                    <a:pt x="48" y="216"/>
                    <a:pt x="56" y="192"/>
                  </a:cubicBezTo>
                  <a:cubicBezTo>
                    <a:pt x="64" y="168"/>
                    <a:pt x="144" y="168"/>
                    <a:pt x="152" y="144"/>
                  </a:cubicBezTo>
                  <a:cubicBezTo>
                    <a:pt x="160" y="120"/>
                    <a:pt x="104" y="72"/>
                    <a:pt x="104" y="48"/>
                  </a:cubicBezTo>
                  <a:cubicBezTo>
                    <a:pt x="104" y="24"/>
                    <a:pt x="128" y="12"/>
                    <a:pt x="1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 flipV="1">
              <a:off x="2976" y="2256"/>
              <a:ext cx="72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>
              <a:off x="3696" y="2256"/>
              <a:ext cx="72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3926" y="1879"/>
              <a:ext cx="76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dirty="0"/>
                <a:t>Force </a:t>
              </a:r>
              <a:r>
                <a:rPr lang="en-US" sz="1400" dirty="0" smtClean="0"/>
                <a:t>carrier</a:t>
              </a:r>
              <a:endParaRPr lang="en-US" sz="1400" dirty="0"/>
            </a:p>
          </p:txBody>
        </p:sp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3572" y="1063"/>
              <a:ext cx="11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1400" dirty="0"/>
            </a:p>
          </p:txBody>
        </p:sp>
        <p:sp>
          <p:nvSpPr>
            <p:cNvPr id="63500" name="Text Box 12"/>
            <p:cNvSpPr txBox="1">
              <a:spLocks noChangeArrowheads="1"/>
            </p:cNvSpPr>
            <p:nvPr/>
          </p:nvSpPr>
          <p:spPr bwMode="auto">
            <a:xfrm>
              <a:off x="3638" y="2695"/>
              <a:ext cx="11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1400" dirty="0"/>
            </a:p>
          </p:txBody>
        </p:sp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12" y="1616413"/>
            <a:ext cx="419100" cy="355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663428"/>
            <a:ext cx="533400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64" y="3649906"/>
            <a:ext cx="190500" cy="3048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63497" idx="0"/>
          </p:cNvCxnSpPr>
          <p:nvPr/>
        </p:nvCxnSpPr>
        <p:spPr>
          <a:xfrm>
            <a:off x="6080519" y="3167088"/>
            <a:ext cx="1143000" cy="401782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3497" idx="0"/>
          </p:cNvCxnSpPr>
          <p:nvPr/>
        </p:nvCxnSpPr>
        <p:spPr>
          <a:xfrm>
            <a:off x="6080519" y="3167088"/>
            <a:ext cx="1822450" cy="200891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3497" idx="0"/>
          </p:cNvCxnSpPr>
          <p:nvPr/>
        </p:nvCxnSpPr>
        <p:spPr>
          <a:xfrm>
            <a:off x="6080519" y="3167088"/>
            <a:ext cx="1447800" cy="706582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3649" y="903845"/>
            <a:ext cx="34709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Charged current </a:t>
            </a:r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3200" dirty="0" smtClean="0">
                <a:cs typeface="Symbol" charset="2"/>
              </a:rPr>
              <a:t>:</a:t>
            </a:r>
            <a:endParaRPr lang="en-US" sz="32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48" y="4348613"/>
            <a:ext cx="55499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6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40" y="1600201"/>
            <a:ext cx="8722257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Motivation </a:t>
            </a:r>
          </a:p>
          <a:p>
            <a:pPr lvl="1"/>
            <a:r>
              <a:rPr lang="en-US" dirty="0" smtClean="0"/>
              <a:t>Neutrinos: a new probe of the high energy Universe</a:t>
            </a:r>
          </a:p>
          <a:p>
            <a:r>
              <a:rPr lang="en-US" dirty="0" smtClean="0"/>
              <a:t>Neutrino properties and how to detect them</a:t>
            </a:r>
          </a:p>
          <a:p>
            <a:r>
              <a:rPr lang="en-US" dirty="0" smtClean="0"/>
              <a:t>Construction of IceCube</a:t>
            </a:r>
          </a:p>
          <a:p>
            <a:r>
              <a:rPr lang="en-US" dirty="0" smtClean="0"/>
              <a:t>Evidence for astrophysical neutrinos at high energy</a:t>
            </a:r>
          </a:p>
          <a:p>
            <a:r>
              <a:rPr lang="en-US" dirty="0" smtClean="0"/>
              <a:t>Significance, implications,</a:t>
            </a:r>
            <a:r>
              <a:rPr lang="en-US" dirty="0"/>
              <a:t> t</a:t>
            </a:r>
            <a:r>
              <a:rPr lang="en-US" dirty="0" smtClean="0"/>
              <a:t>he cosmic-ray connection</a:t>
            </a:r>
          </a:p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5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0940"/>
            <a:ext cx="8229600" cy="877301"/>
          </a:xfrm>
        </p:spPr>
        <p:txBody>
          <a:bodyPr>
            <a:normAutofit/>
          </a:bodyPr>
          <a:lstStyle/>
          <a:p>
            <a:r>
              <a:rPr lang="en-US" dirty="0" smtClean="0"/>
              <a:t>Neutrino interactions - 2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8248C-BBA7-A746-9E77-847E562D16EC}" type="slidenum">
              <a:rPr lang="en-US"/>
              <a:pPr/>
              <a:t>20</a:t>
            </a:fld>
            <a:endParaRPr lang="en-US"/>
          </a:p>
        </p:txBody>
      </p:sp>
      <p:grpSp>
        <p:nvGrpSpPr>
          <p:cNvPr id="63492" name="Group 4"/>
          <p:cNvGrpSpPr>
            <a:grpSpLocks/>
          </p:cNvGrpSpPr>
          <p:nvPr/>
        </p:nvGrpSpPr>
        <p:grpSpPr bwMode="auto">
          <a:xfrm>
            <a:off x="4785119" y="1273200"/>
            <a:ext cx="2871788" cy="2898775"/>
            <a:chOff x="2880" y="1063"/>
            <a:chExt cx="1809" cy="1826"/>
          </a:xfrm>
        </p:grpSpPr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>
              <a:off x="2880" y="1392"/>
              <a:ext cx="91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4" name="Line 6"/>
            <p:cNvSpPr>
              <a:spLocks noChangeShapeType="1"/>
            </p:cNvSpPr>
            <p:nvPr/>
          </p:nvSpPr>
          <p:spPr bwMode="auto">
            <a:xfrm flipV="1">
              <a:off x="3792" y="1392"/>
              <a:ext cx="72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5" name="Freeform 7"/>
            <p:cNvSpPr>
              <a:spLocks/>
            </p:cNvSpPr>
            <p:nvPr/>
          </p:nvSpPr>
          <p:spPr bwMode="auto">
            <a:xfrm>
              <a:off x="3640" y="1680"/>
              <a:ext cx="160" cy="576"/>
            </a:xfrm>
            <a:custGeom>
              <a:avLst/>
              <a:gdLst>
                <a:gd name="T0" fmla="*/ 56 w 160"/>
                <a:gd name="T1" fmla="*/ 576 h 576"/>
                <a:gd name="T2" fmla="*/ 8 w 160"/>
                <a:gd name="T3" fmla="*/ 528 h 576"/>
                <a:gd name="T4" fmla="*/ 56 w 160"/>
                <a:gd name="T5" fmla="*/ 480 h 576"/>
                <a:gd name="T6" fmla="*/ 8 w 160"/>
                <a:gd name="T7" fmla="*/ 432 h 576"/>
                <a:gd name="T8" fmla="*/ 104 w 160"/>
                <a:gd name="T9" fmla="*/ 384 h 576"/>
                <a:gd name="T10" fmla="*/ 56 w 160"/>
                <a:gd name="T11" fmla="*/ 336 h 576"/>
                <a:gd name="T12" fmla="*/ 104 w 160"/>
                <a:gd name="T13" fmla="*/ 288 h 576"/>
                <a:gd name="T14" fmla="*/ 56 w 160"/>
                <a:gd name="T15" fmla="*/ 192 h 576"/>
                <a:gd name="T16" fmla="*/ 152 w 160"/>
                <a:gd name="T17" fmla="*/ 144 h 576"/>
                <a:gd name="T18" fmla="*/ 104 w 160"/>
                <a:gd name="T19" fmla="*/ 48 h 576"/>
                <a:gd name="T20" fmla="*/ 152 w 160"/>
                <a:gd name="T21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576">
                  <a:moveTo>
                    <a:pt x="56" y="576"/>
                  </a:moveTo>
                  <a:cubicBezTo>
                    <a:pt x="32" y="560"/>
                    <a:pt x="8" y="544"/>
                    <a:pt x="8" y="528"/>
                  </a:cubicBezTo>
                  <a:cubicBezTo>
                    <a:pt x="8" y="512"/>
                    <a:pt x="56" y="496"/>
                    <a:pt x="56" y="480"/>
                  </a:cubicBezTo>
                  <a:cubicBezTo>
                    <a:pt x="56" y="464"/>
                    <a:pt x="0" y="448"/>
                    <a:pt x="8" y="432"/>
                  </a:cubicBezTo>
                  <a:cubicBezTo>
                    <a:pt x="16" y="416"/>
                    <a:pt x="96" y="400"/>
                    <a:pt x="104" y="384"/>
                  </a:cubicBezTo>
                  <a:cubicBezTo>
                    <a:pt x="112" y="368"/>
                    <a:pt x="56" y="352"/>
                    <a:pt x="56" y="336"/>
                  </a:cubicBezTo>
                  <a:cubicBezTo>
                    <a:pt x="56" y="320"/>
                    <a:pt x="104" y="312"/>
                    <a:pt x="104" y="288"/>
                  </a:cubicBezTo>
                  <a:cubicBezTo>
                    <a:pt x="104" y="264"/>
                    <a:pt x="48" y="216"/>
                    <a:pt x="56" y="192"/>
                  </a:cubicBezTo>
                  <a:cubicBezTo>
                    <a:pt x="64" y="168"/>
                    <a:pt x="144" y="168"/>
                    <a:pt x="152" y="144"/>
                  </a:cubicBezTo>
                  <a:cubicBezTo>
                    <a:pt x="160" y="120"/>
                    <a:pt x="104" y="72"/>
                    <a:pt x="104" y="48"/>
                  </a:cubicBezTo>
                  <a:cubicBezTo>
                    <a:pt x="104" y="24"/>
                    <a:pt x="128" y="12"/>
                    <a:pt x="1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 flipV="1">
              <a:off x="2976" y="2256"/>
              <a:ext cx="72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>
              <a:off x="3696" y="2256"/>
              <a:ext cx="72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3926" y="1879"/>
              <a:ext cx="76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dirty="0"/>
                <a:t>Force </a:t>
              </a:r>
              <a:r>
                <a:rPr lang="en-US" sz="1400" dirty="0" smtClean="0"/>
                <a:t>carrier</a:t>
              </a:r>
              <a:endParaRPr lang="en-US" sz="1400" dirty="0"/>
            </a:p>
          </p:txBody>
        </p:sp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3572" y="1063"/>
              <a:ext cx="11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1400" dirty="0"/>
            </a:p>
          </p:txBody>
        </p:sp>
        <p:sp>
          <p:nvSpPr>
            <p:cNvPr id="63500" name="Text Box 12"/>
            <p:cNvSpPr txBox="1">
              <a:spLocks noChangeArrowheads="1"/>
            </p:cNvSpPr>
            <p:nvPr/>
          </p:nvSpPr>
          <p:spPr bwMode="auto">
            <a:xfrm>
              <a:off x="3638" y="2695"/>
              <a:ext cx="11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1400" dirty="0"/>
            </a:p>
          </p:txBody>
        </p:sp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12" y="1616413"/>
            <a:ext cx="419100" cy="355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663428"/>
            <a:ext cx="533400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64" y="3649906"/>
            <a:ext cx="190500" cy="3048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63497" idx="0"/>
          </p:cNvCxnSpPr>
          <p:nvPr/>
        </p:nvCxnSpPr>
        <p:spPr>
          <a:xfrm>
            <a:off x="6080519" y="3167088"/>
            <a:ext cx="1143000" cy="401782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3497" idx="0"/>
          </p:cNvCxnSpPr>
          <p:nvPr/>
        </p:nvCxnSpPr>
        <p:spPr>
          <a:xfrm>
            <a:off x="6080519" y="3167088"/>
            <a:ext cx="1822450" cy="200891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3497" idx="0"/>
          </p:cNvCxnSpPr>
          <p:nvPr/>
        </p:nvCxnSpPr>
        <p:spPr>
          <a:xfrm>
            <a:off x="6080519" y="3167088"/>
            <a:ext cx="1447800" cy="706582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73559" y="1503100"/>
            <a:ext cx="1971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Tracks</a:t>
            </a:r>
          </a:p>
          <a:p>
            <a:r>
              <a:rPr lang="en-US" sz="2400" dirty="0" smtClean="0"/>
              <a:t>(because of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cs typeface="Symbol" charset="2"/>
              </a:rPr>
              <a:t>)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48" y="4348613"/>
            <a:ext cx="5549900" cy="1778000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>
            <a:off x="2461532" y="4348613"/>
            <a:ext cx="443500" cy="1751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8096" y="4853567"/>
            <a:ext cx="18434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Cascades</a:t>
            </a:r>
          </a:p>
        </p:txBody>
      </p:sp>
    </p:spTree>
    <p:extLst>
      <p:ext uri="{BB962C8B-B14F-4D97-AF65-F5344CB8AC3E}">
        <p14:creationId xmlns:p14="http://schemas.microsoft.com/office/powerpoint/2010/main" val="47272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6" y="4114801"/>
            <a:ext cx="3698534" cy="2399746"/>
          </a:xfrm>
          <a:prstGeom prst="rect">
            <a:avLst/>
          </a:prstGeom>
        </p:spPr>
      </p:pic>
      <p:pic>
        <p:nvPicPr>
          <p:cNvPr id="24" name="Picture 23" descr="2007_1_1_1200_MSG1_16_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0200" y="914401"/>
            <a:ext cx="3200400" cy="3200400"/>
          </a:xfrm>
          <a:prstGeom prst="rect">
            <a:avLst/>
          </a:prstGeom>
        </p:spPr>
      </p:pic>
      <p:sp>
        <p:nvSpPr>
          <p:cNvPr id="2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58FB-9B2D-C442-BB0E-BDA4DB14601E}" type="slidenum">
              <a:rPr lang="en-US"/>
              <a:pPr/>
              <a:t>21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6553200" cy="1066800"/>
          </a:xfrm>
        </p:spPr>
        <p:txBody>
          <a:bodyPr/>
          <a:lstStyle/>
          <a:p>
            <a:r>
              <a:rPr lang="en-US" sz="4000" dirty="0" smtClean="0"/>
              <a:t>Upward </a:t>
            </a:r>
            <a:r>
              <a:rPr lang="en-US" sz="4000" dirty="0" smtClean="0">
                <a:latin typeface="Symbol" charset="0"/>
              </a:rPr>
              <a:t>n</a:t>
            </a:r>
            <a:r>
              <a:rPr lang="en-US" sz="4000" dirty="0" smtClean="0"/>
              <a:t> </a:t>
            </a:r>
            <a:r>
              <a:rPr lang="en-US" sz="4000" dirty="0"/>
              <a:t>in IceCube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6950074" y="900112"/>
            <a:ext cx="1889126" cy="2909888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5257800" y="900112"/>
            <a:ext cx="1692275" cy="2986087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6950075" y="900113"/>
            <a:ext cx="1828800" cy="106680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121275" y="900113"/>
            <a:ext cx="1828800" cy="114300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5045075" y="900113"/>
            <a:ext cx="3886200" cy="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6705600" y="457200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S.P.</a:t>
            </a:r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 flipH="1" flipV="1">
            <a:off x="7010399" y="1371600"/>
            <a:ext cx="1272522" cy="2438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Line 22"/>
          <p:cNvSpPr>
            <a:spLocks noChangeShapeType="1"/>
          </p:cNvSpPr>
          <p:nvPr/>
        </p:nvSpPr>
        <p:spPr bwMode="auto">
          <a:xfrm flipH="1" flipV="1">
            <a:off x="6934200" y="11430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1" y="1045242"/>
            <a:ext cx="5127429" cy="5280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9840" y="4647499"/>
            <a:ext cx="188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Fraction absorbed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22778" y="5376309"/>
            <a:ext cx="166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Passing fraction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67088" y="4134519"/>
            <a:ext cx="1828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P. Lipari, 1308.2086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606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Upward neutrinos in IceCube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have low enough energy to get through the Earth (depends on direction)</a:t>
            </a:r>
          </a:p>
          <a:p>
            <a:r>
              <a:rPr lang="en-US" dirty="0" smtClean="0"/>
              <a:t>Must produce a signal in the detector      </a:t>
            </a:r>
          </a:p>
          <a:p>
            <a:pPr marL="971496" lvl="1" indent="-514350">
              <a:buFont typeface="+mj-lt"/>
              <a:buAutoNum type="alphaLcPeriod"/>
            </a:pPr>
            <a:r>
              <a:rPr lang="en-US" dirty="0" smtClean="0"/>
              <a:t>      – induced muon from neutrino interaction in the rock or ice below the detector (highest rate)</a:t>
            </a:r>
          </a:p>
          <a:p>
            <a:pPr marL="971496" lvl="1" indent="-514350">
              <a:buFont typeface="+mj-lt"/>
              <a:buAutoNum type="alphaLcPeriod"/>
            </a:pPr>
            <a:r>
              <a:rPr lang="en-US" dirty="0"/>
              <a:t>N</a:t>
            </a:r>
            <a:r>
              <a:rPr lang="en-US" dirty="0" smtClean="0"/>
              <a:t>eutrino of any flavor interacts inside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22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24" y="3398597"/>
            <a:ext cx="419100" cy="355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7833" y="4890049"/>
            <a:ext cx="8566167" cy="1527856"/>
            <a:chOff x="577833" y="4890049"/>
            <a:chExt cx="8566167" cy="1527856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469" y="5506304"/>
              <a:ext cx="4626266" cy="3573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77833" y="5956240"/>
              <a:ext cx="856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Product ≈ 10</a:t>
              </a:r>
              <a:r>
                <a:rPr lang="en-US" sz="2400" baseline="30000" dirty="0" smtClean="0"/>
                <a:t>-5</a:t>
              </a:r>
              <a:r>
                <a:rPr lang="en-US" sz="2400" dirty="0" smtClean="0"/>
                <a:t> is fraction of </a:t>
              </a:r>
              <a:r>
                <a:rPr lang="en-US" sz="2400" dirty="0" err="1" smtClean="0"/>
                <a:t>ν</a:t>
              </a:r>
              <a:r>
                <a:rPr lang="en-US" sz="2400" dirty="0" smtClean="0"/>
                <a:t> of this energy that interact in detector</a:t>
              </a:r>
              <a:endParaRPr lang="en-US" sz="2400" dirty="0"/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0" y="4890049"/>
              <a:ext cx="7464778" cy="402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078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events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437" y="1597954"/>
            <a:ext cx="6130905" cy="1682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606" y="3728149"/>
            <a:ext cx="2408124" cy="2512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628" y="3728149"/>
            <a:ext cx="2674008" cy="2376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599" y="1786466"/>
            <a:ext cx="22521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>
                <a:cs typeface="Symbol" charset="2"/>
              </a:rPr>
              <a:t>-induced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cs typeface="Symbol" charset="2"/>
              </a:rPr>
              <a:t> entering from below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5465" y="3843867"/>
            <a:ext cx="2783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PeV cascades starting inside the detector </a:t>
            </a:r>
          </a:p>
          <a:p>
            <a:r>
              <a:rPr lang="en-US" i="1" dirty="0" smtClean="0"/>
              <a:t>PRL </a:t>
            </a:r>
            <a:r>
              <a:rPr lang="en-US" b="1" i="1" dirty="0" smtClean="0"/>
              <a:t>111,</a:t>
            </a:r>
            <a:r>
              <a:rPr lang="en-US" i="1" dirty="0" smtClean="0"/>
              <a:t> 021103 (2013)</a:t>
            </a:r>
            <a:endParaRPr lang="en-US" sz="2400" b="1" dirty="0"/>
          </a:p>
          <a:p>
            <a:r>
              <a:rPr lang="en-US" sz="2400" dirty="0" smtClean="0"/>
              <a:t>Large energy</a:t>
            </a:r>
          </a:p>
          <a:p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atmospheric origin unlikely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5465" y="3280023"/>
            <a:ext cx="8529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PeV = 10</a:t>
            </a:r>
            <a:r>
              <a:rPr lang="en-US" sz="2000" baseline="30000" dirty="0" smtClean="0">
                <a:solidFill>
                  <a:srgbClr val="FF0000"/>
                </a:solidFill>
              </a:rPr>
              <a:t>6</a:t>
            </a:r>
            <a:r>
              <a:rPr lang="en-US" sz="2000" dirty="0" smtClean="0">
                <a:solidFill>
                  <a:srgbClr val="FF0000"/>
                </a:solidFill>
              </a:rPr>
              <a:t> GeV = 10</a:t>
            </a:r>
            <a:r>
              <a:rPr lang="en-US" sz="2000" baseline="30000" dirty="0" smtClean="0">
                <a:solidFill>
                  <a:srgbClr val="FF0000"/>
                </a:solidFill>
              </a:rPr>
              <a:t>15</a:t>
            </a:r>
            <a:r>
              <a:rPr lang="en-US" sz="2000" dirty="0" smtClean="0">
                <a:solidFill>
                  <a:srgbClr val="FF0000"/>
                </a:solidFill>
              </a:rPr>
              <a:t> eV.  These are the highest energy neutrinos ever detected!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3270" y="5837705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FFCC"/>
                </a:solidFill>
              </a:rPr>
              <a:t>20</a:t>
            </a:r>
            <a:endParaRPr lang="en-US" sz="1600" dirty="0">
              <a:solidFill>
                <a:srgbClr val="CC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8144" y="5759141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FFCC"/>
                </a:solidFill>
              </a:rPr>
              <a:t>14</a:t>
            </a:r>
            <a:endParaRPr lang="en-US" sz="16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9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                event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00" y="1383772"/>
            <a:ext cx="4187068" cy="421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1764" y="5230840"/>
            <a:ext cx="180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Jakob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van Santen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226" y="1858311"/>
            <a:ext cx="4391774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Event starts in </a:t>
            </a:r>
            <a:r>
              <a:rPr lang="en-US" sz="2400" dirty="0" err="1" smtClean="0"/>
              <a:t>fiducial</a:t>
            </a:r>
            <a:r>
              <a:rPr lang="en-US" sz="2400" dirty="0" smtClean="0"/>
              <a:t> volume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Light from vertex spreads spherically with v=c/1.31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Muon moves ahead with v = c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ID confirmation </a:t>
            </a:r>
            <a:r>
              <a:rPr lang="en-US" sz="2400" smtClean="0"/>
              <a:t>by timing</a:t>
            </a:r>
            <a:endParaRPr lang="en-US" sz="2400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85" y="806357"/>
            <a:ext cx="1631948" cy="4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5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movie_EHE_JanuaryYoko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349250"/>
            <a:ext cx="6794500" cy="6159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160-E5DA-DC45-B71A-6B7E8B9B25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438" y="164160"/>
            <a:ext cx="7907082" cy="10195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Most events are not astrophysical </a:t>
            </a:r>
            <a:r>
              <a:rPr lang="en-US" sz="3600" dirty="0" smtClean="0">
                <a:latin typeface="Symbol" charset="2"/>
                <a:cs typeface="Symbol" charset="2"/>
              </a:rPr>
              <a:t>n</a:t>
            </a:r>
            <a:r>
              <a:rPr lang="en-US" sz="3600" dirty="0" smtClean="0">
                <a:latin typeface="+mn-lt"/>
                <a:cs typeface="Symbol" charset="2"/>
              </a:rPr>
              <a:t>!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680"/>
            <a:ext cx="7624514" cy="4978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9320" y="4937222"/>
            <a:ext cx="1379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~ 1 per million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9480" y="1442880"/>
            <a:ext cx="86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 kHz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1888528" y="1627546"/>
            <a:ext cx="1023037" cy="471974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49238" y="5693760"/>
            <a:ext cx="132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6819F"/>
                </a:solidFill>
              </a:rPr>
              <a:t>~ 1 per billion</a:t>
            </a:r>
            <a:endParaRPr lang="en-US" sz="1600" dirty="0">
              <a:solidFill>
                <a:srgbClr val="E6819F"/>
              </a:solidFill>
            </a:endParaRPr>
          </a:p>
        </p:txBody>
      </p:sp>
      <p:pic>
        <p:nvPicPr>
          <p:cNvPr id="12" name="Picture 11" descr="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68" y="1123199"/>
            <a:ext cx="3846993" cy="361591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179025" y="3969542"/>
            <a:ext cx="120814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86906" y="3815653"/>
            <a:ext cx="1294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Astrophysical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625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995" y="259639"/>
            <a:ext cx="8229600" cy="1143000"/>
          </a:xfrm>
        </p:spPr>
        <p:txBody>
          <a:bodyPr/>
          <a:lstStyle/>
          <a:p>
            <a:r>
              <a:rPr lang="en-US" dirty="0" smtClean="0"/>
              <a:t>Search strategy for astrophysical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Look for a hard, high-energy component above the atmospheric background</a:t>
            </a:r>
          </a:p>
          <a:p>
            <a:pPr lvl="1"/>
            <a:r>
              <a:rPr lang="en-US" dirty="0" smtClean="0"/>
              <a:t>Upward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induced muons</a:t>
            </a:r>
          </a:p>
          <a:p>
            <a:pPr lvl="2"/>
            <a:r>
              <a:rPr lang="en-US" dirty="0" smtClean="0">
                <a:cs typeface="Symbol" charset="2"/>
              </a:rPr>
              <a:t>Highest rate</a:t>
            </a:r>
          </a:p>
          <a:p>
            <a:pPr lvl="1"/>
            <a:r>
              <a:rPr lang="en-US" dirty="0"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vents starting in the detector</a:t>
            </a:r>
          </a:p>
          <a:p>
            <a:pPr lvl="2"/>
            <a:r>
              <a:rPr lang="en-US" dirty="0" smtClean="0">
                <a:cs typeface="Symbol" charset="2"/>
              </a:rPr>
              <a:t>Lower rate, but</a:t>
            </a:r>
          </a:p>
          <a:p>
            <a:pPr lvl="2"/>
            <a:r>
              <a:rPr lang="en-US" dirty="0" smtClean="0">
                <a:cs typeface="Symbol" charset="2"/>
              </a:rPr>
              <a:t>Atmospheric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background is lower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cs typeface="Symbol" charset="2"/>
              </a:rPr>
              <a:t>Look for excess of events in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skymap</a:t>
            </a:r>
            <a:endParaRPr lang="en-US" dirty="0" smtClean="0">
              <a:cs typeface="Symbol" charset="2"/>
            </a:endParaRPr>
          </a:p>
          <a:p>
            <a:pPr lvl="2"/>
            <a:endParaRPr lang="en-US" dirty="0" smtClean="0"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2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IC 59 (2009-2010)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Tom Gaisser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298" y="1278116"/>
            <a:ext cx="2016702" cy="1885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3347067"/>
            <a:ext cx="4330700" cy="314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7572" y="1632703"/>
            <a:ext cx="1814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Cascade search with IC59 finds 8 events (expected background of 4).</a:t>
            </a:r>
          </a:p>
          <a:p>
            <a:r>
              <a:rPr lang="en-US" dirty="0" smtClean="0"/>
              <a:t>Prompt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?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1417638"/>
            <a:ext cx="357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 of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induced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from below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03102" y="3164106"/>
            <a:ext cx="139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ICRC paper 0662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003" y="5500192"/>
            <a:ext cx="1973240" cy="8561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870966"/>
            <a:ext cx="4565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Suggestion of hard (astrophysical?) component ~0.25 x 10</a:t>
            </a:r>
            <a:r>
              <a:rPr lang="en-US" baseline="30000" dirty="0" smtClean="0"/>
              <a:t>-8</a:t>
            </a:r>
            <a:r>
              <a:rPr lang="en-US" dirty="0" smtClean="0"/>
              <a:t> GeV cm</a:t>
            </a:r>
            <a:r>
              <a:rPr lang="en-US" baseline="30000" dirty="0" smtClean="0"/>
              <a:t>-2</a:t>
            </a:r>
            <a:r>
              <a:rPr lang="en-US" dirty="0" smtClean="0"/>
              <a:t> sr</a:t>
            </a:r>
            <a:r>
              <a:rPr lang="en-US" baseline="30000" dirty="0" smtClean="0"/>
              <a:t>-1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arXiv:1311.7048</a:t>
            </a:r>
          </a:p>
          <a:p>
            <a:r>
              <a:rPr lang="en-US" dirty="0" smtClean="0"/>
              <a:t>Most energetic event….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4" y="1761195"/>
            <a:ext cx="4309501" cy="32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6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474" y="174378"/>
            <a:ext cx="8229600" cy="6422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for cosmogenic </a:t>
            </a:r>
            <a:r>
              <a:rPr lang="en-US" dirty="0" smtClean="0">
                <a:latin typeface="Symbol" charset="2"/>
                <a:cs typeface="Symbol" charset="2"/>
              </a:rPr>
              <a:t>n </a:t>
            </a:r>
            <a:r>
              <a:rPr lang="en-US" dirty="0" smtClean="0">
                <a:cs typeface="Symbol" charset="2"/>
              </a:rPr>
              <a:t>(aka GZK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75003"/>
            <a:ext cx="4059775" cy="4281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705671"/>
            <a:ext cx="448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Limits from IC-79 + IC-86, May 2010-May2012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9022" y="1742816"/>
            <a:ext cx="35574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search discovered  two PeV cascade events, each with just over 1 PeV deposited energy--lower than expected for cosmogenic neutrinos.  The events were just at the threshold of the search.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70" y="4613034"/>
            <a:ext cx="3597645" cy="175458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99393" y="4600778"/>
            <a:ext cx="1705728" cy="1137535"/>
            <a:chOff x="1599393" y="4600778"/>
            <a:chExt cx="1705728" cy="1137535"/>
          </a:xfrm>
        </p:grpSpPr>
        <p:sp>
          <p:nvSpPr>
            <p:cNvPr id="11" name="TextBox 10"/>
            <p:cNvSpPr txBox="1"/>
            <p:nvPr/>
          </p:nvSpPr>
          <p:spPr>
            <a:xfrm>
              <a:off x="1599393" y="5430536"/>
              <a:ext cx="1705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Engel, Seckel, Stanev</a:t>
              </a:r>
              <a:endParaRPr lang="en-US" sz="14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2384180" y="4600778"/>
              <a:ext cx="66847" cy="8297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59" y="860288"/>
            <a:ext cx="6011725" cy="51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4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Multi-messenger astronomy: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3</a:t>
            </a:fld>
            <a:endParaRPr lang="en-US"/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1524" y="1298270"/>
            <a:ext cx="6657346" cy="55541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5087" y="1337552"/>
            <a:ext cx="199285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Cosmic rays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Photons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Neutrinos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238" y="2893780"/>
            <a:ext cx="24249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Only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 propagate freely through the cosmos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748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819" y="13772"/>
            <a:ext cx="7399867" cy="90222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HESE: follow-up analysis of PeV events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39" y="2573894"/>
            <a:ext cx="4468891" cy="3360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200" y="1583113"/>
            <a:ext cx="1614627" cy="2319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963" y="1609029"/>
            <a:ext cx="1672237" cy="2139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4512" y="1479449"/>
            <a:ext cx="778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Accept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8751" y="1085429"/>
            <a:ext cx="75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Looks at same 662 days of data (June 2010 – May 2012),  Science, 22 Nov 2013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68" y="1589555"/>
            <a:ext cx="5515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Require event to start inside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volume</a:t>
            </a:r>
          </a:p>
          <a:p>
            <a:r>
              <a:rPr lang="en-US" sz="2000" dirty="0" smtClean="0"/>
              <a:t>6000 </a:t>
            </a:r>
            <a:r>
              <a:rPr lang="en-US" sz="2000" dirty="0" err="1" smtClean="0"/>
              <a:t>p.e.</a:t>
            </a:r>
            <a:r>
              <a:rPr lang="en-US" sz="2000" dirty="0" smtClean="0"/>
              <a:t> threshold                      deposited energy, lower than EHE search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753" y="3852644"/>
            <a:ext cx="4095447" cy="295031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8052428" y="1805045"/>
            <a:ext cx="539207" cy="307102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19800" y="5766292"/>
            <a:ext cx="2667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Comparison of effective areas</a:t>
            </a:r>
            <a:endParaRPr lang="en-US" sz="1600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31" y="2007981"/>
            <a:ext cx="1154598" cy="218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3501" y="731335"/>
            <a:ext cx="345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HESE = High Energy Starting Events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1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08" y="181504"/>
            <a:ext cx="7416892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Charge distribution of events compared to expected backgrounds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4732" y="1879600"/>
            <a:ext cx="45889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Agreement with expected muon punch-through below 6000 </a:t>
            </a:r>
            <a:r>
              <a:rPr lang="en-US" sz="2400" dirty="0" err="1" smtClean="0"/>
              <a:t>p.e.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6 ± 3.4 expected above 6000 </a:t>
            </a:r>
            <a:r>
              <a:rPr lang="en-US" sz="2000" dirty="0" err="1" smtClean="0"/>
              <a:t>p.e.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94732" y="3268133"/>
            <a:ext cx="4377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Blue region shows conventional atmospheric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>
                <a:cs typeface="Symbol" charset="2"/>
              </a:rPr>
              <a:t> background with  prompt estimate hatched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Symbol" charset="2"/>
              </a:rPr>
              <a:t>Non-prompt: 4.6 </a:t>
            </a:r>
            <a:r>
              <a:rPr lang="en-US" sz="2000" dirty="0" smtClean="0"/>
              <a:t>± 1.2 expected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+ 1.5 prompt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87865" y="5279132"/>
            <a:ext cx="3937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Total expected background: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12.1 ± 3.4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Concentrated at low energy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933" y="1464565"/>
            <a:ext cx="4613979" cy="45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7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132"/>
            <a:ext cx="8229600" cy="1143000"/>
          </a:xfrm>
        </p:spPr>
        <p:txBody>
          <a:bodyPr/>
          <a:lstStyle/>
          <a:p>
            <a:r>
              <a:rPr lang="en-US" dirty="0" smtClean="0"/>
              <a:t>Energy and direction of 28 events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8386" y="5775995"/>
            <a:ext cx="375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Bins in sin(</a:t>
            </a:r>
            <a:r>
              <a:rPr lang="en-US" dirty="0" err="1" smtClean="0"/>
              <a:t>δ</a:t>
            </a:r>
            <a:r>
              <a:rPr lang="en-US" dirty="0" smtClean="0"/>
              <a:t>) contain equal solid angle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0" y="1627083"/>
            <a:ext cx="4873462" cy="4148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91" y="1708662"/>
            <a:ext cx="4166287" cy="37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3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050" y="158758"/>
            <a:ext cx="7802750" cy="833477"/>
          </a:xfrm>
        </p:spPr>
        <p:txBody>
          <a:bodyPr>
            <a:normAutofit/>
          </a:bodyPr>
          <a:lstStyle/>
          <a:p>
            <a:r>
              <a:rPr lang="en-US" dirty="0" smtClean="0"/>
              <a:t>Results: </a:t>
            </a:r>
            <a:r>
              <a:rPr lang="en-US" sz="3600" dirty="0" smtClean="0"/>
              <a:t>21 cascades, 7 tracks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91769" y="1838867"/>
            <a:ext cx="154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26 new events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2709333"/>
            <a:ext cx="201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PeV events previously reported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310" y="5978264"/>
            <a:ext cx="6436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Note: phase space distorted by flat projection of declination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310" y="1151685"/>
            <a:ext cx="7137898" cy="4826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23" y="5001921"/>
            <a:ext cx="163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Vertically down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591" y="1151685"/>
            <a:ext cx="135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Vertically up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23" y="3155662"/>
            <a:ext cx="115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Horizontal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7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1"/>
            <a:ext cx="8229600" cy="817562"/>
          </a:xfrm>
        </p:spPr>
        <p:txBody>
          <a:bodyPr/>
          <a:lstStyle/>
          <a:p>
            <a:r>
              <a:rPr lang="en-US" dirty="0" smtClean="0"/>
              <a:t>Sky map of 28 events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7227" y="1172104"/>
            <a:ext cx="5443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tracks </a:t>
            </a:r>
            <a:r>
              <a:rPr lang="en-US" sz="2000" dirty="0" smtClean="0">
                <a:cs typeface="Symbol" charset="2"/>
              </a:rPr>
              <a:t>(x’s on plot) angular resolution is ≤ 1</a:t>
            </a:r>
            <a:r>
              <a:rPr lang="en-US" sz="2000" baseline="30000" dirty="0" smtClean="0">
                <a:cs typeface="Symbol" charset="2"/>
              </a:rPr>
              <a:t>o</a:t>
            </a:r>
          </a:p>
          <a:p>
            <a:r>
              <a:rPr lang="en-US" sz="2000" dirty="0" smtClean="0">
                <a:cs typeface="Symbol" charset="2"/>
              </a:rPr>
              <a:t>For cascades (+’s on plot) </a:t>
            </a:r>
            <a:r>
              <a:rPr lang="en-US" sz="2000" smtClean="0">
                <a:cs typeface="Symbol" charset="2"/>
              </a:rPr>
              <a:t>resolution  is 10</a:t>
            </a:r>
            <a:r>
              <a:rPr lang="en-US" sz="2000" baseline="30000" smtClean="0">
                <a:cs typeface="Symbol" charset="2"/>
              </a:rPr>
              <a:t>o</a:t>
            </a:r>
            <a:r>
              <a:rPr lang="en-US" sz="2000" smtClean="0">
                <a:cs typeface="Symbol" charset="2"/>
              </a:rPr>
              <a:t> – 15</a:t>
            </a:r>
            <a:r>
              <a:rPr lang="en-US" sz="2000" baseline="30000" smtClean="0">
                <a:cs typeface="Symbol" charset="2"/>
              </a:rPr>
              <a:t>o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53" y="1879990"/>
            <a:ext cx="7275592" cy="4476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3055" y="2906875"/>
            <a:ext cx="1453351" cy="53685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Shower events p-value = 8%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90800" y="3443730"/>
            <a:ext cx="0" cy="57613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62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on backgrounds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Atmospheric muons passing the veto</a:t>
            </a:r>
          </a:p>
          <a:p>
            <a:pPr lvl="1"/>
            <a:r>
              <a:rPr lang="en-US" dirty="0" smtClean="0"/>
              <a:t>This background is determined experimentally by defining a  smaller, inner veto region and checking the rate at which tagged muons leak through</a:t>
            </a:r>
          </a:p>
          <a:p>
            <a:r>
              <a:rPr lang="en-US" dirty="0" smtClean="0"/>
              <a:t>Atmospheric neutrinos</a:t>
            </a:r>
          </a:p>
          <a:p>
            <a:pPr lvl="1"/>
            <a:r>
              <a:rPr lang="en-US" dirty="0" smtClean="0"/>
              <a:t>“Conventional” </a:t>
            </a:r>
            <a:r>
              <a:rPr lang="en-US" dirty="0" smtClean="0">
                <a:latin typeface="Symbol" charset="2"/>
                <a:cs typeface="Symbol" charset="2"/>
              </a:rPr>
              <a:t>n </a:t>
            </a:r>
            <a:r>
              <a:rPr lang="en-US" dirty="0" smtClean="0">
                <a:cs typeface="Symbol" charset="2"/>
              </a:rPr>
              <a:t>(from K and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cs typeface="Symbol" charset="2"/>
              </a:rPr>
              <a:t> decay) </a:t>
            </a:r>
            <a:endParaRPr lang="en-US" dirty="0">
              <a:cs typeface="Symbol" charset="2"/>
            </a:endParaRPr>
          </a:p>
          <a:p>
            <a:pPr lvl="1"/>
            <a:r>
              <a:rPr lang="en-US" dirty="0" smtClean="0">
                <a:cs typeface="Symbol" charset="2"/>
              </a:rPr>
              <a:t>“Prompt” </a:t>
            </a:r>
            <a:r>
              <a:rPr lang="en-US" dirty="0" smtClean="0">
                <a:latin typeface="Symbol" charset="2"/>
                <a:cs typeface="Symbol" charset="2"/>
              </a:rPr>
              <a:t>n </a:t>
            </a:r>
            <a:r>
              <a:rPr lang="en-US" dirty="0" smtClean="0">
                <a:cs typeface="Symbol" charset="2"/>
              </a:rPr>
              <a:t>(from decay of charm)</a:t>
            </a:r>
          </a:p>
          <a:p>
            <a:pPr lvl="1"/>
            <a:r>
              <a:rPr lang="en-US" dirty="0" smtClean="0">
                <a:cs typeface="Symbol" charset="2"/>
              </a:rPr>
              <a:t>Muons produced in the same shower as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provide a partial self-veto in Southern sky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4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310" y="117509"/>
            <a:ext cx="76393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 likely atmospheric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background tracks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310" y="1164779"/>
            <a:ext cx="7137898" cy="48265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47460" y="4713852"/>
            <a:ext cx="2356787" cy="288069"/>
            <a:chOff x="1047460" y="4713852"/>
            <a:chExt cx="2356787" cy="288069"/>
          </a:xfrm>
        </p:grpSpPr>
        <p:sp>
          <p:nvSpPr>
            <p:cNvPr id="7" name="Oval 6"/>
            <p:cNvSpPr/>
            <p:nvPr/>
          </p:nvSpPr>
          <p:spPr>
            <a:xfrm>
              <a:off x="3071828" y="4713852"/>
              <a:ext cx="332419" cy="288069"/>
            </a:xfrm>
            <a:prstGeom prst="ellipse">
              <a:avLst/>
            </a:prstGeom>
            <a:solidFill>
              <a:schemeClr val="bg1">
                <a:lumMod val="75000"/>
                <a:alpha val="43000"/>
              </a:schemeClr>
            </a:solidFill>
            <a:ln w="190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047460" y="4884074"/>
              <a:ext cx="2024368" cy="117847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047460" y="3831823"/>
            <a:ext cx="3019824" cy="1204651"/>
            <a:chOff x="1047460" y="3831823"/>
            <a:chExt cx="3019824" cy="1204651"/>
          </a:xfrm>
        </p:grpSpPr>
        <p:sp>
          <p:nvSpPr>
            <p:cNvPr id="9" name="Oval 8"/>
            <p:cNvSpPr/>
            <p:nvPr/>
          </p:nvSpPr>
          <p:spPr>
            <a:xfrm>
              <a:off x="3734865" y="3831823"/>
              <a:ext cx="332419" cy="288069"/>
            </a:xfrm>
            <a:prstGeom prst="ellipse">
              <a:avLst/>
            </a:prstGeom>
            <a:solidFill>
              <a:schemeClr val="bg1">
                <a:lumMod val="75000"/>
                <a:alpha val="43000"/>
              </a:schemeClr>
            </a:solidFill>
            <a:ln w="190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endCxn id="9" idx="2"/>
            </p:cNvCxnSpPr>
            <p:nvPr/>
          </p:nvCxnSpPr>
          <p:spPr>
            <a:xfrm flipV="1">
              <a:off x="1047460" y="3975858"/>
              <a:ext cx="2687405" cy="1060616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 flipH="1" flipV="1">
            <a:off x="2854330" y="3831824"/>
            <a:ext cx="269870" cy="38445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719395" y="3814001"/>
            <a:ext cx="404805" cy="40227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4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973"/>
            <a:ext cx="8229600" cy="772031"/>
          </a:xfrm>
        </p:spPr>
        <p:txBody>
          <a:bodyPr>
            <a:normAutofit/>
          </a:bodyPr>
          <a:lstStyle/>
          <a:p>
            <a:r>
              <a:rPr lang="en-US" dirty="0" smtClean="0"/>
              <a:t>Atmospheric neutrino self veto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270-0476-3D4B-80FB-853628B48D2F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1046" y="278311"/>
            <a:ext cx="529807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275" y="1887322"/>
            <a:ext cx="2975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Stefan </a:t>
            </a:r>
            <a:r>
              <a:rPr lang="en-US" dirty="0" err="1" smtClean="0"/>
              <a:t>Schönert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Phys. Rev. D79 (2009) 043009</a:t>
            </a:r>
            <a:endParaRPr lang="en-US" dirty="0"/>
          </a:p>
          <a:p>
            <a:r>
              <a:rPr lang="en-US" dirty="0" smtClean="0"/>
              <a:t>Can be evaluated analytically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4050" y="1220307"/>
            <a:ext cx="1458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cases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87570" y="1593870"/>
            <a:ext cx="2664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Veto by an unrelated μ</a:t>
            </a:r>
          </a:p>
          <a:p>
            <a:r>
              <a:rPr lang="en-US" dirty="0" smtClean="0"/>
              <a:t>--also applies to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endParaRPr lang="en-US" baseline="-25000" dirty="0" smtClean="0"/>
          </a:p>
          <a:p>
            <a:r>
              <a:rPr lang="en-US" dirty="0" smtClean="0"/>
              <a:t>Requires Monte Carlo or numerical integration</a:t>
            </a:r>
          </a:p>
        </p:txBody>
      </p:sp>
    </p:spTree>
    <p:extLst>
      <p:ext uri="{BB962C8B-B14F-4D97-AF65-F5344CB8AC3E}">
        <p14:creationId xmlns:p14="http://schemas.microsoft.com/office/powerpoint/2010/main" val="212484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732"/>
            <a:ext cx="8229600" cy="1143000"/>
          </a:xfrm>
        </p:spPr>
        <p:txBody>
          <a:bodyPr/>
          <a:lstStyle/>
          <a:p>
            <a:r>
              <a:rPr lang="en-US" dirty="0" smtClean="0"/>
              <a:t>Angular/energy dependence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" y="1600200"/>
            <a:ext cx="463651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Analytic calculation:</a:t>
            </a:r>
          </a:p>
          <a:p>
            <a:pPr lvl="1"/>
            <a:r>
              <a:rPr lang="en-US" dirty="0" smtClean="0"/>
              <a:t>For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ν</a:t>
            </a:r>
            <a:r>
              <a:rPr lang="en-US" dirty="0" smtClean="0"/>
              <a:t> &gt; 100 TeV</a:t>
            </a:r>
          </a:p>
          <a:p>
            <a:pPr lvl="1"/>
            <a:r>
              <a:rPr lang="en-US" dirty="0" smtClean="0"/>
              <a:t>Passing rate &lt; 10% for </a:t>
            </a:r>
            <a:r>
              <a:rPr lang="en-US" dirty="0" err="1" smtClean="0"/>
              <a:t>cosθ</a:t>
            </a:r>
            <a:r>
              <a:rPr lang="en-US" dirty="0" smtClean="0"/>
              <a:t> &gt; 0.3</a:t>
            </a:r>
          </a:p>
          <a:p>
            <a:pPr lvl="1"/>
            <a:r>
              <a:rPr lang="en-US" dirty="0" smtClean="0"/>
              <a:t>70% of downward phase space</a:t>
            </a:r>
          </a:p>
          <a:p>
            <a:pPr lvl="1"/>
            <a:r>
              <a:rPr lang="en-US" dirty="0" smtClean="0"/>
              <a:t>Even better at higher E</a:t>
            </a:r>
          </a:p>
          <a:p>
            <a:r>
              <a:rPr lang="en-US" dirty="0" smtClean="0"/>
              <a:t>Generic veto </a:t>
            </a:r>
            <a:endParaRPr lang="en-US" dirty="0"/>
          </a:p>
          <a:p>
            <a:pPr lvl="1"/>
            <a:r>
              <a:rPr lang="en-US" dirty="0" smtClean="0"/>
              <a:t>Not as strong</a:t>
            </a:r>
          </a:p>
          <a:p>
            <a:pPr lvl="1"/>
            <a:r>
              <a:rPr lang="en-US" dirty="0" smtClean="0"/>
              <a:t>Applies to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and prompt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270-0476-3D4B-80FB-853628B48D2F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514" y="1316358"/>
            <a:ext cx="4199993" cy="5039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0788" y="6311468"/>
            <a:ext cx="2905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Schönert</a:t>
            </a:r>
            <a:r>
              <a:rPr lang="en-US" sz="1400" dirty="0"/>
              <a:t> et </a:t>
            </a:r>
            <a:r>
              <a:rPr lang="en-US" sz="1400" dirty="0" smtClean="0"/>
              <a:t>al. PR </a:t>
            </a:r>
            <a:r>
              <a:rPr lang="en-US" sz="1400" dirty="0"/>
              <a:t>D79 (2009) </a:t>
            </a:r>
            <a:r>
              <a:rPr lang="en-US" sz="1400" dirty="0" smtClean="0"/>
              <a:t>043009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764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86740" y="144034"/>
            <a:ext cx="7875018" cy="851113"/>
          </a:xfrm>
        </p:spPr>
        <p:txBody>
          <a:bodyPr>
            <a:normAutofit/>
          </a:bodyPr>
          <a:lstStyle/>
          <a:p>
            <a:r>
              <a:rPr lang="en-US" dirty="0" smtClean="0"/>
              <a:t>Passing rate depends on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flavor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5" y="1117300"/>
            <a:ext cx="5327108" cy="5381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964" y="2055763"/>
            <a:ext cx="2841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Veto = 1 – Passing</a:t>
            </a:r>
          </a:p>
          <a:p>
            <a:endParaRPr lang="en-US" sz="2400" dirty="0"/>
          </a:p>
          <a:p>
            <a:r>
              <a:rPr lang="en-US" sz="2400" dirty="0" smtClean="0"/>
              <a:t>Veto is more effective for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than for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cs typeface="Symbol" charset="2"/>
              </a:rPr>
              <a:t>e</a:t>
            </a:r>
            <a:r>
              <a:rPr lang="en-US" sz="2400" dirty="0" smtClean="0">
                <a:cs typeface="Symbol" charset="2"/>
              </a:rPr>
              <a:t> and prompt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691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7835" y="265180"/>
            <a:ext cx="8229600" cy="1143000"/>
          </a:xfrm>
        </p:spPr>
        <p:txBody>
          <a:bodyPr/>
          <a:lstStyle/>
          <a:p>
            <a:r>
              <a:rPr lang="en-US" dirty="0" smtClean="0"/>
              <a:t>Cosmic ray – neutrino connection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08180"/>
            <a:ext cx="8229600" cy="47561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Cosmic rays are accelerated </a:t>
            </a:r>
          </a:p>
          <a:p>
            <a:pPr lvl="1"/>
            <a:r>
              <a:rPr lang="en-US" i="1" dirty="0" smtClean="0"/>
              <a:t>in galactic sources such as supernova remnants</a:t>
            </a:r>
          </a:p>
          <a:p>
            <a:pPr lvl="1"/>
            <a:r>
              <a:rPr lang="en-US" i="1" dirty="0" smtClean="0"/>
              <a:t>In extragalactic sources such as active galaxies and gamma-ray bursts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Cosmic ray sources produce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-rays in two ways</a:t>
            </a:r>
          </a:p>
          <a:p>
            <a:pPr lvl="1"/>
            <a:r>
              <a:rPr lang="en-US" i="1" dirty="0" smtClean="0">
                <a:cs typeface="Symbol" charset="2"/>
              </a:rPr>
              <a:t>From </a:t>
            </a:r>
            <a:r>
              <a:rPr lang="en-US" i="1" dirty="0">
                <a:cs typeface="Symbol" charset="2"/>
              </a:rPr>
              <a:t>r</a:t>
            </a:r>
            <a:r>
              <a:rPr lang="en-US" i="1" dirty="0" smtClean="0">
                <a:cs typeface="Symbol" charset="2"/>
              </a:rPr>
              <a:t>adiation by accelerated electrons</a:t>
            </a:r>
          </a:p>
          <a:p>
            <a:pPr lvl="1"/>
            <a:r>
              <a:rPr lang="en-US" i="1" dirty="0" smtClean="0">
                <a:cs typeface="Symbol" charset="2"/>
              </a:rPr>
              <a:t>From decay of </a:t>
            </a:r>
            <a:r>
              <a:rPr lang="en-US" i="1" dirty="0" smtClean="0">
                <a:latin typeface="Symbol" charset="2"/>
                <a:cs typeface="Symbol" charset="2"/>
              </a:rPr>
              <a:t>p</a:t>
            </a:r>
            <a:r>
              <a:rPr lang="en-US" i="1" baseline="30000" dirty="0" smtClean="0">
                <a:cs typeface="Symbol" charset="2"/>
              </a:rPr>
              <a:t>0</a:t>
            </a:r>
            <a:r>
              <a:rPr lang="en-US" i="1" dirty="0" smtClean="0">
                <a:cs typeface="Symbol" charset="2"/>
              </a:rPr>
              <a:t> produced by interactions of accelerated cosmic-ray protons or nuclei with gas or photons</a:t>
            </a:r>
            <a:endParaRPr lang="en-US" i="1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High energy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 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are produced only in hadronic collisions:</a:t>
            </a:r>
          </a:p>
          <a:p>
            <a:pPr lvl="1"/>
            <a:r>
              <a:rPr lang="en-US" i="1" dirty="0" smtClean="0">
                <a:cs typeface="Symbol" charset="2"/>
              </a:rPr>
              <a:t>From decay of </a:t>
            </a:r>
            <a:r>
              <a:rPr lang="en-US" i="1" dirty="0" smtClean="0">
                <a:latin typeface="Symbol" charset="2"/>
                <a:cs typeface="Symbol" charset="2"/>
              </a:rPr>
              <a:t>p</a:t>
            </a:r>
            <a:r>
              <a:rPr lang="en-US" i="1" dirty="0" smtClean="0">
                <a:cs typeface="Symbol" charset="2"/>
              </a:rPr>
              <a:t>/K produced when cosmic rays interact with gas in or near their sources</a:t>
            </a:r>
          </a:p>
          <a:p>
            <a:pPr lvl="1"/>
            <a:r>
              <a:rPr lang="en-US" i="1" dirty="0" smtClean="0">
                <a:cs typeface="Symbol" charset="2"/>
              </a:rPr>
              <a:t>Or from photo-pion production on CMB or EBL</a:t>
            </a:r>
            <a:endParaRPr lang="en-US" i="1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9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revisited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40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008601" y="3555034"/>
            <a:ext cx="5986947" cy="1759535"/>
            <a:chOff x="2008586" y="3555034"/>
            <a:chExt cx="5986947" cy="1759535"/>
          </a:xfrm>
        </p:grpSpPr>
        <p:sp>
          <p:nvSpPr>
            <p:cNvPr id="13" name="Freeform 12"/>
            <p:cNvSpPr/>
            <p:nvPr/>
          </p:nvSpPr>
          <p:spPr>
            <a:xfrm>
              <a:off x="2008586" y="3555034"/>
              <a:ext cx="5973972" cy="1759535"/>
            </a:xfrm>
            <a:custGeom>
              <a:avLst/>
              <a:gdLst>
                <a:gd name="connsiteX0" fmla="*/ 0 w 5973972"/>
                <a:gd name="connsiteY0" fmla="*/ 580361 h 1759535"/>
                <a:gd name="connsiteX1" fmla="*/ 0 w 5973972"/>
                <a:gd name="connsiteY1" fmla="*/ 580361 h 1759535"/>
                <a:gd name="connsiteX2" fmla="*/ 285092 w 5973972"/>
                <a:gd name="connsiteY2" fmla="*/ 567403 h 1759535"/>
                <a:gd name="connsiteX3" fmla="*/ 336927 w 5973972"/>
                <a:gd name="connsiteY3" fmla="*/ 554445 h 1759535"/>
                <a:gd name="connsiteX4" fmla="*/ 414679 w 5973972"/>
                <a:gd name="connsiteY4" fmla="*/ 528529 h 1759535"/>
                <a:gd name="connsiteX5" fmla="*/ 440597 w 5973972"/>
                <a:gd name="connsiteY5" fmla="*/ 502613 h 1759535"/>
                <a:gd name="connsiteX6" fmla="*/ 596101 w 5973972"/>
                <a:gd name="connsiteY6" fmla="*/ 476697 h 1759535"/>
                <a:gd name="connsiteX7" fmla="*/ 751606 w 5973972"/>
                <a:gd name="connsiteY7" fmla="*/ 463739 h 1759535"/>
                <a:gd name="connsiteX8" fmla="*/ 803441 w 5973972"/>
                <a:gd name="connsiteY8" fmla="*/ 450782 h 1759535"/>
                <a:gd name="connsiteX9" fmla="*/ 1062615 w 5973972"/>
                <a:gd name="connsiteY9" fmla="*/ 411908 h 1759535"/>
                <a:gd name="connsiteX10" fmla="*/ 1205161 w 5973972"/>
                <a:gd name="connsiteY10" fmla="*/ 373034 h 1759535"/>
                <a:gd name="connsiteX11" fmla="*/ 1282914 w 5973972"/>
                <a:gd name="connsiteY11" fmla="*/ 347118 h 1759535"/>
                <a:gd name="connsiteX12" fmla="*/ 1321790 w 5973972"/>
                <a:gd name="connsiteY12" fmla="*/ 334160 h 1759535"/>
                <a:gd name="connsiteX13" fmla="*/ 1555047 w 5973972"/>
                <a:gd name="connsiteY13" fmla="*/ 308244 h 1759535"/>
                <a:gd name="connsiteX14" fmla="*/ 1593923 w 5973972"/>
                <a:gd name="connsiteY14" fmla="*/ 295286 h 1759535"/>
                <a:gd name="connsiteX15" fmla="*/ 1814221 w 5973972"/>
                <a:gd name="connsiteY15" fmla="*/ 269370 h 1759535"/>
                <a:gd name="connsiteX16" fmla="*/ 2202983 w 5973972"/>
                <a:gd name="connsiteY16" fmla="*/ 243454 h 1759535"/>
                <a:gd name="connsiteX17" fmla="*/ 2384405 w 5973972"/>
                <a:gd name="connsiteY17" fmla="*/ 217538 h 1759535"/>
                <a:gd name="connsiteX18" fmla="*/ 2565827 w 5973972"/>
                <a:gd name="connsiteY18" fmla="*/ 191622 h 1759535"/>
                <a:gd name="connsiteX19" fmla="*/ 2656539 w 5973972"/>
                <a:gd name="connsiteY19" fmla="*/ 165706 h 1759535"/>
                <a:gd name="connsiteX20" fmla="*/ 2708373 w 5973972"/>
                <a:gd name="connsiteY20" fmla="*/ 152748 h 1759535"/>
                <a:gd name="connsiteX21" fmla="*/ 3019383 w 5973972"/>
                <a:gd name="connsiteY21" fmla="*/ 139791 h 1759535"/>
                <a:gd name="connsiteX22" fmla="*/ 3758030 w 5973972"/>
                <a:gd name="connsiteY22" fmla="*/ 113875 h 1759535"/>
                <a:gd name="connsiteX23" fmla="*/ 3926494 w 5973972"/>
                <a:gd name="connsiteY23" fmla="*/ 100917 h 1759535"/>
                <a:gd name="connsiteX24" fmla="*/ 4107916 w 5973972"/>
                <a:gd name="connsiteY24" fmla="*/ 75001 h 1759535"/>
                <a:gd name="connsiteX25" fmla="*/ 4885439 w 5973972"/>
                <a:gd name="connsiteY25" fmla="*/ 49085 h 1759535"/>
                <a:gd name="connsiteX26" fmla="*/ 4937274 w 5973972"/>
                <a:gd name="connsiteY26" fmla="*/ 36127 h 1759535"/>
                <a:gd name="connsiteX27" fmla="*/ 5066861 w 5973972"/>
                <a:gd name="connsiteY27" fmla="*/ 62043 h 1759535"/>
                <a:gd name="connsiteX28" fmla="*/ 5105737 w 5973972"/>
                <a:gd name="connsiteY28" fmla="*/ 49085 h 1759535"/>
                <a:gd name="connsiteX29" fmla="*/ 5144614 w 5973972"/>
                <a:gd name="connsiteY29" fmla="*/ 23169 h 1759535"/>
                <a:gd name="connsiteX30" fmla="*/ 5688880 w 5973972"/>
                <a:gd name="connsiteY30" fmla="*/ 49085 h 1759535"/>
                <a:gd name="connsiteX31" fmla="*/ 5494499 w 5973972"/>
                <a:gd name="connsiteY31" fmla="*/ 36127 h 1759535"/>
                <a:gd name="connsiteX32" fmla="*/ 5598169 w 5973972"/>
                <a:gd name="connsiteY32" fmla="*/ 49085 h 1759535"/>
                <a:gd name="connsiteX33" fmla="*/ 5611128 w 5973972"/>
                <a:gd name="connsiteY33" fmla="*/ 10211 h 1759535"/>
                <a:gd name="connsiteX34" fmla="*/ 5727756 w 5973972"/>
                <a:gd name="connsiteY34" fmla="*/ 49085 h 1759535"/>
                <a:gd name="connsiteX35" fmla="*/ 5973972 w 5973972"/>
                <a:gd name="connsiteY35" fmla="*/ 62043 h 1759535"/>
                <a:gd name="connsiteX36" fmla="*/ 5973972 w 5973972"/>
                <a:gd name="connsiteY36" fmla="*/ 62043 h 1759535"/>
                <a:gd name="connsiteX37" fmla="*/ 5935096 w 5973972"/>
                <a:gd name="connsiteY37" fmla="*/ 1759535 h 1759535"/>
                <a:gd name="connsiteX38" fmla="*/ 12959 w 5973972"/>
                <a:gd name="connsiteY38" fmla="*/ 1720662 h 1759535"/>
                <a:gd name="connsiteX39" fmla="*/ 64794 w 5973972"/>
                <a:gd name="connsiteY39" fmla="*/ 580361 h 1759535"/>
                <a:gd name="connsiteX40" fmla="*/ 64794 w 5973972"/>
                <a:gd name="connsiteY40" fmla="*/ 580361 h 1759535"/>
                <a:gd name="connsiteX41" fmla="*/ 0 w 5973972"/>
                <a:gd name="connsiteY41" fmla="*/ 580361 h 17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973972" h="1759535">
                  <a:moveTo>
                    <a:pt x="0" y="580361"/>
                  </a:moveTo>
                  <a:lnTo>
                    <a:pt x="0" y="580361"/>
                  </a:lnTo>
                  <a:cubicBezTo>
                    <a:pt x="95031" y="576042"/>
                    <a:pt x="190243" y="574699"/>
                    <a:pt x="285092" y="567403"/>
                  </a:cubicBezTo>
                  <a:cubicBezTo>
                    <a:pt x="302850" y="566037"/>
                    <a:pt x="319868" y="559562"/>
                    <a:pt x="336927" y="554445"/>
                  </a:cubicBezTo>
                  <a:cubicBezTo>
                    <a:pt x="363094" y="546595"/>
                    <a:pt x="414679" y="528529"/>
                    <a:pt x="414679" y="528529"/>
                  </a:cubicBezTo>
                  <a:cubicBezTo>
                    <a:pt x="423318" y="519890"/>
                    <a:pt x="430121" y="508899"/>
                    <a:pt x="440597" y="502613"/>
                  </a:cubicBezTo>
                  <a:cubicBezTo>
                    <a:pt x="475009" y="481967"/>
                    <a:pt x="584942" y="477760"/>
                    <a:pt x="596101" y="476697"/>
                  </a:cubicBezTo>
                  <a:cubicBezTo>
                    <a:pt x="647881" y="471766"/>
                    <a:pt x="699771" y="468058"/>
                    <a:pt x="751606" y="463739"/>
                  </a:cubicBezTo>
                  <a:cubicBezTo>
                    <a:pt x="768884" y="459420"/>
                    <a:pt x="785936" y="454064"/>
                    <a:pt x="803441" y="450782"/>
                  </a:cubicBezTo>
                  <a:cubicBezTo>
                    <a:pt x="930021" y="427050"/>
                    <a:pt x="948736" y="426142"/>
                    <a:pt x="1062615" y="411908"/>
                  </a:cubicBezTo>
                  <a:cubicBezTo>
                    <a:pt x="1201332" y="356425"/>
                    <a:pt x="1048521" y="412192"/>
                    <a:pt x="1205161" y="373034"/>
                  </a:cubicBezTo>
                  <a:cubicBezTo>
                    <a:pt x="1231665" y="366408"/>
                    <a:pt x="1256996" y="355757"/>
                    <a:pt x="1282914" y="347118"/>
                  </a:cubicBezTo>
                  <a:cubicBezTo>
                    <a:pt x="1295873" y="342799"/>
                    <a:pt x="1308198" y="335519"/>
                    <a:pt x="1321790" y="334160"/>
                  </a:cubicBezTo>
                  <a:cubicBezTo>
                    <a:pt x="1486030" y="317737"/>
                    <a:pt x="1408301" y="326586"/>
                    <a:pt x="1555047" y="308244"/>
                  </a:cubicBezTo>
                  <a:cubicBezTo>
                    <a:pt x="1568006" y="303925"/>
                    <a:pt x="1580671" y="298599"/>
                    <a:pt x="1593923" y="295286"/>
                  </a:cubicBezTo>
                  <a:cubicBezTo>
                    <a:pt x="1671308" y="275941"/>
                    <a:pt x="1727482" y="275152"/>
                    <a:pt x="1814221" y="269370"/>
                  </a:cubicBezTo>
                  <a:cubicBezTo>
                    <a:pt x="2064913" y="252658"/>
                    <a:pt x="1992920" y="263459"/>
                    <a:pt x="2202983" y="243454"/>
                  </a:cubicBezTo>
                  <a:cubicBezTo>
                    <a:pt x="2448251" y="220096"/>
                    <a:pt x="2221148" y="242653"/>
                    <a:pt x="2384405" y="217538"/>
                  </a:cubicBezTo>
                  <a:cubicBezTo>
                    <a:pt x="2487926" y="201613"/>
                    <a:pt x="2473506" y="210085"/>
                    <a:pt x="2565827" y="191622"/>
                  </a:cubicBezTo>
                  <a:cubicBezTo>
                    <a:pt x="2633340" y="178120"/>
                    <a:pt x="2598905" y="182172"/>
                    <a:pt x="2656539" y="165706"/>
                  </a:cubicBezTo>
                  <a:cubicBezTo>
                    <a:pt x="2673664" y="160814"/>
                    <a:pt x="2690609" y="154017"/>
                    <a:pt x="2708373" y="152748"/>
                  </a:cubicBezTo>
                  <a:cubicBezTo>
                    <a:pt x="2811869" y="145356"/>
                    <a:pt x="2915694" y="143631"/>
                    <a:pt x="3019383" y="139791"/>
                  </a:cubicBezTo>
                  <a:lnTo>
                    <a:pt x="3758030" y="113875"/>
                  </a:lnTo>
                  <a:cubicBezTo>
                    <a:pt x="3814185" y="109556"/>
                    <a:pt x="3870518" y="107136"/>
                    <a:pt x="3926494" y="100917"/>
                  </a:cubicBezTo>
                  <a:cubicBezTo>
                    <a:pt x="3987208" y="94171"/>
                    <a:pt x="4047064" y="80370"/>
                    <a:pt x="4107916" y="75001"/>
                  </a:cubicBezTo>
                  <a:cubicBezTo>
                    <a:pt x="4278626" y="59939"/>
                    <a:pt x="4802301" y="51163"/>
                    <a:pt x="4885439" y="49085"/>
                  </a:cubicBezTo>
                  <a:cubicBezTo>
                    <a:pt x="4902717" y="44766"/>
                    <a:pt x="4919464" y="36127"/>
                    <a:pt x="4937274" y="36127"/>
                  </a:cubicBezTo>
                  <a:cubicBezTo>
                    <a:pt x="4996836" y="36127"/>
                    <a:pt x="5018986" y="46085"/>
                    <a:pt x="5066861" y="62043"/>
                  </a:cubicBezTo>
                  <a:cubicBezTo>
                    <a:pt x="5079820" y="57724"/>
                    <a:pt x="5093519" y="55193"/>
                    <a:pt x="5105737" y="49085"/>
                  </a:cubicBezTo>
                  <a:cubicBezTo>
                    <a:pt x="5119667" y="42120"/>
                    <a:pt x="5129052" y="23791"/>
                    <a:pt x="5144614" y="23169"/>
                  </a:cubicBezTo>
                  <a:lnTo>
                    <a:pt x="5688880" y="49085"/>
                  </a:lnTo>
                  <a:cubicBezTo>
                    <a:pt x="5753817" y="49085"/>
                    <a:pt x="5559436" y="36127"/>
                    <a:pt x="5494499" y="36127"/>
                  </a:cubicBezTo>
                  <a:cubicBezTo>
                    <a:pt x="5459673" y="36127"/>
                    <a:pt x="5563612" y="44766"/>
                    <a:pt x="5598169" y="49085"/>
                  </a:cubicBezTo>
                  <a:cubicBezTo>
                    <a:pt x="5602489" y="36127"/>
                    <a:pt x="5597994" y="13963"/>
                    <a:pt x="5611128" y="10211"/>
                  </a:cubicBezTo>
                  <a:cubicBezTo>
                    <a:pt x="5731197" y="-24093"/>
                    <a:pt x="5651041" y="38126"/>
                    <a:pt x="5727756" y="49085"/>
                  </a:cubicBezTo>
                  <a:cubicBezTo>
                    <a:pt x="5820144" y="62283"/>
                    <a:pt x="5891194" y="62043"/>
                    <a:pt x="5973972" y="62043"/>
                  </a:cubicBezTo>
                  <a:lnTo>
                    <a:pt x="5973972" y="62043"/>
                  </a:lnTo>
                  <a:lnTo>
                    <a:pt x="5935096" y="1759535"/>
                  </a:lnTo>
                  <a:lnTo>
                    <a:pt x="12959" y="1720662"/>
                  </a:lnTo>
                  <a:lnTo>
                    <a:pt x="64794" y="580361"/>
                  </a:lnTo>
                  <a:lnTo>
                    <a:pt x="64794" y="580361"/>
                  </a:lnTo>
                  <a:lnTo>
                    <a:pt x="0" y="58036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000">
                    <a:alpha val="66000"/>
                  </a:srgbClr>
                </a:gs>
                <a:gs pos="100000">
                  <a:srgbClr val="FFFFFF">
                    <a:alpha val="32000"/>
                  </a:srgb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88921" y="4865862"/>
              <a:ext cx="4806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Green zone: only astrophysical neutrinos allowed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91768" y="1347628"/>
            <a:ext cx="5003780" cy="1567913"/>
            <a:chOff x="2991768" y="1347628"/>
            <a:chExt cx="5003780" cy="1567913"/>
          </a:xfrm>
        </p:grpSpPr>
        <p:sp>
          <p:nvSpPr>
            <p:cNvPr id="12" name="Freeform 11"/>
            <p:cNvSpPr/>
            <p:nvPr/>
          </p:nvSpPr>
          <p:spPr>
            <a:xfrm>
              <a:off x="2991768" y="1347628"/>
              <a:ext cx="4990805" cy="1567913"/>
            </a:xfrm>
            <a:custGeom>
              <a:avLst/>
              <a:gdLst>
                <a:gd name="connsiteX0" fmla="*/ 41586 w 5017736"/>
                <a:gd name="connsiteY0" fmla="*/ 38874 h 1659355"/>
                <a:gd name="connsiteX1" fmla="*/ 41586 w 5017736"/>
                <a:gd name="connsiteY1" fmla="*/ 38874 h 1659355"/>
                <a:gd name="connsiteX2" fmla="*/ 132297 w 5017736"/>
                <a:gd name="connsiteY2" fmla="*/ 116621 h 1659355"/>
                <a:gd name="connsiteX3" fmla="*/ 158215 w 5017736"/>
                <a:gd name="connsiteY3" fmla="*/ 142537 h 1659355"/>
                <a:gd name="connsiteX4" fmla="*/ 210050 w 5017736"/>
                <a:gd name="connsiteY4" fmla="*/ 207327 h 1659355"/>
                <a:gd name="connsiteX5" fmla="*/ 248926 w 5017736"/>
                <a:gd name="connsiteY5" fmla="*/ 233243 h 1659355"/>
                <a:gd name="connsiteX6" fmla="*/ 287802 w 5017736"/>
                <a:gd name="connsiteY6" fmla="*/ 272117 h 1659355"/>
                <a:gd name="connsiteX7" fmla="*/ 365554 w 5017736"/>
                <a:gd name="connsiteY7" fmla="*/ 310991 h 1659355"/>
                <a:gd name="connsiteX8" fmla="*/ 430348 w 5017736"/>
                <a:gd name="connsiteY8" fmla="*/ 349865 h 1659355"/>
                <a:gd name="connsiteX9" fmla="*/ 469224 w 5017736"/>
                <a:gd name="connsiteY9" fmla="*/ 388739 h 1659355"/>
                <a:gd name="connsiteX10" fmla="*/ 508100 w 5017736"/>
                <a:gd name="connsiteY10" fmla="*/ 414654 h 1659355"/>
                <a:gd name="connsiteX11" fmla="*/ 585853 w 5017736"/>
                <a:gd name="connsiteY11" fmla="*/ 466486 h 1659355"/>
                <a:gd name="connsiteX12" fmla="*/ 663605 w 5017736"/>
                <a:gd name="connsiteY12" fmla="*/ 531276 h 1659355"/>
                <a:gd name="connsiteX13" fmla="*/ 741357 w 5017736"/>
                <a:gd name="connsiteY13" fmla="*/ 557192 h 1659355"/>
                <a:gd name="connsiteX14" fmla="*/ 780233 w 5017736"/>
                <a:gd name="connsiteY14" fmla="*/ 570150 h 1659355"/>
                <a:gd name="connsiteX15" fmla="*/ 819110 w 5017736"/>
                <a:gd name="connsiteY15" fmla="*/ 596066 h 1659355"/>
                <a:gd name="connsiteX16" fmla="*/ 896862 w 5017736"/>
                <a:gd name="connsiteY16" fmla="*/ 621982 h 1659355"/>
                <a:gd name="connsiteX17" fmla="*/ 935738 w 5017736"/>
                <a:gd name="connsiteY17" fmla="*/ 647898 h 1659355"/>
                <a:gd name="connsiteX18" fmla="*/ 961656 w 5017736"/>
                <a:gd name="connsiteY18" fmla="*/ 673814 h 1659355"/>
                <a:gd name="connsiteX19" fmla="*/ 1039408 w 5017736"/>
                <a:gd name="connsiteY19" fmla="*/ 699730 h 1659355"/>
                <a:gd name="connsiteX20" fmla="*/ 1078284 w 5017736"/>
                <a:gd name="connsiteY20" fmla="*/ 712688 h 1659355"/>
                <a:gd name="connsiteX21" fmla="*/ 1168995 w 5017736"/>
                <a:gd name="connsiteY21" fmla="*/ 751561 h 1659355"/>
                <a:gd name="connsiteX22" fmla="*/ 1259706 w 5017736"/>
                <a:gd name="connsiteY22" fmla="*/ 803393 h 1659355"/>
                <a:gd name="connsiteX23" fmla="*/ 1311541 w 5017736"/>
                <a:gd name="connsiteY23" fmla="*/ 829309 h 1659355"/>
                <a:gd name="connsiteX24" fmla="*/ 1454087 w 5017736"/>
                <a:gd name="connsiteY24" fmla="*/ 855225 h 1659355"/>
                <a:gd name="connsiteX25" fmla="*/ 1661427 w 5017736"/>
                <a:gd name="connsiteY25" fmla="*/ 894099 h 1659355"/>
                <a:gd name="connsiteX26" fmla="*/ 1855808 w 5017736"/>
                <a:gd name="connsiteY26" fmla="*/ 958889 h 1659355"/>
                <a:gd name="connsiteX27" fmla="*/ 1894684 w 5017736"/>
                <a:gd name="connsiteY27" fmla="*/ 971847 h 1659355"/>
                <a:gd name="connsiteX28" fmla="*/ 1933560 w 5017736"/>
                <a:gd name="connsiteY28" fmla="*/ 984805 h 1659355"/>
                <a:gd name="connsiteX29" fmla="*/ 2037230 w 5017736"/>
                <a:gd name="connsiteY29" fmla="*/ 1023679 h 1659355"/>
                <a:gd name="connsiteX30" fmla="*/ 2140899 w 5017736"/>
                <a:gd name="connsiteY30" fmla="*/ 1049594 h 1659355"/>
                <a:gd name="connsiteX31" fmla="*/ 2179776 w 5017736"/>
                <a:gd name="connsiteY31" fmla="*/ 1062552 h 1659355"/>
                <a:gd name="connsiteX32" fmla="*/ 2244569 w 5017736"/>
                <a:gd name="connsiteY32" fmla="*/ 1088468 h 1659355"/>
                <a:gd name="connsiteX33" fmla="*/ 2413033 w 5017736"/>
                <a:gd name="connsiteY33" fmla="*/ 1127342 h 1659355"/>
                <a:gd name="connsiteX34" fmla="*/ 2464868 w 5017736"/>
                <a:gd name="connsiteY34" fmla="*/ 1153258 h 1659355"/>
                <a:gd name="connsiteX35" fmla="*/ 2555579 w 5017736"/>
                <a:gd name="connsiteY35" fmla="*/ 1166216 h 1659355"/>
                <a:gd name="connsiteX36" fmla="*/ 2801794 w 5017736"/>
                <a:gd name="connsiteY36" fmla="*/ 1192132 h 1659355"/>
                <a:gd name="connsiteX37" fmla="*/ 2905464 w 5017736"/>
                <a:gd name="connsiteY37" fmla="*/ 1218048 h 1659355"/>
                <a:gd name="connsiteX38" fmla="*/ 2996175 w 5017736"/>
                <a:gd name="connsiteY38" fmla="*/ 1256922 h 1659355"/>
                <a:gd name="connsiteX39" fmla="*/ 3022093 w 5017736"/>
                <a:gd name="connsiteY39" fmla="*/ 1282838 h 1659355"/>
                <a:gd name="connsiteX40" fmla="*/ 3073928 w 5017736"/>
                <a:gd name="connsiteY40" fmla="*/ 1295796 h 1659355"/>
                <a:gd name="connsiteX41" fmla="*/ 3151680 w 5017736"/>
                <a:gd name="connsiteY41" fmla="*/ 1308754 h 1659355"/>
                <a:gd name="connsiteX42" fmla="*/ 3216474 w 5017736"/>
                <a:gd name="connsiteY42" fmla="*/ 1321712 h 1659355"/>
                <a:gd name="connsiteX43" fmla="*/ 3307185 w 5017736"/>
                <a:gd name="connsiteY43" fmla="*/ 1360586 h 1659355"/>
                <a:gd name="connsiteX44" fmla="*/ 3397896 w 5017736"/>
                <a:gd name="connsiteY44" fmla="*/ 1386501 h 1659355"/>
                <a:gd name="connsiteX45" fmla="*/ 3579318 w 5017736"/>
                <a:gd name="connsiteY45" fmla="*/ 1438333 h 1659355"/>
                <a:gd name="connsiteX46" fmla="*/ 3682988 w 5017736"/>
                <a:gd name="connsiteY46" fmla="*/ 1464249 h 1659355"/>
                <a:gd name="connsiteX47" fmla="*/ 3838492 w 5017736"/>
                <a:gd name="connsiteY47" fmla="*/ 1490165 h 1659355"/>
                <a:gd name="connsiteX48" fmla="*/ 3890327 w 5017736"/>
                <a:gd name="connsiteY48" fmla="*/ 1503123 h 1659355"/>
                <a:gd name="connsiteX49" fmla="*/ 4045832 w 5017736"/>
                <a:gd name="connsiteY49" fmla="*/ 1516081 h 1659355"/>
                <a:gd name="connsiteX50" fmla="*/ 4201337 w 5017736"/>
                <a:gd name="connsiteY50" fmla="*/ 1541997 h 1659355"/>
                <a:gd name="connsiteX51" fmla="*/ 4343883 w 5017736"/>
                <a:gd name="connsiteY51" fmla="*/ 1567913 h 1659355"/>
                <a:gd name="connsiteX52" fmla="*/ 4499387 w 5017736"/>
                <a:gd name="connsiteY52" fmla="*/ 1580871 h 1659355"/>
                <a:gd name="connsiteX53" fmla="*/ 4719686 w 5017736"/>
                <a:gd name="connsiteY53" fmla="*/ 1619745 h 1659355"/>
                <a:gd name="connsiteX54" fmla="*/ 4797438 w 5017736"/>
                <a:gd name="connsiteY54" fmla="*/ 1632703 h 1659355"/>
                <a:gd name="connsiteX55" fmla="*/ 4952943 w 5017736"/>
                <a:gd name="connsiteY55" fmla="*/ 1658619 h 1659355"/>
                <a:gd name="connsiteX56" fmla="*/ 5017736 w 5017736"/>
                <a:gd name="connsiteY56" fmla="*/ 1658619 h 1659355"/>
                <a:gd name="connsiteX57" fmla="*/ 5017736 w 5017736"/>
                <a:gd name="connsiteY57" fmla="*/ 1632703 h 1659355"/>
                <a:gd name="connsiteX58" fmla="*/ 5004778 w 5017736"/>
                <a:gd name="connsiteY58" fmla="*/ 1516081 h 1659355"/>
                <a:gd name="connsiteX59" fmla="*/ 4991819 w 5017736"/>
                <a:gd name="connsiteY59" fmla="*/ 1438333 h 1659355"/>
                <a:gd name="connsiteX60" fmla="*/ 5017736 w 5017736"/>
                <a:gd name="connsiteY60" fmla="*/ 1036637 h 1659355"/>
                <a:gd name="connsiteX61" fmla="*/ 4991819 w 5017736"/>
                <a:gd name="connsiteY61" fmla="*/ 272117 h 1659355"/>
                <a:gd name="connsiteX62" fmla="*/ 4991819 w 5017736"/>
                <a:gd name="connsiteY62" fmla="*/ 64790 h 1659355"/>
                <a:gd name="connsiteX63" fmla="*/ 4991819 w 5017736"/>
                <a:gd name="connsiteY63" fmla="*/ 64790 h 1659355"/>
                <a:gd name="connsiteX64" fmla="*/ 4175419 w 5017736"/>
                <a:gd name="connsiteY64" fmla="*/ 77748 h 1659355"/>
                <a:gd name="connsiteX65" fmla="*/ 3916245 w 5017736"/>
                <a:gd name="connsiteY65" fmla="*/ 51832 h 1659355"/>
                <a:gd name="connsiteX66" fmla="*/ 3475648 w 5017736"/>
                <a:gd name="connsiteY66" fmla="*/ 64790 h 1659355"/>
                <a:gd name="connsiteX67" fmla="*/ 2827712 w 5017736"/>
                <a:gd name="connsiteY67" fmla="*/ 77748 h 1659355"/>
                <a:gd name="connsiteX68" fmla="*/ 2646290 w 5017736"/>
                <a:gd name="connsiteY68" fmla="*/ 64790 h 1659355"/>
                <a:gd name="connsiteX69" fmla="*/ 2166817 w 5017736"/>
                <a:gd name="connsiteY69" fmla="*/ 51832 h 1659355"/>
                <a:gd name="connsiteX70" fmla="*/ 1920601 w 5017736"/>
                <a:gd name="connsiteY70" fmla="*/ 25916 h 1659355"/>
                <a:gd name="connsiteX71" fmla="*/ 1752138 w 5017736"/>
                <a:gd name="connsiteY71" fmla="*/ 0 h 1659355"/>
                <a:gd name="connsiteX72" fmla="*/ 1350417 w 5017736"/>
                <a:gd name="connsiteY72" fmla="*/ 25916 h 1659355"/>
                <a:gd name="connsiteX73" fmla="*/ 1194913 w 5017736"/>
                <a:gd name="connsiteY73" fmla="*/ 38874 h 1659355"/>
                <a:gd name="connsiteX74" fmla="*/ 896862 w 5017736"/>
                <a:gd name="connsiteY74" fmla="*/ 77748 h 1659355"/>
                <a:gd name="connsiteX75" fmla="*/ 806151 w 5017736"/>
                <a:gd name="connsiteY75" fmla="*/ 90705 h 1659355"/>
                <a:gd name="connsiteX76" fmla="*/ 624729 w 5017736"/>
                <a:gd name="connsiteY76" fmla="*/ 103663 h 1659355"/>
                <a:gd name="connsiteX77" fmla="*/ 132297 w 5017736"/>
                <a:gd name="connsiteY77" fmla="*/ 90705 h 1659355"/>
                <a:gd name="connsiteX78" fmla="*/ 41586 w 5017736"/>
                <a:gd name="connsiteY78" fmla="*/ 77748 h 1659355"/>
                <a:gd name="connsiteX79" fmla="*/ 2710 w 5017736"/>
                <a:gd name="connsiteY79" fmla="*/ 51832 h 1659355"/>
                <a:gd name="connsiteX80" fmla="*/ 41586 w 5017736"/>
                <a:gd name="connsiteY80" fmla="*/ 38874 h 165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17736" h="1659355">
                  <a:moveTo>
                    <a:pt x="41586" y="38874"/>
                  </a:moveTo>
                  <a:lnTo>
                    <a:pt x="41586" y="38874"/>
                  </a:lnTo>
                  <a:cubicBezTo>
                    <a:pt x="71823" y="64790"/>
                    <a:pt x="102532" y="90165"/>
                    <a:pt x="132297" y="116621"/>
                  </a:cubicBezTo>
                  <a:cubicBezTo>
                    <a:pt x="141429" y="124737"/>
                    <a:pt x="150583" y="132997"/>
                    <a:pt x="158215" y="142537"/>
                  </a:cubicBezTo>
                  <a:cubicBezTo>
                    <a:pt x="188154" y="179958"/>
                    <a:pt x="175281" y="179514"/>
                    <a:pt x="210050" y="207327"/>
                  </a:cubicBezTo>
                  <a:cubicBezTo>
                    <a:pt x="222212" y="217056"/>
                    <a:pt x="236961" y="223273"/>
                    <a:pt x="248926" y="233243"/>
                  </a:cubicBezTo>
                  <a:cubicBezTo>
                    <a:pt x="263005" y="244975"/>
                    <a:pt x="273723" y="260385"/>
                    <a:pt x="287802" y="272117"/>
                  </a:cubicBezTo>
                  <a:cubicBezTo>
                    <a:pt x="321296" y="300028"/>
                    <a:pt x="326591" y="298004"/>
                    <a:pt x="365554" y="310991"/>
                  </a:cubicBezTo>
                  <a:cubicBezTo>
                    <a:pt x="446273" y="391704"/>
                    <a:pt x="329411" y="282577"/>
                    <a:pt x="430348" y="349865"/>
                  </a:cubicBezTo>
                  <a:cubicBezTo>
                    <a:pt x="445596" y="360030"/>
                    <a:pt x="455145" y="377008"/>
                    <a:pt x="469224" y="388739"/>
                  </a:cubicBezTo>
                  <a:cubicBezTo>
                    <a:pt x="481189" y="398709"/>
                    <a:pt x="495938" y="404926"/>
                    <a:pt x="508100" y="414654"/>
                  </a:cubicBezTo>
                  <a:cubicBezTo>
                    <a:pt x="574065" y="467422"/>
                    <a:pt x="481369" y="414247"/>
                    <a:pt x="585853" y="466486"/>
                  </a:cubicBezTo>
                  <a:cubicBezTo>
                    <a:pt x="610267" y="490899"/>
                    <a:pt x="631130" y="516844"/>
                    <a:pt x="663605" y="531276"/>
                  </a:cubicBezTo>
                  <a:cubicBezTo>
                    <a:pt x="688570" y="542371"/>
                    <a:pt x="715440" y="548553"/>
                    <a:pt x="741357" y="557192"/>
                  </a:cubicBezTo>
                  <a:cubicBezTo>
                    <a:pt x="754316" y="561511"/>
                    <a:pt x="768867" y="562573"/>
                    <a:pt x="780233" y="570150"/>
                  </a:cubicBezTo>
                  <a:cubicBezTo>
                    <a:pt x="793192" y="578789"/>
                    <a:pt x="804878" y="589741"/>
                    <a:pt x="819110" y="596066"/>
                  </a:cubicBezTo>
                  <a:cubicBezTo>
                    <a:pt x="844075" y="607161"/>
                    <a:pt x="874131" y="606829"/>
                    <a:pt x="896862" y="621982"/>
                  </a:cubicBezTo>
                  <a:cubicBezTo>
                    <a:pt x="909821" y="630621"/>
                    <a:pt x="923576" y="638169"/>
                    <a:pt x="935738" y="647898"/>
                  </a:cubicBezTo>
                  <a:cubicBezTo>
                    <a:pt x="945278" y="655530"/>
                    <a:pt x="950728" y="668350"/>
                    <a:pt x="961656" y="673814"/>
                  </a:cubicBezTo>
                  <a:cubicBezTo>
                    <a:pt x="986091" y="686031"/>
                    <a:pt x="1013491" y="691091"/>
                    <a:pt x="1039408" y="699730"/>
                  </a:cubicBezTo>
                  <a:cubicBezTo>
                    <a:pt x="1052367" y="704049"/>
                    <a:pt x="1066918" y="705112"/>
                    <a:pt x="1078284" y="712688"/>
                  </a:cubicBezTo>
                  <a:cubicBezTo>
                    <a:pt x="1131979" y="748482"/>
                    <a:pt x="1102051" y="734826"/>
                    <a:pt x="1168995" y="751561"/>
                  </a:cubicBezTo>
                  <a:cubicBezTo>
                    <a:pt x="1214561" y="797123"/>
                    <a:pt x="1177478" y="766849"/>
                    <a:pt x="1259706" y="803393"/>
                  </a:cubicBezTo>
                  <a:cubicBezTo>
                    <a:pt x="1277359" y="811238"/>
                    <a:pt x="1293215" y="823201"/>
                    <a:pt x="1311541" y="829309"/>
                  </a:cubicBezTo>
                  <a:cubicBezTo>
                    <a:pt x="1331215" y="835867"/>
                    <a:pt x="1439168" y="852428"/>
                    <a:pt x="1454087" y="855225"/>
                  </a:cubicBezTo>
                  <a:cubicBezTo>
                    <a:pt x="1702640" y="901826"/>
                    <a:pt x="1484630" y="864635"/>
                    <a:pt x="1661427" y="894099"/>
                  </a:cubicBezTo>
                  <a:lnTo>
                    <a:pt x="1855808" y="958889"/>
                  </a:lnTo>
                  <a:lnTo>
                    <a:pt x="1894684" y="971847"/>
                  </a:lnTo>
                  <a:cubicBezTo>
                    <a:pt x="1907643" y="976166"/>
                    <a:pt x="1920877" y="979732"/>
                    <a:pt x="1933560" y="984805"/>
                  </a:cubicBezTo>
                  <a:cubicBezTo>
                    <a:pt x="1961620" y="996029"/>
                    <a:pt x="2005304" y="1014973"/>
                    <a:pt x="2037230" y="1023679"/>
                  </a:cubicBezTo>
                  <a:cubicBezTo>
                    <a:pt x="2071595" y="1033050"/>
                    <a:pt x="2107107" y="1038331"/>
                    <a:pt x="2140899" y="1049594"/>
                  </a:cubicBezTo>
                  <a:cubicBezTo>
                    <a:pt x="2153858" y="1053913"/>
                    <a:pt x="2166986" y="1057756"/>
                    <a:pt x="2179776" y="1062552"/>
                  </a:cubicBezTo>
                  <a:cubicBezTo>
                    <a:pt x="2201556" y="1070719"/>
                    <a:pt x="2222336" y="1081628"/>
                    <a:pt x="2244569" y="1088468"/>
                  </a:cubicBezTo>
                  <a:cubicBezTo>
                    <a:pt x="2302622" y="1106330"/>
                    <a:pt x="2354731" y="1115682"/>
                    <a:pt x="2413033" y="1127342"/>
                  </a:cubicBezTo>
                  <a:cubicBezTo>
                    <a:pt x="2430311" y="1135981"/>
                    <a:pt x="2446231" y="1148175"/>
                    <a:pt x="2464868" y="1153258"/>
                  </a:cubicBezTo>
                  <a:cubicBezTo>
                    <a:pt x="2494336" y="1161294"/>
                    <a:pt x="2525271" y="1162428"/>
                    <a:pt x="2555579" y="1166216"/>
                  </a:cubicBezTo>
                  <a:cubicBezTo>
                    <a:pt x="2626591" y="1175092"/>
                    <a:pt x="2731796" y="1185133"/>
                    <a:pt x="2801794" y="1192132"/>
                  </a:cubicBezTo>
                  <a:cubicBezTo>
                    <a:pt x="2836351" y="1200771"/>
                    <a:pt x="2873604" y="1202119"/>
                    <a:pt x="2905464" y="1218048"/>
                  </a:cubicBezTo>
                  <a:cubicBezTo>
                    <a:pt x="2969517" y="1250072"/>
                    <a:pt x="2938973" y="1237856"/>
                    <a:pt x="2996175" y="1256922"/>
                  </a:cubicBezTo>
                  <a:cubicBezTo>
                    <a:pt x="3004814" y="1265561"/>
                    <a:pt x="3011165" y="1277374"/>
                    <a:pt x="3022093" y="1282838"/>
                  </a:cubicBezTo>
                  <a:cubicBezTo>
                    <a:pt x="3038023" y="1290802"/>
                    <a:pt x="3056464" y="1292303"/>
                    <a:pt x="3073928" y="1295796"/>
                  </a:cubicBezTo>
                  <a:cubicBezTo>
                    <a:pt x="3099693" y="1300949"/>
                    <a:pt x="3125829" y="1304054"/>
                    <a:pt x="3151680" y="1308754"/>
                  </a:cubicBezTo>
                  <a:cubicBezTo>
                    <a:pt x="3173350" y="1312694"/>
                    <a:pt x="3194876" y="1317393"/>
                    <a:pt x="3216474" y="1321712"/>
                  </a:cubicBezTo>
                  <a:cubicBezTo>
                    <a:pt x="3262546" y="1344747"/>
                    <a:pt x="3262697" y="1347876"/>
                    <a:pt x="3307185" y="1360586"/>
                  </a:cubicBezTo>
                  <a:cubicBezTo>
                    <a:pt x="3340072" y="1369981"/>
                    <a:pt x="3366820" y="1373183"/>
                    <a:pt x="3397896" y="1386501"/>
                  </a:cubicBezTo>
                  <a:cubicBezTo>
                    <a:pt x="3543863" y="1449055"/>
                    <a:pt x="3305983" y="1370003"/>
                    <a:pt x="3579318" y="1438333"/>
                  </a:cubicBezTo>
                  <a:cubicBezTo>
                    <a:pt x="3613875" y="1446972"/>
                    <a:pt x="3647853" y="1458393"/>
                    <a:pt x="3682988" y="1464249"/>
                  </a:cubicBezTo>
                  <a:cubicBezTo>
                    <a:pt x="3734823" y="1472888"/>
                    <a:pt x="3787511" y="1477421"/>
                    <a:pt x="3838492" y="1490165"/>
                  </a:cubicBezTo>
                  <a:cubicBezTo>
                    <a:pt x="3855770" y="1494484"/>
                    <a:pt x="3872654" y="1500914"/>
                    <a:pt x="3890327" y="1503123"/>
                  </a:cubicBezTo>
                  <a:cubicBezTo>
                    <a:pt x="3941940" y="1509574"/>
                    <a:pt x="3993997" y="1511762"/>
                    <a:pt x="4045832" y="1516081"/>
                  </a:cubicBezTo>
                  <a:lnTo>
                    <a:pt x="4201337" y="1541997"/>
                  </a:lnTo>
                  <a:cubicBezTo>
                    <a:pt x="4248917" y="1550271"/>
                    <a:pt x="4295756" y="1563903"/>
                    <a:pt x="4343883" y="1567913"/>
                  </a:cubicBezTo>
                  <a:lnTo>
                    <a:pt x="4499387" y="1580871"/>
                  </a:lnTo>
                  <a:cubicBezTo>
                    <a:pt x="4615711" y="1604134"/>
                    <a:pt x="4542453" y="1590208"/>
                    <a:pt x="4719686" y="1619745"/>
                  </a:cubicBezTo>
                  <a:cubicBezTo>
                    <a:pt x="4745603" y="1624064"/>
                    <a:pt x="4771948" y="1626331"/>
                    <a:pt x="4797438" y="1632703"/>
                  </a:cubicBezTo>
                  <a:cubicBezTo>
                    <a:pt x="4865821" y="1649798"/>
                    <a:pt x="4865307" y="1651878"/>
                    <a:pt x="4952943" y="1658619"/>
                  </a:cubicBezTo>
                  <a:cubicBezTo>
                    <a:pt x="4974477" y="1660275"/>
                    <a:pt x="4996138" y="1658619"/>
                    <a:pt x="5017736" y="1658619"/>
                  </a:cubicBezTo>
                  <a:lnTo>
                    <a:pt x="5017736" y="1632703"/>
                  </a:lnTo>
                  <a:cubicBezTo>
                    <a:pt x="5013417" y="1593829"/>
                    <a:pt x="5009948" y="1554851"/>
                    <a:pt x="5004778" y="1516081"/>
                  </a:cubicBezTo>
                  <a:cubicBezTo>
                    <a:pt x="5001305" y="1490038"/>
                    <a:pt x="4991819" y="1464607"/>
                    <a:pt x="4991819" y="1438333"/>
                  </a:cubicBezTo>
                  <a:cubicBezTo>
                    <a:pt x="4991819" y="1273095"/>
                    <a:pt x="5002924" y="1184757"/>
                    <a:pt x="5017736" y="1036637"/>
                  </a:cubicBezTo>
                  <a:cubicBezTo>
                    <a:pt x="5008269" y="790500"/>
                    <a:pt x="4996798" y="516077"/>
                    <a:pt x="4991819" y="272117"/>
                  </a:cubicBezTo>
                  <a:cubicBezTo>
                    <a:pt x="4990409" y="203022"/>
                    <a:pt x="4991819" y="133899"/>
                    <a:pt x="4991819" y="64790"/>
                  </a:cubicBezTo>
                  <a:lnTo>
                    <a:pt x="4991819" y="64790"/>
                  </a:lnTo>
                  <a:cubicBezTo>
                    <a:pt x="4719686" y="69109"/>
                    <a:pt x="4447567" y="81027"/>
                    <a:pt x="4175419" y="77748"/>
                  </a:cubicBezTo>
                  <a:cubicBezTo>
                    <a:pt x="4088603" y="76702"/>
                    <a:pt x="4003052" y="53439"/>
                    <a:pt x="3916245" y="51832"/>
                  </a:cubicBezTo>
                  <a:cubicBezTo>
                    <a:pt x="3769341" y="49112"/>
                    <a:pt x="3622536" y="61293"/>
                    <a:pt x="3475648" y="64790"/>
                  </a:cubicBezTo>
                  <a:lnTo>
                    <a:pt x="2827712" y="77748"/>
                  </a:lnTo>
                  <a:cubicBezTo>
                    <a:pt x="2767238" y="73429"/>
                    <a:pt x="2706871" y="67166"/>
                    <a:pt x="2646290" y="64790"/>
                  </a:cubicBezTo>
                  <a:cubicBezTo>
                    <a:pt x="2486530" y="58525"/>
                    <a:pt x="2326471" y="60384"/>
                    <a:pt x="2166817" y="51832"/>
                  </a:cubicBezTo>
                  <a:cubicBezTo>
                    <a:pt x="2084410" y="47418"/>
                    <a:pt x="2002489" y="36151"/>
                    <a:pt x="1920601" y="25916"/>
                  </a:cubicBezTo>
                  <a:cubicBezTo>
                    <a:pt x="1795076" y="10226"/>
                    <a:pt x="1851080" y="19788"/>
                    <a:pt x="1752138" y="0"/>
                  </a:cubicBezTo>
                  <a:lnTo>
                    <a:pt x="1350417" y="25916"/>
                  </a:lnTo>
                  <a:cubicBezTo>
                    <a:pt x="1298529" y="29536"/>
                    <a:pt x="1246591" y="32968"/>
                    <a:pt x="1194913" y="38874"/>
                  </a:cubicBezTo>
                  <a:cubicBezTo>
                    <a:pt x="1095369" y="50250"/>
                    <a:pt x="996175" y="64507"/>
                    <a:pt x="896862" y="77748"/>
                  </a:cubicBezTo>
                  <a:cubicBezTo>
                    <a:pt x="866586" y="81784"/>
                    <a:pt x="836617" y="88529"/>
                    <a:pt x="806151" y="90705"/>
                  </a:cubicBezTo>
                  <a:lnTo>
                    <a:pt x="624729" y="103663"/>
                  </a:lnTo>
                  <a:lnTo>
                    <a:pt x="132297" y="90705"/>
                  </a:lnTo>
                  <a:cubicBezTo>
                    <a:pt x="101783" y="89349"/>
                    <a:pt x="70842" y="86524"/>
                    <a:pt x="41586" y="77748"/>
                  </a:cubicBezTo>
                  <a:cubicBezTo>
                    <a:pt x="26669" y="73273"/>
                    <a:pt x="-10249" y="60471"/>
                    <a:pt x="2710" y="51832"/>
                  </a:cubicBezTo>
                  <a:cubicBezTo>
                    <a:pt x="24275" y="37456"/>
                    <a:pt x="35107" y="41034"/>
                    <a:pt x="41586" y="38874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4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87081" y="1840981"/>
              <a:ext cx="3708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Earth shadow – neutrinos suppressed</a:t>
              </a:r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>
            <a:off x="2762250" y="3937000"/>
            <a:ext cx="5222875" cy="698500"/>
          </a:xfrm>
          <a:custGeom>
            <a:avLst/>
            <a:gdLst>
              <a:gd name="connsiteX0" fmla="*/ 0 w 5222875"/>
              <a:gd name="connsiteY0" fmla="*/ 698500 h 698500"/>
              <a:gd name="connsiteX1" fmla="*/ 1778000 w 5222875"/>
              <a:gd name="connsiteY1" fmla="*/ 190500 h 698500"/>
              <a:gd name="connsiteX2" fmla="*/ 5143500 w 5222875"/>
              <a:gd name="connsiteY2" fmla="*/ 47625 h 698500"/>
              <a:gd name="connsiteX3" fmla="*/ 5143500 w 5222875"/>
              <a:gd name="connsiteY3" fmla="*/ 47625 h 698500"/>
              <a:gd name="connsiteX4" fmla="*/ 5222875 w 5222875"/>
              <a:gd name="connsiteY4" fmla="*/ 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2875" h="698500">
                <a:moveTo>
                  <a:pt x="0" y="698500"/>
                </a:moveTo>
                <a:cubicBezTo>
                  <a:pt x="460375" y="498739"/>
                  <a:pt x="920750" y="298979"/>
                  <a:pt x="1778000" y="190500"/>
                </a:cubicBezTo>
                <a:cubicBezTo>
                  <a:pt x="2635250" y="82021"/>
                  <a:pt x="5143500" y="47625"/>
                  <a:pt x="5143500" y="47625"/>
                </a:cubicBezTo>
                <a:lnTo>
                  <a:pt x="5143500" y="47625"/>
                </a:lnTo>
                <a:lnTo>
                  <a:pt x="5222875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38031" y="1164779"/>
            <a:ext cx="7137898" cy="4826579"/>
            <a:chOff x="1177310" y="1164779"/>
            <a:chExt cx="7137898" cy="482657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10" y="1164779"/>
              <a:ext cx="7137898" cy="4826579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3071828" y="4713852"/>
              <a:ext cx="332419" cy="288069"/>
            </a:xfrm>
            <a:prstGeom prst="ellipse">
              <a:avLst/>
            </a:prstGeom>
            <a:solidFill>
              <a:schemeClr val="bg1">
                <a:lumMod val="75000"/>
                <a:alpha val="43000"/>
              </a:schemeClr>
            </a:solidFill>
            <a:ln w="190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734865" y="3831823"/>
              <a:ext cx="332419" cy="288069"/>
            </a:xfrm>
            <a:prstGeom prst="ellipse">
              <a:avLst/>
            </a:prstGeom>
            <a:solidFill>
              <a:schemeClr val="bg1">
                <a:lumMod val="75000"/>
                <a:alpha val="43000"/>
              </a:schemeClr>
            </a:solidFill>
            <a:ln w="190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7460" y="3975858"/>
            <a:ext cx="2687405" cy="1060616"/>
            <a:chOff x="1047460" y="3975858"/>
            <a:chExt cx="2687405" cy="1060616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047460" y="4884074"/>
              <a:ext cx="2024368" cy="117847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1047460" y="3975858"/>
              <a:ext cx="2687405" cy="1060616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8170189" y="3831823"/>
            <a:ext cx="90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3366FF"/>
                </a:solidFill>
                <a:cs typeface="Symbol" charset="2"/>
              </a:rPr>
              <a:t>e</a:t>
            </a:r>
            <a:r>
              <a:rPr lang="en-US" dirty="0" smtClean="0">
                <a:solidFill>
                  <a:srgbClr val="3366FF"/>
                </a:solidFill>
                <a:cs typeface="Symbol" charset="2"/>
              </a:rPr>
              <a:t> veto</a:t>
            </a:r>
            <a:endParaRPr lang="en-US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5276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014" y="1472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Papers explaining IceCube neutrinos</a:t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smtClean="0"/>
              <a:t>partial list)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Galactic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“Galactic PeV </a:t>
            </a:r>
            <a:r>
              <a:rPr lang="en-US" sz="1400" dirty="0" smtClean="0"/>
              <a:t>Neutrinos,” Gupta, arXiv:1305.4123</a:t>
            </a:r>
            <a:endParaRPr lang="en-US" sz="1400" dirty="0"/>
          </a:p>
          <a:p>
            <a:r>
              <a:rPr lang="en-US" sz="1400" dirty="0" smtClean="0"/>
              <a:t>“Sub-PeV Neutrinos from TeV Unidentified Sources in the Galaxy,” Fox, </a:t>
            </a:r>
            <a:r>
              <a:rPr lang="en-US" sz="1400" dirty="0" err="1" smtClean="0"/>
              <a:t>Kashiytama</a:t>
            </a:r>
            <a:r>
              <a:rPr lang="en-US" sz="1400" dirty="0" smtClean="0"/>
              <a:t>, </a:t>
            </a:r>
            <a:r>
              <a:rPr lang="en-US" sz="1400" dirty="0" err="1" smtClean="0"/>
              <a:t>Mészarós</a:t>
            </a:r>
            <a:r>
              <a:rPr lang="en-US" sz="1400" dirty="0" smtClean="0"/>
              <a:t>, arXiv:1305.6606</a:t>
            </a:r>
          </a:p>
          <a:p>
            <a:r>
              <a:rPr lang="en-US" sz="1400" dirty="0" smtClean="0"/>
              <a:t>“</a:t>
            </a:r>
            <a:r>
              <a:rPr lang="en-US" sz="1400" dirty="0"/>
              <a:t>Pinning down the cosmic ray source mechanism with new IceCube </a:t>
            </a:r>
            <a:r>
              <a:rPr lang="en-US" sz="1400" dirty="0" smtClean="0"/>
              <a:t>data,” </a:t>
            </a:r>
            <a:r>
              <a:rPr lang="en-US" sz="1400" dirty="0" err="1" smtClean="0"/>
              <a:t>Anchordoqui</a:t>
            </a:r>
            <a:r>
              <a:rPr lang="en-US" sz="1400" dirty="0" smtClean="0"/>
              <a:t> et al., arXiv:1306.5021</a:t>
            </a:r>
          </a:p>
          <a:p>
            <a:r>
              <a:rPr lang="en-US" sz="1400" dirty="0" smtClean="0"/>
              <a:t>“The </a:t>
            </a:r>
            <a:r>
              <a:rPr lang="en-US" sz="1400" dirty="0"/>
              <a:t>Galactic </a:t>
            </a:r>
            <a:r>
              <a:rPr lang="en-US" sz="1400" dirty="0" err="1" smtClean="0"/>
              <a:t>Pevatron</a:t>
            </a:r>
            <a:r>
              <a:rPr lang="en-US" sz="1400" dirty="0"/>
              <a:t>,</a:t>
            </a:r>
            <a:r>
              <a:rPr lang="en-US" sz="1400" dirty="0" smtClean="0"/>
              <a:t>” </a:t>
            </a:r>
            <a:r>
              <a:rPr lang="en-US" sz="1400" dirty="0" err="1" smtClean="0"/>
              <a:t>Neronov</a:t>
            </a:r>
            <a:r>
              <a:rPr lang="en-US" sz="1400" dirty="0" smtClean="0"/>
              <a:t>, </a:t>
            </a:r>
            <a:r>
              <a:rPr lang="en-US" sz="1400" dirty="0" err="1" smtClean="0"/>
              <a:t>Semikoz</a:t>
            </a:r>
            <a:r>
              <a:rPr lang="en-US" sz="1400" dirty="0" smtClean="0"/>
              <a:t>, </a:t>
            </a:r>
            <a:r>
              <a:rPr lang="en-US" sz="1400" dirty="0" err="1" smtClean="0"/>
              <a:t>Tchernin</a:t>
            </a:r>
            <a:r>
              <a:rPr lang="en-US" sz="1400" dirty="0" smtClean="0"/>
              <a:t>, arXiv:1307.2158</a:t>
            </a:r>
          </a:p>
          <a:p>
            <a:endParaRPr lang="en-US" sz="1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306513"/>
            <a:ext cx="4041775" cy="639762"/>
          </a:xfrm>
        </p:spPr>
        <p:txBody>
          <a:bodyPr/>
          <a:lstStyle/>
          <a:p>
            <a:r>
              <a:rPr lang="en-US" dirty="0" smtClean="0"/>
              <a:t>Extragalactic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1946275"/>
            <a:ext cx="4041775" cy="4598458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“PeV neutrinos from the propagation of ultra-high energy cosmic </a:t>
            </a:r>
            <a:r>
              <a:rPr lang="en-US" sz="1400" dirty="0" smtClean="0"/>
              <a:t>rays,” </a:t>
            </a:r>
            <a:r>
              <a:rPr lang="en-US" sz="1400" dirty="0" err="1" smtClean="0"/>
              <a:t>Roulet</a:t>
            </a:r>
            <a:r>
              <a:rPr lang="en-US" sz="1400" dirty="0" smtClean="0"/>
              <a:t> et al., arXiv:1209.4033</a:t>
            </a:r>
          </a:p>
          <a:p>
            <a:r>
              <a:rPr lang="en-US" sz="1400" dirty="0" smtClean="0"/>
              <a:t>“On </a:t>
            </a:r>
            <a:r>
              <a:rPr lang="en-US" sz="1400" dirty="0"/>
              <a:t>The Origin of </a:t>
            </a:r>
            <a:r>
              <a:rPr lang="en-US" sz="1400" dirty="0" err="1"/>
              <a:t>IceCube's</a:t>
            </a:r>
            <a:r>
              <a:rPr lang="en-US" sz="1400" dirty="0"/>
              <a:t> PeV </a:t>
            </a:r>
            <a:r>
              <a:rPr lang="en-US" sz="1400" dirty="0" smtClean="0"/>
              <a:t>Neutrinos,” </a:t>
            </a:r>
            <a:r>
              <a:rPr lang="en-US" sz="1400" dirty="0" err="1" smtClean="0"/>
              <a:t>Cholis</a:t>
            </a:r>
            <a:r>
              <a:rPr lang="en-US" sz="1400" dirty="0" smtClean="0"/>
              <a:t>, Hooper, arXiv:1211.1974 </a:t>
            </a:r>
          </a:p>
          <a:p>
            <a:r>
              <a:rPr lang="en-US" sz="1400" dirty="0" smtClean="0"/>
              <a:t>“Cosmic </a:t>
            </a:r>
            <a:r>
              <a:rPr lang="en-US" sz="1400" dirty="0"/>
              <a:t>PeV Neutrinos and the Sources of Ultrahigh Energy </a:t>
            </a:r>
            <a:r>
              <a:rPr lang="en-US" sz="1400" dirty="0" smtClean="0"/>
              <a:t>Protons,”  </a:t>
            </a:r>
            <a:r>
              <a:rPr lang="en-US" sz="1400" dirty="0" err="1" smtClean="0"/>
              <a:t>Kistler</a:t>
            </a:r>
            <a:r>
              <a:rPr lang="en-US" sz="1400" dirty="0" smtClean="0"/>
              <a:t>, Stanev, </a:t>
            </a:r>
            <a:r>
              <a:rPr lang="en-US" sz="1400" dirty="0" err="1" smtClean="0"/>
              <a:t>Yuksel</a:t>
            </a:r>
            <a:r>
              <a:rPr lang="en-US" sz="1400" dirty="0" smtClean="0"/>
              <a:t> , arXiv:1301.1703</a:t>
            </a:r>
          </a:p>
          <a:p>
            <a:r>
              <a:rPr lang="en-US" sz="1400" dirty="0"/>
              <a:t>“PeV neutrinos from intergalactic interactions of cosmic rays emitted by active galactic </a:t>
            </a:r>
            <a:r>
              <a:rPr lang="en-US" sz="1400" dirty="0" smtClean="0"/>
              <a:t>nuclei,” </a:t>
            </a:r>
            <a:r>
              <a:rPr lang="en-US" sz="1400" dirty="0" err="1" smtClean="0"/>
              <a:t>Kalashev</a:t>
            </a:r>
            <a:r>
              <a:rPr lang="en-US" sz="1400" dirty="0" smtClean="0"/>
              <a:t>, </a:t>
            </a:r>
            <a:r>
              <a:rPr lang="en-US" sz="1400" dirty="0" err="1" smtClean="0"/>
              <a:t>Kusenko</a:t>
            </a:r>
            <a:r>
              <a:rPr lang="en-US" sz="1400" dirty="0" smtClean="0"/>
              <a:t>, </a:t>
            </a:r>
            <a:r>
              <a:rPr lang="en-US" sz="1400" dirty="0" err="1" smtClean="0"/>
              <a:t>Essey</a:t>
            </a:r>
            <a:r>
              <a:rPr lang="en-US" sz="1400" dirty="0" smtClean="0"/>
              <a:t>, arXiv:1303.0300</a:t>
            </a:r>
            <a:endParaRPr lang="en-US" sz="1400" dirty="0"/>
          </a:p>
          <a:p>
            <a:r>
              <a:rPr lang="en-US" sz="1400" dirty="0" smtClean="0"/>
              <a:t>“Neutrinos </a:t>
            </a:r>
            <a:r>
              <a:rPr lang="en-US" sz="1400" dirty="0"/>
              <a:t>at IceCube from Heavy Decaying Dark </a:t>
            </a:r>
            <a:r>
              <a:rPr lang="en-US" sz="1400" dirty="0" smtClean="0"/>
              <a:t>Matter,” Feldstein et al., arXiv:1303.7320</a:t>
            </a:r>
          </a:p>
          <a:p>
            <a:r>
              <a:rPr lang="en-US" sz="1400" dirty="0"/>
              <a:t>“Ice Cube Observed PeV Neutrinos from AGN </a:t>
            </a:r>
            <a:r>
              <a:rPr lang="en-US" sz="1400" dirty="0" smtClean="0"/>
              <a:t>Cores,” </a:t>
            </a:r>
            <a:r>
              <a:rPr lang="en-US" sz="1400" dirty="0" err="1" smtClean="0"/>
              <a:t>Stecker</a:t>
            </a:r>
            <a:r>
              <a:rPr lang="en-US" sz="1400" dirty="0" smtClean="0"/>
              <a:t>, arXiv:1305.7404</a:t>
            </a:r>
          </a:p>
          <a:p>
            <a:r>
              <a:rPr lang="en-US" sz="1400" dirty="0"/>
              <a:t>“Demystifying the PeV Cascades in IceCube: Less (Energy) is More (Events) </a:t>
            </a:r>
            <a:r>
              <a:rPr lang="en-US" sz="1400" dirty="0" smtClean="0"/>
              <a:t>,” </a:t>
            </a:r>
            <a:r>
              <a:rPr lang="en-US" sz="1400" dirty="0" err="1" smtClean="0"/>
              <a:t>Laha</a:t>
            </a:r>
            <a:r>
              <a:rPr lang="en-US" sz="1400" dirty="0" smtClean="0"/>
              <a:t> et al., arXiv:1306.2309</a:t>
            </a:r>
          </a:p>
          <a:p>
            <a:r>
              <a:rPr lang="en-US" sz="1400" dirty="0"/>
              <a:t> “On the </a:t>
            </a:r>
            <a:r>
              <a:rPr lang="en-US" sz="1400" dirty="0" err="1"/>
              <a:t>Hadronuclear</a:t>
            </a:r>
            <a:r>
              <a:rPr lang="en-US" sz="1400" dirty="0"/>
              <a:t> Origin of PeV Neutrinos Observed with </a:t>
            </a:r>
            <a:r>
              <a:rPr lang="en-US" sz="1400" dirty="0" smtClean="0"/>
              <a:t>IceCube,” </a:t>
            </a:r>
            <a:r>
              <a:rPr lang="en-US" sz="1400" dirty="0" err="1" smtClean="0"/>
              <a:t>Murase</a:t>
            </a:r>
            <a:r>
              <a:rPr lang="en-US" sz="1400" dirty="0" smtClean="0"/>
              <a:t>, </a:t>
            </a:r>
            <a:r>
              <a:rPr lang="en-US" sz="1400" dirty="0" err="1" smtClean="0"/>
              <a:t>Ahlers</a:t>
            </a:r>
            <a:r>
              <a:rPr lang="en-US" sz="1400" dirty="0" smtClean="0"/>
              <a:t>, </a:t>
            </a:r>
            <a:r>
              <a:rPr lang="en-US" sz="1400" dirty="0" err="1" smtClean="0"/>
              <a:t>Lacki</a:t>
            </a:r>
            <a:r>
              <a:rPr lang="en-US" sz="1400" dirty="0" smtClean="0"/>
              <a:t>, arXiv:1306.3417</a:t>
            </a:r>
          </a:p>
          <a:p>
            <a:r>
              <a:rPr lang="en-US" sz="1400" dirty="0"/>
              <a:t>“</a:t>
            </a:r>
            <a:r>
              <a:rPr lang="en-US" sz="1400" dirty="0" err="1"/>
              <a:t>Photohadronic</a:t>
            </a:r>
            <a:r>
              <a:rPr lang="en-US" sz="1400" dirty="0"/>
              <a:t> Origin of the TeV-PeV Neutrinos Observed in </a:t>
            </a:r>
            <a:r>
              <a:rPr lang="en-US" sz="1400" dirty="0" smtClean="0"/>
              <a:t>IceCube,” Winter, arXiv:1307.2793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41</a:t>
            </a:fld>
            <a:endParaRPr lang="en-US"/>
          </a:p>
        </p:txBody>
      </p:sp>
      <p:pic>
        <p:nvPicPr>
          <p:cNvPr id="10" name="Picture 9" descr="prlimagev111i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4686830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2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76195" y="0"/>
            <a:ext cx="8610600" cy="1219200"/>
          </a:xfrm>
        </p:spPr>
        <p:txBody>
          <a:bodyPr/>
          <a:lstStyle/>
          <a:p>
            <a:r>
              <a:rPr lang="en-US" sz="3600" dirty="0" smtClean="0"/>
              <a:t>Power </a:t>
            </a:r>
            <a:r>
              <a:rPr lang="en-US" sz="3600" dirty="0"/>
              <a:t>for extragalactic cosmic rays (assuming transition at </a:t>
            </a:r>
            <a:r>
              <a:rPr lang="en-US" sz="3600" dirty="0" smtClean="0"/>
              <a:t>the ankle)</a:t>
            </a:r>
            <a:endParaRPr lang="en-US" sz="3600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Energy in extra-</a:t>
            </a:r>
            <a:r>
              <a:rPr lang="en-US" sz="2400" dirty="0" smtClean="0"/>
              <a:t>galactic cosmic rays per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i="1" dirty="0" err="1" smtClean="0">
                <a:sym typeface="Symbol" charset="0"/>
              </a:rPr>
              <a:t>ln</a:t>
            </a:r>
            <a:r>
              <a:rPr lang="en-US" sz="2400" dirty="0" smtClean="0">
                <a:sym typeface="Symbol" charset="0"/>
              </a:rPr>
              <a:t>(E):</a:t>
            </a:r>
            <a:endParaRPr lang="en-US" sz="2400" baseline="300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Divide by Hubble time to estimate power required: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Power required </a:t>
            </a:r>
            <a:r>
              <a:rPr lang="en-US" sz="2400" u="sng" dirty="0">
                <a:sym typeface="r_symbol" charset="0"/>
              </a:rPr>
              <a:t>&gt;</a:t>
            </a:r>
            <a:r>
              <a:rPr lang="en-US" sz="2400" dirty="0" smtClean="0"/>
              <a:t> </a:t>
            </a:r>
            <a:r>
              <a:rPr lang="en-US" sz="2400" dirty="0"/>
              <a:t>10</a:t>
            </a:r>
            <a:r>
              <a:rPr lang="en-US" sz="2400" baseline="30000" dirty="0"/>
              <a:t>37</a:t>
            </a:r>
            <a:r>
              <a:rPr lang="en-US" sz="2400" dirty="0"/>
              <a:t> erg/Mpc</a:t>
            </a:r>
            <a:r>
              <a:rPr lang="en-US" sz="2400" baseline="30000" dirty="0"/>
              <a:t>3</a:t>
            </a:r>
            <a:r>
              <a:rPr lang="en-US" sz="2400" dirty="0"/>
              <a:t>/s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Estimates depend on cosmology + extragalactic magnetic fields: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3 x 10</a:t>
            </a:r>
            <a:r>
              <a:rPr lang="en-US" sz="2000" baseline="30000" dirty="0"/>
              <a:t>-3</a:t>
            </a:r>
            <a:r>
              <a:rPr lang="en-US" sz="2000" dirty="0"/>
              <a:t> galaxies/Mpc</a:t>
            </a:r>
            <a:r>
              <a:rPr lang="en-US" sz="2000" baseline="30000" dirty="0"/>
              <a:t>3</a:t>
            </a:r>
            <a:r>
              <a:rPr lang="en-US" sz="2000" dirty="0"/>
              <a:t>	5 x 10</a:t>
            </a:r>
            <a:r>
              <a:rPr lang="en-US" sz="2000" baseline="30000" dirty="0"/>
              <a:t>39</a:t>
            </a:r>
            <a:r>
              <a:rPr lang="en-US" sz="2000" dirty="0"/>
              <a:t> erg/s/Galaxy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3 x 10</a:t>
            </a:r>
            <a:r>
              <a:rPr lang="en-US" sz="2000" baseline="30000" dirty="0"/>
              <a:t>-6</a:t>
            </a:r>
            <a:r>
              <a:rPr lang="en-US" sz="2000" dirty="0"/>
              <a:t> clusters/Mpc</a:t>
            </a:r>
            <a:r>
              <a:rPr lang="en-US" sz="2000" baseline="30000" dirty="0"/>
              <a:t>3</a:t>
            </a:r>
            <a:r>
              <a:rPr lang="en-US" sz="2000" dirty="0"/>
              <a:t>	4 x 10</a:t>
            </a:r>
            <a:r>
              <a:rPr lang="en-US" sz="2000" baseline="30000" dirty="0"/>
              <a:t>42</a:t>
            </a:r>
            <a:r>
              <a:rPr lang="en-US" sz="2000" dirty="0"/>
              <a:t> erg/s/Galaxy Cluster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10</a:t>
            </a:r>
            <a:r>
              <a:rPr lang="en-US" sz="2000" baseline="30000" dirty="0"/>
              <a:t>-7</a:t>
            </a:r>
            <a:r>
              <a:rPr lang="en-US" sz="2000" dirty="0"/>
              <a:t> AGN/Mpc</a:t>
            </a:r>
            <a:r>
              <a:rPr lang="en-US" sz="2000" baseline="30000" dirty="0"/>
              <a:t>3</a:t>
            </a:r>
            <a:r>
              <a:rPr lang="en-US" sz="2000" dirty="0"/>
              <a:t>		10</a:t>
            </a:r>
            <a:r>
              <a:rPr lang="en-US" sz="2000" baseline="30000" dirty="0"/>
              <a:t>44</a:t>
            </a:r>
            <a:r>
              <a:rPr lang="en-US" sz="2000" dirty="0"/>
              <a:t> erg/s/AGN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~300 </a:t>
            </a:r>
            <a:r>
              <a:rPr lang="en-US" sz="2000" dirty="0"/>
              <a:t>GRB</a:t>
            </a:r>
            <a:r>
              <a:rPr lang="en-US" sz="2000" dirty="0" smtClean="0"/>
              <a:t>/(Gpc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yr) </a:t>
            </a:r>
            <a:r>
              <a:rPr lang="en-US" sz="2000"/>
              <a:t>	</a:t>
            </a:r>
            <a:r>
              <a:rPr lang="en-US" sz="2000" smtClean="0"/>
              <a:t>10</a:t>
            </a:r>
            <a:r>
              <a:rPr lang="en-US" sz="2000" baseline="30000" smtClean="0"/>
              <a:t>51</a:t>
            </a:r>
            <a:r>
              <a:rPr lang="en-US" sz="2000" smtClean="0"/>
              <a:t> </a:t>
            </a:r>
            <a:r>
              <a:rPr lang="en-US" sz="2000" dirty="0"/>
              <a:t>erg/GRB			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BAB7-D9A8-CB4A-A576-E09339213AA1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3124200"/>
            <a:ext cx="4711700" cy="52874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0" y="1961050"/>
            <a:ext cx="6660784" cy="7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89" y="1319036"/>
            <a:ext cx="6899439" cy="411622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9123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limit on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+mn-lt"/>
                <a:cs typeface="Symbol" charset="2"/>
              </a:rPr>
              <a:t> from GRB (IC40/IC59)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BD7D-BBB5-BC46-A6B7-F13BB973A2A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3010" y="5214890"/>
            <a:ext cx="7908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 events expected if observed GRB account for all UHECR</a:t>
            </a:r>
          </a:p>
          <a:p>
            <a:r>
              <a:rPr lang="en-US" sz="2400" dirty="0" smtClean="0"/>
              <a:t> None seen in correlation with GRBs of SWIFT &amp; Fermi GBM</a:t>
            </a:r>
          </a:p>
          <a:p>
            <a:r>
              <a:rPr lang="en-US" sz="2400" dirty="0" smtClean="0"/>
              <a:t>Different class of low luminosity GRB? (</a:t>
            </a:r>
            <a:r>
              <a:rPr lang="en-US" dirty="0" err="1" smtClean="0"/>
              <a:t>Cholis</a:t>
            </a:r>
            <a:r>
              <a:rPr lang="en-US" dirty="0" smtClean="0"/>
              <a:t> &amp; Hooper, 1211.1974</a:t>
            </a:r>
            <a:r>
              <a:rPr lang="en-US" sz="2400" dirty="0" smtClean="0"/>
              <a:t>) 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67385" y="1635542"/>
            <a:ext cx="306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IceCube: Nature, 19 April 2012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395" y="2017968"/>
            <a:ext cx="18991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shape due to </a:t>
            </a:r>
            <a:r>
              <a:rPr lang="en-US" dirty="0" err="1" smtClean="0"/>
              <a:t>photoproduction</a:t>
            </a:r>
            <a:r>
              <a:rPr lang="en-US" dirty="0" smtClean="0"/>
              <a:t>: Both low and high cutoffs in region of interest.</a:t>
            </a:r>
          </a:p>
        </p:txBody>
      </p:sp>
    </p:spTree>
    <p:extLst>
      <p:ext uri="{BB962C8B-B14F-4D97-AF65-F5344CB8AC3E}">
        <p14:creationId xmlns:p14="http://schemas.microsoft.com/office/powerpoint/2010/main" val="272453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2EA0-CF53-6844-A990-5D54DAF8644A}" type="slidenum">
              <a:rPr lang="en-US"/>
              <a:pPr/>
              <a:t>44</a:t>
            </a:fld>
            <a:endParaRPr lang="en-US"/>
          </a:p>
        </p:txBody>
      </p:sp>
      <p:pic>
        <p:nvPicPr>
          <p:cNvPr id="18434" name="Picture 2" descr="science-279-fromFrankRie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86400" cy="838200"/>
          </a:xfrm>
        </p:spPr>
        <p:txBody>
          <a:bodyPr/>
          <a:lstStyle/>
          <a:p>
            <a:r>
              <a:rPr lang="en-US"/>
              <a:t>Generic model I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18" y="12954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CR acceleration occurs in jets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AGN or GRB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Intense radiation fields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Models </a:t>
            </a:r>
            <a:r>
              <a:rPr lang="en-US" sz="2400" dirty="0"/>
              <a:t>assume photo-production: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 p + </a:t>
            </a:r>
            <a:r>
              <a:rPr lang="en-US" sz="2000" dirty="0">
                <a:latin typeface="Symbol" charset="0"/>
              </a:rPr>
              <a:t>g</a:t>
            </a:r>
            <a:r>
              <a:rPr lang="en-US" sz="2000" dirty="0"/>
              <a:t> </a:t>
            </a:r>
            <a:r>
              <a:rPr lang="en-US" sz="2000" dirty="0">
                <a:sym typeface="Wingdings" charset="0"/>
              </a:rPr>
              <a:t> </a:t>
            </a:r>
            <a:r>
              <a:rPr lang="en-US" sz="2000" dirty="0">
                <a:latin typeface="Symbol" charset="0"/>
                <a:sym typeface="Wingdings" charset="0"/>
              </a:rPr>
              <a:t>D</a:t>
            </a:r>
            <a:r>
              <a:rPr lang="en-US" sz="2000" baseline="30000" dirty="0">
                <a:sym typeface="Wingdings" charset="0"/>
              </a:rPr>
              <a:t>+ </a:t>
            </a:r>
            <a:r>
              <a:rPr lang="en-US" sz="2000" dirty="0">
                <a:sym typeface="Wingdings" charset="0"/>
              </a:rPr>
              <a:t> p + </a:t>
            </a:r>
            <a:r>
              <a:rPr lang="en-US" sz="2000" dirty="0">
                <a:latin typeface="Symbol" charset="0"/>
                <a:sym typeface="Wingdings" charset="0"/>
              </a:rPr>
              <a:t>p</a:t>
            </a:r>
            <a:r>
              <a:rPr lang="en-US" sz="2000" baseline="30000" dirty="0">
                <a:sym typeface="Wingdings" charset="0"/>
              </a:rPr>
              <a:t>0 </a:t>
            </a:r>
            <a:r>
              <a:rPr lang="en-US" sz="2000" dirty="0">
                <a:sym typeface="Wingdings" charset="0"/>
              </a:rPr>
              <a:t> p + </a:t>
            </a:r>
            <a:r>
              <a:rPr lang="en-US" sz="2000" dirty="0">
                <a:latin typeface="Symbol" charset="0"/>
                <a:sym typeface="Wingdings" charset="0"/>
              </a:rPr>
              <a:t>g g</a:t>
            </a:r>
            <a:endParaRPr lang="en-US" sz="2000" dirty="0">
              <a:sym typeface="Wingdings" charset="0"/>
            </a:endParaRPr>
          </a:p>
          <a:p>
            <a:pPr lvl="2">
              <a:lnSpc>
                <a:spcPct val="90000"/>
              </a:lnSpc>
            </a:pPr>
            <a:r>
              <a:rPr lang="en-US" sz="2000" dirty="0"/>
              <a:t> p + </a:t>
            </a:r>
            <a:r>
              <a:rPr lang="en-US" sz="2000" dirty="0">
                <a:latin typeface="Symbol" charset="0"/>
              </a:rPr>
              <a:t>g</a:t>
            </a:r>
            <a:r>
              <a:rPr lang="en-US" sz="2000" dirty="0"/>
              <a:t> </a:t>
            </a:r>
            <a:r>
              <a:rPr lang="en-US" sz="2000" dirty="0">
                <a:sym typeface="Wingdings" charset="0"/>
              </a:rPr>
              <a:t> </a:t>
            </a:r>
            <a:r>
              <a:rPr lang="en-US" sz="2000" dirty="0">
                <a:latin typeface="Symbol" charset="0"/>
                <a:sym typeface="Wingdings" charset="0"/>
              </a:rPr>
              <a:t>D</a:t>
            </a:r>
            <a:r>
              <a:rPr lang="en-US" sz="2000" baseline="30000" dirty="0">
                <a:sym typeface="Wingdings" charset="0"/>
              </a:rPr>
              <a:t>+ </a:t>
            </a:r>
            <a:r>
              <a:rPr lang="en-US" sz="2000" dirty="0">
                <a:sym typeface="Wingdings" charset="0"/>
              </a:rPr>
              <a:t> n + </a:t>
            </a:r>
            <a:r>
              <a:rPr lang="en-US" sz="2000" dirty="0">
                <a:latin typeface="Symbol" charset="0"/>
                <a:sym typeface="Wingdings" charset="0"/>
              </a:rPr>
              <a:t>p</a:t>
            </a:r>
            <a:r>
              <a:rPr lang="en-US" sz="2000" baseline="30000" dirty="0">
                <a:latin typeface="Symbol" charset="0"/>
                <a:sym typeface="Wingdings" charset="0"/>
              </a:rPr>
              <a:t>+</a:t>
            </a:r>
            <a:r>
              <a:rPr lang="en-US" sz="2000" baseline="30000" dirty="0">
                <a:sym typeface="Wingdings" charset="0"/>
              </a:rPr>
              <a:t> </a:t>
            </a:r>
            <a:r>
              <a:rPr lang="en-US" sz="2000" dirty="0">
                <a:sym typeface="Wingdings" charset="0"/>
              </a:rPr>
              <a:t> n + </a:t>
            </a:r>
            <a:r>
              <a:rPr lang="en-US" sz="2000" dirty="0">
                <a:latin typeface="Symbol" charset="0"/>
                <a:sym typeface="Wingdings" charset="0"/>
              </a:rPr>
              <a:t>m</a:t>
            </a:r>
            <a:r>
              <a:rPr lang="en-US" sz="2000" dirty="0">
                <a:sym typeface="Wingdings" charset="0"/>
              </a:rPr>
              <a:t> + </a:t>
            </a:r>
            <a:r>
              <a:rPr lang="en-US" sz="2000" dirty="0">
                <a:latin typeface="Symbol" charset="0"/>
                <a:sym typeface="Wingdings" charset="0"/>
              </a:rPr>
              <a:t>n</a:t>
            </a:r>
            <a:endParaRPr lang="en-US" sz="2000" dirty="0">
              <a:latin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Ideal case ( ~ </a:t>
            </a:r>
            <a:r>
              <a:rPr lang="ja-JP" altLang="en-US" sz="2800" dirty="0">
                <a:latin typeface="Arial"/>
              </a:rPr>
              <a:t>“</a:t>
            </a:r>
            <a:r>
              <a:rPr lang="en-US" sz="2800" dirty="0"/>
              <a:t>Waxman-</a:t>
            </a:r>
            <a:r>
              <a:rPr lang="en-US" sz="2800" dirty="0" err="1"/>
              <a:t>Bahcall</a:t>
            </a:r>
            <a:r>
              <a:rPr lang="en-US" sz="2800" dirty="0"/>
              <a:t> limit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Strong magnetic fields retain protons in jets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Neutrons escape, decay to protons &amp; become UHECR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A50021"/>
                </a:solidFill>
              </a:rPr>
              <a:t>Extra-galactic cosmic rays observed as </a:t>
            </a:r>
            <a:r>
              <a:rPr lang="en-US" sz="2400" dirty="0" smtClean="0">
                <a:solidFill>
                  <a:srgbClr val="A50021"/>
                </a:solidFill>
              </a:rPr>
              <a:t>protons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Energy </a:t>
            </a:r>
            <a:r>
              <a:rPr lang="en-US" sz="2400" dirty="0"/>
              <a:t>content in neutrinos </a:t>
            </a:r>
            <a:r>
              <a:rPr lang="en-US" sz="2400" b="1" dirty="0"/>
              <a:t>≈</a:t>
            </a:r>
            <a:r>
              <a:rPr lang="en-US" sz="2400" dirty="0"/>
              <a:t> energy in </a:t>
            </a:r>
            <a:r>
              <a:rPr lang="en-US" sz="2400" dirty="0" smtClean="0"/>
              <a:t>UHECR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This picture disfavored as limits go below W-B</a:t>
            </a:r>
            <a:endParaRPr lang="en-US" sz="28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867400" y="2895600"/>
            <a:ext cx="2949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charset="0"/>
                <a:hlinkClick r:id="rId3"/>
              </a:rPr>
              <a:t>http://www.ucd.ie/math-phy</a:t>
            </a:r>
            <a:endParaRPr lang="en-US" sz="1400" b="1">
              <a:latin typeface="Courier New" charset="0"/>
            </a:endParaRPr>
          </a:p>
          <a:p>
            <a:r>
              <a:rPr lang="en-US" sz="1400" b="1">
                <a:solidFill>
                  <a:srgbClr val="000099"/>
                </a:solidFill>
                <a:latin typeface="Courier New" charset="0"/>
              </a:rPr>
              <a:t>/rieger/science.gif</a:t>
            </a:r>
          </a:p>
          <a:p>
            <a:endParaRPr lang="en-US" b="1">
              <a:latin typeface="Courier New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411474" y="3547074"/>
            <a:ext cx="27368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  <a:latin typeface="Courier New" charset="0"/>
              </a:rPr>
              <a:t>Waxman, </a:t>
            </a:r>
            <a:r>
              <a:rPr lang="en-US" sz="1400" dirty="0" err="1">
                <a:solidFill>
                  <a:srgbClr val="000099"/>
                </a:solidFill>
                <a:latin typeface="Courier New" charset="0"/>
              </a:rPr>
              <a:t>Bahcall</a:t>
            </a:r>
            <a:r>
              <a:rPr lang="en-US" sz="1400" dirty="0">
                <a:solidFill>
                  <a:srgbClr val="000099"/>
                </a:solidFill>
                <a:latin typeface="Courier New" charset="0"/>
              </a:rPr>
              <a:t>, PRD 59,</a:t>
            </a:r>
          </a:p>
          <a:p>
            <a:r>
              <a:rPr lang="en-US" sz="1400" dirty="0">
                <a:solidFill>
                  <a:srgbClr val="000099"/>
                </a:solidFill>
                <a:latin typeface="Courier New" charset="0"/>
              </a:rPr>
              <a:t>023002 (1998).  Also</a:t>
            </a:r>
          </a:p>
          <a:p>
            <a:r>
              <a:rPr lang="en-US" sz="1400" dirty="0">
                <a:solidFill>
                  <a:srgbClr val="000099"/>
                </a:solidFill>
                <a:latin typeface="Courier New" charset="0"/>
              </a:rPr>
              <a:t>TKG </a:t>
            </a:r>
            <a:r>
              <a:rPr lang="en-US" sz="1400" dirty="0" err="1">
                <a:solidFill>
                  <a:srgbClr val="000099"/>
                </a:solidFill>
                <a:latin typeface="Courier New" charset="0"/>
              </a:rPr>
              <a:t>astro-ph</a:t>
            </a:r>
            <a:r>
              <a:rPr lang="en-US" sz="1400" dirty="0">
                <a:solidFill>
                  <a:srgbClr val="000099"/>
                </a:solidFill>
                <a:latin typeface="Courier New" charset="0"/>
              </a:rPr>
              <a:t>/9707283v1  </a:t>
            </a:r>
          </a:p>
        </p:txBody>
      </p:sp>
    </p:spTree>
    <p:extLst>
      <p:ext uri="{BB962C8B-B14F-4D97-AF65-F5344CB8AC3E}">
        <p14:creationId xmlns:p14="http://schemas.microsoft.com/office/powerpoint/2010/main" val="324956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AA881-92FB-654B-A9C6-702C9E7F00C7}" type="slidenum">
              <a:rPr lang="en-US"/>
              <a:pPr/>
              <a:t>45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0"/>
            <a:ext cx="5486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4000"/>
              <a:t>Generic model II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458200" cy="2819400"/>
          </a:xfrm>
        </p:spPr>
        <p:txBody>
          <a:bodyPr/>
          <a:lstStyle/>
          <a:p>
            <a:r>
              <a:rPr lang="en-US" sz="2800" dirty="0"/>
              <a:t>UHECR are accelerated in external shocks analogous to SNR</a:t>
            </a:r>
          </a:p>
          <a:p>
            <a:pPr lvl="1"/>
            <a:r>
              <a:rPr lang="en-US" sz="1800" dirty="0"/>
              <a:t>See E.G. </a:t>
            </a:r>
            <a:r>
              <a:rPr lang="en-US" sz="1800" dirty="0" err="1"/>
              <a:t>Berezhko</a:t>
            </a:r>
            <a:r>
              <a:rPr lang="en-US" sz="1800" dirty="0"/>
              <a:t>, 0809.0734 &amp; 0905.4785</a:t>
            </a:r>
            <a:endParaRPr lang="en-US" sz="2400" dirty="0"/>
          </a:p>
          <a:p>
            <a:pPr lvl="1"/>
            <a:r>
              <a:rPr lang="en-US" sz="2400" dirty="0">
                <a:solidFill>
                  <a:srgbClr val="A50021"/>
                </a:solidFill>
              </a:rPr>
              <a:t>mixed composition (accelerate whatever is there)</a:t>
            </a:r>
          </a:p>
          <a:p>
            <a:pPr lvl="1"/>
            <a:r>
              <a:rPr lang="en-US" sz="2400" dirty="0"/>
              <a:t>Low density of target material</a:t>
            </a:r>
          </a:p>
          <a:p>
            <a:pPr lvl="1">
              <a:buFontTx/>
              <a:buNone/>
            </a:pPr>
            <a:r>
              <a:rPr lang="en-US" sz="2400" dirty="0">
                <a:sym typeface="Wingdings" charset="0"/>
              </a:rPr>
              <a:t>  </a:t>
            </a:r>
            <a:r>
              <a:rPr lang="en-US" sz="2400" dirty="0"/>
              <a:t>lower level of </a:t>
            </a:r>
            <a:r>
              <a:rPr lang="en-US" sz="2400" dirty="0" err="1" smtClean="0"/>
              <a:t>TeV-PeV</a:t>
            </a:r>
            <a:r>
              <a:rPr lang="en-US" sz="2400" dirty="0" smtClean="0"/>
              <a:t> neutrino </a:t>
            </a:r>
            <a:r>
              <a:rPr lang="en-US" sz="2400" dirty="0"/>
              <a:t>production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295400" y="5943600"/>
            <a:ext cx="7315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latin typeface="Courier New" charset="0"/>
              </a:rPr>
              <a:t>Diagram from </a:t>
            </a:r>
            <a:r>
              <a:rPr lang="en-US" dirty="0" err="1" smtClean="0">
                <a:latin typeface="Courier New" charset="0"/>
              </a:rPr>
              <a:t>Begelman</a:t>
            </a:r>
            <a:r>
              <a:rPr lang="en-US" dirty="0" smtClean="0">
                <a:latin typeface="Courier New" charset="0"/>
              </a:rPr>
              <a:t> &amp; </a:t>
            </a:r>
            <a:r>
              <a:rPr lang="en-US" dirty="0" err="1" smtClean="0">
                <a:latin typeface="Courier New" charset="0"/>
              </a:rPr>
              <a:t>Cioffi</a:t>
            </a:r>
            <a:r>
              <a:rPr lang="en-US" dirty="0" smtClean="0">
                <a:latin typeface="Courier New" charset="0"/>
              </a:rPr>
              <a:t>, </a:t>
            </a:r>
            <a:r>
              <a:rPr lang="en-US" dirty="0" err="1" smtClean="0">
                <a:latin typeface="Courier New" charset="0"/>
              </a:rPr>
              <a:t>Ap.J</a:t>
            </a:r>
            <a:r>
              <a:rPr lang="en-US" dirty="0" smtClean="0">
                <a:latin typeface="Courier New" charset="0"/>
              </a:rPr>
              <a:t>. (1989) L21</a:t>
            </a:r>
            <a:endParaRPr lang="en-US" dirty="0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7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Significance</a:t>
            </a:r>
            <a:r>
              <a:rPr lang="en-US" dirty="0"/>
              <a:t> </a:t>
            </a:r>
            <a:r>
              <a:rPr lang="en-US" dirty="0" smtClean="0"/>
              <a:t>and interpretation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630710"/>
            <a:ext cx="8915400" cy="45103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 energy particles are producing neutrinos somewhere in space at detectable levels</a:t>
            </a:r>
          </a:p>
          <a:p>
            <a:pPr lvl="1"/>
            <a:r>
              <a:rPr lang="en-US" dirty="0" smtClean="0"/>
              <a:t>Galactic or extragalactic?</a:t>
            </a:r>
          </a:p>
          <a:p>
            <a:pPr lvl="1"/>
            <a:r>
              <a:rPr lang="en-US" dirty="0" smtClean="0"/>
              <a:t>By photo-pion production or by p-gas collisions?</a:t>
            </a:r>
          </a:p>
          <a:p>
            <a:r>
              <a:rPr lang="en-US" dirty="0" smtClean="0"/>
              <a:t>Consider the extragalactic possibility</a:t>
            </a:r>
          </a:p>
          <a:p>
            <a:pPr lvl="1"/>
            <a:r>
              <a:rPr lang="en-US" dirty="0" smtClean="0"/>
              <a:t>Neutrinos are not absorbed.  Therefore</a:t>
            </a:r>
            <a:r>
              <a:rPr lang="en-US" dirty="0"/>
              <a:t> 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All sources out to Hubble radius contribute</a:t>
            </a:r>
          </a:p>
          <a:p>
            <a:r>
              <a:rPr lang="en-US" dirty="0" smtClean="0"/>
              <a:t>We may see a large number of events from the whole sky before a single point source emerges</a:t>
            </a:r>
          </a:p>
          <a:p>
            <a:pPr lvl="1"/>
            <a:r>
              <a:rPr lang="en-US" sz="1900" dirty="0"/>
              <a:t>[</a:t>
            </a:r>
            <a:r>
              <a:rPr lang="en-US" sz="1900" dirty="0" smtClean="0"/>
              <a:t>see paper by Lipari, Phys. Rev. D78, 083011 (2008).]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BDEFA-B163-8847-97FF-68FF8731E57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9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3" y="1600201"/>
            <a:ext cx="8824852" cy="4525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Immediate future: more IceCube analyses, e.g. </a:t>
            </a:r>
          </a:p>
          <a:p>
            <a:pPr marL="914353" lvl="1" indent="-514350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year added to HESE analysis</a:t>
            </a:r>
          </a:p>
          <a:p>
            <a:pPr marL="914353" lvl="1" indent="-514350"/>
            <a:r>
              <a:rPr lang="en-US" dirty="0" smtClean="0"/>
              <a:t>Diffuse atmospheric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with IC79 and full detector</a:t>
            </a:r>
          </a:p>
          <a:p>
            <a:pPr marL="914353" lvl="1" indent="-514350"/>
            <a:r>
              <a:rPr lang="en-US" dirty="0" smtClean="0">
                <a:cs typeface="Symbol" charset="2"/>
              </a:rPr>
              <a:t>Nested veto regions to lower energy of HESE analysis</a:t>
            </a:r>
          </a:p>
          <a:p>
            <a:pPr marL="914353" lvl="1" indent="-514350"/>
            <a:r>
              <a:rPr lang="en-US" dirty="0" smtClean="0">
                <a:cs typeface="Symbol" charset="2"/>
              </a:rPr>
              <a:t>Spectrum of atmospheric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</a:p>
          <a:p>
            <a:pPr marL="914353" lvl="1" indent="-514350"/>
            <a:r>
              <a:rPr lang="en-US" dirty="0" smtClean="0">
                <a:cs typeface="Symbol" charset="2"/>
              </a:rPr>
              <a:t>Need to understand flavor ratio, North/South ratio, charm contribution, energy-dependence of excess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Longer term: build bigger detectors</a:t>
            </a:r>
          </a:p>
          <a:p>
            <a:pPr lvl="1"/>
            <a:r>
              <a:rPr lang="en-US" dirty="0" smtClean="0"/>
              <a:t>KM3NeT in the Mediterranean</a:t>
            </a:r>
          </a:p>
          <a:p>
            <a:pPr lvl="1"/>
            <a:r>
              <a:rPr lang="en-US" dirty="0" smtClean="0"/>
              <a:t>GVD in Lake Baikal</a:t>
            </a:r>
          </a:p>
          <a:p>
            <a:pPr lvl="1"/>
            <a:r>
              <a:rPr lang="en-US" dirty="0" smtClean="0"/>
              <a:t>IceCube extension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4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417" y="274301"/>
            <a:ext cx="6913239" cy="114300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&gt;</a:t>
            </a:r>
            <a:r>
              <a:rPr lang="en-US" dirty="0" smtClean="0"/>
              <a:t> PeV event found in 3</a:t>
            </a:r>
            <a:r>
              <a:rPr lang="en-US" baseline="30000" dirty="0" smtClean="0"/>
              <a:t>rd</a:t>
            </a:r>
            <a:r>
              <a:rPr lang="en-US" dirty="0" smtClean="0"/>
              <a:t> year burn sample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531" y="1571284"/>
            <a:ext cx="5473410" cy="47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6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1"/>
            <a:ext cx="8229600" cy="1143000"/>
          </a:xfrm>
        </p:spPr>
        <p:txBody>
          <a:bodyPr/>
          <a:lstStyle/>
          <a:p>
            <a:r>
              <a:rPr lang="en-US" dirty="0" smtClean="0"/>
              <a:t>KM3NeT design options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74" y="1944039"/>
            <a:ext cx="4447851" cy="3172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6232" y="5116280"/>
            <a:ext cx="264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KM3NeT, 1303.6877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902" y="1658744"/>
            <a:ext cx="4103098" cy="4993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073" y="129979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KM3NeT, TDR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5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62" y="274638"/>
            <a:ext cx="8229600" cy="1143000"/>
          </a:xfrm>
        </p:spPr>
        <p:txBody>
          <a:bodyPr/>
          <a:lstStyle/>
          <a:p>
            <a:r>
              <a:rPr lang="en-US" dirty="0" smtClean="0"/>
              <a:t>Implications of astrophysical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10" y="1417638"/>
            <a:ext cx="8530362" cy="493871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Observations of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g-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rays are often ambiguous</a:t>
            </a:r>
          </a:p>
          <a:p>
            <a:pPr lvl="1"/>
            <a:r>
              <a:rPr lang="en-US" i="1" dirty="0" smtClean="0">
                <a:cs typeface="Symbol" charset="2"/>
              </a:rPr>
              <a:t>Electrons radiate efficiently and usually explain the observations</a:t>
            </a:r>
          </a:p>
          <a:p>
            <a:pPr lvl="1"/>
            <a:r>
              <a:rPr lang="en-US" i="1" dirty="0" smtClean="0">
                <a:cs typeface="Symbol" charset="2"/>
              </a:rPr>
              <a:t>Signatures of hadronic origin of photons are difficult to identify and prove</a:t>
            </a:r>
          </a:p>
          <a:p>
            <a:r>
              <a:rPr lang="en-US" dirty="0" smtClean="0">
                <a:solidFill>
                  <a:srgbClr val="000090"/>
                </a:solidFill>
                <a:cs typeface="Symbol" charset="2"/>
              </a:rPr>
              <a:t>Neutrinos have a unique implication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i="1" dirty="0" smtClean="0">
                <a:cs typeface="Symbol" charset="2"/>
              </a:rPr>
              <a:t>Observation of high energy extraterrestrial </a:t>
            </a:r>
            <a:r>
              <a:rPr lang="en-US" i="1" dirty="0" smtClean="0">
                <a:latin typeface="Symbol" charset="2"/>
                <a:cs typeface="Symbol" charset="2"/>
              </a:rPr>
              <a:t>n </a:t>
            </a:r>
            <a:r>
              <a:rPr lang="en-US" i="1" dirty="0" smtClean="0">
                <a:cs typeface="Symbol" charset="2"/>
              </a:rPr>
              <a:t>requires a hadronic origin</a:t>
            </a:r>
          </a:p>
          <a:p>
            <a:pPr lvl="1"/>
            <a:r>
              <a:rPr lang="en-US" i="1" dirty="0" smtClean="0">
                <a:cs typeface="Symbol" charset="2"/>
              </a:rPr>
              <a:t>Neutrinos can emerge from deep inside a compact source without degradation by electromagnetic cascading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7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01010" y="2915791"/>
            <a:ext cx="5236689" cy="1143000"/>
          </a:xfrm>
        </p:spPr>
        <p:txBody>
          <a:bodyPr/>
          <a:lstStyle/>
          <a:p>
            <a:r>
              <a:rPr lang="en-US" dirty="0" smtClean="0"/>
              <a:t>Galactic coordinates.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50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334000" y="138976"/>
            <a:ext cx="3732463" cy="2173761"/>
            <a:chOff x="0" y="3777582"/>
            <a:chExt cx="4902200" cy="2565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777582"/>
              <a:ext cx="4902200" cy="2565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6825" y="3875834"/>
              <a:ext cx="3180405" cy="335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From KM3NeT paper 1208.1226 </a:t>
              </a:r>
              <a:endParaRPr lang="en-US" sz="14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67" y="2491075"/>
            <a:ext cx="6299200" cy="3594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44211" y="5828632"/>
            <a:ext cx="319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</a:t>
            </a:r>
            <a:r>
              <a:rPr lang="en-US" sz="1600" dirty="0" err="1" smtClean="0"/>
              <a:t>Anchordoqui</a:t>
            </a:r>
            <a:r>
              <a:rPr lang="en-US" sz="1600" dirty="0" smtClean="0"/>
              <a:t> et al., 1312.6587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123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718" y="130940"/>
            <a:ext cx="8229600" cy="811830"/>
          </a:xfrm>
        </p:spPr>
        <p:txBody>
          <a:bodyPr>
            <a:normAutofit/>
          </a:bodyPr>
          <a:lstStyle/>
          <a:p>
            <a:r>
              <a:rPr lang="en-US" dirty="0" smtClean="0"/>
              <a:t>Ideas for the future at South Pole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035050"/>
            <a:ext cx="5257800" cy="532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173610"/>
            <a:ext cx="2017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Sunflower pattern minimizes entry channels</a:t>
            </a:r>
          </a:p>
          <a:p>
            <a:endParaRPr lang="en-US" dirty="0"/>
          </a:p>
          <a:p>
            <a:r>
              <a:rPr lang="en-US" dirty="0" smtClean="0"/>
              <a:t>Average spacing:</a:t>
            </a:r>
          </a:p>
          <a:p>
            <a:r>
              <a:rPr lang="en-US" dirty="0" smtClean="0"/>
              <a:t>~250 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1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60960" y="1"/>
            <a:ext cx="8229600" cy="728676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Region of ice to instrument </a:t>
            </a:r>
            <a:r>
              <a:rPr lang="en-US" sz="2800" dirty="0" err="1" smtClean="0">
                <a:ea typeface="ＭＳ Ｐゴシック" pitchFamily="-84" charset="-128"/>
                <a:cs typeface="ＭＳ Ｐゴシック" pitchFamily="-84" charset="-128"/>
              </a:rPr>
              <a:t>DOMs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for simulations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000125" y="1076325"/>
            <a:ext cx="7242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New (continued):</a:t>
            </a:r>
          </a:p>
          <a:p>
            <a:r>
              <a:rPr lang="en-US">
                <a:solidFill>
                  <a:srgbClr val="000000"/>
                </a:solidFill>
              </a:rPr>
              <a:t>	updated dust+EDML merged log and best tilt maps</a:t>
            </a:r>
          </a:p>
          <a:p>
            <a:r>
              <a:rPr lang="en-US">
                <a:solidFill>
                  <a:srgbClr val="000000"/>
                </a:solidFill>
              </a:rPr>
              <a:t>	improved dust log vs. EDML correlation (hyperbolic log-log)</a:t>
            </a:r>
          </a:p>
          <a:p>
            <a:r>
              <a:rPr lang="en-US">
                <a:solidFill>
                  <a:srgbClr val="000000"/>
                </a:solidFill>
              </a:rPr>
              <a:t>	correlation with SPICE model: 23% </a:t>
            </a:r>
            <a:r>
              <a:rPr lang="en-US">
                <a:solidFill>
                  <a:srgbClr val="000000"/>
                </a:solidFill>
                <a:sym typeface="Wingdings" pitchFamily="-84" charset="2"/>
              </a:rPr>
              <a:t> 14%, thus better extrapolation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2"/>
          <a:srcRect l="4955" t="6715" r="14444" b="15340"/>
          <a:stretch>
            <a:fillRect/>
          </a:stretch>
        </p:blipFill>
        <p:spPr bwMode="auto">
          <a:xfrm>
            <a:off x="457200" y="849693"/>
            <a:ext cx="7576621" cy="600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2284413" y="6259513"/>
            <a:ext cx="576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OLD</a:t>
            </a:r>
          </a:p>
        </p:txBody>
      </p:sp>
      <p:sp>
        <p:nvSpPr>
          <p:cNvPr id="16390" name="TextBox 2"/>
          <p:cNvSpPr txBox="1">
            <a:spLocks noChangeArrowheads="1"/>
          </p:cNvSpPr>
          <p:nvPr/>
        </p:nvSpPr>
        <p:spPr bwMode="auto">
          <a:xfrm>
            <a:off x="6840538" y="6259513"/>
            <a:ext cx="65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-74245" y="3300597"/>
            <a:ext cx="5321287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4446431" y="3388525"/>
            <a:ext cx="5321287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585604" y="2276475"/>
            <a:ext cx="4520676" cy="1588"/>
          </a:xfrm>
          <a:prstGeom prst="straightConnector1">
            <a:avLst/>
          </a:prstGeom>
          <a:ln w="38100" cmpd="sng">
            <a:solidFill>
              <a:srgbClr val="0000FF"/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13283" y="2183779"/>
            <a:ext cx="88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1280 </a:t>
            </a:r>
            <a:r>
              <a:rPr lang="en-US" dirty="0" err="1" smtClean="0"/>
              <a:t>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40158" y="2403509"/>
            <a:ext cx="1845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1380m</a:t>
            </a:r>
          </a:p>
          <a:p>
            <a:r>
              <a:rPr lang="en-US" dirty="0" smtClean="0"/>
              <a:t>(Simulate 1350m)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62855" y="2403509"/>
            <a:ext cx="1845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2650m</a:t>
            </a:r>
          </a:p>
          <a:p>
            <a:pPr algn="r"/>
            <a:r>
              <a:rPr lang="en-US" dirty="0" smtClean="0"/>
              <a:t>(Simulate 2700m)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7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508654" y="2688561"/>
            <a:ext cx="3797984" cy="1143000"/>
          </a:xfrm>
        </p:spPr>
        <p:txBody>
          <a:bodyPr/>
          <a:lstStyle/>
          <a:p>
            <a:r>
              <a:rPr lang="en-US" dirty="0" smtClean="0"/>
              <a:t>PINGU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419100"/>
            <a:ext cx="61341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8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 descr="ICL_Lindstr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8"/>
            <a:ext cx="9144000" cy="6100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5722093"/>
            <a:ext cx="3135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Sven </a:t>
            </a:r>
            <a:r>
              <a:rPr lang="en-US" sz="1600" dirty="0" err="1" smtClean="0"/>
              <a:t>Lidstrom</a:t>
            </a:r>
            <a:r>
              <a:rPr lang="en-US" sz="1600" dirty="0" smtClean="0"/>
              <a:t>, IceCube/NSF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970421" y="3916947"/>
            <a:ext cx="2556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 you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842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192" y="379492"/>
            <a:ext cx="5065849" cy="592009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77D9-B7BD-3A4A-A7EB-1BF9654573B9}" type="slidenum">
              <a:rPr lang="en-US"/>
              <a:pPr/>
              <a:t>6</a:t>
            </a:fld>
            <a:endParaRPr lang="en-US"/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0" y="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2400">
              <a:latin typeface="Symbol" charset="0"/>
            </a:endParaRP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3662363" y="44418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3200">
              <a:solidFill>
                <a:srgbClr val="660033"/>
              </a:solidFill>
              <a:latin typeface="Palatino" charset="0"/>
            </a:endParaRP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title"/>
          </p:nvPr>
        </p:nvSpPr>
        <p:spPr>
          <a:xfrm>
            <a:off x="605956" y="152400"/>
            <a:ext cx="4191000" cy="944563"/>
          </a:xfrm>
        </p:spPr>
        <p:txBody>
          <a:bodyPr/>
          <a:lstStyle/>
          <a:p>
            <a:r>
              <a:rPr lang="en-US" sz="4000" dirty="0" smtClean="0"/>
              <a:t>Cosmic Rays</a:t>
            </a:r>
            <a:endParaRPr lang="en-US" sz="4000" dirty="0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3962400" cy="3532554"/>
          </a:xfrm>
        </p:spPr>
        <p:txBody>
          <a:bodyPr/>
          <a:lstStyle/>
          <a:p>
            <a:r>
              <a:rPr lang="en-US" sz="2400" dirty="0" smtClean="0"/>
              <a:t>Energy content of CR determines possible sources of neutrinos</a:t>
            </a:r>
          </a:p>
          <a:p>
            <a:r>
              <a:rPr lang="en-US" sz="2400" dirty="0" smtClean="0"/>
              <a:t>Extra-galactic origin is likely</a:t>
            </a:r>
          </a:p>
          <a:p>
            <a:r>
              <a:rPr lang="en-US" sz="2400" dirty="0" smtClean="0"/>
              <a:t>Location of transition from galactic to extra-galactic affects energy estimate</a:t>
            </a:r>
          </a:p>
        </p:txBody>
      </p:sp>
      <p:grpSp>
        <p:nvGrpSpPr>
          <p:cNvPr id="178183" name="Group 7"/>
          <p:cNvGrpSpPr>
            <a:grpSpLocks/>
          </p:cNvGrpSpPr>
          <p:nvPr/>
        </p:nvGrpSpPr>
        <p:grpSpPr bwMode="auto">
          <a:xfrm>
            <a:off x="5715000" y="1828800"/>
            <a:ext cx="2362200" cy="3352800"/>
            <a:chOff x="3120" y="1152"/>
            <a:chExt cx="1488" cy="2112"/>
          </a:xfrm>
        </p:grpSpPr>
        <p:sp>
          <p:nvSpPr>
            <p:cNvPr id="178184" name="Freeform 8"/>
            <p:cNvSpPr>
              <a:spLocks/>
            </p:cNvSpPr>
            <p:nvPr/>
          </p:nvSpPr>
          <p:spPr bwMode="auto">
            <a:xfrm>
              <a:off x="3120" y="1152"/>
              <a:ext cx="1488" cy="2112"/>
            </a:xfrm>
            <a:custGeom>
              <a:avLst/>
              <a:gdLst>
                <a:gd name="T0" fmla="*/ 0 w 1392"/>
                <a:gd name="T1" fmla="*/ 0 h 1968"/>
                <a:gd name="T2" fmla="*/ 768 w 1392"/>
                <a:gd name="T3" fmla="*/ 672 h 1968"/>
                <a:gd name="T4" fmla="*/ 816 w 1392"/>
                <a:gd name="T5" fmla="*/ 720 h 1968"/>
                <a:gd name="T6" fmla="*/ 1248 w 1392"/>
                <a:gd name="T7" fmla="*/ 1344 h 1968"/>
                <a:gd name="T8" fmla="*/ 1392 w 1392"/>
                <a:gd name="T9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2" h="1968">
                  <a:moveTo>
                    <a:pt x="0" y="0"/>
                  </a:moveTo>
                  <a:cubicBezTo>
                    <a:pt x="316" y="276"/>
                    <a:pt x="632" y="552"/>
                    <a:pt x="768" y="672"/>
                  </a:cubicBezTo>
                  <a:cubicBezTo>
                    <a:pt x="904" y="792"/>
                    <a:pt x="736" y="608"/>
                    <a:pt x="816" y="720"/>
                  </a:cubicBezTo>
                  <a:cubicBezTo>
                    <a:pt x="896" y="832"/>
                    <a:pt x="1152" y="1136"/>
                    <a:pt x="1248" y="1344"/>
                  </a:cubicBezTo>
                  <a:cubicBezTo>
                    <a:pt x="1344" y="1552"/>
                    <a:pt x="1368" y="1760"/>
                    <a:pt x="1392" y="1968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85" name="Text Box 9"/>
            <p:cNvSpPr txBox="1">
              <a:spLocks noChangeArrowheads="1"/>
            </p:cNvSpPr>
            <p:nvPr/>
          </p:nvSpPr>
          <p:spPr bwMode="auto">
            <a:xfrm>
              <a:off x="3312" y="2016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Courier New" charset="0"/>
                </a:rPr>
                <a:t>Galactic</a:t>
              </a:r>
            </a:p>
          </p:txBody>
        </p:sp>
      </p:grpSp>
      <p:grpSp>
        <p:nvGrpSpPr>
          <p:cNvPr id="178186" name="Group 10"/>
          <p:cNvGrpSpPr>
            <a:grpSpLocks/>
          </p:cNvGrpSpPr>
          <p:nvPr/>
        </p:nvGrpSpPr>
        <p:grpSpPr bwMode="auto">
          <a:xfrm>
            <a:off x="6683375" y="3962399"/>
            <a:ext cx="2498725" cy="1295400"/>
            <a:chOff x="3744" y="2496"/>
            <a:chExt cx="1574" cy="816"/>
          </a:xfrm>
        </p:grpSpPr>
        <p:sp>
          <p:nvSpPr>
            <p:cNvPr id="178187" name="Freeform 11"/>
            <p:cNvSpPr>
              <a:spLocks/>
            </p:cNvSpPr>
            <p:nvPr/>
          </p:nvSpPr>
          <p:spPr bwMode="auto">
            <a:xfrm>
              <a:off x="3744" y="2496"/>
              <a:ext cx="1200" cy="816"/>
            </a:xfrm>
            <a:custGeom>
              <a:avLst/>
              <a:gdLst>
                <a:gd name="T0" fmla="*/ 0 w 1200"/>
                <a:gd name="T1" fmla="*/ 0 h 816"/>
                <a:gd name="T2" fmla="*/ 672 w 1200"/>
                <a:gd name="T3" fmla="*/ 288 h 816"/>
                <a:gd name="T4" fmla="*/ 912 w 1200"/>
                <a:gd name="T5" fmla="*/ 480 h 816"/>
                <a:gd name="T6" fmla="*/ 1200 w 1200"/>
                <a:gd name="T7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816">
                  <a:moveTo>
                    <a:pt x="0" y="0"/>
                  </a:moveTo>
                  <a:cubicBezTo>
                    <a:pt x="260" y="104"/>
                    <a:pt x="520" y="208"/>
                    <a:pt x="672" y="288"/>
                  </a:cubicBezTo>
                  <a:cubicBezTo>
                    <a:pt x="824" y="368"/>
                    <a:pt x="824" y="392"/>
                    <a:pt x="912" y="480"/>
                  </a:cubicBezTo>
                  <a:cubicBezTo>
                    <a:pt x="1000" y="568"/>
                    <a:pt x="1100" y="692"/>
                    <a:pt x="1200" y="816"/>
                  </a:cubicBezTo>
                </a:path>
              </a:pathLst>
            </a:custGeom>
            <a:noFill/>
            <a:ln w="57150" cmpd="sng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88" name="Text Box 12"/>
            <p:cNvSpPr txBox="1">
              <a:spLocks noChangeArrowheads="1"/>
            </p:cNvSpPr>
            <p:nvPr/>
          </p:nvSpPr>
          <p:spPr bwMode="auto">
            <a:xfrm>
              <a:off x="3998" y="2928"/>
              <a:ext cx="13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FF"/>
                  </a:solidFill>
                  <a:latin typeface="Courier New" charset="0"/>
                </a:rPr>
                <a:t>Extra-Galactic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163" y="4572000"/>
            <a:ext cx="7502637" cy="1321363"/>
            <a:chOff x="422163" y="4572000"/>
            <a:chExt cx="7502637" cy="1321363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4650154" y="4572000"/>
              <a:ext cx="3274646" cy="3321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163" y="4581782"/>
              <a:ext cx="3829403" cy="64388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67713" y="5431698"/>
              <a:ext cx="2878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2400" dirty="0" smtClean="0">
                  <a:latin typeface="Baskerville"/>
                  <a:cs typeface="Baskerville"/>
                </a:rPr>
                <a:t>at 10</a:t>
              </a:r>
              <a:r>
                <a:rPr lang="en-US" sz="2400" baseline="30000" dirty="0" smtClean="0">
                  <a:latin typeface="Baskerville"/>
                  <a:cs typeface="Baskerville"/>
                </a:rPr>
                <a:t>10 </a:t>
              </a:r>
              <a:r>
                <a:rPr lang="en-US" sz="2400" dirty="0" smtClean="0">
                  <a:latin typeface="Baskerville"/>
                  <a:cs typeface="Baskerville"/>
                </a:rPr>
                <a:t>GeV (10</a:t>
              </a:r>
              <a:r>
                <a:rPr lang="en-US" sz="2400" baseline="30000" dirty="0" smtClean="0">
                  <a:latin typeface="Baskerville"/>
                  <a:cs typeface="Baskerville"/>
                </a:rPr>
                <a:t>19</a:t>
              </a:r>
              <a:r>
                <a:rPr lang="en-US" sz="2400" dirty="0" smtClean="0">
                  <a:latin typeface="Baskerville"/>
                  <a:cs typeface="Baskerville"/>
                </a:rPr>
                <a:t> eV)</a:t>
              </a:r>
              <a:endParaRPr lang="en-US" sz="2400" dirty="0">
                <a:latin typeface="Baskerville"/>
                <a:cs typeface="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82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0" y="1560231"/>
            <a:ext cx="2832100" cy="3545170"/>
          </a:xfrm>
          <a:prstGeom prst="rect">
            <a:avLst/>
          </a:prstGeom>
        </p:spPr>
      </p:pic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42A0-4103-0744-8D35-6D97DD37238D}" type="slidenum">
              <a:rPr lang="en-US"/>
              <a:pPr/>
              <a:t>7</a:t>
            </a:fld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84734"/>
            <a:ext cx="8229600" cy="1143000"/>
          </a:xfrm>
        </p:spPr>
        <p:txBody>
          <a:bodyPr/>
          <a:lstStyle/>
          <a:p>
            <a:r>
              <a:rPr lang="en-US" sz="4000" dirty="0"/>
              <a:t>Detecting neutrinos in H</a:t>
            </a:r>
            <a:r>
              <a:rPr lang="en-US" sz="4000" baseline="-25000" dirty="0"/>
              <a:t>2</a:t>
            </a:r>
            <a:r>
              <a:rPr lang="en-US" sz="4000" dirty="0"/>
              <a:t>0</a:t>
            </a:r>
            <a:br>
              <a:rPr lang="en-US" sz="4000" dirty="0"/>
            </a:br>
            <a:r>
              <a:rPr lang="en-US" sz="2400" i="1" dirty="0"/>
              <a:t>Proposed by Greisen, Reines, Markov in 1960</a:t>
            </a:r>
            <a:endParaRPr lang="en-US" sz="4000" i="1" dirty="0"/>
          </a:p>
        </p:txBody>
      </p:sp>
      <p:pic>
        <p:nvPicPr>
          <p:cNvPr id="24580" name="Picture 4" descr="sn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33800"/>
            <a:ext cx="16811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sk_build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429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2232025" y="2849563"/>
            <a:ext cx="2568575" cy="2179637"/>
            <a:chOff x="1406" y="1795"/>
            <a:chExt cx="2146" cy="1901"/>
          </a:xfrm>
        </p:grpSpPr>
        <p:sp>
          <p:nvSpPr>
            <p:cNvPr id="24583" name="AutoShape 7"/>
            <p:cNvSpPr>
              <a:spLocks noChangeArrowheads="1"/>
            </p:cNvSpPr>
            <p:nvPr/>
          </p:nvSpPr>
          <p:spPr bwMode="auto">
            <a:xfrm rot="-3380586">
              <a:off x="1264" y="1937"/>
              <a:ext cx="1437" cy="115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00CC">
                    <a:alpha val="33000"/>
                  </a:srgbClr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1" hangingPunct="1"/>
              <a:endParaRPr lang="en-US" sz="2400">
                <a:solidFill>
                  <a:srgbClr val="CC00CC"/>
                </a:solidFill>
                <a:latin typeface="Times New Roman" charset="0"/>
              </a:endParaRPr>
            </a:p>
          </p:txBody>
        </p:sp>
        <p:sp>
          <p:nvSpPr>
            <p:cNvPr id="24584" name="Oval 8"/>
            <p:cNvSpPr>
              <a:spLocks noChangeArrowheads="1"/>
            </p:cNvSpPr>
            <p:nvPr/>
          </p:nvSpPr>
          <p:spPr bwMode="auto">
            <a:xfrm rot="-46415035">
              <a:off x="1755" y="2612"/>
              <a:ext cx="1440" cy="430"/>
            </a:xfrm>
            <a:prstGeom prst="ellipse">
              <a:avLst/>
            </a:prstGeom>
            <a:gradFill rotWithShape="1">
              <a:gsLst>
                <a:gs pos="0">
                  <a:srgbClr val="800080">
                    <a:alpha val="32001"/>
                  </a:srgbClr>
                </a:gs>
                <a:gs pos="100000">
                  <a:srgbClr val="8000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 rot="-488613">
              <a:off x="1632" y="2064"/>
              <a:ext cx="1920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7696200" y="6053138"/>
            <a:ext cx="841375" cy="804862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F2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858000" y="51958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ANTARES</a:t>
            </a:r>
            <a:endParaRPr lang="en-US" sz="1400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208685" y="5294313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IceCube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990600" y="52943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SNO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228600" y="3886200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Super-K</a:t>
            </a:r>
          </a:p>
        </p:txBody>
      </p:sp>
      <p:pic>
        <p:nvPicPr>
          <p:cNvPr id="24591" name="Picture 15" descr="antares_p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5275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7497395" y="1013758"/>
            <a:ext cx="164660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Heritage</a:t>
            </a:r>
            <a:r>
              <a:rPr lang="en-US" sz="2000" dirty="0"/>
              <a:t>:</a:t>
            </a:r>
          </a:p>
          <a:p>
            <a:pPr>
              <a:buFontTx/>
              <a:buChar char="•"/>
            </a:pPr>
            <a:r>
              <a:rPr lang="en-US" sz="2000" dirty="0"/>
              <a:t> DUMAND</a:t>
            </a:r>
          </a:p>
          <a:p>
            <a:pPr>
              <a:buFontTx/>
              <a:buChar char="•"/>
            </a:pPr>
            <a:r>
              <a:rPr lang="en-US" sz="2000" dirty="0"/>
              <a:t> IMB</a:t>
            </a:r>
          </a:p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Kamiokande</a:t>
            </a:r>
          </a:p>
          <a:p>
            <a:pPr>
              <a:buFontTx/>
              <a:buChar char="•"/>
            </a:pPr>
            <a:r>
              <a:rPr lang="en-US" sz="2000" dirty="0" smtClean="0"/>
              <a:t>Baikal</a:t>
            </a:r>
          </a:p>
          <a:p>
            <a:pPr>
              <a:buFontTx/>
              <a:buChar char="•"/>
            </a:pPr>
            <a:r>
              <a:rPr lang="en-US" sz="2000" dirty="0" smtClean="0"/>
              <a:t>AMANDA</a:t>
            </a:r>
            <a:endParaRPr lang="en-US" sz="2000" dirty="0"/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6308725" y="5522913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Neutrino must interact</a:t>
            </a:r>
          </a:p>
          <a:p>
            <a:r>
              <a:rPr lang="en-US" b="1">
                <a:solidFill>
                  <a:srgbClr val="FF0000"/>
                </a:solidFill>
              </a:rPr>
              <a:t> to be detected</a:t>
            </a:r>
          </a:p>
        </p:txBody>
      </p:sp>
    </p:spTree>
    <p:extLst>
      <p:ext uri="{BB962C8B-B14F-4D97-AF65-F5344CB8AC3E}">
        <p14:creationId xmlns:p14="http://schemas.microsoft.com/office/powerpoint/2010/main" val="314839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1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1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0FB4-826A-5F48-B21F-D906916396A5}" type="slidenum">
              <a:rPr lang="en-US"/>
              <a:pPr/>
              <a:t>8</a:t>
            </a:fld>
            <a:endParaRPr lang="en-US"/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0" y="-1066799"/>
            <a:ext cx="9144000" cy="6100763"/>
            <a:chOff x="0" y="0"/>
            <a:chExt cx="5760" cy="3843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1508" name="Group 4"/>
            <p:cNvGrpSpPr>
              <a:grpSpLocks/>
            </p:cNvGrpSpPr>
            <p:nvPr/>
          </p:nvGrpSpPr>
          <p:grpSpPr bwMode="auto">
            <a:xfrm>
              <a:off x="2448" y="1680"/>
              <a:ext cx="3216" cy="1104"/>
              <a:chOff x="2256" y="1632"/>
              <a:chExt cx="3216" cy="1104"/>
            </a:xfrm>
          </p:grpSpPr>
          <p:sp>
            <p:nvSpPr>
              <p:cNvPr id="21509" name="Line 5"/>
              <p:cNvSpPr>
                <a:spLocks noChangeShapeType="1"/>
              </p:cNvSpPr>
              <p:nvPr/>
            </p:nvSpPr>
            <p:spPr bwMode="auto">
              <a:xfrm flipV="1">
                <a:off x="2256" y="1680"/>
                <a:ext cx="72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0" name="Line 6"/>
              <p:cNvSpPr>
                <a:spLocks noChangeShapeType="1"/>
              </p:cNvSpPr>
              <p:nvPr/>
            </p:nvSpPr>
            <p:spPr bwMode="auto">
              <a:xfrm flipV="1">
                <a:off x="2976" y="1632"/>
                <a:ext cx="15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1" name="Line 7"/>
              <p:cNvSpPr>
                <a:spLocks noChangeShapeType="1"/>
              </p:cNvSpPr>
              <p:nvPr/>
            </p:nvSpPr>
            <p:spPr bwMode="auto">
              <a:xfrm>
                <a:off x="4560" y="1632"/>
                <a:ext cx="91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2" name="Line 8"/>
              <p:cNvSpPr>
                <a:spLocks noChangeShapeType="1"/>
              </p:cNvSpPr>
              <p:nvPr/>
            </p:nvSpPr>
            <p:spPr bwMode="auto">
              <a:xfrm flipH="1">
                <a:off x="4752" y="2160"/>
                <a:ext cx="72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3" name="Line 9"/>
              <p:cNvSpPr>
                <a:spLocks noChangeShapeType="1"/>
              </p:cNvSpPr>
              <p:nvPr/>
            </p:nvSpPr>
            <p:spPr bwMode="auto">
              <a:xfrm>
                <a:off x="2256" y="2256"/>
                <a:ext cx="91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4" name="Line 10"/>
              <p:cNvSpPr>
                <a:spLocks noChangeShapeType="1"/>
              </p:cNvSpPr>
              <p:nvPr/>
            </p:nvSpPr>
            <p:spPr bwMode="auto">
              <a:xfrm flipV="1">
                <a:off x="3168" y="2688"/>
                <a:ext cx="15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515" name="Group 11"/>
          <p:cNvGrpSpPr>
            <a:grpSpLocks/>
          </p:cNvGrpSpPr>
          <p:nvPr/>
        </p:nvGrpSpPr>
        <p:grpSpPr bwMode="auto">
          <a:xfrm>
            <a:off x="3962401" y="1600200"/>
            <a:ext cx="5043488" cy="4724400"/>
            <a:chOff x="2496" y="1008"/>
            <a:chExt cx="3177" cy="2976"/>
          </a:xfrm>
        </p:grpSpPr>
        <p:pic>
          <p:nvPicPr>
            <p:cNvPr id="21516" name="Picture 12" descr="Array-Publication-cropp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008"/>
              <a:ext cx="3072" cy="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992" y="1488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IceTop</a:t>
              </a:r>
            </a:p>
          </p:txBody>
        </p:sp>
        <p:sp>
          <p:nvSpPr>
            <p:cNvPr id="21518" name="Text Box 14"/>
            <p:cNvSpPr txBox="1">
              <a:spLocks noChangeArrowheads="1"/>
            </p:cNvSpPr>
            <p:nvPr/>
          </p:nvSpPr>
          <p:spPr bwMode="auto">
            <a:xfrm>
              <a:off x="5088" y="2640"/>
              <a:ext cx="58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1450 m</a:t>
              </a:r>
            </a:p>
          </p:txBody>
        </p:sp>
        <p:sp>
          <p:nvSpPr>
            <p:cNvPr id="21519" name="Text Box 15"/>
            <p:cNvSpPr txBox="1">
              <a:spLocks noChangeArrowheads="1"/>
            </p:cNvSpPr>
            <p:nvPr/>
          </p:nvSpPr>
          <p:spPr bwMode="auto">
            <a:xfrm>
              <a:off x="5078" y="3457"/>
              <a:ext cx="58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2450 m</a:t>
              </a:r>
            </a:p>
          </p:txBody>
        </p:sp>
      </p:grpSp>
      <p:grpSp>
        <p:nvGrpSpPr>
          <p:cNvPr id="21520" name="Group 16"/>
          <p:cNvGrpSpPr>
            <a:grpSpLocks/>
          </p:cNvGrpSpPr>
          <p:nvPr/>
        </p:nvGrpSpPr>
        <p:grpSpPr bwMode="auto">
          <a:xfrm>
            <a:off x="4572000" y="-609600"/>
            <a:ext cx="3810000" cy="7239000"/>
            <a:chOff x="2832" y="-384"/>
            <a:chExt cx="2400" cy="4560"/>
          </a:xfrm>
        </p:grpSpPr>
        <p:grpSp>
          <p:nvGrpSpPr>
            <p:cNvPr id="21521" name="Group 17"/>
            <p:cNvGrpSpPr>
              <a:grpSpLocks/>
            </p:cNvGrpSpPr>
            <p:nvPr/>
          </p:nvGrpSpPr>
          <p:grpSpPr bwMode="auto">
            <a:xfrm>
              <a:off x="3199" y="-384"/>
              <a:ext cx="2033" cy="4560"/>
              <a:chOff x="3024" y="-240"/>
              <a:chExt cx="2033" cy="4560"/>
            </a:xfrm>
          </p:grpSpPr>
          <p:grpSp>
            <p:nvGrpSpPr>
              <p:cNvPr id="21522" name="Group 18"/>
              <p:cNvGrpSpPr>
                <a:grpSpLocks/>
              </p:cNvGrpSpPr>
              <p:nvPr/>
            </p:nvGrpSpPr>
            <p:grpSpPr bwMode="auto">
              <a:xfrm rot="-681421">
                <a:off x="3761" y="-240"/>
                <a:ext cx="1296" cy="1887"/>
                <a:chOff x="624" y="-528"/>
                <a:chExt cx="2976" cy="4157"/>
              </a:xfrm>
            </p:grpSpPr>
            <p:grpSp>
              <p:nvGrpSpPr>
                <p:cNvPr id="21523" name="Group 19"/>
                <p:cNvGrpSpPr>
                  <a:grpSpLocks/>
                </p:cNvGrpSpPr>
                <p:nvPr/>
              </p:nvGrpSpPr>
              <p:grpSpPr bwMode="auto">
                <a:xfrm>
                  <a:off x="624" y="-528"/>
                  <a:ext cx="2976" cy="4157"/>
                  <a:chOff x="624" y="-528"/>
                  <a:chExt cx="2976" cy="4157"/>
                </a:xfrm>
              </p:grpSpPr>
              <p:sp>
                <p:nvSpPr>
                  <p:cNvPr id="21524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2" y="-528"/>
                    <a:ext cx="768" cy="124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152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624" y="672"/>
                    <a:ext cx="2333" cy="2957"/>
                    <a:chOff x="1296" y="1261"/>
                    <a:chExt cx="2333" cy="2957"/>
                  </a:xfrm>
                </p:grpSpPr>
                <p:sp>
                  <p:nvSpPr>
                    <p:cNvPr id="21526" name="Line 2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06" y="1277"/>
                      <a:ext cx="347" cy="30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7" name="Line 23"/>
                    <p:cNvSpPr>
                      <a:spLocks noChangeShapeType="1"/>
                    </p:cNvSpPr>
                    <p:nvPr/>
                  </p:nvSpPr>
                  <p:spPr bwMode="auto">
                    <a:xfrm rot="21391733" flipV="1">
                      <a:off x="2840" y="1607"/>
                      <a:ext cx="391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8" name="Line 2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64" y="2162"/>
                      <a:ext cx="521" cy="8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9" name="Line 2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40" y="3066"/>
                      <a:ext cx="261" cy="30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0" name="Line 2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631" y="1313"/>
                      <a:ext cx="1998" cy="27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1" name="Line 2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488" y="1632"/>
                      <a:ext cx="1781" cy="24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2" name="Line 2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296" y="1638"/>
                      <a:ext cx="1998" cy="25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3" name="Line 2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13" y="3047"/>
                      <a:ext cx="912" cy="1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4" name="Line 3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24" y="264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5" name="Line 3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058" y="1582"/>
                      <a:ext cx="217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6" name="Line 3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145" y="1663"/>
                      <a:ext cx="217" cy="3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7" name="Line 3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583" y="2393"/>
                      <a:ext cx="217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8" name="Line 3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42" y="1916"/>
                      <a:ext cx="651" cy="6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9" name="Line 3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03" y="1952"/>
                      <a:ext cx="391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0" name="Line 3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82" y="2581"/>
                      <a:ext cx="347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1" name="Line 3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82" y="2664"/>
                      <a:ext cx="304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2" name="Line 3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7" y="2886"/>
                      <a:ext cx="390" cy="2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3" name="Line 3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82" y="281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4" name="Line 4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338" y="1261"/>
                      <a:ext cx="217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5" name="Line 4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48" y="1263"/>
                      <a:ext cx="30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6" name="Line 4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66" y="1669"/>
                      <a:ext cx="391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7" name="Line 4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73" y="1712"/>
                      <a:ext cx="39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8" name="Line 4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62" y="1634"/>
                      <a:ext cx="521" cy="7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9" name="Line 4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17" y="2157"/>
                      <a:ext cx="174" cy="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0" name="Line 4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59" y="2165"/>
                      <a:ext cx="434" cy="5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1" name="Line 4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10" y="2077"/>
                      <a:ext cx="565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2" name="Line 4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12" y="2594"/>
                      <a:ext cx="26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3" name="Line 4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6" y="2582"/>
                      <a:ext cx="390" cy="7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4" name="Line 5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18" y="2644"/>
                      <a:ext cx="261" cy="1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5" name="Line 5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883"/>
                      <a:ext cx="303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6" name="Line 5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793"/>
                      <a:ext cx="390" cy="6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7" name="Line 5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737" y="2825"/>
                      <a:ext cx="564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8" name="Line 5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49" y="2951"/>
                      <a:ext cx="86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9" name="Line 5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450" y="3007"/>
                      <a:ext cx="304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0" name="Line 5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975" y="3122"/>
                      <a:ext cx="304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1" name="Line 5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82" y="3237"/>
                      <a:ext cx="174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2" name="AutoShape 58"/>
                <p:cNvSpPr>
                  <a:spLocks noChangeArrowheads="1"/>
                </p:cNvSpPr>
                <p:nvPr/>
              </p:nvSpPr>
              <p:spPr bwMode="auto">
                <a:xfrm>
                  <a:off x="2544" y="624"/>
                  <a:ext cx="434" cy="432"/>
                </a:xfrm>
                <a:prstGeom prst="irregularSeal1">
                  <a:avLst/>
                </a:prstGeom>
                <a:solidFill>
                  <a:srgbClr val="FFFF00"/>
                </a:solidFill>
                <a:ln w="9525">
                  <a:solidFill>
                    <a:srgbClr val="FF0F2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563" name="Line 59"/>
              <p:cNvSpPr>
                <a:spLocks noChangeShapeType="1"/>
              </p:cNvSpPr>
              <p:nvPr/>
            </p:nvSpPr>
            <p:spPr bwMode="auto">
              <a:xfrm flipH="1">
                <a:off x="3024" y="1712"/>
                <a:ext cx="1056" cy="2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4" name="Line 60"/>
              <p:cNvSpPr>
                <a:spLocks noChangeShapeType="1"/>
              </p:cNvSpPr>
              <p:nvPr/>
            </p:nvSpPr>
            <p:spPr bwMode="auto">
              <a:xfrm flipH="1">
                <a:off x="3312" y="1761"/>
                <a:ext cx="672" cy="164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65" name="Text Box 61"/>
            <p:cNvSpPr txBox="1">
              <a:spLocks noChangeArrowheads="1"/>
            </p:cNvSpPr>
            <p:nvPr/>
          </p:nvSpPr>
          <p:spPr bwMode="auto">
            <a:xfrm>
              <a:off x="2832" y="96"/>
              <a:ext cx="17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/>
                <a:t>Cosmic ray showers from above</a:t>
              </a:r>
            </a:p>
          </p:txBody>
        </p:sp>
      </p:grpSp>
      <p:grpSp>
        <p:nvGrpSpPr>
          <p:cNvPr id="21566" name="Group 62"/>
          <p:cNvGrpSpPr>
            <a:grpSpLocks/>
          </p:cNvGrpSpPr>
          <p:nvPr/>
        </p:nvGrpSpPr>
        <p:grpSpPr bwMode="auto">
          <a:xfrm>
            <a:off x="374650" y="3352800"/>
            <a:ext cx="8769350" cy="3276600"/>
            <a:chOff x="236" y="2112"/>
            <a:chExt cx="5524" cy="2064"/>
          </a:xfrm>
        </p:grpSpPr>
        <p:grpSp>
          <p:nvGrpSpPr>
            <p:cNvPr id="21567" name="Group 63"/>
            <p:cNvGrpSpPr>
              <a:grpSpLocks/>
            </p:cNvGrpSpPr>
            <p:nvPr/>
          </p:nvGrpSpPr>
          <p:grpSpPr bwMode="auto">
            <a:xfrm rot="-6481382">
              <a:off x="2733" y="1149"/>
              <a:ext cx="1346" cy="4708"/>
              <a:chOff x="826" y="158"/>
              <a:chExt cx="1346" cy="4708"/>
            </a:xfrm>
          </p:grpSpPr>
          <p:grpSp>
            <p:nvGrpSpPr>
              <p:cNvPr id="21568" name="Group 64"/>
              <p:cNvGrpSpPr>
                <a:grpSpLocks/>
              </p:cNvGrpSpPr>
              <p:nvPr/>
            </p:nvGrpSpPr>
            <p:grpSpPr bwMode="auto">
              <a:xfrm rot="-2138939">
                <a:off x="826" y="158"/>
                <a:ext cx="1296" cy="1887"/>
                <a:chOff x="624" y="-528"/>
                <a:chExt cx="2976" cy="4157"/>
              </a:xfrm>
            </p:grpSpPr>
            <p:grpSp>
              <p:nvGrpSpPr>
                <p:cNvPr id="21569" name="Group 65"/>
                <p:cNvGrpSpPr>
                  <a:grpSpLocks/>
                </p:cNvGrpSpPr>
                <p:nvPr/>
              </p:nvGrpSpPr>
              <p:grpSpPr bwMode="auto">
                <a:xfrm>
                  <a:off x="624" y="-528"/>
                  <a:ext cx="2976" cy="4157"/>
                  <a:chOff x="624" y="-528"/>
                  <a:chExt cx="2976" cy="4157"/>
                </a:xfrm>
              </p:grpSpPr>
              <p:sp>
                <p:nvSpPr>
                  <p:cNvPr id="21570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2" y="-528"/>
                    <a:ext cx="768" cy="124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1571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624" y="672"/>
                    <a:ext cx="2333" cy="2957"/>
                    <a:chOff x="1296" y="1261"/>
                    <a:chExt cx="2333" cy="2957"/>
                  </a:xfrm>
                </p:grpSpPr>
                <p:sp>
                  <p:nvSpPr>
                    <p:cNvPr id="21572" name="Line 6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06" y="1277"/>
                      <a:ext cx="347" cy="30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3" name="Line 69"/>
                    <p:cNvSpPr>
                      <a:spLocks noChangeShapeType="1"/>
                    </p:cNvSpPr>
                    <p:nvPr/>
                  </p:nvSpPr>
                  <p:spPr bwMode="auto">
                    <a:xfrm rot="21391733" flipV="1">
                      <a:off x="2840" y="1607"/>
                      <a:ext cx="391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4" name="Line 7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64" y="2162"/>
                      <a:ext cx="521" cy="8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5" name="Line 7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40" y="3066"/>
                      <a:ext cx="261" cy="30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6" name="Line 7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631" y="1313"/>
                      <a:ext cx="1998" cy="27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7" name="Line 7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488" y="1632"/>
                      <a:ext cx="1781" cy="24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8" name="Line 7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296" y="1638"/>
                      <a:ext cx="1998" cy="25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9" name="Line 7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13" y="3047"/>
                      <a:ext cx="912" cy="1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0" name="Line 7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24" y="264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1" name="Line 7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058" y="1582"/>
                      <a:ext cx="217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2" name="Line 7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145" y="1663"/>
                      <a:ext cx="217" cy="3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3" name="Line 7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583" y="2393"/>
                      <a:ext cx="217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4" name="Line 8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42" y="1916"/>
                      <a:ext cx="651" cy="6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5" name="Line 8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03" y="1952"/>
                      <a:ext cx="391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6" name="Line 8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82" y="2581"/>
                      <a:ext cx="347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7" name="Line 8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82" y="2664"/>
                      <a:ext cx="304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8" name="Line 8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7" y="2886"/>
                      <a:ext cx="390" cy="2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9" name="Line 8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82" y="281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0" name="Line 8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338" y="1261"/>
                      <a:ext cx="217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1" name="Line 8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48" y="1263"/>
                      <a:ext cx="30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2" name="Line 8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66" y="1669"/>
                      <a:ext cx="391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3" name="Line 8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73" y="1712"/>
                      <a:ext cx="39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4" name="Line 9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62" y="1634"/>
                      <a:ext cx="521" cy="7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5" name="Line 9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17" y="2157"/>
                      <a:ext cx="174" cy="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6" name="Line 9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59" y="2165"/>
                      <a:ext cx="434" cy="5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7" name="Line 9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10" y="2077"/>
                      <a:ext cx="565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8" name="Line 9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12" y="2594"/>
                      <a:ext cx="26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9" name="Line 9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6" y="2582"/>
                      <a:ext cx="390" cy="7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0" name="Line 9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18" y="2644"/>
                      <a:ext cx="261" cy="1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1" name="Line 9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883"/>
                      <a:ext cx="303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2" name="Line 9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793"/>
                      <a:ext cx="390" cy="6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3" name="Line 9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737" y="2825"/>
                      <a:ext cx="564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4" name="Line 10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49" y="2951"/>
                      <a:ext cx="86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5" name="Line 10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450" y="3007"/>
                      <a:ext cx="304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6" name="Line 10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975" y="3122"/>
                      <a:ext cx="304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7" name="Line 10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82" y="3237"/>
                      <a:ext cx="174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608" name="AutoShape 104"/>
                <p:cNvSpPr>
                  <a:spLocks noChangeArrowheads="1"/>
                </p:cNvSpPr>
                <p:nvPr/>
              </p:nvSpPr>
              <p:spPr bwMode="auto">
                <a:xfrm>
                  <a:off x="2544" y="624"/>
                  <a:ext cx="434" cy="432"/>
                </a:xfrm>
                <a:prstGeom prst="irregularSeal1">
                  <a:avLst/>
                </a:prstGeom>
                <a:solidFill>
                  <a:srgbClr val="FFFF00"/>
                </a:solidFill>
                <a:ln w="9525">
                  <a:solidFill>
                    <a:srgbClr val="FF0F2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609" name="Line 105"/>
              <p:cNvSpPr>
                <a:spLocks noChangeShapeType="1"/>
              </p:cNvSpPr>
              <p:nvPr/>
            </p:nvSpPr>
            <p:spPr bwMode="auto">
              <a:xfrm rot="20142481" flipH="1">
                <a:off x="1116" y="2258"/>
                <a:ext cx="1056" cy="2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610" name="Text Box 106"/>
            <p:cNvSpPr txBox="1">
              <a:spLocks noChangeArrowheads="1"/>
            </p:cNvSpPr>
            <p:nvPr/>
          </p:nvSpPr>
          <p:spPr bwMode="auto">
            <a:xfrm>
              <a:off x="236" y="2112"/>
              <a:ext cx="18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Neutrinos from all directions</a:t>
              </a:r>
            </a:p>
          </p:txBody>
        </p:sp>
      </p:grpSp>
      <p:sp>
        <p:nvSpPr>
          <p:cNvPr id="21611" name="Text Box 107"/>
          <p:cNvSpPr txBox="1">
            <a:spLocks noChangeArrowheads="1"/>
          </p:cNvSpPr>
          <p:nvPr/>
        </p:nvSpPr>
        <p:spPr bwMode="auto">
          <a:xfrm>
            <a:off x="593726" y="3722688"/>
            <a:ext cx="3342764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 </a:t>
            </a:r>
            <a:r>
              <a:rPr lang="en-US" sz="1600" i="1" dirty="0">
                <a:latin typeface="Symbol" charset="0"/>
              </a:rPr>
              <a:t>n</a:t>
            </a:r>
            <a:r>
              <a:rPr lang="en-US" sz="1600" i="1" baseline="-25000" dirty="0">
                <a:latin typeface="Symbol" charset="0"/>
              </a:rPr>
              <a:t>m</a:t>
            </a:r>
            <a:r>
              <a:rPr lang="en-US" sz="1600" i="1" dirty="0"/>
              <a:t>-induced </a:t>
            </a:r>
            <a:r>
              <a:rPr lang="en-US" sz="1600" i="1" dirty="0" smtClean="0">
                <a:latin typeface="Symbol" charset="0"/>
              </a:rPr>
              <a:t>m</a:t>
            </a:r>
            <a:r>
              <a:rPr lang="en-US" sz="1600" i="1" dirty="0" smtClean="0"/>
              <a:t> (from below)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/>
              <a:t> </a:t>
            </a:r>
            <a:r>
              <a:rPr lang="en-US" sz="1600" i="1" dirty="0" smtClean="0"/>
              <a:t>all flavors starting inside detector</a:t>
            </a:r>
            <a:endParaRPr lang="en-US" sz="1600" i="1" dirty="0"/>
          </a:p>
        </p:txBody>
      </p:sp>
      <p:sp>
        <p:nvSpPr>
          <p:cNvPr id="21612" name="Text Box 108"/>
          <p:cNvSpPr txBox="1">
            <a:spLocks noChangeArrowheads="1"/>
          </p:cNvSpPr>
          <p:nvPr/>
        </p:nvSpPr>
        <p:spPr bwMode="auto">
          <a:xfrm>
            <a:off x="1" y="152400"/>
            <a:ext cx="5006477" cy="212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2400" b="1" dirty="0">
                <a:latin typeface="+mj-lt"/>
              </a:rPr>
              <a:t>A 3-D cosmic-ray detector:</a:t>
            </a:r>
          </a:p>
          <a:p>
            <a:r>
              <a:rPr lang="en-US" b="1" dirty="0" smtClean="0">
                <a:latin typeface="Courier New" charset="0"/>
              </a:rPr>
              <a:t>Two </a:t>
            </a:r>
            <a:r>
              <a:rPr lang="en-US" b="1" dirty="0">
                <a:latin typeface="Courier New" charset="0"/>
              </a:rPr>
              <a:t>different kinds of events</a:t>
            </a:r>
          </a:p>
          <a:p>
            <a:r>
              <a:rPr lang="en-US" b="1" dirty="0">
                <a:latin typeface="Courier New" charset="0"/>
              </a:rPr>
              <a:t>Closely related scientifically: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 Cosmic rays after </a:t>
            </a:r>
            <a:r>
              <a:rPr lang="en-US" b="1" dirty="0" smtClean="0">
                <a:solidFill>
                  <a:schemeClr val="accent2"/>
                </a:solidFill>
                <a:latin typeface="Courier New" charset="0"/>
              </a:rPr>
              <a:t>propagation</a:t>
            </a:r>
            <a:endParaRPr lang="en-US" b="1" dirty="0">
              <a:solidFill>
                <a:schemeClr val="accent2"/>
              </a:solidFill>
              <a:latin typeface="Courier New" charset="0"/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 Neutrinos from cosmic ray sources</a:t>
            </a:r>
            <a:endParaRPr lang="en-US" b="1" dirty="0" smtClean="0">
              <a:solidFill>
                <a:schemeClr val="accent2"/>
              </a:solidFill>
              <a:latin typeface="Courier New" charset="0"/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latin typeface="Courier New" charset="0"/>
                <a:cs typeface="Symbol" charset="2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 err="1" smtClean="0">
                <a:solidFill>
                  <a:schemeClr val="accent2"/>
                </a:solidFill>
                <a:latin typeface="Courier New" charset="0"/>
              </a:rPr>
              <a:t>e</a:t>
            </a:r>
            <a:r>
              <a:rPr lang="en-US" b="1" dirty="0" err="1" smtClean="0">
                <a:solidFill>
                  <a:schemeClr val="accent2"/>
                </a:solidFill>
                <a:latin typeface="Courier New" charset="0"/>
              </a:rPr>
              <a:t>:</a:t>
            </a:r>
            <a:r>
              <a:rPr lang="en-US" b="1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err="1" smtClean="0">
                <a:solidFill>
                  <a:schemeClr val="accent2"/>
                </a:solidFill>
                <a:latin typeface="Courier New" charset="0"/>
              </a:rPr>
              <a:t>:</a:t>
            </a:r>
            <a:r>
              <a:rPr lang="en-US" b="1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t</a:t>
            </a:r>
            <a:r>
              <a:rPr lang="en-US" b="1" dirty="0" smtClean="0">
                <a:solidFill>
                  <a:schemeClr val="accent2"/>
                </a:solidFill>
                <a:latin typeface="Courier New" charset="0"/>
              </a:rPr>
              <a:t> = 1:2:0 </a:t>
            </a:r>
            <a:r>
              <a:rPr lang="en-US" b="1" dirty="0" smtClean="0">
                <a:solidFill>
                  <a:schemeClr val="accent2"/>
                </a:solidFill>
                <a:latin typeface="Courier New" charset="0"/>
                <a:sym typeface="Wingdings"/>
              </a:rPr>
              <a:t> 1:1:1</a:t>
            </a:r>
            <a:endParaRPr lang="en-US" b="1" dirty="0">
              <a:solidFill>
                <a:schemeClr val="accent2"/>
              </a:solidFill>
              <a:latin typeface="Courier New" charset="0"/>
            </a:endParaRPr>
          </a:p>
          <a:p>
            <a:r>
              <a:rPr lang="en-US" b="1" dirty="0">
                <a:latin typeface="Courier New" charset="0"/>
              </a:rPr>
              <a:t> </a:t>
            </a:r>
          </a:p>
        </p:txBody>
      </p:sp>
      <p:sp>
        <p:nvSpPr>
          <p:cNvPr id="21613" name="Text Box 109"/>
          <p:cNvSpPr txBox="1">
            <a:spLocks noChangeArrowheads="1"/>
          </p:cNvSpPr>
          <p:nvPr/>
        </p:nvSpPr>
        <p:spPr bwMode="auto">
          <a:xfrm>
            <a:off x="7985125" y="4802188"/>
            <a:ext cx="1046558" cy="61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>
                <a:latin typeface="Courier New" charset="0"/>
              </a:rPr>
              <a:t>IceCube</a:t>
            </a:r>
          </a:p>
          <a:p>
            <a:endParaRPr lang="en-US"/>
          </a:p>
        </p:txBody>
      </p:sp>
      <p:sp>
        <p:nvSpPr>
          <p:cNvPr id="21614" name="Text Box 110"/>
          <p:cNvSpPr txBox="1">
            <a:spLocks noChangeArrowheads="1"/>
          </p:cNvSpPr>
          <p:nvPr/>
        </p:nvSpPr>
        <p:spPr bwMode="auto">
          <a:xfrm>
            <a:off x="593726" y="2474913"/>
            <a:ext cx="1428298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/>
              <a:t>South Pole</a:t>
            </a:r>
          </a:p>
          <a:p>
            <a:r>
              <a:rPr lang="en-US"/>
              <a:t> 2835 m.a.s.l.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06533" y="6149076"/>
            <a:ext cx="2071541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Atmospheric muons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5" name="AutoShape 104"/>
          <p:cNvSpPr>
            <a:spLocks noChangeArrowheads="1"/>
          </p:cNvSpPr>
          <p:nvPr/>
        </p:nvSpPr>
        <p:spPr bwMode="auto">
          <a:xfrm rot="12979679">
            <a:off x="6344271" y="5177102"/>
            <a:ext cx="300038" cy="311307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F2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34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1" grpId="0"/>
      <p:bldP spid="21612" grpId="0"/>
      <p:bldP spid="1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Roma, 28/01/2014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map_collaboration_powerpoint_070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4502</TotalTime>
  <Words>2826</Words>
  <Application>Microsoft Macintosh PowerPoint</Application>
  <PresentationFormat>Presentazione su schermo (4:3)</PresentationFormat>
  <Paragraphs>502</Paragraphs>
  <Slides>54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5" baseType="lpstr">
      <vt:lpstr>Office Theme</vt:lpstr>
      <vt:lpstr>Evidence for high energy neutrinos from extraterrestrial souces</vt:lpstr>
      <vt:lpstr>Outline</vt:lpstr>
      <vt:lpstr>Multi-messenger astronomy:</vt:lpstr>
      <vt:lpstr>Cosmic ray – neutrino connection</vt:lpstr>
      <vt:lpstr>Implications of astrophysical n</vt:lpstr>
      <vt:lpstr>Cosmic Rays</vt:lpstr>
      <vt:lpstr>Detecting neutrinos in H20 Proposed by Greisen, Reines, Markov in 1960</vt:lpstr>
      <vt:lpstr>Presentazione di PowerPoint</vt:lpstr>
      <vt:lpstr>Presentazione di PowerPoint</vt:lpstr>
      <vt:lpstr>Presentazione di PowerPoint</vt:lpstr>
      <vt:lpstr>IceCube Digital Optical Module and deployment</vt:lpstr>
      <vt:lpstr>DOMs during construction</vt:lpstr>
      <vt:lpstr>Presentazione di PowerPoint</vt:lpstr>
      <vt:lpstr>Drilling, deployment team 2010-2011</vt:lpstr>
      <vt:lpstr>Presentazione di PowerPoint</vt:lpstr>
      <vt:lpstr>Properties of ice vary with depth</vt:lpstr>
      <vt:lpstr>Ice properties</vt:lpstr>
      <vt:lpstr>Primary spectrum from IceTop</vt:lpstr>
      <vt:lpstr>Neutrino interactions - 1</vt:lpstr>
      <vt:lpstr>Neutrino interactions - 2</vt:lpstr>
      <vt:lpstr>Upward n in IceCube</vt:lpstr>
      <vt:lpstr>Upward neutrinos in IceCube</vt:lpstr>
      <vt:lpstr>Neutrino events</vt:lpstr>
      <vt:lpstr>Starting                 event</vt:lpstr>
      <vt:lpstr> </vt:lpstr>
      <vt:lpstr>Most events are not astrophysical n!</vt:lpstr>
      <vt:lpstr>Search strategy for astrophysical n</vt:lpstr>
      <vt:lpstr>Results from IC 59 (2009-2010)</vt:lpstr>
      <vt:lpstr>Search for cosmogenic n (aka GZK n)</vt:lpstr>
      <vt:lpstr>HESE: follow-up analysis of PeV events</vt:lpstr>
      <vt:lpstr>Charge distribution of events compared to expected backgrounds</vt:lpstr>
      <vt:lpstr>Energy and direction of 28 events</vt:lpstr>
      <vt:lpstr>Results: 21 cascades, 7 tracks</vt:lpstr>
      <vt:lpstr>Sky map of 28 events</vt:lpstr>
      <vt:lpstr>Comments on backgrounds</vt:lpstr>
      <vt:lpstr>4 likely atmospheric m background tracks</vt:lpstr>
      <vt:lpstr>Atmospheric neutrino self veto</vt:lpstr>
      <vt:lpstr>Angular/energy dependence</vt:lpstr>
      <vt:lpstr>Passing rate depends on n flavor</vt:lpstr>
      <vt:lpstr>Results revisited</vt:lpstr>
      <vt:lpstr>Papers explaining IceCube neutrinos (partial list)</vt:lpstr>
      <vt:lpstr>Power for extragalactic cosmic rays (assuming transition at the ankle)</vt:lpstr>
      <vt:lpstr>New limit on n from GRB (IC40/IC59)</vt:lpstr>
      <vt:lpstr>Generic model I</vt:lpstr>
      <vt:lpstr>Generic model II</vt:lpstr>
      <vt:lpstr>Significance and interpretation</vt:lpstr>
      <vt:lpstr>Future outlook</vt:lpstr>
      <vt:lpstr>&gt; PeV event found in 3rd year burn sample</vt:lpstr>
      <vt:lpstr>KM3NeT design options</vt:lpstr>
      <vt:lpstr>Galactic coordinates.</vt:lpstr>
      <vt:lpstr>Ideas for the future at South Pole</vt:lpstr>
      <vt:lpstr>Region of ice to instrument DOMs for simulations</vt:lpstr>
      <vt:lpstr>PINGU</vt:lpstr>
      <vt:lpstr>Presentazione di PowerPoint</vt:lpstr>
    </vt:vector>
  </TitlesOfParts>
  <Company>University of Delaware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IceCube Collaboration</dc:title>
  <dc:creator>Tom Gaisser</dc:creator>
  <cp:lastModifiedBy>Mauro Mancini</cp:lastModifiedBy>
  <cp:revision>210</cp:revision>
  <cp:lastPrinted>2013-09-23T14:24:41Z</cp:lastPrinted>
  <dcterms:created xsi:type="dcterms:W3CDTF">2012-07-09T20:46:50Z</dcterms:created>
  <dcterms:modified xsi:type="dcterms:W3CDTF">2014-01-29T09:33:53Z</dcterms:modified>
</cp:coreProperties>
</file>