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56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18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9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12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11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38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7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45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8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E707-0768-42BF-939B-8DEAF8064852}" type="datetimeFigureOut">
              <a:rPr lang="it-IT" smtClean="0"/>
              <a:t>19/12/2013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7CC2-AC45-43F6-8455-CC0A7B3D8E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61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" y="116632"/>
            <a:ext cx="90858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1132" y="4022005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8053339" y="5518102"/>
            <a:ext cx="448313" cy="448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251520" y="4059065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/>
              <a:t>Costo</a:t>
            </a:r>
            <a:r>
              <a:rPr lang="en-GB" sz="3200" dirty="0" smtClean="0"/>
              <a:t> ~ </a:t>
            </a:r>
            <a:r>
              <a:rPr lang="en-GB" sz="3200" dirty="0" smtClean="0">
                <a:solidFill>
                  <a:srgbClr val="FF0000"/>
                </a:solidFill>
              </a:rPr>
              <a:t>600 </a:t>
            </a:r>
            <a:r>
              <a:rPr lang="en-GB" sz="3200" dirty="0" err="1" smtClean="0">
                <a:solidFill>
                  <a:srgbClr val="FF0000"/>
                </a:solidFill>
              </a:rPr>
              <a:t>kE</a:t>
            </a:r>
            <a:endParaRPr lang="en-GB" sz="3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ATLAS</a:t>
            </a:r>
            <a:r>
              <a:rPr lang="en-GB" sz="3200" dirty="0" smtClean="0"/>
              <a:t>: </a:t>
            </a:r>
            <a:r>
              <a:rPr lang="en-GB" sz="3200" dirty="0" err="1" smtClean="0"/>
              <a:t>Frascati</a:t>
            </a:r>
            <a:r>
              <a:rPr lang="en-GB" sz="3200" dirty="0" smtClean="0"/>
              <a:t>, Milano, Pavia, Pisa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FF0000"/>
                </a:solidFill>
              </a:rPr>
              <a:t>CMS</a:t>
            </a:r>
            <a:r>
              <a:rPr lang="en-GB" sz="3200" dirty="0" smtClean="0"/>
              <a:t>: Firenze, </a:t>
            </a:r>
            <a:r>
              <a:rPr lang="en-GB" sz="3200" dirty="0" err="1" smtClean="0"/>
              <a:t>Padova</a:t>
            </a:r>
            <a:r>
              <a:rPr lang="en-GB" sz="3200" dirty="0" smtClean="0"/>
              <a:t>, Perugia, Pisa, Trieste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rgbClr val="FF0000"/>
                </a:solidFill>
              </a:rPr>
              <a:t>Applicazioni</a:t>
            </a:r>
            <a:r>
              <a:rPr lang="en-GB" sz="3200" dirty="0" smtClean="0"/>
              <a:t>:  </a:t>
            </a:r>
          </a:p>
          <a:p>
            <a:r>
              <a:rPr lang="en-GB" sz="3200" dirty="0"/>
              <a:t>	</a:t>
            </a:r>
            <a:r>
              <a:rPr lang="en-GB" sz="3200" dirty="0" smtClean="0"/>
              <a:t>FTK Phase II, L1 Track Trigger, outside Hep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2074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4" y="1052736"/>
            <a:ext cx="9040966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(1) </a:t>
            </a:r>
            <a:r>
              <a:rPr lang="en-GB" sz="2800" dirty="0" smtClean="0"/>
              <a:t>New </a:t>
            </a:r>
            <a:r>
              <a:rPr lang="en-GB" sz="2800" dirty="0" err="1" smtClean="0"/>
              <a:t>Amchip</a:t>
            </a:r>
            <a:r>
              <a:rPr lang="en-GB" sz="2800" dirty="0" smtClean="0"/>
              <a:t> (40 nm), </a:t>
            </a:r>
            <a:r>
              <a:rPr lang="en-GB" sz="2800" b="1" dirty="0" smtClean="0">
                <a:solidFill>
                  <a:srgbClr val="FF0000"/>
                </a:solidFill>
              </a:rPr>
              <a:t>(2) </a:t>
            </a:r>
            <a:r>
              <a:rPr lang="en-GB" sz="2800" dirty="0" err="1" smtClean="0"/>
              <a:t>Multipackaging</a:t>
            </a:r>
            <a:r>
              <a:rPr lang="en-GB" sz="2800" dirty="0" smtClean="0"/>
              <a:t>,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(3) </a:t>
            </a:r>
            <a:r>
              <a:rPr lang="en-GB" sz="2800" dirty="0" smtClean="0"/>
              <a:t>ATCA power</a:t>
            </a:r>
            <a:endParaRPr lang="it-IT" sz="2800" dirty="0"/>
          </a:p>
        </p:txBody>
      </p:sp>
      <p:pic>
        <p:nvPicPr>
          <p:cNvPr id="2050" name="Picture 2" descr="File:Pentair 12U 14-slot ATCA she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611310" cy="34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834" y="102717"/>
            <a:ext cx="8064896" cy="1241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i="1" dirty="0" smtClean="0">
                <a:latin typeface="Arial Narrow" pitchFamily="34" charset="0"/>
              </a:rPr>
              <a:t> </a:t>
            </a:r>
            <a:r>
              <a:rPr lang="en-GB" sz="4000" b="1" i="1" dirty="0" smtClean="0">
                <a:solidFill>
                  <a:srgbClr val="FF0000"/>
                </a:solidFill>
                <a:latin typeface="Arial Narrow" pitchFamily="34" charset="0"/>
              </a:rPr>
              <a:t>FTK miniaturization: 3 areas of actions </a:t>
            </a:r>
            <a:endParaRPr lang="it-IT" sz="40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6" name="Picture 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8" y="3919903"/>
            <a:ext cx="2819461" cy="19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540000">
            <a:off x="1650786" y="4620948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FTK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406116" y="3677030"/>
            <a:ext cx="20521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 Narrow" pitchFamily="34" charset="0"/>
              </a:rPr>
              <a:t>What about this size ?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27" y="2297851"/>
            <a:ext cx="4140054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 Narrow" pitchFamily="34" charset="0"/>
              </a:rPr>
              <a:t>Goal</a:t>
            </a:r>
            <a:r>
              <a:rPr lang="en-GB" sz="2400" dirty="0" smtClean="0">
                <a:latin typeface="Arial Narrow" pitchFamily="34" charset="0"/>
              </a:rPr>
              <a:t>: build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Lamb</a:t>
            </a:r>
            <a:r>
              <a:rPr lang="en-GB" sz="2400" dirty="0" smtClean="0">
                <a:latin typeface="Arial Narrow" pitchFamily="34" charset="0"/>
              </a:rPr>
              <a:t> that can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fit</a:t>
            </a:r>
            <a:r>
              <a:rPr lang="en-GB" sz="2400" dirty="0" smtClean="0">
                <a:latin typeface="Arial Narrow" pitchFamily="34" charset="0"/>
              </a:rPr>
              <a:t> in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PC </a:t>
            </a:r>
            <a:r>
              <a:rPr lang="en-GB" sz="2400" dirty="0" smtClean="0">
                <a:latin typeface="Arial Narrow" pitchFamily="34" charset="0"/>
              </a:rPr>
              <a:t>or can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be accessed </a:t>
            </a:r>
            <a:r>
              <a:rPr lang="en-GB" sz="2400" dirty="0" smtClean="0">
                <a:latin typeface="Arial Narrow" pitchFamily="34" charset="0"/>
              </a:rPr>
              <a:t>by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PC</a:t>
            </a:r>
            <a:r>
              <a:rPr lang="en-GB" sz="2400" dirty="0" smtClean="0">
                <a:latin typeface="Arial Narrow" pitchFamily="34" charset="0"/>
              </a:rPr>
              <a:t>. </a:t>
            </a:r>
            <a:endParaRPr lang="it-IT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042689" y="4805614"/>
            <a:ext cx="918332" cy="12322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958" y="6037837"/>
            <a:ext cx="7656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New </a:t>
            </a:r>
            <a:r>
              <a:rPr lang="en-GB" sz="2400" b="1" dirty="0" err="1" smtClean="0">
                <a:solidFill>
                  <a:srgbClr val="FF0000"/>
                </a:solidFill>
              </a:rPr>
              <a:t>Amchip</a:t>
            </a:r>
            <a:r>
              <a:rPr lang="en-GB" sz="2400" b="1" dirty="0" smtClean="0">
                <a:solidFill>
                  <a:srgbClr val="FF0000"/>
                </a:solidFill>
              </a:rPr>
              <a:t>  40 nm (200 MHz?, new functionalities for L1)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6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803421" cy="792162"/>
          </a:xfrm>
        </p:spPr>
        <p:txBody>
          <a:bodyPr>
            <a:noAutofit/>
          </a:bodyPr>
          <a:lstStyle/>
          <a:p>
            <a:r>
              <a:rPr lang="en-GB" sz="2800" b="0" i="1" dirty="0" smtClean="0">
                <a:latin typeface="Arial Narrow" pitchFamily="34" charset="0"/>
              </a:rPr>
              <a:t>New Ideas for the future - FTK could become smaller and smaller  </a:t>
            </a:r>
            <a:br>
              <a:rPr lang="en-GB" sz="2800" b="0" i="1" dirty="0" smtClean="0">
                <a:latin typeface="Arial Narrow" pitchFamily="34" charset="0"/>
              </a:rPr>
            </a:br>
            <a:r>
              <a:rPr lang="en-GB" sz="2800" b="0" i="1" dirty="0" smtClean="0">
                <a:latin typeface="Arial Narrow" pitchFamily="34" charset="0"/>
              </a:rPr>
              <a:t> Multi-packaging FPGA &amp; </a:t>
            </a:r>
            <a:r>
              <a:rPr lang="en-GB" sz="2800" b="0" i="1" dirty="0" err="1" smtClean="0">
                <a:latin typeface="Arial Narrow" pitchFamily="34" charset="0"/>
              </a:rPr>
              <a:t>Amchip</a:t>
            </a:r>
            <a:r>
              <a:rPr lang="en-GB" sz="2800" b="0" i="1" dirty="0" smtClean="0">
                <a:latin typeface="Arial Narrow" pitchFamily="34" charset="0"/>
              </a:rPr>
              <a:t> –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mini</a:t>
            </a:r>
            <a:r>
              <a:rPr lang="en-GB" sz="2800" b="0" i="1" dirty="0" smtClean="0">
                <a:latin typeface="Arial Narrow" pitchFamily="34" charset="0"/>
              </a:rPr>
              <a:t>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FTK</a:t>
            </a:r>
            <a:endParaRPr lang="it-IT" sz="2800" b="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ED-FBA3-4F54-8C75-5FB86280F6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90" y="4846116"/>
            <a:ext cx="5257800" cy="20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09338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 smtClean="0"/>
              <a:t>We have a very interesting </a:t>
            </a:r>
            <a:r>
              <a:rPr lang="en-GB" b="1" dirty="0" smtClean="0">
                <a:solidFill>
                  <a:srgbClr val="FF0000"/>
                </a:solidFill>
              </a:rPr>
              <a:t>quotation</a:t>
            </a:r>
            <a:r>
              <a:rPr lang="en-GB" dirty="0" smtClean="0"/>
              <a:t> for </a:t>
            </a:r>
            <a:r>
              <a:rPr lang="en-GB" dirty="0" smtClean="0">
                <a:solidFill>
                  <a:srgbClr val="FF0000"/>
                </a:solidFill>
              </a:rPr>
              <a:t>FPGA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bare dies </a:t>
            </a:r>
            <a:r>
              <a:rPr lang="en-GB" dirty="0" smtClean="0"/>
              <a:t>to be packaged  with </a:t>
            </a:r>
            <a:r>
              <a:rPr lang="en-GB" dirty="0" err="1" smtClean="0"/>
              <a:t>AMchips</a:t>
            </a:r>
            <a:endParaRPr lang="en-GB" dirty="0" smtClean="0"/>
          </a:p>
          <a:p>
            <a:pPr marL="342900" indent="-342900">
              <a:buAutoNum type="arabicParenBoth"/>
            </a:pPr>
            <a:r>
              <a:rPr lang="en-GB" b="1" dirty="0">
                <a:solidFill>
                  <a:srgbClr val="FF0000"/>
                </a:solidFill>
              </a:rPr>
              <a:t>IMEC</a:t>
            </a:r>
            <a:r>
              <a:rPr lang="en-GB" dirty="0"/>
              <a:t> </a:t>
            </a:r>
            <a:r>
              <a:rPr lang="en-GB" dirty="0" smtClean="0"/>
              <a:t>  support for feasibility studies</a:t>
            </a:r>
          </a:p>
          <a:p>
            <a:pPr marL="342900" indent="-342900">
              <a:buAutoNum type="arabicParenBoth"/>
            </a:pPr>
            <a:r>
              <a:rPr lang="en-GB" b="1" dirty="0" smtClean="0">
                <a:solidFill>
                  <a:srgbClr val="FF0000"/>
                </a:solidFill>
              </a:rPr>
              <a:t>FTK SIP </a:t>
            </a:r>
            <a:r>
              <a:rPr lang="en-GB" dirty="0" smtClean="0"/>
              <a:t>(System </a:t>
            </a:r>
            <a:r>
              <a:rPr lang="en-GB" dirty="0"/>
              <a:t>In </a:t>
            </a:r>
            <a:r>
              <a:rPr lang="en-GB" dirty="0" smtClean="0"/>
              <a:t>Package) becomes a real possibility – </a:t>
            </a:r>
            <a:r>
              <a:rPr lang="en-GB" b="1" dirty="0" smtClean="0">
                <a:solidFill>
                  <a:srgbClr val="FF0000"/>
                </a:solidFill>
              </a:rPr>
              <a:t>large impact  on AM bank sizes 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39" y="990600"/>
            <a:ext cx="6535639" cy="23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" name="Rectangle 7167"/>
          <p:cNvSpPr/>
          <p:nvPr/>
        </p:nvSpPr>
        <p:spPr>
          <a:xfrm>
            <a:off x="1656190" y="1066800"/>
            <a:ext cx="4729537" cy="17409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74" name="TextBox 7173"/>
          <p:cNvSpPr txBox="1"/>
          <p:nvPr/>
        </p:nvSpPr>
        <p:spPr>
          <a:xfrm>
            <a:off x="6576759" y="838200"/>
            <a:ext cx="2531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Pattern matching</a:t>
            </a:r>
          </a:p>
          <a:p>
            <a:r>
              <a:rPr lang="en-GB" dirty="0" smtClean="0"/>
              <a:t>&amp; </a:t>
            </a:r>
            <a:r>
              <a:rPr lang="en-GB" b="1" dirty="0" smtClean="0">
                <a:solidFill>
                  <a:srgbClr val="0070C0"/>
                </a:solidFill>
              </a:rPr>
              <a:t>track fitting </a:t>
            </a:r>
            <a:r>
              <a:rPr lang="en-GB" dirty="0" smtClean="0"/>
              <a:t>(TF)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s</a:t>
            </a:r>
            <a:r>
              <a:rPr lang="en-GB" b="1" dirty="0" err="1" smtClean="0">
                <a:solidFill>
                  <a:srgbClr val="FF0000"/>
                </a:solidFill>
              </a:rPr>
              <a:t>qweezed</a:t>
            </a:r>
            <a:r>
              <a:rPr lang="en-GB" b="1" dirty="0" smtClean="0">
                <a:solidFill>
                  <a:srgbClr val="FF0000"/>
                </a:solidFill>
              </a:rPr>
              <a:t> in 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SIP </a:t>
            </a:r>
            <a:r>
              <a:rPr lang="en-GB" dirty="0" smtClean="0"/>
              <a:t>(BGA 23x23)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TF highly parallelized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15000" y="1447800"/>
            <a:ext cx="114299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609"/>
            <a:ext cx="8229600" cy="76531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R&amp;D activities and costs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40723" cy="532859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Sviluppo</a:t>
            </a:r>
            <a:r>
              <a:rPr lang="en-GB" dirty="0" smtClean="0"/>
              <a:t> </a:t>
            </a:r>
            <a:r>
              <a:rPr lang="en-GB" dirty="0" err="1" smtClean="0"/>
              <a:t>schede</a:t>
            </a:r>
            <a:r>
              <a:rPr lang="en-GB" dirty="0" smtClean="0"/>
              <a:t> e mezzanine ATCA, new </a:t>
            </a:r>
            <a:r>
              <a:rPr lang="en-GB" dirty="0" err="1" smtClean="0"/>
              <a:t>Amchip</a:t>
            </a:r>
            <a:r>
              <a:rPr lang="en-GB" dirty="0" smtClean="0"/>
              <a:t> &amp; AM SIP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2 CPU ATCA  				12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 smtClean="0"/>
              <a:t>2 crates					20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 smtClean="0"/>
              <a:t>6 Pulsars II				30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 smtClean="0"/>
              <a:t>8 ATCA mezzanines 			32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 smtClean="0"/>
              <a:t>128 </a:t>
            </a:r>
            <a:r>
              <a:rPr lang="en-GB" dirty="0" err="1" smtClean="0"/>
              <a:t>Amchips</a:t>
            </a:r>
            <a:r>
              <a:rPr lang="en-GB" dirty="0" smtClean="0"/>
              <a:t>				10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/>
              <a:t> </a:t>
            </a:r>
            <a:r>
              <a:rPr lang="en-GB" dirty="0" smtClean="0"/>
              <a:t>2 </a:t>
            </a:r>
            <a:r>
              <a:rPr lang="en-GB" dirty="0" err="1" smtClean="0"/>
              <a:t>miniasics</a:t>
            </a:r>
            <a:r>
              <a:rPr lang="en-GB" dirty="0" smtClean="0"/>
              <a:t> submissions (40 nm)	</a:t>
            </a:r>
            <a:r>
              <a:rPr lang="en-GB" dirty="0" smtClean="0"/>
              <a:t>	44 </a:t>
            </a:r>
            <a:r>
              <a:rPr lang="en-GB" dirty="0" err="1" smtClean="0"/>
              <a:t>keuro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MPW   (40 nm)			</a:t>
            </a:r>
            <a:r>
              <a:rPr lang="en-GB" dirty="0" smtClean="0"/>
              <a:t>	100 </a:t>
            </a:r>
            <a:r>
              <a:rPr lang="en-GB" dirty="0"/>
              <a:t>k</a:t>
            </a:r>
            <a:r>
              <a:rPr lang="en-GB" dirty="0" smtClean="0"/>
              <a:t>$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naked FPGAs				50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 err="1" smtClean="0"/>
              <a:t>Multipackaging</a:t>
            </a:r>
            <a:r>
              <a:rPr lang="en-GB" dirty="0" smtClean="0"/>
              <a:t>  = AMSIP		</a:t>
            </a:r>
            <a:r>
              <a:rPr lang="en-GB" dirty="0" smtClean="0"/>
              <a:t>	150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 smtClean="0"/>
              <a:t>Tests of AMSIP system		</a:t>
            </a:r>
            <a:r>
              <a:rPr lang="en-GB" dirty="0" smtClean="0"/>
              <a:t>	150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r>
              <a:rPr lang="en-GB" dirty="0" smtClean="0"/>
              <a:t>New mezzanine with AMSIP		10 </a:t>
            </a:r>
            <a:r>
              <a:rPr lang="en-GB" dirty="0" err="1" smtClean="0"/>
              <a:t>keuro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TOT 				~	</a:t>
            </a:r>
            <a:r>
              <a:rPr lang="en-GB" b="1" dirty="0" smtClean="0">
                <a:solidFill>
                  <a:srgbClr val="FF0000"/>
                </a:solidFill>
              </a:rPr>
              <a:t>600 </a:t>
            </a:r>
            <a:r>
              <a:rPr lang="en-GB" dirty="0" err="1" smtClean="0"/>
              <a:t>keuro</a:t>
            </a:r>
            <a:endParaRPr lang="en-GB" dirty="0" smtClean="0"/>
          </a:p>
          <a:p>
            <a:pPr lvl="1"/>
            <a:endParaRPr lang="it-IT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707698"/>
            <a:ext cx="6684574" cy="17213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7008102" y="1916832"/>
            <a:ext cx="2055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Demo for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L1-tracking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755" y="3224879"/>
            <a:ext cx="15039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New </a:t>
            </a:r>
          </a:p>
          <a:p>
            <a:pPr algn="ctr"/>
            <a:r>
              <a:rPr lang="en-GB" sz="3200" b="1" dirty="0" err="1" smtClean="0">
                <a:solidFill>
                  <a:srgbClr val="0070C0"/>
                </a:solidFill>
              </a:rPr>
              <a:t>AMchip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720" y="4134060"/>
            <a:ext cx="6667374" cy="13681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7296134" y="453566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AMSIP</a:t>
            </a:r>
            <a:endParaRPr lang="it-IT" sz="3200" b="1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3462202"/>
            <a:ext cx="6684574" cy="6330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06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5955" y="332656"/>
            <a:ext cx="5122912" cy="11430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GOALS 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060848"/>
            <a:ext cx="70156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/>
              <a:t>To produce  </a:t>
            </a:r>
            <a:r>
              <a:rPr lang="en-GB" sz="2800" dirty="0" smtClean="0"/>
              <a:t>a  modern-powerful hardware  for 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Level 1  @   CMS  &amp;   ATLAS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Level 2  @  ATLAS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Applications outside HEP</a:t>
            </a:r>
          </a:p>
        </p:txBody>
      </p:sp>
    </p:spTree>
    <p:extLst>
      <p:ext uri="{BB962C8B-B14F-4D97-AF65-F5344CB8AC3E}">
        <p14:creationId xmlns:p14="http://schemas.microsoft.com/office/powerpoint/2010/main" val="816407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205</Words>
  <Application>Microsoft Office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(1) New Amchip (40 nm), (2) Multipackaging, (3) ATCA power</vt:lpstr>
      <vt:lpstr>New Ideas for the future - FTK could become smaller and smaller    Multi-packaging FPGA &amp; Amchip – mini FTK</vt:lpstr>
      <vt:lpstr>R&amp;D activities and costs</vt:lpstr>
      <vt:lpstr>GOALS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18</cp:revision>
  <dcterms:created xsi:type="dcterms:W3CDTF">2013-12-18T21:52:29Z</dcterms:created>
  <dcterms:modified xsi:type="dcterms:W3CDTF">2013-12-19T16:48:40Z</dcterms:modified>
</cp:coreProperties>
</file>