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9" r:id="rId2"/>
    <p:sldId id="395" r:id="rId3"/>
    <p:sldId id="396" r:id="rId4"/>
    <p:sldId id="398" r:id="rId5"/>
    <p:sldId id="392" r:id="rId6"/>
    <p:sldId id="382" r:id="rId7"/>
    <p:sldId id="383" r:id="rId8"/>
    <p:sldId id="394" r:id="rId9"/>
    <p:sldId id="385" r:id="rId10"/>
    <p:sldId id="381" r:id="rId11"/>
    <p:sldId id="388" r:id="rId12"/>
    <p:sldId id="386" r:id="rId13"/>
    <p:sldId id="372" r:id="rId14"/>
    <p:sldId id="400" r:id="rId15"/>
    <p:sldId id="371" r:id="rId16"/>
    <p:sldId id="401" r:id="rId17"/>
    <p:sldId id="379" r:id="rId18"/>
    <p:sldId id="397" r:id="rId19"/>
    <p:sldId id="403" r:id="rId20"/>
    <p:sldId id="402" r:id="rId21"/>
    <p:sldId id="404" r:id="rId22"/>
    <p:sldId id="406" r:id="rId23"/>
    <p:sldId id="405" r:id="rId24"/>
    <p:sldId id="407" r:id="rId2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rgbClr val="336600"/>
        </a:solidFill>
        <a:latin typeface="Comic Sans MS" pitchFamily="66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0000"/>
    <a:srgbClr val="054BFF"/>
    <a:srgbClr val="E55A1B"/>
    <a:srgbClr val="0099FF"/>
    <a:srgbClr val="33CCFF"/>
    <a:srgbClr val="E9743F"/>
    <a:srgbClr val="990099"/>
    <a:srgbClr val="3366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510" autoAdjust="0"/>
    <p:restoredTop sz="93486" autoAdjust="0"/>
  </p:normalViewPr>
  <p:slideViewPr>
    <p:cSldViewPr>
      <p:cViewPr>
        <p:scale>
          <a:sx n="62" d="100"/>
          <a:sy n="62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9EB3D04-679C-4304-906B-80EE69E231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2897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F79FE7D-CB37-45C2-AED8-6A68245D0A2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67599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Immagini</a:t>
            </a:r>
            <a:r>
              <a:rPr lang="en-US" dirty="0" smtClean="0"/>
              <a:t> </a:t>
            </a:r>
            <a:r>
              <a:rPr lang="en-US" dirty="0" err="1" smtClean="0"/>
              <a:t>dalla</a:t>
            </a:r>
            <a:r>
              <a:rPr lang="en-US" dirty="0" smtClean="0"/>
              <a:t> </a:t>
            </a:r>
            <a:r>
              <a:rPr lang="en-US" dirty="0" err="1" smtClean="0"/>
              <a:t>strumantazione</a:t>
            </a:r>
            <a:r>
              <a:rPr lang="en-US" dirty="0" smtClean="0"/>
              <a:t> </a:t>
            </a:r>
            <a:r>
              <a:rPr lang="en-US" dirty="0" err="1" smtClean="0"/>
              <a:t>usata</a:t>
            </a:r>
            <a:r>
              <a:rPr lang="en-US" dirty="0" smtClean="0"/>
              <a:t> per R&amp;D e  </a:t>
            </a:r>
            <a:r>
              <a:rPr lang="en-US" dirty="0" err="1" smtClean="0"/>
              <a:t>costruzione</a:t>
            </a:r>
            <a:r>
              <a:rPr lang="en-US" dirty="0" smtClean="0"/>
              <a:t> ECAL CMS. In </a:t>
            </a:r>
            <a:r>
              <a:rPr lang="en-US" dirty="0" err="1" smtClean="0"/>
              <a:t>particolare</a:t>
            </a:r>
            <a:r>
              <a:rPr lang="en-US" dirty="0" smtClean="0"/>
              <a:t> in basso a dx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MiniAccor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potrebbe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utilizzato</a:t>
            </a:r>
            <a:r>
              <a:rPr lang="en-US" baseline="0" dirty="0" smtClean="0"/>
              <a:t> per I </a:t>
            </a:r>
            <a:r>
              <a:rPr lang="en-US" baseline="0" dirty="0" err="1" smtClean="0"/>
              <a:t>nuovi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cristalli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previo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adattamento</a:t>
            </a:r>
            <a:r>
              <a:rPr lang="en-US" baseline="0" dirty="0" smtClean="0"/>
              <a:t>, per le </a:t>
            </a:r>
            <a:r>
              <a:rPr lang="en-US" baseline="0" dirty="0" err="1" smtClean="0"/>
              <a:t>misure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trasmittanza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automatizzate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79FE7D-CB37-45C2-AED8-6A68245D0A2D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1066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KLOE-Bio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 bwMode="auto">
          <a:xfrm>
            <a:off x="395536" y="260648"/>
            <a:ext cx="8532000" cy="6336000"/>
          </a:xfrm>
          <a:prstGeom prst="roundRect">
            <a:avLst/>
          </a:prstGeom>
          <a:solidFill>
            <a:srgbClr val="E9743F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Oval 39"/>
          <p:cNvSpPr>
            <a:spLocks noChangeAspect="1"/>
          </p:cNvSpPr>
          <p:nvPr/>
        </p:nvSpPr>
        <p:spPr bwMode="auto">
          <a:xfrm>
            <a:off x="2724150" y="1455738"/>
            <a:ext cx="4203700" cy="42037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Char char="•"/>
              <a:defRPr/>
            </a:pPr>
            <a:endParaRPr lang="it-IT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764704"/>
            <a:ext cx="8229600" cy="50006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600" b="1" cap="none" spc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 dirty="0" smtClean="0"/>
              <a:t>Click to enter presentation title</a:t>
            </a:r>
            <a:endParaRPr lang="it-IT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0" hasCustomPrompt="1"/>
          </p:nvPr>
        </p:nvSpPr>
        <p:spPr>
          <a:xfrm>
            <a:off x="357159" y="5522351"/>
            <a:ext cx="8501122" cy="1147009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buNone/>
              <a:defRPr sz="2200" b="0" cap="none" spc="0" baseline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it-IT" dirty="0" smtClean="0"/>
              <a:t>Click to edit author, conference etc</a:t>
            </a:r>
            <a:endParaRPr lang="it-IT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934156" y="2420888"/>
            <a:ext cx="7454268" cy="1584176"/>
            <a:chOff x="827584" y="2204864"/>
            <a:chExt cx="7454268" cy="1584176"/>
          </a:xfrm>
        </p:grpSpPr>
        <p:sp>
          <p:nvSpPr>
            <p:cNvPr id="12" name="Hexagon 11"/>
            <p:cNvSpPr/>
            <p:nvPr userDrawn="1"/>
          </p:nvSpPr>
          <p:spPr bwMode="auto">
            <a:xfrm>
              <a:off x="827584" y="2204864"/>
              <a:ext cx="1837644" cy="1584176"/>
            </a:xfrm>
            <a:prstGeom prst="hexagon">
              <a:avLst>
                <a:gd name="adj" fmla="val 27547"/>
                <a:gd name="vf" fmla="val 115470"/>
              </a:avLst>
            </a:prstGeom>
            <a:noFill/>
            <a:ln w="76200">
              <a:solidFill>
                <a:schemeClr val="dk1"/>
              </a:solidFill>
              <a:bevel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rgbClr val="3366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 bwMode="auto">
            <a:xfrm>
              <a:off x="2627784" y="2996952"/>
              <a:ext cx="1080120" cy="0"/>
            </a:xfrm>
            <a:prstGeom prst="line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" name="Straight Connector 20"/>
            <p:cNvCxnSpPr/>
            <p:nvPr userDrawn="1"/>
          </p:nvCxnSpPr>
          <p:spPr bwMode="auto">
            <a:xfrm>
              <a:off x="1403728" y="3573016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5" name="Straight Connector 24"/>
            <p:cNvCxnSpPr/>
            <p:nvPr userDrawn="1"/>
          </p:nvCxnSpPr>
          <p:spPr bwMode="auto">
            <a:xfrm rot="-3600000">
              <a:off x="845648" y="2685182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3600000">
              <a:off x="1943768" y="2685182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27" name="Hexagon 26"/>
            <p:cNvSpPr/>
            <p:nvPr userDrawn="1"/>
          </p:nvSpPr>
          <p:spPr bwMode="auto">
            <a:xfrm>
              <a:off x="3635896" y="2204864"/>
              <a:ext cx="1837644" cy="1584176"/>
            </a:xfrm>
            <a:prstGeom prst="hexagon">
              <a:avLst>
                <a:gd name="adj" fmla="val 27547"/>
                <a:gd name="vf" fmla="val 115470"/>
              </a:avLst>
            </a:prstGeom>
            <a:noFill/>
            <a:ln w="76200">
              <a:solidFill>
                <a:schemeClr val="dk1"/>
              </a:solidFill>
              <a:bevel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rgbClr val="3366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8" name="Straight Connector 27"/>
            <p:cNvCxnSpPr/>
            <p:nvPr userDrawn="1"/>
          </p:nvCxnSpPr>
          <p:spPr bwMode="auto">
            <a:xfrm>
              <a:off x="5436096" y="2996952"/>
              <a:ext cx="1080120" cy="0"/>
            </a:xfrm>
            <a:prstGeom prst="line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4212040" y="3573016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0" name="Straight Connector 29"/>
            <p:cNvCxnSpPr/>
            <p:nvPr userDrawn="1"/>
          </p:nvCxnSpPr>
          <p:spPr bwMode="auto">
            <a:xfrm rot="-3600000">
              <a:off x="3653960" y="2685182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1" name="Straight Connector 30"/>
            <p:cNvCxnSpPr/>
            <p:nvPr userDrawn="1"/>
          </p:nvCxnSpPr>
          <p:spPr bwMode="auto">
            <a:xfrm rot="3600000">
              <a:off x="4752080" y="2685182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2" name="Hexagon 31"/>
            <p:cNvSpPr/>
            <p:nvPr userDrawn="1"/>
          </p:nvSpPr>
          <p:spPr bwMode="auto">
            <a:xfrm>
              <a:off x="6444208" y="2204864"/>
              <a:ext cx="1837644" cy="1584176"/>
            </a:xfrm>
            <a:prstGeom prst="hexagon">
              <a:avLst>
                <a:gd name="adj" fmla="val 27547"/>
                <a:gd name="vf" fmla="val 115470"/>
              </a:avLst>
            </a:prstGeom>
            <a:noFill/>
            <a:ln w="76200">
              <a:solidFill>
                <a:schemeClr val="dk1"/>
              </a:solidFill>
              <a:bevel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rgbClr val="3366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34" name="Straight Connector 33"/>
            <p:cNvCxnSpPr/>
            <p:nvPr userDrawn="1"/>
          </p:nvCxnSpPr>
          <p:spPr bwMode="auto">
            <a:xfrm>
              <a:off x="7020352" y="3573016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5" name="Straight Connector 34"/>
            <p:cNvCxnSpPr/>
            <p:nvPr userDrawn="1"/>
          </p:nvCxnSpPr>
          <p:spPr bwMode="auto">
            <a:xfrm rot="-3600000">
              <a:off x="6462272" y="2685182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6" name="Straight Connector 35"/>
            <p:cNvCxnSpPr/>
            <p:nvPr userDrawn="1"/>
          </p:nvCxnSpPr>
          <p:spPr bwMode="auto">
            <a:xfrm rot="3600000">
              <a:off x="7560392" y="2685182"/>
              <a:ext cx="720000" cy="0"/>
            </a:xfrm>
            <a:prstGeom prst="line">
              <a:avLst/>
            </a:prstGeom>
            <a:noFill/>
            <a:ln w="762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KLO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72000" y="44696"/>
            <a:ext cx="9000000" cy="648000"/>
          </a:xfrm>
          <a:prstGeom prst="roundRect">
            <a:avLst>
              <a:gd name="adj" fmla="val 27588"/>
            </a:avLst>
          </a:prstGeom>
          <a:solidFill>
            <a:srgbClr val="E9743F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-36512" y="6669384"/>
            <a:ext cx="9216000" cy="216000"/>
          </a:xfrm>
          <a:prstGeom prst="rect">
            <a:avLst/>
          </a:prstGeom>
          <a:gradFill flip="none" rotWithShape="1">
            <a:gsLst>
              <a:gs pos="0">
                <a:srgbClr val="E9743F">
                  <a:shade val="30000"/>
                  <a:satMod val="115000"/>
                </a:srgbClr>
              </a:gs>
              <a:gs pos="50000">
                <a:srgbClr val="E9743F">
                  <a:shade val="67500"/>
                  <a:satMod val="115000"/>
                </a:srgbClr>
              </a:gs>
              <a:gs pos="100000">
                <a:srgbClr val="E9743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44624"/>
            <a:ext cx="7848872" cy="40523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 b="1" cap="none" spc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b="0" cap="none" spc="0">
                <a:ln w="11430"/>
                <a:solidFill>
                  <a:sysClr val="windowText" lastClr="000000"/>
                </a:solidFill>
                <a:effectLst/>
              </a:defRPr>
            </a:lvl1pPr>
          </a:lstStyle>
          <a:p>
            <a:pPr>
              <a:defRPr/>
            </a:pPr>
            <a:r>
              <a:rPr lang="it-IT" smtClean="0"/>
              <a:t>INFN - ENEA group</a:t>
            </a:r>
            <a:endParaRPr lang="it-IT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b="1" cap="none" spc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43688"/>
            <a:ext cx="2133600" cy="2603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b="0" cap="none" spc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E75DD37-B04B-4825-B472-4A0059047E14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5D5A-190F-4A86-8417-229FFE14800D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3197E-73D9-45C5-A7E6-02E7CD971EEC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0063" y="71438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8750" y="714375"/>
            <a:ext cx="88058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43688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>
                <a:solidFill>
                  <a:srgbClr val="0000FF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643688"/>
            <a:ext cx="38893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solidFill>
                  <a:srgbClr val="0000FF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4638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solidFill>
                  <a:srgbClr val="0000FF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2F658233-503F-47BB-9C74-1980BCA46FB9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425" r:id="rId2"/>
    <p:sldLayoutId id="2147484309" r:id="rId3"/>
    <p:sldLayoutId id="2147484310" r:id="rId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just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36600"/>
          </a:solidFill>
          <a:latin typeface="Calibri" pitchFamily="34" charset="0"/>
          <a:ea typeface="+mn-ea"/>
          <a:cs typeface="+mn-cs"/>
        </a:defRPr>
      </a:lvl1pPr>
      <a:lvl2pPr marL="742950" indent="-285750" algn="just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36600"/>
          </a:solidFill>
          <a:latin typeface="Calibri" pitchFamily="34" charset="0"/>
        </a:defRPr>
      </a:lvl2pPr>
      <a:lvl3pPr marL="1143000" indent="-228600" algn="just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336600"/>
          </a:solidFill>
          <a:latin typeface="Calibri" pitchFamily="34" charset="0"/>
        </a:defRPr>
      </a:lvl3pPr>
      <a:lvl4pPr marL="1600200" indent="-228600" algn="just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336600"/>
          </a:solidFill>
          <a:latin typeface="Calibri" pitchFamily="34" charset="0"/>
        </a:defRPr>
      </a:lvl4pPr>
      <a:lvl5pPr marL="20574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6600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66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66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66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66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photosynth.net/view/86427cf7-d9b5-47b6-9305-03c779806458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photosynth.net/view.aspx?cid=f6527272-04f7-464d-864b-c2fc12663d0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hyperlink" Target="http://photosynth.net/view/4aa6e341-6029-4926-8dde-6951c83d0dc5" TargetMode="External"/><Relationship Id="rId4" Type="http://schemas.openxmlformats.org/officeDocument/2006/relationships/hyperlink" Target="http://photosynth.net/view/2e6facfc-cdeb-48b1-9e81-952e381e25d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gif"/><Relationship Id="rId2" Type="http://schemas.openxmlformats.org/officeDocument/2006/relationships/image" Target="../media/image2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9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12576" y="-27384"/>
            <a:ext cx="10441160" cy="696077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352" y="1848818"/>
            <a:ext cx="8697144" cy="500062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Belle II ECL activities at ENEA </a:t>
            </a:r>
            <a:r>
              <a:rPr lang="en-US" sz="3600" dirty="0" err="1" smtClean="0">
                <a:solidFill>
                  <a:srgbClr val="FFFFFF"/>
                </a:solidFill>
              </a:rPr>
              <a:t>Casaccia</a:t>
            </a:r>
            <a:r>
              <a:rPr lang="en-US" sz="3600" dirty="0" smtClean="0">
                <a:solidFill>
                  <a:srgbClr val="FFFFFF"/>
                </a:solidFill>
              </a:rPr>
              <a:t>: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err="1" smtClean="0">
                <a:solidFill>
                  <a:srgbClr val="FFFFFF"/>
                </a:solidFill>
              </a:rPr>
              <a:t>CsI</a:t>
            </a:r>
            <a:r>
              <a:rPr lang="en-US" sz="3600" dirty="0" smtClean="0">
                <a:solidFill>
                  <a:srgbClr val="FFFFFF"/>
                </a:solidFill>
              </a:rPr>
              <a:t> Crystals LY and optical measurements,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optical couplings, wavelength shifters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and APD irradiation 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/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Stefania</a:t>
            </a: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Baccaro</a:t>
            </a: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Alessia</a:t>
            </a: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Cemmi</a:t>
            </a: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Salvatore Fiore</a:t>
            </a:r>
            <a:endParaRPr lang="en-US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2853" y="6290156"/>
            <a:ext cx="252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900" dirty="0" smtClean="0">
                <a:solidFill>
                  <a:schemeClr val="tx1"/>
                </a:solidFill>
                <a:latin typeface="Futura"/>
                <a:cs typeface="Futura"/>
              </a:rPr>
              <a:t>CALLI</a:t>
            </a:r>
            <a:r>
              <a:rPr lang="en-US" sz="2800" b="1" spc="900" dirty="0" smtClean="0">
                <a:solidFill>
                  <a:schemeClr val="tx1"/>
                </a:solidFill>
                <a:effectLst>
                  <a:glow rad="114300">
                    <a:srgbClr val="054BFF">
                      <a:alpha val="60000"/>
                    </a:srgbClr>
                  </a:glow>
                </a:effectLst>
                <a:latin typeface="Futura"/>
                <a:cs typeface="Futura"/>
              </a:rPr>
              <a:t>O</a:t>
            </a:r>
            <a:r>
              <a:rPr lang="en-US" sz="2800" b="1" spc="900" dirty="0" smtClean="0">
                <a:solidFill>
                  <a:schemeClr val="tx1"/>
                </a:solidFill>
                <a:latin typeface="Futura"/>
                <a:cs typeface="Futura"/>
              </a:rPr>
              <a:t>PE</a:t>
            </a:r>
            <a:endParaRPr lang="en-US" sz="1800" b="1" spc="900" dirty="0" smtClean="0">
              <a:solidFill>
                <a:schemeClr val="tx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2" y="71438"/>
            <a:ext cx="8320409" cy="500062"/>
          </a:xfrm>
        </p:spPr>
        <p:txBody>
          <a:bodyPr/>
          <a:lstStyle/>
          <a:p>
            <a:r>
              <a:rPr lang="en-US" dirty="0"/>
              <a:t>Light Yield </a:t>
            </a:r>
            <a:r>
              <a:rPr lang="en-US" dirty="0" smtClean="0"/>
              <a:t>measurement solutions: (really) dark room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92696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A large dark room is available for our “dark” measurements: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Built for CMS ECAL  R&amp;D and construction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25 m</a:t>
            </a:r>
            <a:r>
              <a:rPr lang="en-US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 dark room with air conditioning, large doors,  Ethernet, electronic cables feed-through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Annex rooms for different activities, plus a large storage </a:t>
            </a:r>
          </a:p>
          <a:p>
            <a:r>
              <a:rPr lang="en-US" sz="1200" dirty="0">
                <a:solidFill>
                  <a:srgbClr val="0000FF"/>
                </a:solidFill>
                <a:latin typeface="Calibri" pitchFamily="34" charset="0"/>
                <a:hlinkClick r:id="rId2"/>
              </a:rPr>
              <a:t>http://photosynth.net/view.aspx?cid=f6527272-04f7-464d-864b-</a:t>
            </a:r>
            <a:r>
              <a:rPr lang="en-US" sz="1200" dirty="0" smtClean="0">
                <a:solidFill>
                  <a:srgbClr val="0000FF"/>
                </a:solidFill>
                <a:latin typeface="Calibri" pitchFamily="34" charset="0"/>
                <a:hlinkClick r:id="rId2"/>
              </a:rPr>
              <a:t>c2fc12663d04</a:t>
            </a:r>
            <a:endParaRPr lang="en-US" sz="1200" dirty="0" smtClean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en-US" sz="1200" dirty="0">
                <a:solidFill>
                  <a:srgbClr val="0000FF"/>
                </a:solidFill>
                <a:latin typeface="Calibri" pitchFamily="34" charset="0"/>
                <a:hlinkClick r:id="rId3"/>
              </a:rPr>
              <a:t>http://photosynth.net/view/86427cf7-d9b5-47b6-9305-</a:t>
            </a:r>
            <a:r>
              <a:rPr lang="en-US" sz="1200" dirty="0" smtClean="0">
                <a:solidFill>
                  <a:srgbClr val="0000FF"/>
                </a:solidFill>
                <a:latin typeface="Calibri" pitchFamily="34" charset="0"/>
                <a:hlinkClick r:id="rId3"/>
              </a:rPr>
              <a:t>03c779806458</a:t>
            </a:r>
            <a:endParaRPr lang="en-US" sz="1200" dirty="0" smtClean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en-US" sz="1200" dirty="0">
                <a:solidFill>
                  <a:srgbClr val="0000FF"/>
                </a:solidFill>
                <a:latin typeface="Calibri" pitchFamily="34" charset="0"/>
                <a:hlinkClick r:id="rId4"/>
              </a:rPr>
              <a:t>http://photosynth.net/view/2e6facfc-cdeb-48b1-9e81-</a:t>
            </a:r>
            <a:r>
              <a:rPr lang="en-US" sz="1200" dirty="0" smtClean="0">
                <a:solidFill>
                  <a:srgbClr val="0000FF"/>
                </a:solidFill>
                <a:latin typeface="Calibri" pitchFamily="34" charset="0"/>
                <a:hlinkClick r:id="rId4"/>
              </a:rPr>
              <a:t>952e381e25dc</a:t>
            </a:r>
            <a:endParaRPr lang="en-US" sz="1200" dirty="0" smtClean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en-US" sz="1200" dirty="0">
                <a:solidFill>
                  <a:srgbClr val="0000FF"/>
                </a:solidFill>
                <a:latin typeface="Calibri" pitchFamily="34" charset="0"/>
                <a:hlinkClick r:id="rId5"/>
              </a:rPr>
              <a:t>http://photosynth.net/view/4aa6e341-6029-4926-8dde-</a:t>
            </a:r>
            <a:r>
              <a:rPr lang="en-US" sz="1200" dirty="0" smtClean="0">
                <a:solidFill>
                  <a:srgbClr val="0000FF"/>
                </a:solidFill>
                <a:latin typeface="Calibri" pitchFamily="34" charset="0"/>
                <a:hlinkClick r:id="rId5"/>
              </a:rPr>
              <a:t>6951c83d0dc5</a:t>
            </a:r>
            <a:endParaRPr lang="en-US" sz="1200" dirty="0" smtClean="0">
              <a:solidFill>
                <a:srgbClr val="0000FF"/>
              </a:solidFill>
              <a:latin typeface="Calibri" pitchFamily="34" charset="0"/>
            </a:endParaRPr>
          </a:p>
          <a:p>
            <a:endParaRPr lang="en-US" sz="1200" dirty="0">
              <a:solidFill>
                <a:srgbClr val="0000FF"/>
              </a:solidFill>
              <a:latin typeface="Calibri" pitchFamily="34" charset="0"/>
            </a:endParaRPr>
          </a:p>
          <a:p>
            <a:endParaRPr lang="en-US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/>
          <a:srcRect t="4350" b="8467"/>
          <a:stretch/>
        </p:blipFill>
        <p:spPr>
          <a:xfrm>
            <a:off x="35496" y="4799794"/>
            <a:ext cx="4752528" cy="1797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/>
          <a:srcRect t="12444" b="6368"/>
          <a:stretch/>
        </p:blipFill>
        <p:spPr>
          <a:xfrm>
            <a:off x="2123728" y="3337647"/>
            <a:ext cx="5623351" cy="1171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/>
          <a:srcRect t="4401" b="21799"/>
          <a:stretch/>
        </p:blipFill>
        <p:spPr>
          <a:xfrm>
            <a:off x="4499992" y="4601447"/>
            <a:ext cx="4644008" cy="15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5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</a:t>
            </a:r>
            <a:r>
              <a:rPr lang="en-US" dirty="0" smtClean="0"/>
              <a:t>attenuation measurement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894199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As for LY measurements: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Crystals have large dimensions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Must be kept in dry atmosphere</a:t>
            </a: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alibri" pitchFamily="34" charset="0"/>
              </a:rPr>
              <a:t>We will build a second dry-box with quartz windows </a:t>
            </a:r>
          </a:p>
          <a:p>
            <a:pPr marL="342900" indent="-342900"/>
            <a:r>
              <a:rPr lang="en-US" dirty="0" smtClean="0">
                <a:latin typeface="Calibri" pitchFamily="34" charset="0"/>
              </a:rPr>
              <a:t>       to allow optical measurements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alibri" pitchFamily="34" charset="0"/>
              </a:rPr>
              <a:t>This box will fit into the large optical bench for transmittance measurements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alibri" pitchFamily="34" charset="0"/>
              </a:rPr>
              <a:t>for small samples we can use Perkin-Elmer spectrophotometer with gas flushing capabilities</a:t>
            </a:r>
          </a:p>
        </p:txBody>
      </p:sp>
      <p:pic>
        <p:nvPicPr>
          <p:cNvPr id="7" name="Picture 6" descr="banco lume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5536" y="4149080"/>
            <a:ext cx="4801626" cy="2279915"/>
          </a:xfrm>
          <a:prstGeom prst="rect">
            <a:avLst/>
          </a:prstGeom>
        </p:spPr>
      </p:pic>
      <p:pic>
        <p:nvPicPr>
          <p:cNvPr id="8" name="Picture 2" descr="D:\fiore_folders\Downloads\IMG_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49080"/>
            <a:ext cx="3024336" cy="22589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5576" y="4509120"/>
            <a:ext cx="1622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alibri" pitchFamily="34" charset="0"/>
              </a:rPr>
              <a:t>Optical bench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842" y="4653136"/>
            <a:ext cx="1527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alibri" pitchFamily="34" charset="0"/>
              </a:rPr>
              <a:t>Perkin-Elmer</a:t>
            </a:r>
          </a:p>
        </p:txBody>
      </p:sp>
      <p:pic>
        <p:nvPicPr>
          <p:cNvPr id="1026" name="Picture 2" descr="D:\fiore_folders\Desktop\!cid_091C8021-E53F-4742-A6E0-504A33E2E2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48680"/>
            <a:ext cx="2915816" cy="2309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31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Crystals Irradiation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620688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Low dose rates are needed for </a:t>
            </a:r>
            <a:r>
              <a:rPr lang="en-US" dirty="0" err="1" smtClean="0">
                <a:solidFill>
                  <a:srgbClr val="FF0000"/>
                </a:solidFill>
                <a:latin typeface="Calibri" pitchFamily="34" charset="0"/>
              </a:rPr>
              <a:t>CsI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Crystals must be kept in the dark during irradiation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Reflective Wrapping is not desirable since it can be damaged by irradiation, introducing additional parameters in LY and Attenuation measurements</a:t>
            </a:r>
          </a:p>
          <a:p>
            <a:pPr marL="342900" indent="-342900">
              <a:buFont typeface="Courier New"/>
              <a:buChar char="o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Air contact must be avoided as well</a:t>
            </a:r>
          </a:p>
          <a:p>
            <a:pPr marL="342900" indent="-342900"/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alibri" pitchFamily="34" charset="0"/>
              </a:rPr>
              <a:t>Low </a:t>
            </a:r>
            <a:r>
              <a:rPr lang="en-US" dirty="0">
                <a:latin typeface="Calibri" pitchFamily="34" charset="0"/>
              </a:rPr>
              <a:t>dose rates are available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alibri" pitchFamily="34" charset="0"/>
              </a:rPr>
              <a:t>Crystals can be wrapped in moisture-barrier bags before irradiation: dry + dark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alibri" pitchFamily="34" charset="0"/>
              </a:rPr>
              <a:t>Irradiation can also be performed with the dry-box</a:t>
            </a:r>
          </a:p>
          <a:p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15816" y="3442702"/>
            <a:ext cx="3528391" cy="3157907"/>
            <a:chOff x="5544616" y="3068960"/>
            <a:chExt cx="3945980" cy="3531649"/>
          </a:xfrm>
        </p:grpSpPr>
        <p:grpSp>
          <p:nvGrpSpPr>
            <p:cNvPr id="7" name="Group 6"/>
            <p:cNvGrpSpPr/>
            <p:nvPr/>
          </p:nvGrpSpPr>
          <p:grpSpPr>
            <a:xfrm>
              <a:off x="5544616" y="3068960"/>
              <a:ext cx="3563888" cy="3531649"/>
              <a:chOff x="5076056" y="157163"/>
              <a:chExt cx="6048672" cy="5648101"/>
            </a:xfrm>
          </p:grpSpPr>
          <p:pic>
            <p:nvPicPr>
              <p:cNvPr id="8" name="Picture 2" descr="D:\fiore_folders\Desktop\SuperB Casaccia\analcasaccia\SuperB Casacci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4891" r="26260" b="2950"/>
              <a:stretch>
                <a:fillRect/>
              </a:stretch>
            </p:blipFill>
            <p:spPr bwMode="auto">
              <a:xfrm>
                <a:off x="5076056" y="157163"/>
                <a:ext cx="6048672" cy="5648101"/>
              </a:xfrm>
              <a:prstGeom prst="rect">
                <a:avLst/>
              </a:prstGeom>
              <a:noFill/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2238" t="8117" r="20102" b="20682"/>
              <a:stretch>
                <a:fillRect/>
              </a:stretch>
            </p:blipFill>
            <p:spPr bwMode="auto">
              <a:xfrm rot="16200000">
                <a:off x="7150185" y="876780"/>
                <a:ext cx="2833391" cy="3405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5544616" y="3176164"/>
              <a:ext cx="3945980" cy="2776560"/>
              <a:chOff x="5170027" y="2838193"/>
              <a:chExt cx="4344622" cy="3057062"/>
            </a:xfrm>
          </p:grpSpPr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5170027" y="2838193"/>
                <a:ext cx="4115179" cy="492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u="sng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Top view of the irradiation cell</a:t>
                </a:r>
                <a:endParaRPr lang="it-IT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6411347" y="5451927"/>
                <a:ext cx="2088233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8627991" y="3482669"/>
                <a:ext cx="0" cy="188059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TextBox 5"/>
              <p:cNvSpPr txBox="1">
                <a:spLocks noChangeArrowheads="1"/>
              </p:cNvSpPr>
              <p:nvPr/>
            </p:nvSpPr>
            <p:spPr bwMode="auto">
              <a:xfrm>
                <a:off x="7164287" y="5402587"/>
                <a:ext cx="1109040" cy="492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7 m</a:t>
                </a:r>
                <a:endParaRPr lang="it-IT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5" name="TextBox 5"/>
              <p:cNvSpPr txBox="1">
                <a:spLocks noChangeArrowheads="1"/>
              </p:cNvSpPr>
              <p:nvPr/>
            </p:nvSpPr>
            <p:spPr bwMode="auto">
              <a:xfrm>
                <a:off x="8604448" y="4077072"/>
                <a:ext cx="910201" cy="492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6 m</a:t>
                </a:r>
                <a:endParaRPr lang="it-IT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</p:grpSp>
      </p:grpSp>
      <p:cxnSp>
        <p:nvCxnSpPr>
          <p:cNvPr id="17" name="Straight Arrow Connector 16"/>
          <p:cNvCxnSpPr/>
          <p:nvPr/>
        </p:nvCxnSpPr>
        <p:spPr bwMode="auto">
          <a:xfrm flipH="1">
            <a:off x="4788024" y="4221088"/>
            <a:ext cx="2088232" cy="57606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2411760" y="5445224"/>
            <a:ext cx="1623905" cy="50405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76256" y="3789040"/>
            <a:ext cx="1025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Calibri" pitchFamily="34" charset="0"/>
              </a:rPr>
              <a:t>2 kGy/h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5656" y="5805264"/>
            <a:ext cx="902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Calibri" pitchFamily="34" charset="0"/>
              </a:rPr>
              <a:t>5 Gy/h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520" y="3645024"/>
            <a:ext cx="902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Calibri" pitchFamily="34" charset="0"/>
              </a:rPr>
              <a:t>1 Gy/h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115616" y="3861048"/>
            <a:ext cx="2448272" cy="43204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26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CsI</a:t>
            </a:r>
            <a:r>
              <a:rPr lang="en-US" dirty="0" smtClean="0"/>
              <a:t> thermal annealing for slow component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CsI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emission fast (UV) and slow (VIS) components ratio is sometimes controversial: in some cases a Slow/Fast S/F &gt; 1 is reported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This could be the explanation: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20888"/>
            <a:ext cx="2299174" cy="253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478247"/>
            <a:ext cx="3384376" cy="255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72927"/>
            <a:ext cx="28575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7544" y="494116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>
                <a:latin typeface="Calibri" pitchFamily="34" charset="0"/>
              </a:rPr>
              <a:t>Decreasing slow component with 75</a:t>
            </a:r>
            <a:r>
              <a:rPr lang="it-IT" sz="1800" dirty="0" smtClean="0">
                <a:latin typeface="Calibri" pitchFamily="34" charset="0"/>
                <a:sym typeface="Symbol"/>
              </a:rPr>
              <a:t>C annaling in brand new crystals</a:t>
            </a:r>
            <a:endParaRPr lang="it-IT" sz="1800" dirty="0" smtClean="0"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403648" y="2780928"/>
            <a:ext cx="0" cy="108012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403648" y="3645024"/>
            <a:ext cx="73590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tx1"/>
                </a:solidFill>
                <a:latin typeface="Calibri" pitchFamily="34" charset="0"/>
              </a:rPr>
              <a:t>16 days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3648" y="2617167"/>
            <a:ext cx="64453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tx1"/>
                </a:solidFill>
                <a:latin typeface="Calibri" pitchFamily="34" charset="0"/>
              </a:rPr>
              <a:t>0 days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984" y="4345359"/>
            <a:ext cx="41069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tx1"/>
                </a:solidFill>
                <a:latin typeface="Calibri" pitchFamily="34" charset="0"/>
              </a:rPr>
              <a:t>1 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7984" y="4005064"/>
            <a:ext cx="41069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tx1"/>
                </a:solidFill>
                <a:latin typeface="Calibri" pitchFamily="34" charset="0"/>
              </a:rPr>
              <a:t>0 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1840" y="494116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>
                <a:latin typeface="Calibri" pitchFamily="34" charset="0"/>
              </a:rPr>
              <a:t>3 years old crystal: completely different S/F!</a:t>
            </a:r>
          </a:p>
          <a:p>
            <a:r>
              <a:rPr lang="it-IT" sz="1800" dirty="0" smtClean="0">
                <a:latin typeface="Calibri" pitchFamily="34" charset="0"/>
              </a:rPr>
              <a:t>Small effect after 1h @ 75</a:t>
            </a:r>
            <a:r>
              <a:rPr lang="it-IT" sz="1800" dirty="0" smtClean="0">
                <a:latin typeface="Calibri" pitchFamily="34" charset="0"/>
                <a:sym typeface="Symbol"/>
              </a:rPr>
              <a:t>C</a:t>
            </a:r>
            <a:endParaRPr lang="it-IT" sz="1800" dirty="0" smtClean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52320" y="2924944"/>
            <a:ext cx="1496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new crystals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2320" y="5117122"/>
            <a:ext cx="1584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3y old crystal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404555">
            <a:off x="2836930" y="6165358"/>
            <a:ext cx="4246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Calibri" pitchFamily="34" charset="0"/>
              </a:rPr>
              <a:t>Hamada et al, NIMA 365(1995) 98-103</a:t>
            </a:r>
          </a:p>
        </p:txBody>
      </p:sp>
    </p:spTree>
    <p:extLst>
      <p:ext uri="{BB962C8B-B14F-4D97-AF65-F5344CB8AC3E}">
        <p14:creationId xmlns:p14="http://schemas.microsoft.com/office/powerpoint/2010/main" xmlns="" val="4274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CsI</a:t>
            </a:r>
            <a:r>
              <a:rPr lang="en-US" dirty="0" smtClean="0"/>
              <a:t> thermal annealing for slow component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Thermal treatment has a double effect:</a:t>
            </a:r>
          </a:p>
          <a:p>
            <a:pPr marL="365125" indent="-365125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accelerate quenching of intrinsic vacancies</a:t>
            </a:r>
          </a:p>
          <a:p>
            <a:pPr marL="365125" indent="-365125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generate new vacancies in lattice</a:t>
            </a:r>
          </a:p>
          <a:p>
            <a:pPr marL="365125" indent="-365125"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65125" indent="-365125"/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Optimal temperature for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CsI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annealing is 100</a:t>
            </a:r>
            <a:r>
              <a:rPr lang="it-IT" dirty="0" smtClean="0">
                <a:solidFill>
                  <a:srgbClr val="0000FF"/>
                </a:solidFill>
                <a:latin typeface="Calibri" pitchFamily="34" charset="0"/>
                <a:sym typeface="Symbol"/>
              </a:rPr>
              <a:t>C</a:t>
            </a:r>
          </a:p>
          <a:p>
            <a:pPr marL="365125" indent="-365125"/>
            <a:r>
              <a:rPr lang="it-IT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A computer-controlled furnace is available for controlled T steps annealing</a:t>
            </a:r>
            <a:endParaRPr lang="en-US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 </a:t>
            </a:r>
          </a:p>
        </p:txBody>
      </p:sp>
      <p:pic>
        <p:nvPicPr>
          <p:cNvPr id="2051" name="Picture 3" descr="D:\fiore_folders\Downloads\IMG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84984"/>
            <a:ext cx="3600000" cy="2688889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181139"/>
            <a:ext cx="3695073" cy="334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 rot="1046643">
            <a:off x="5380300" y="1490984"/>
            <a:ext cx="384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chemeClr val="tx1"/>
                </a:solidFill>
                <a:latin typeface="Calibri" pitchFamily="34" charset="0"/>
              </a:rPr>
              <a:t>Hamada et al, NIMA 365(1995) 98-103</a:t>
            </a:r>
          </a:p>
        </p:txBody>
      </p:sp>
    </p:spTree>
    <p:extLst>
      <p:ext uri="{BB962C8B-B14F-4D97-AF65-F5344CB8AC3E}">
        <p14:creationId xmlns:p14="http://schemas.microsoft.com/office/powerpoint/2010/main" xmlns="" val="4274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 shifters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38686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Instead of using an UV-sensitive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photodetector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to read out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CsI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UV emission, we could shift the UV scintillation light to visible wavelength. After discussion with Boris Schwartz: BC-480 by Saint-Gobain doped-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polyvinyltoluene</a:t>
            </a:r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274638" indent="-274638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1.58 refractive index, 5 ns decay time, 5 ns FWHM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absorbs UV (min 260 nm), emits in blue (peak 425 nm)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rad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-hardness qualification @ ENEA with gamma and neutrons</a:t>
            </a:r>
          </a:p>
          <a:p>
            <a:pPr marL="274638" indent="-274638"/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Alternatively, POPOP-doped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polystirene</a:t>
            </a:r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090" t="33094" r="43830" b="22610"/>
          <a:stretch>
            <a:fillRect/>
          </a:stretch>
        </p:blipFill>
        <p:spPr bwMode="auto">
          <a:xfrm>
            <a:off x="107504" y="3933056"/>
            <a:ext cx="3744416" cy="251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005064"/>
            <a:ext cx="2016224" cy="2342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4644008" y="5693186"/>
            <a:ext cx="9361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BC-480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463" r="53799" b="54146"/>
          <a:stretch>
            <a:fillRect/>
          </a:stretch>
        </p:blipFill>
        <p:spPr bwMode="auto">
          <a:xfrm>
            <a:off x="5903640" y="4136281"/>
            <a:ext cx="3240360" cy="2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32241" y="5189130"/>
            <a:ext cx="11521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CMS APD</a:t>
            </a:r>
          </a:p>
        </p:txBody>
      </p:sp>
    </p:spTree>
    <p:extLst>
      <p:ext uri="{BB962C8B-B14F-4D97-AF65-F5344CB8AC3E}">
        <p14:creationId xmlns:p14="http://schemas.microsoft.com/office/powerpoint/2010/main" xmlns="" val="17264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 shifters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38686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Instead of using an UV-sensitive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photodetector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to read out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CsI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UV emission, we could shift the UV scintillation light to visible wavelength. After discussion with Boris Schwartz: BC-480 by Saint-Gobain doped-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polyvinyltoluene</a:t>
            </a:r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274638" indent="-274638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1.58 refractive index, 5 ns decay time, 5 ns FWHM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absorbs UV (min 260 nm), emits in blue (peak 425 nm)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rad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-hardness qualification @ ENEA with gamma and neutrons</a:t>
            </a:r>
          </a:p>
          <a:p>
            <a:pPr marL="274638" indent="-274638"/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Alternatively, POPOP-doped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polystirene</a:t>
            </a:r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090" t="33094" r="43830" b="22610"/>
          <a:stretch>
            <a:fillRect/>
          </a:stretch>
        </p:blipFill>
        <p:spPr bwMode="auto">
          <a:xfrm>
            <a:off x="107503" y="3284984"/>
            <a:ext cx="450290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99992" y="5717503"/>
            <a:ext cx="9361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BC-480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463" r="53799" b="57180"/>
          <a:stretch>
            <a:fillRect/>
          </a:stretch>
        </p:blipFill>
        <p:spPr bwMode="auto">
          <a:xfrm>
            <a:off x="4572000" y="3284984"/>
            <a:ext cx="4427984" cy="304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44208" y="3964994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CMS APD QE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rcRect l="18750" b="9411"/>
          <a:stretch>
            <a:fillRect/>
          </a:stretch>
        </p:blipFill>
        <p:spPr>
          <a:xfrm>
            <a:off x="5436096" y="3373159"/>
            <a:ext cx="909753" cy="252843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84168" y="5045114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Calibri" pitchFamily="34" charset="0"/>
              </a:rPr>
              <a:t>BC-480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619672" y="3789040"/>
            <a:ext cx="4032448" cy="36004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7264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APD irradiation solutions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730439"/>
            <a:ext cx="8964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APD 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could be irradiated under bias 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@ Calliope 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with on-line monitoring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, and  B-field</a:t>
            </a: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CAEN V6521HP HV module to be delivered: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Current monitoring down to 100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</a:rPr>
              <a:t>pA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, 6 kV max</a:t>
            </a:r>
          </a:p>
          <a:p>
            <a:pPr marL="342900" indent="-342900">
              <a:buFont typeface="Wingdings" charset="2"/>
              <a:buChar char="Ø"/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A dipole magnet is available for combined tests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</a:rPr>
              <a:t>γ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 + B field: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0.3 T max, 1 cm gap, dose rate 3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</a:rPr>
              <a:t>Gy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/h or less (to be confirmed) </a:t>
            </a: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673" y="3096344"/>
            <a:ext cx="2561167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6977" y="3096344"/>
            <a:ext cx="2561167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1273" y="3096344"/>
            <a:ext cx="25611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5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684584" y="-315416"/>
            <a:ext cx="11017224" cy="74168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5472608" y="699075"/>
            <a:ext cx="377991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Maximum 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</a:rPr>
              <a:t>nominal </a:t>
            </a: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power: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5 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</a:rPr>
              <a:t>kW </a:t>
            </a:r>
            <a:r>
              <a:rPr lang="en-GB" sz="2200" b="1" u="sng" dirty="0" smtClean="0">
                <a:solidFill>
                  <a:schemeClr val="bg1"/>
                </a:solidFill>
                <a:latin typeface="Calibri" pitchFamily="34" charset="0"/>
              </a:rPr>
              <a:t>thermal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Maximum 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</a:rPr>
              <a:t>neutron flux at the core </a:t>
            </a: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centre: 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2.2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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en-GB" sz="2200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12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 n/cm</a:t>
            </a:r>
            <a:r>
              <a:rPr lang="en-GB" sz="2200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</a:t>
            </a:r>
            <a:r>
              <a:rPr lang="en-GB" sz="2200" b="1" dirty="0">
                <a:solidFill>
                  <a:schemeClr val="bg1"/>
                </a:solidFill>
                <a:latin typeface="Calibri" pitchFamily="34" charset="0"/>
              </a:rPr>
              <a:t>s. </a:t>
            </a: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endParaRPr lang="en-GB" sz="2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Biased electronic irradiation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 pitchFamily="34" charset="0"/>
              </a:rPr>
              <a:t>certified flux delivery</a:t>
            </a:r>
            <a:endParaRPr lang="en-GB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5" y="71438"/>
            <a:ext cx="3293567" cy="500062"/>
          </a:xfrm>
        </p:spPr>
        <p:txBody>
          <a:bodyPr/>
          <a:lstStyle/>
          <a:p>
            <a:r>
              <a:rPr lang="it-IT" sz="3600" dirty="0" smtClean="0">
                <a:solidFill>
                  <a:schemeClr val="bg1"/>
                </a:solidFill>
              </a:rPr>
              <a:t>Tapiro reactor</a:t>
            </a:r>
            <a:endParaRPr lang="it-IT" sz="3600" dirty="0">
              <a:solidFill>
                <a:schemeClr val="bg1"/>
              </a:solidFill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508283" y="2996952"/>
            <a:ext cx="3636484" cy="3047085"/>
            <a:chOff x="225" y="1338"/>
            <a:chExt cx="1867" cy="1798"/>
          </a:xfrm>
        </p:grpSpPr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 l="5475" t="6622" r="9287"/>
            <a:stretch>
              <a:fillRect/>
            </a:stretch>
          </p:blipFill>
          <p:spPr bwMode="auto">
            <a:xfrm>
              <a:off x="225" y="1338"/>
              <a:ext cx="1867" cy="1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632" y="1355"/>
              <a:ext cx="945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i="1" dirty="0">
                  <a:solidFill>
                    <a:srgbClr val="0000FF"/>
                  </a:solidFill>
                  <a:latin typeface="+mn-lt"/>
                </a:rPr>
                <a:t>Horizontal channel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i="1" dirty="0">
                  <a:solidFill>
                    <a:srgbClr val="0000FF"/>
                  </a:solidFill>
                  <a:latin typeface="+mn-lt"/>
                </a:rPr>
                <a:t>spectrum</a:t>
              </a:r>
            </a:p>
          </p:txBody>
        </p:sp>
      </p:grpSp>
      <p:pic>
        <p:nvPicPr>
          <p:cNvPr id="6146" name="Picture 2" descr="H:\ENEA_CASACCIA_JPG\tapiro\IMG_1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42000"/>
            <a:ext cx="5400000" cy="8100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-2464714" y="1844824"/>
            <a:ext cx="1746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 </a:t>
            </a:r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</a:rPr>
              <a:t>valentinogriscioli.com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6512" y="6608385"/>
            <a:ext cx="1746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 </a:t>
            </a:r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</a:rPr>
              <a:t>valentinogriscioli.com</a:t>
            </a:r>
            <a:endParaRPr lang="it-IT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Materials for Optical Coupling</a:t>
            </a:r>
            <a:br>
              <a:rPr lang="it-IT" dirty="0" smtClean="0">
                <a:solidFill>
                  <a:schemeClr val="accent2"/>
                </a:solidFill>
              </a:rPr>
            </a:b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1259632" y="1916832"/>
            <a:ext cx="4248472" cy="648072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n-US" sz="3200" dirty="0" smtClean="0">
                <a:solidFill>
                  <a:srgbClr val="7030A0"/>
                </a:solidFill>
              </a:rPr>
              <a:t>Dow Corning 3145 glue </a:t>
            </a:r>
            <a:endParaRPr kumimoji="0" lang="it-IT" sz="3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635896" y="4293096"/>
            <a:ext cx="3600400" cy="1296144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BC630</a:t>
            </a:r>
          </a:p>
          <a:p>
            <a:pPr algn="ctr">
              <a:spcBef>
                <a:spcPts val="6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 Optical Grease </a:t>
            </a:r>
            <a:endParaRPr kumimoji="0" lang="it-IT" sz="3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 rot="456160">
            <a:off x="5693908" y="2133576"/>
            <a:ext cx="11464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CMS</a:t>
            </a:r>
            <a:endParaRPr lang="it-IT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 rot="21311642">
            <a:off x="777726" y="4697372"/>
            <a:ext cx="28020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Silicon</a:t>
            </a:r>
            <a:r>
              <a:rPr lang="it-IT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6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Grease</a:t>
            </a:r>
            <a:endParaRPr lang="it-IT" sz="3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CasellaDiTesto 11"/>
          <p:cNvSpPr txBox="1"/>
          <p:nvPr/>
        </p:nvSpPr>
        <p:spPr>
          <a:xfrm>
            <a:off x="2771800" y="3284984"/>
            <a:ext cx="23580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 smtClean="0">
                <a:solidFill>
                  <a:srgbClr val="FF0000"/>
                </a:solidFill>
              </a:rPr>
              <a:t>High </a:t>
            </a:r>
            <a:r>
              <a:rPr lang="it-IT" b="0" dirty="0" err="1" smtClean="0">
                <a:solidFill>
                  <a:srgbClr val="FF0000"/>
                </a:solidFill>
              </a:rPr>
              <a:t>viscosity</a:t>
            </a:r>
            <a:endParaRPr lang="it-IT" b="0" dirty="0">
              <a:solidFill>
                <a:srgbClr val="FF0000"/>
              </a:solidFill>
            </a:endParaRPr>
          </a:p>
        </p:txBody>
      </p:sp>
      <p:sp>
        <p:nvSpPr>
          <p:cNvPr id="12" name="Freccia circolare a destra 12"/>
          <p:cNvSpPr/>
          <p:nvPr/>
        </p:nvSpPr>
        <p:spPr bwMode="auto">
          <a:xfrm rot="19573297" flipH="1" flipV="1">
            <a:off x="5289812" y="3194266"/>
            <a:ext cx="497234" cy="1089164"/>
          </a:xfrm>
          <a:prstGeom prst="curv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Freccia circolare a destra 13"/>
          <p:cNvSpPr/>
          <p:nvPr/>
        </p:nvSpPr>
        <p:spPr bwMode="auto">
          <a:xfrm rot="20296613">
            <a:off x="2098998" y="2934802"/>
            <a:ext cx="529487" cy="921316"/>
          </a:xfrm>
          <a:prstGeom prst="curv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22266" r="1770" b="14735"/>
          <a:stretch>
            <a:fillRect/>
          </a:stretch>
        </p:blipFill>
        <p:spPr bwMode="auto">
          <a:xfrm>
            <a:off x="0" y="0"/>
            <a:ext cx="9173412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-396552" y="3717032"/>
            <a:ext cx="10009112" cy="314096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6023" y="1300698"/>
            <a:ext cx="4762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spc="300" dirty="0" smtClean="0">
                <a:solidFill>
                  <a:schemeClr val="bg1"/>
                </a:solidFill>
                <a:latin typeface="Futura Std Medium" pitchFamily="34" charset="0"/>
              </a:rPr>
              <a:t>GAMMA IRRADIATION FACILITY</a:t>
            </a:r>
          </a:p>
        </p:txBody>
      </p:sp>
      <p:pic>
        <p:nvPicPr>
          <p:cNvPr id="7" name="Picture 3" descr="H:\ENEA_CASACCIA_JPG\calliope\IMG_1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96819"/>
            <a:ext cx="6120680" cy="408045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5889466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b="1" dirty="0" smtClean="0">
                <a:solidFill>
                  <a:schemeClr val="bg1"/>
                </a:solidFill>
                <a:latin typeface="Calibri"/>
              </a:rPr>
              <a:t>Calliope facility: </a:t>
            </a:r>
            <a:r>
              <a:rPr lang="it-IT" b="1" baseline="30000" dirty="0" smtClean="0">
                <a:solidFill>
                  <a:schemeClr val="bg1"/>
                </a:solidFill>
                <a:latin typeface="Calibri"/>
              </a:rPr>
              <a:t>60</a:t>
            </a:r>
            <a:r>
              <a:rPr lang="it-IT" b="1" dirty="0" smtClean="0">
                <a:solidFill>
                  <a:schemeClr val="bg1"/>
                </a:solidFill>
                <a:latin typeface="Calibri"/>
              </a:rPr>
              <a:t>Co high intensity gamma irradiation 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facility </a:t>
            </a:r>
            <a:r>
              <a:rPr lang="it-IT" b="1" dirty="0" smtClean="0">
                <a:solidFill>
                  <a:schemeClr val="bg1"/>
                </a:solidFill>
                <a:latin typeface="Calibri"/>
              </a:rPr>
              <a:t>up to  3x10</a:t>
            </a:r>
            <a:r>
              <a:rPr lang="it-IT" b="1" baseline="30000" dirty="0" smtClean="0">
                <a:solidFill>
                  <a:schemeClr val="bg1"/>
                </a:solidFill>
                <a:latin typeface="Calibri"/>
              </a:rPr>
              <a:t>15</a:t>
            </a:r>
            <a:r>
              <a:rPr lang="it-IT" b="1" dirty="0" smtClean="0">
                <a:solidFill>
                  <a:schemeClr val="bg1"/>
                </a:solidFill>
                <a:latin typeface="Calibri"/>
              </a:rPr>
              <a:t> Bq certified dose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 delivery, </a:t>
            </a:r>
            <a:r>
              <a:rPr lang="it-IT" b="1" dirty="0" smtClean="0">
                <a:solidFill>
                  <a:schemeClr val="bg1"/>
                </a:solidFill>
                <a:latin typeface="Calibri"/>
              </a:rPr>
              <a:t>on-line measurement 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on irradiated electronics</a:t>
            </a:r>
          </a:p>
        </p:txBody>
      </p:sp>
      <p:pic>
        <p:nvPicPr>
          <p:cNvPr id="8" name="Picture 2" descr="H:\ENEA_CASACCIA_JPG\calliope\IMG_1454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14288"/>
          <a:stretch>
            <a:fillRect/>
          </a:stretch>
        </p:blipFill>
        <p:spPr bwMode="auto">
          <a:xfrm>
            <a:off x="6084168" y="1772816"/>
            <a:ext cx="2386498" cy="417646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012160" y="1700808"/>
            <a:ext cx="1746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 </a:t>
            </a:r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</a:rPr>
              <a:t>valentinogriscioli.com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5661248"/>
            <a:ext cx="1746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 </a:t>
            </a:r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</a:rPr>
              <a:t>valentinogriscioli.com</a:t>
            </a:r>
            <a:endParaRPr lang="it-IT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Optical characterization: UV-VIS range</a:t>
            </a:r>
            <a:br>
              <a:rPr lang="it-IT" dirty="0" smtClean="0">
                <a:solidFill>
                  <a:schemeClr val="accent2"/>
                </a:solidFill>
              </a:rPr>
            </a:b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7" name="CasellaDiTesto 4"/>
          <p:cNvSpPr txBox="1"/>
          <p:nvPr/>
        </p:nvSpPr>
        <p:spPr>
          <a:xfrm>
            <a:off x="971600" y="836712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chemeClr val="accent2"/>
                </a:solidFill>
              </a:rPr>
              <a:t>Transmittance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</a:rPr>
              <a:t>curves</a:t>
            </a:r>
            <a:endParaRPr lang="it-IT" sz="2000" dirty="0" smtClean="0">
              <a:solidFill>
                <a:schemeClr val="accent2"/>
              </a:solidFill>
            </a:endParaRPr>
          </a:p>
          <a:p>
            <a:r>
              <a:rPr lang="it-IT" sz="2000" dirty="0" err="1" smtClean="0">
                <a:solidFill>
                  <a:schemeClr val="accent2"/>
                </a:solidFill>
              </a:rPr>
              <a:t>Range</a:t>
            </a:r>
            <a:r>
              <a:rPr lang="it-IT" sz="2000" dirty="0" smtClean="0">
                <a:solidFill>
                  <a:schemeClr val="accent2"/>
                </a:solidFill>
              </a:rPr>
              <a:t>: 210-800 </a:t>
            </a:r>
            <a:r>
              <a:rPr lang="it-IT" sz="2000" dirty="0" err="1" smtClean="0">
                <a:solidFill>
                  <a:schemeClr val="accent2"/>
                </a:solidFill>
              </a:rPr>
              <a:t>nm</a:t>
            </a:r>
            <a:endParaRPr lang="it-IT" sz="2000" dirty="0" smtClean="0">
              <a:solidFill>
                <a:schemeClr val="accent2"/>
              </a:solidFill>
            </a:endParaRPr>
          </a:p>
          <a:p>
            <a:r>
              <a:rPr lang="it-IT" sz="1800" b="0" dirty="0" smtClean="0">
                <a:solidFill>
                  <a:schemeClr val="accent2"/>
                </a:solidFill>
              </a:rPr>
              <a:t>UV-VIS </a:t>
            </a:r>
            <a:r>
              <a:rPr lang="it-IT" sz="1800" b="0" dirty="0" err="1" smtClean="0">
                <a:solidFill>
                  <a:schemeClr val="accent2"/>
                </a:solidFill>
              </a:rPr>
              <a:t>spectrometer</a:t>
            </a:r>
            <a:r>
              <a:rPr lang="it-IT" sz="1800" b="0" dirty="0" smtClean="0">
                <a:solidFill>
                  <a:schemeClr val="accent2"/>
                </a:solidFill>
              </a:rPr>
              <a:t> Lambda 950 (</a:t>
            </a:r>
            <a:r>
              <a:rPr lang="it-IT" sz="1800" b="0" dirty="0" err="1" smtClean="0">
                <a:solidFill>
                  <a:schemeClr val="accent2"/>
                </a:solidFill>
              </a:rPr>
              <a:t>Perkin-Elmer</a:t>
            </a:r>
            <a:r>
              <a:rPr lang="it-IT" sz="1800" b="0" dirty="0" smtClean="0">
                <a:solidFill>
                  <a:schemeClr val="accent2"/>
                </a:solidFill>
              </a:rPr>
              <a:t>)</a:t>
            </a:r>
            <a:endParaRPr lang="it-IT" sz="1800" b="0" dirty="0">
              <a:solidFill>
                <a:schemeClr val="accent2"/>
              </a:solidFill>
            </a:endParaRPr>
          </a:p>
        </p:txBody>
      </p:sp>
      <p:grpSp>
        <p:nvGrpSpPr>
          <p:cNvPr id="8" name="Gruppo 46"/>
          <p:cNvGrpSpPr/>
          <p:nvPr/>
        </p:nvGrpSpPr>
        <p:grpSpPr>
          <a:xfrm>
            <a:off x="179512" y="2060848"/>
            <a:ext cx="8964488" cy="4365104"/>
            <a:chOff x="179512" y="2492896"/>
            <a:chExt cx="8964488" cy="4365104"/>
          </a:xfrm>
        </p:grpSpPr>
        <p:sp>
          <p:nvSpPr>
            <p:cNvPr id="9" name="CasellaDiTesto 8"/>
            <p:cNvSpPr txBox="1"/>
            <p:nvPr/>
          </p:nvSpPr>
          <p:spPr>
            <a:xfrm>
              <a:off x="395536" y="2492896"/>
              <a:ext cx="71287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>
                  <a:solidFill>
                    <a:srgbClr val="C00000"/>
                  </a:solidFill>
                </a:rPr>
                <a:t>1)   </a:t>
              </a:r>
              <a:r>
                <a:rPr lang="it-IT" sz="2200" dirty="0" err="1" smtClean="0">
                  <a:solidFill>
                    <a:srgbClr val="C00000"/>
                  </a:solidFill>
                </a:rPr>
                <a:t>two-quartz</a:t>
              </a:r>
              <a:r>
                <a:rPr lang="it-IT" sz="2200" dirty="0" smtClean="0">
                  <a:solidFill>
                    <a:srgbClr val="C00000"/>
                  </a:solidFill>
                </a:rPr>
                <a:t> </a:t>
              </a:r>
              <a:r>
                <a:rPr lang="it-IT" sz="2200" dirty="0" err="1" smtClean="0">
                  <a:solidFill>
                    <a:srgbClr val="C00000"/>
                  </a:solidFill>
                </a:rPr>
                <a:t>supports</a:t>
              </a:r>
              <a:r>
                <a:rPr lang="it-IT" sz="2200" dirty="0" smtClean="0">
                  <a:solidFill>
                    <a:srgbClr val="C00000"/>
                  </a:solidFill>
                </a:rPr>
                <a:t>:</a:t>
              </a:r>
              <a:endParaRPr lang="it-IT" sz="2200" b="0" dirty="0">
                <a:solidFill>
                  <a:srgbClr val="C00000"/>
                </a:solidFill>
              </a:endParaRPr>
            </a:p>
          </p:txBody>
        </p:sp>
        <p:sp>
          <p:nvSpPr>
            <p:cNvPr id="10" name="CasellaDiTesto 27"/>
            <p:cNvSpPr txBox="1"/>
            <p:nvPr/>
          </p:nvSpPr>
          <p:spPr>
            <a:xfrm>
              <a:off x="395536" y="5301208"/>
              <a:ext cx="31683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C00000"/>
                </a:buClr>
                <a:buFont typeface="Wingdings" pitchFamily="2" charset="2"/>
                <a:buChar char="ü"/>
              </a:pPr>
              <a:r>
                <a:rPr lang="it-IT" sz="2400" dirty="0" smtClean="0">
                  <a:solidFill>
                    <a:srgbClr val="C00000"/>
                  </a:solidFill>
                </a:rPr>
                <a:t>  planar </a:t>
              </a:r>
              <a:r>
                <a:rPr lang="it-IT" sz="2400" dirty="0" err="1" smtClean="0">
                  <a:solidFill>
                    <a:srgbClr val="C00000"/>
                  </a:solidFill>
                </a:rPr>
                <a:t>layer</a:t>
              </a:r>
              <a:endParaRPr lang="it-IT" sz="2400" dirty="0" smtClean="0">
                <a:solidFill>
                  <a:srgbClr val="C00000"/>
                </a:solidFill>
              </a:endParaRPr>
            </a:p>
            <a:p>
              <a:pPr>
                <a:buClr>
                  <a:srgbClr val="C00000"/>
                </a:buClr>
                <a:buFont typeface="Wingdings" pitchFamily="2" charset="2"/>
                <a:buChar char="ü"/>
              </a:pPr>
              <a:r>
                <a:rPr lang="it-IT" sz="2400" dirty="0" smtClean="0">
                  <a:solidFill>
                    <a:srgbClr val="C00000"/>
                  </a:solidFill>
                </a:rPr>
                <a:t>  </a:t>
              </a:r>
              <a:r>
                <a:rPr lang="it-IT" sz="2400" dirty="0" err="1" smtClean="0">
                  <a:solidFill>
                    <a:srgbClr val="C00000"/>
                  </a:solidFill>
                </a:rPr>
                <a:t>uniform</a:t>
              </a:r>
              <a:r>
                <a:rPr lang="it-IT" sz="2400" dirty="0" smtClean="0">
                  <a:solidFill>
                    <a:srgbClr val="C00000"/>
                  </a:solidFill>
                </a:rPr>
                <a:t> </a:t>
              </a:r>
              <a:r>
                <a:rPr lang="it-IT" sz="2400" dirty="0" err="1" smtClean="0">
                  <a:solidFill>
                    <a:srgbClr val="C00000"/>
                  </a:solidFill>
                </a:rPr>
                <a:t>thickness</a:t>
              </a:r>
              <a:endParaRPr lang="it-IT" sz="2400" dirty="0">
                <a:solidFill>
                  <a:srgbClr val="C00000"/>
                </a:solidFill>
              </a:endParaRPr>
            </a:p>
          </p:txBody>
        </p:sp>
        <p:grpSp>
          <p:nvGrpSpPr>
            <p:cNvPr id="11" name="Gruppo 45"/>
            <p:cNvGrpSpPr/>
            <p:nvPr/>
          </p:nvGrpSpPr>
          <p:grpSpPr>
            <a:xfrm>
              <a:off x="179512" y="2852936"/>
              <a:ext cx="8964488" cy="2117849"/>
              <a:chOff x="179512" y="2852936"/>
              <a:chExt cx="8964488" cy="2117849"/>
            </a:xfrm>
          </p:grpSpPr>
          <p:sp>
            <p:nvSpPr>
              <p:cNvPr id="16" name="Rettangolo 9"/>
              <p:cNvSpPr/>
              <p:nvPr/>
            </p:nvSpPr>
            <p:spPr bwMode="auto">
              <a:xfrm>
                <a:off x="2627784" y="3284984"/>
                <a:ext cx="3024336" cy="288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it-IT" sz="3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17" name="Rettangolo 10"/>
              <p:cNvSpPr/>
              <p:nvPr/>
            </p:nvSpPr>
            <p:spPr bwMode="auto">
              <a:xfrm>
                <a:off x="2627784" y="3933056"/>
                <a:ext cx="3024336" cy="288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it-IT" sz="3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18" name="CasellaDiTesto 11"/>
              <p:cNvSpPr txBox="1"/>
              <p:nvPr/>
            </p:nvSpPr>
            <p:spPr>
              <a:xfrm>
                <a:off x="5903640" y="2852936"/>
                <a:ext cx="3240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err="1" smtClean="0">
                    <a:solidFill>
                      <a:schemeClr val="accent2"/>
                    </a:solidFill>
                  </a:rPr>
                  <a:t>quartz</a:t>
                </a:r>
                <a:r>
                  <a:rPr lang="it-IT" sz="2000" dirty="0" smtClean="0">
                    <a:solidFill>
                      <a:schemeClr val="accent2"/>
                    </a:solidFill>
                  </a:rPr>
                  <a:t> (</a:t>
                </a:r>
                <a:r>
                  <a:rPr lang="it-IT" sz="2000" dirty="0" err="1" smtClean="0">
                    <a:solidFill>
                      <a:schemeClr val="accent2"/>
                    </a:solidFill>
                  </a:rPr>
                  <a:t>thickness</a:t>
                </a:r>
                <a:r>
                  <a:rPr lang="it-IT" sz="2000" dirty="0" smtClean="0">
                    <a:solidFill>
                      <a:schemeClr val="accent2"/>
                    </a:solidFill>
                  </a:rPr>
                  <a:t> = 1 mm)</a:t>
                </a:r>
                <a:endParaRPr lang="it-IT" sz="2000" dirty="0"/>
              </a:p>
            </p:txBody>
          </p:sp>
          <p:cxnSp>
            <p:nvCxnSpPr>
              <p:cNvPr id="19" name="Connettore 2 19"/>
              <p:cNvCxnSpPr>
                <a:stCxn id="18" idx="1"/>
                <a:endCxn id="16" idx="3"/>
              </p:cNvCxnSpPr>
              <p:nvPr/>
            </p:nvCxnSpPr>
            <p:spPr bwMode="auto">
              <a:xfrm flipH="1">
                <a:off x="5652120" y="3052991"/>
                <a:ext cx="251520" cy="376009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0" name="Connettore 2 21"/>
              <p:cNvCxnSpPr>
                <a:stCxn id="18" idx="1"/>
                <a:endCxn id="17" idx="3"/>
              </p:cNvCxnSpPr>
              <p:nvPr/>
            </p:nvCxnSpPr>
            <p:spPr bwMode="auto">
              <a:xfrm flipH="1">
                <a:off x="5652120" y="3052991"/>
                <a:ext cx="251520" cy="102408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1" name="Rettangolo arrotondato 23"/>
              <p:cNvSpPr/>
              <p:nvPr/>
            </p:nvSpPr>
            <p:spPr bwMode="auto">
              <a:xfrm>
                <a:off x="3059832" y="3573016"/>
                <a:ext cx="2232248" cy="36004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it-IT" sz="3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22" name="CasellaDiTesto 24"/>
              <p:cNvSpPr txBox="1"/>
              <p:nvPr/>
            </p:nvSpPr>
            <p:spPr>
              <a:xfrm>
                <a:off x="755576" y="4509120"/>
                <a:ext cx="27363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Glue</a:t>
                </a:r>
                <a:r>
                  <a:rPr lang="it-IT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or </a:t>
                </a:r>
                <a:r>
                  <a:rPr lang="it-IT" sz="2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grease</a:t>
                </a:r>
                <a:endParaRPr lang="it-IT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23" name="Connettore 2 26"/>
              <p:cNvCxnSpPr/>
              <p:nvPr/>
            </p:nvCxnSpPr>
            <p:spPr bwMode="auto">
              <a:xfrm flipV="1">
                <a:off x="2411760" y="3789040"/>
                <a:ext cx="1008112" cy="900100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4" name="Ovale 30"/>
              <p:cNvSpPr/>
              <p:nvPr/>
            </p:nvSpPr>
            <p:spPr bwMode="auto">
              <a:xfrm>
                <a:off x="5364088" y="3573016"/>
                <a:ext cx="360040" cy="360040"/>
              </a:xfrm>
              <a:prstGeom prst="ellipse">
                <a:avLst/>
              </a:prstGeom>
              <a:solidFill>
                <a:srgbClr val="CC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it-IT" sz="3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25" name="Ovale 31"/>
              <p:cNvSpPr/>
              <p:nvPr/>
            </p:nvSpPr>
            <p:spPr bwMode="auto">
              <a:xfrm>
                <a:off x="2627784" y="3573016"/>
                <a:ext cx="360040" cy="360040"/>
              </a:xfrm>
              <a:prstGeom prst="ellipse">
                <a:avLst/>
              </a:prstGeom>
              <a:solidFill>
                <a:srgbClr val="CC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it-IT" sz="30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26" name="CasellaDiTesto 35"/>
              <p:cNvSpPr txBox="1"/>
              <p:nvPr/>
            </p:nvSpPr>
            <p:spPr>
              <a:xfrm>
                <a:off x="179512" y="3429000"/>
                <a:ext cx="21237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800" dirty="0" err="1" smtClean="0">
                    <a:solidFill>
                      <a:srgbClr val="CC00FF"/>
                    </a:solidFill>
                  </a:rPr>
                  <a:t>Separators</a:t>
                </a:r>
                <a:endParaRPr lang="it-IT" sz="1800" dirty="0" smtClean="0">
                  <a:solidFill>
                    <a:srgbClr val="CC00FF"/>
                  </a:solidFill>
                </a:endParaRPr>
              </a:p>
              <a:p>
                <a:pPr algn="ctr"/>
                <a:r>
                  <a:rPr lang="it-IT" sz="1800" dirty="0" smtClean="0">
                    <a:solidFill>
                      <a:srgbClr val="CC00FF"/>
                    </a:solidFill>
                  </a:rPr>
                  <a:t>(</a:t>
                </a:r>
                <a:r>
                  <a:rPr lang="it-IT" sz="1800" dirty="0" err="1" smtClean="0">
                    <a:solidFill>
                      <a:srgbClr val="CC00FF"/>
                    </a:solidFill>
                  </a:rPr>
                  <a:t>different</a:t>
                </a:r>
                <a:r>
                  <a:rPr lang="it-IT" sz="1800" dirty="0" smtClean="0">
                    <a:solidFill>
                      <a:srgbClr val="CC00FF"/>
                    </a:solidFill>
                  </a:rPr>
                  <a:t> </a:t>
                </a:r>
                <a:r>
                  <a:rPr lang="it-IT" sz="1800" dirty="0" err="1" smtClean="0">
                    <a:solidFill>
                      <a:srgbClr val="CC00FF"/>
                    </a:solidFill>
                  </a:rPr>
                  <a:t>thickness</a:t>
                </a:r>
                <a:r>
                  <a:rPr lang="it-IT" sz="1800" dirty="0" smtClean="0">
                    <a:solidFill>
                      <a:srgbClr val="CC00FF"/>
                    </a:solidFill>
                  </a:rPr>
                  <a:t>)</a:t>
                </a:r>
                <a:endParaRPr lang="it-IT" sz="1800" dirty="0">
                  <a:solidFill>
                    <a:srgbClr val="CC00FF"/>
                  </a:solidFill>
                </a:endParaRPr>
              </a:p>
            </p:txBody>
          </p:sp>
          <p:cxnSp>
            <p:nvCxnSpPr>
              <p:cNvPr id="27" name="Connettore 2 37"/>
              <p:cNvCxnSpPr>
                <a:endCxn id="25" idx="2"/>
              </p:cNvCxnSpPr>
              <p:nvPr/>
            </p:nvCxnSpPr>
            <p:spPr bwMode="auto">
              <a:xfrm>
                <a:off x="1835696" y="3645025"/>
                <a:ext cx="792088" cy="10801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12" name="Picture 2" descr="image8A62AD54-716D-4C14-85C7-BFD31FC99FF2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20000"/>
            </a:blip>
            <a:srcRect l="27184" t="32005" r="35176" b="28797"/>
            <a:stretch>
              <a:fillRect/>
            </a:stretch>
          </p:blipFill>
          <p:spPr bwMode="auto">
            <a:xfrm>
              <a:off x="6516216" y="4221088"/>
              <a:ext cx="1944216" cy="1512168"/>
            </a:xfrm>
            <a:prstGeom prst="rect">
              <a:avLst/>
            </a:prstGeom>
            <a:noFill/>
            <a:ln w="9525">
              <a:solidFill>
                <a:srgbClr val="FF3399"/>
              </a:solidFill>
              <a:miter lim="800000"/>
              <a:headEnd/>
              <a:tailEnd/>
            </a:ln>
          </p:spPr>
        </p:pic>
        <p:pic>
          <p:nvPicPr>
            <p:cNvPr id="13" name="Picture 3" descr="image6E811767-8FED-48E4-BECC-0FF318B2BA3D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10000"/>
            </a:blip>
            <a:srcRect l="24896" t="33333" r="33611" b="31111"/>
            <a:stretch>
              <a:fillRect/>
            </a:stretch>
          </p:blipFill>
          <p:spPr bwMode="auto">
            <a:xfrm>
              <a:off x="3802414" y="5085184"/>
              <a:ext cx="2137738" cy="136815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</p:spPr>
        </p:pic>
        <p:sp>
          <p:nvSpPr>
            <p:cNvPr id="14" name="CasellaDiTesto 43"/>
            <p:cNvSpPr txBox="1"/>
            <p:nvPr/>
          </p:nvSpPr>
          <p:spPr>
            <a:xfrm>
              <a:off x="7380312" y="3861048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CC00FF"/>
                  </a:solidFill>
                </a:rPr>
                <a:t>BC 630</a:t>
              </a:r>
              <a:endParaRPr lang="it-IT" sz="2000" dirty="0">
                <a:solidFill>
                  <a:srgbClr val="CC00FF"/>
                </a:solidFill>
              </a:endParaRPr>
            </a:p>
          </p:txBody>
        </p:sp>
        <p:sp>
          <p:nvSpPr>
            <p:cNvPr id="15" name="CasellaDiTesto 44"/>
            <p:cNvSpPr txBox="1"/>
            <p:nvPr/>
          </p:nvSpPr>
          <p:spPr>
            <a:xfrm>
              <a:off x="4427984" y="6457890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 smtClean="0">
                  <a:solidFill>
                    <a:srgbClr val="CC00FF"/>
                  </a:solidFill>
                </a:rPr>
                <a:t>Dow</a:t>
              </a:r>
              <a:r>
                <a:rPr lang="it-IT" sz="2000" dirty="0" smtClean="0">
                  <a:solidFill>
                    <a:srgbClr val="CC00FF"/>
                  </a:solidFill>
                </a:rPr>
                <a:t> </a:t>
              </a:r>
              <a:r>
                <a:rPr lang="it-IT" sz="2000" dirty="0" err="1" smtClean="0">
                  <a:solidFill>
                    <a:srgbClr val="CC00FF"/>
                  </a:solidFill>
                </a:rPr>
                <a:t>Corning</a:t>
              </a:r>
              <a:r>
                <a:rPr lang="it-IT" sz="2000" dirty="0" smtClean="0">
                  <a:solidFill>
                    <a:srgbClr val="CC00FF"/>
                  </a:solidFill>
                </a:rPr>
                <a:t> 3145</a:t>
              </a:r>
              <a:endParaRPr lang="it-IT" sz="2000" dirty="0">
                <a:solidFill>
                  <a:srgbClr val="CC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5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43999" cy="500062"/>
          </a:xfrm>
        </p:spPr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Optical characterization: UV-VIS range, two-quartz supports</a:t>
            </a:r>
            <a:br>
              <a:rPr lang="it-IT" dirty="0" smtClean="0">
                <a:solidFill>
                  <a:schemeClr val="accent2"/>
                </a:solidFill>
              </a:rPr>
            </a:b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283648"/>
            <a:ext cx="2133600" cy="260350"/>
          </a:xfrm>
        </p:spPr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27313" y="6283648"/>
            <a:ext cx="3889375" cy="26035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264598"/>
            <a:ext cx="2133600" cy="260350"/>
          </a:xfrm>
        </p:spPr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9269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25" name="CasellaDiTesto 3"/>
          <p:cNvSpPr txBox="1"/>
          <p:nvPr/>
        </p:nvSpPr>
        <p:spPr>
          <a:xfrm>
            <a:off x="971600" y="558924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glue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and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grease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: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different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spectra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below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380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nm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glue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: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homogeneous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layer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</a:t>
            </a:r>
            <a:r>
              <a:rPr kumimoji="0" lang="it-IT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bubbles</a:t>
            </a:r>
            <a:r>
              <a:rPr kumimoji="0" 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)      </a:t>
            </a:r>
            <a:r>
              <a:rPr kumimoji="0" lang="it-IT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lower</a:t>
            </a:r>
            <a:r>
              <a:rPr kumimoji="0" lang="it-IT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 </a:t>
            </a:r>
            <a:r>
              <a:rPr kumimoji="0" lang="it-IT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%T</a:t>
            </a:r>
            <a:endParaRPr kumimoji="0" lang="it-IT" sz="2000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6" name="CasellaDiTesto 8"/>
          <p:cNvSpPr txBox="1"/>
          <p:nvPr/>
        </p:nvSpPr>
        <p:spPr>
          <a:xfrm>
            <a:off x="6660232" y="1340768"/>
            <a:ext cx="2483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Transmittance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curves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normalized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by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the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two-quartz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supports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spectrum</a:t>
            </a:r>
            <a:endParaRPr kumimoji="0" lang="it-IT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7" name="Tabella 10"/>
          <p:cNvGraphicFramePr>
            <a:graphicFrameLocks noGrp="1"/>
          </p:cNvGraphicFramePr>
          <p:nvPr/>
        </p:nvGraphicFramePr>
        <p:xfrm>
          <a:off x="6372200" y="2780928"/>
          <a:ext cx="2627784" cy="2164080"/>
        </p:xfrm>
        <a:graphic>
          <a:graphicData uri="http://schemas.openxmlformats.org/drawingml/2006/table">
            <a:tbl>
              <a:tblPr firstRow="1" bandRow="1"/>
              <a:tblGrid>
                <a:gridCol w="1182670"/>
                <a:gridCol w="1445114"/>
              </a:tblGrid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err="1" smtClean="0"/>
                        <a:t>Thickness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[</a:t>
                      </a:r>
                      <a:r>
                        <a:rPr lang="el-GR" sz="1600" dirty="0" smtClean="0"/>
                        <a:t>μ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err="1" smtClean="0"/>
                        <a:t>Transmittance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@ 320 </a:t>
                      </a:r>
                      <a:r>
                        <a:rPr lang="it-IT" sz="1600" dirty="0" err="1" smtClean="0"/>
                        <a:t>nm</a:t>
                      </a:r>
                      <a:r>
                        <a:rPr lang="it-IT" sz="1600" dirty="0" smtClean="0"/>
                        <a:t> [</a:t>
                      </a:r>
                      <a:r>
                        <a:rPr lang="it-IT" sz="1600" dirty="0" err="1" smtClean="0"/>
                        <a:t>a.u.</a:t>
                      </a:r>
                      <a:r>
                        <a:rPr lang="it-IT" sz="1600" dirty="0" smtClean="0"/>
                        <a:t>]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55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1.01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114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0.97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257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0.96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680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0.90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764704"/>
            <a:ext cx="64087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Gruppo 18"/>
          <p:cNvGrpSpPr/>
          <p:nvPr/>
        </p:nvGrpSpPr>
        <p:grpSpPr>
          <a:xfrm>
            <a:off x="899592" y="764704"/>
            <a:ext cx="7992888" cy="2045841"/>
            <a:chOff x="899592" y="1124744"/>
            <a:chExt cx="7992888" cy="2045841"/>
          </a:xfrm>
        </p:grpSpPr>
        <p:sp>
          <p:nvSpPr>
            <p:cNvPr id="30" name="CasellaDiTesto 11"/>
            <p:cNvSpPr txBox="1"/>
            <p:nvPr/>
          </p:nvSpPr>
          <p:spPr>
            <a:xfrm>
              <a:off x="7308304" y="270892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</a:rPr>
                <a:t>BC630</a:t>
              </a:r>
              <a:endPara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</a:endParaRPr>
            </a:p>
          </p:txBody>
        </p:sp>
        <p:grpSp>
          <p:nvGrpSpPr>
            <p:cNvPr id="31" name="Gruppo 17"/>
            <p:cNvGrpSpPr/>
            <p:nvPr/>
          </p:nvGrpSpPr>
          <p:grpSpPr>
            <a:xfrm>
              <a:off x="899592" y="1124744"/>
              <a:ext cx="5904656" cy="2016224"/>
              <a:chOff x="899592" y="1124744"/>
              <a:chExt cx="5904656" cy="2016224"/>
            </a:xfrm>
          </p:grpSpPr>
          <p:cxnSp>
            <p:nvCxnSpPr>
              <p:cNvPr id="32" name="Connettore 2 15"/>
              <p:cNvCxnSpPr/>
              <p:nvPr/>
            </p:nvCxnSpPr>
            <p:spPr bwMode="auto">
              <a:xfrm>
                <a:off x="2987824" y="2276872"/>
                <a:ext cx="3816424" cy="57606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Ovale 7"/>
              <p:cNvSpPr/>
              <p:nvPr/>
            </p:nvSpPr>
            <p:spPr bwMode="auto">
              <a:xfrm>
                <a:off x="899592" y="1124744"/>
                <a:ext cx="2160240" cy="201622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it-IT" sz="3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425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Optical characterization: UV-VIS range</a:t>
            </a:r>
            <a:br>
              <a:rPr lang="it-IT" dirty="0" smtClean="0">
                <a:solidFill>
                  <a:schemeClr val="accent2"/>
                </a:solidFill>
              </a:rPr>
            </a:b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37" name="CasellaDiTesto 5"/>
          <p:cNvSpPr txBox="1"/>
          <p:nvPr/>
        </p:nvSpPr>
        <p:spPr>
          <a:xfrm>
            <a:off x="755576" y="1196752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2)  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single-quartz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support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: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pSp>
        <p:nvGrpSpPr>
          <p:cNvPr id="38" name="Gruppo 6"/>
          <p:cNvGrpSpPr/>
          <p:nvPr/>
        </p:nvGrpSpPr>
        <p:grpSpPr>
          <a:xfrm>
            <a:off x="323528" y="2204864"/>
            <a:ext cx="8892480" cy="936104"/>
            <a:chOff x="35496" y="3284984"/>
            <a:chExt cx="8892480" cy="936104"/>
          </a:xfrm>
        </p:grpSpPr>
        <p:sp>
          <p:nvSpPr>
            <p:cNvPr id="39" name="Rettangolo 8"/>
            <p:cNvSpPr/>
            <p:nvPr/>
          </p:nvSpPr>
          <p:spPr bwMode="auto">
            <a:xfrm>
              <a:off x="2627784" y="3933056"/>
              <a:ext cx="3024336" cy="288032"/>
            </a:xfrm>
            <a:prstGeom prst="rect">
              <a:avLst/>
            </a:prstGeom>
            <a:solidFill>
              <a:srgbClr val="2D2DB9">
                <a:lumMod val="60000"/>
                <a:lumOff val="40000"/>
              </a:srgbClr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it-IT" sz="3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0" name="CasellaDiTesto 9"/>
            <p:cNvSpPr txBox="1"/>
            <p:nvPr/>
          </p:nvSpPr>
          <p:spPr>
            <a:xfrm>
              <a:off x="5687616" y="3284984"/>
              <a:ext cx="3240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rPr>
                <a:t>quartz</a:t>
              </a:r>
              <a:r>
                <a:rPr kumimoji="0" lang="it-IT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rPr>
                <a:t> (</a:t>
              </a:r>
              <a:r>
                <a:rPr kumimoji="0" lang="it-IT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rPr>
                <a:t>thickness</a:t>
              </a:r>
              <a:r>
                <a:rPr kumimoji="0" lang="it-IT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rPr>
                <a:t> = 1 mm)</a:t>
              </a: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1" name="Connettore 2 11"/>
            <p:cNvCxnSpPr>
              <a:endCxn id="39" idx="3"/>
            </p:cNvCxnSpPr>
            <p:nvPr/>
          </p:nvCxnSpPr>
          <p:spPr bwMode="auto">
            <a:xfrm flipH="1">
              <a:off x="5652120" y="3717032"/>
              <a:ext cx="576064" cy="36004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Rettangolo arrotondato 12"/>
            <p:cNvSpPr/>
            <p:nvPr/>
          </p:nvSpPr>
          <p:spPr bwMode="auto">
            <a:xfrm>
              <a:off x="3059832" y="3573016"/>
              <a:ext cx="2232248" cy="36004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it-IT" sz="3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3" name="CasellaDiTesto 13"/>
            <p:cNvSpPr txBox="1"/>
            <p:nvPr/>
          </p:nvSpPr>
          <p:spPr>
            <a:xfrm>
              <a:off x="35496" y="3284984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CC99">
                      <a:lumMod val="50000"/>
                    </a:srgbClr>
                  </a:solidFill>
                  <a:effectLst/>
                  <a:uLnTx/>
                  <a:uFillTx/>
                </a:rPr>
                <a:t>glue</a:t>
              </a:r>
              <a:r>
                <a:rPr kumimoji="0" lang="it-IT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CC99">
                      <a:lumMod val="50000"/>
                    </a:srgbClr>
                  </a:solidFill>
                  <a:effectLst/>
                  <a:uLnTx/>
                  <a:uFillTx/>
                </a:rPr>
                <a:t> or </a:t>
              </a:r>
              <a:r>
                <a:rPr kumimoji="0" lang="it-IT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CC99">
                      <a:lumMod val="50000"/>
                    </a:srgbClr>
                  </a:solidFill>
                  <a:effectLst/>
                  <a:uLnTx/>
                  <a:uFillTx/>
                </a:rPr>
                <a:t>grease</a:t>
              </a:r>
              <a:endPara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cxnSp>
          <p:nvCxnSpPr>
            <p:cNvPr id="44" name="Connettore 2 14"/>
            <p:cNvCxnSpPr/>
            <p:nvPr/>
          </p:nvCxnSpPr>
          <p:spPr bwMode="auto">
            <a:xfrm>
              <a:off x="2051720" y="3573016"/>
              <a:ext cx="1368152" cy="21602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5" name="Gruppo 30"/>
          <p:cNvGrpSpPr/>
          <p:nvPr/>
        </p:nvGrpSpPr>
        <p:grpSpPr>
          <a:xfrm>
            <a:off x="251520" y="3429000"/>
            <a:ext cx="2194126" cy="1478282"/>
            <a:chOff x="2017834" y="3429000"/>
            <a:chExt cx="2194126" cy="1478282"/>
          </a:xfrm>
        </p:grpSpPr>
        <p:pic>
          <p:nvPicPr>
            <p:cNvPr id="46" name="Immagine 27" descr="IMG_2068.JPG"/>
            <p:cNvPicPr>
              <a:picLocks noChangeAspect="1"/>
            </p:cNvPicPr>
            <p:nvPr/>
          </p:nvPicPr>
          <p:blipFill>
            <a:blip r:embed="rId2" cstate="print">
              <a:lum bright="10000"/>
            </a:blip>
            <a:srcRect l="37388" t="39932" r="38310" b="17520"/>
            <a:stretch>
              <a:fillRect/>
            </a:stretch>
          </p:blipFill>
          <p:spPr>
            <a:xfrm rot="5400000" flipV="1">
              <a:off x="2195736" y="3573016"/>
              <a:ext cx="1156364" cy="1512168"/>
            </a:xfrm>
            <a:prstGeom prst="rect">
              <a:avLst/>
            </a:prstGeom>
            <a:ln>
              <a:solidFill>
                <a:srgbClr val="CC66FF"/>
              </a:solidFill>
            </a:ln>
          </p:spPr>
        </p:pic>
        <p:sp>
          <p:nvSpPr>
            <p:cNvPr id="47" name="CasellaDiTesto 28"/>
            <p:cNvSpPr txBox="1"/>
            <p:nvPr/>
          </p:nvSpPr>
          <p:spPr>
            <a:xfrm>
              <a:off x="3131840" y="3429000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</a:rPr>
                <a:t>BC 630</a:t>
              </a: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8" name="Gruppo 31"/>
          <p:cNvGrpSpPr/>
          <p:nvPr/>
        </p:nvGrpSpPr>
        <p:grpSpPr>
          <a:xfrm>
            <a:off x="2843808" y="4437112"/>
            <a:ext cx="2160240" cy="1648249"/>
            <a:chOff x="6084168" y="4125077"/>
            <a:chExt cx="2160240" cy="1648249"/>
          </a:xfrm>
        </p:grpSpPr>
        <p:pic>
          <p:nvPicPr>
            <p:cNvPr id="49" name="Immagine 23" descr="IMG_2064.JPG"/>
            <p:cNvPicPr>
              <a:picLocks noChangeAspect="1"/>
            </p:cNvPicPr>
            <p:nvPr/>
          </p:nvPicPr>
          <p:blipFill>
            <a:blip r:embed="rId3" cstate="print"/>
            <a:srcRect l="39258" t="37429" r="32701" b="37543"/>
            <a:stretch>
              <a:fillRect/>
            </a:stretch>
          </p:blipFill>
          <p:spPr>
            <a:xfrm rot="10800000" flipV="1">
              <a:off x="6156176" y="4125077"/>
              <a:ext cx="1872208" cy="1248139"/>
            </a:xfrm>
            <a:prstGeom prst="rect">
              <a:avLst/>
            </a:prstGeom>
            <a:ln>
              <a:solidFill>
                <a:srgbClr val="CC00FF"/>
              </a:solidFill>
            </a:ln>
          </p:spPr>
        </p:pic>
        <p:sp>
          <p:nvSpPr>
            <p:cNvPr id="50" name="CasellaDiTesto 29"/>
            <p:cNvSpPr txBox="1"/>
            <p:nvPr/>
          </p:nvSpPr>
          <p:spPr>
            <a:xfrm>
              <a:off x="6084168" y="5373216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</a:rPr>
                <a:t>Dow</a:t>
              </a:r>
              <a:r>
                <a:rPr kumimoji="0" lang="it-IT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</a:rPr>
                <a:t> </a:t>
              </a:r>
              <a:r>
                <a:rPr kumimoji="0" lang="it-IT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</a:rPr>
                <a:t>Corning</a:t>
              </a:r>
              <a:r>
                <a:rPr kumimoji="0" lang="it-IT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</a:rPr>
                <a:t> 3145</a:t>
              </a: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1" name="CasellaDiTesto 32"/>
          <p:cNvSpPr txBox="1"/>
          <p:nvPr/>
        </p:nvSpPr>
        <p:spPr>
          <a:xfrm>
            <a:off x="5220072" y="4221088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planar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layer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uniform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thickness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71438"/>
            <a:ext cx="9396536" cy="500062"/>
          </a:xfrm>
        </p:spPr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Optical characterization: UV-VIS range, single-quartz support</a:t>
            </a:r>
            <a:br>
              <a:rPr lang="it-IT" dirty="0" smtClean="0">
                <a:solidFill>
                  <a:schemeClr val="accent2"/>
                </a:solidFill>
              </a:rPr>
            </a:b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3" name="CasellaDiTesto 2"/>
          <p:cNvSpPr txBox="1"/>
          <p:nvPr/>
        </p:nvSpPr>
        <p:spPr>
          <a:xfrm>
            <a:off x="35496" y="4797151"/>
            <a:ext cx="4932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  qualitative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evaluation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273050" marR="0" lvl="0" indent="-273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glue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and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grease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: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different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spectra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below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380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nm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</a:endParaRPr>
          </a:p>
          <a:p>
            <a:pPr marL="273050" marR="0" lvl="0" indent="-273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transmittance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depends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on the sample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thickness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4" name="CasellaDiTesto 6"/>
          <p:cNvSpPr txBox="1"/>
          <p:nvPr/>
        </p:nvSpPr>
        <p:spPr>
          <a:xfrm>
            <a:off x="6839744" y="1988839"/>
            <a:ext cx="1979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Transmittance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curves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normalized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by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the single-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quartz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support</a:t>
            </a:r>
            <a:r>
              <a:rPr kumimoji="0" lang="it-IT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</a:t>
            </a:r>
            <a:r>
              <a:rPr kumimoji="0" lang="it-IT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spectrum</a:t>
            </a:r>
            <a:endParaRPr kumimoji="0" lang="it-IT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20688"/>
            <a:ext cx="60841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6" name="Tabella 11"/>
          <p:cNvGraphicFramePr>
            <a:graphicFrameLocks noGrp="1"/>
          </p:cNvGraphicFramePr>
          <p:nvPr/>
        </p:nvGraphicFramePr>
        <p:xfrm>
          <a:off x="6479704" y="4221086"/>
          <a:ext cx="2627784" cy="2164080"/>
        </p:xfrm>
        <a:graphic>
          <a:graphicData uri="http://schemas.openxmlformats.org/drawingml/2006/table">
            <a:tbl>
              <a:tblPr firstRow="1" bandRow="1"/>
              <a:tblGrid>
                <a:gridCol w="1182670"/>
                <a:gridCol w="1445114"/>
              </a:tblGrid>
              <a:tr h="750952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err="1" smtClean="0"/>
                        <a:t>Thickness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[</a:t>
                      </a:r>
                      <a:r>
                        <a:rPr lang="el-GR" sz="1600" dirty="0" smtClean="0"/>
                        <a:t>μ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err="1" smtClean="0"/>
                        <a:t>Transmittance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@ 320 </a:t>
                      </a:r>
                      <a:r>
                        <a:rPr lang="it-IT" sz="1600" dirty="0" err="1" smtClean="0"/>
                        <a:t>nm</a:t>
                      </a:r>
                      <a:r>
                        <a:rPr lang="it-IT" sz="1600" dirty="0" smtClean="0"/>
                        <a:t> [</a:t>
                      </a:r>
                      <a:r>
                        <a:rPr lang="it-IT" sz="1600" dirty="0" err="1" smtClean="0"/>
                        <a:t>a.u.</a:t>
                      </a:r>
                      <a:r>
                        <a:rPr lang="it-IT" sz="1600" dirty="0" smtClean="0"/>
                        <a:t>]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100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0.86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200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0.87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100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0.94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FF"/>
                    </a:solidFill>
                  </a:tcPr>
                </a:tc>
              </a:tr>
              <a:tr h="295677"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210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smtClean="0"/>
                        <a:t>0.75</a:t>
                      </a:r>
                      <a:endParaRPr lang="it-IT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17" name="CasellaDiTesto 13"/>
          <p:cNvSpPr txBox="1"/>
          <p:nvPr/>
        </p:nvSpPr>
        <p:spPr>
          <a:xfrm>
            <a:off x="5076056" y="5157191"/>
            <a:ext cx="104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BC630</a:t>
            </a:r>
            <a:endParaRPr kumimoji="0" lang="it-IT" sz="1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8" name="CasellaDiTesto 14"/>
          <p:cNvSpPr txBox="1"/>
          <p:nvPr/>
        </p:nvSpPr>
        <p:spPr>
          <a:xfrm>
            <a:off x="4967536" y="573325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Dow</a:t>
            </a:r>
            <a:r>
              <a:rPr kumimoji="0" lang="it-IT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Corning</a:t>
            </a:r>
            <a:r>
              <a:rPr kumimoji="0" lang="it-IT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3145</a:t>
            </a:r>
            <a:endParaRPr kumimoji="0" lang="it-IT" sz="18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425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22266" r="1770" b="14735"/>
          <a:stretch>
            <a:fillRect/>
          </a:stretch>
        </p:blipFill>
        <p:spPr bwMode="auto">
          <a:xfrm>
            <a:off x="0" y="0"/>
            <a:ext cx="9173412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-396552" y="3717032"/>
            <a:ext cx="10009112" cy="314096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pic>
        <p:nvPicPr>
          <p:cNvPr id="4099" name="Picture 3" descr="H:\ENEA_CASACCIA_JPG\calliope\IMG_1404.jpg"/>
          <p:cNvPicPr>
            <a:picLocks noChangeAspect="1" noChangeArrowheads="1"/>
          </p:cNvPicPr>
          <p:nvPr/>
        </p:nvPicPr>
        <p:blipFill>
          <a:blip r:embed="rId3" cstate="print"/>
          <a:srcRect b="19991"/>
          <a:stretch>
            <a:fillRect/>
          </a:stretch>
        </p:blipFill>
        <p:spPr bwMode="auto">
          <a:xfrm>
            <a:off x="251520" y="1700809"/>
            <a:ext cx="5400000" cy="2880319"/>
          </a:xfrm>
          <a:prstGeom prst="rect">
            <a:avLst/>
          </a:prstGeom>
          <a:noFill/>
        </p:spPr>
      </p:pic>
      <p:grpSp>
        <p:nvGrpSpPr>
          <p:cNvPr id="8" name="Group 10"/>
          <p:cNvGrpSpPr/>
          <p:nvPr/>
        </p:nvGrpSpPr>
        <p:grpSpPr>
          <a:xfrm>
            <a:off x="5838564" y="2060848"/>
            <a:ext cx="3269939" cy="3240359"/>
            <a:chOff x="5076056" y="157163"/>
            <a:chExt cx="6048672" cy="5648101"/>
          </a:xfrm>
        </p:grpSpPr>
        <p:pic>
          <p:nvPicPr>
            <p:cNvPr id="12" name="Picture 2" descr="D:\fiore_folders\Desktop\SuperB Casaccia\analcasaccia\SuperB Casacci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57163"/>
              <a:ext cx="6048672" cy="5648101"/>
            </a:xfrm>
            <a:prstGeom prst="rect">
              <a:avLst/>
            </a:prstGeom>
            <a:noFill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18699" y="932722"/>
              <a:ext cx="2592290" cy="326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Straight Arrow Connector 13"/>
          <p:cNvCxnSpPr/>
          <p:nvPr/>
        </p:nvCxnSpPr>
        <p:spPr>
          <a:xfrm flipH="1">
            <a:off x="2771800" y="3429000"/>
            <a:ext cx="4896544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475656" y="3645025"/>
            <a:ext cx="3240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Up to 2 kGy/h dose rate</a:t>
            </a:r>
            <a:endParaRPr lang="it-IT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9" name="Group 15"/>
          <p:cNvGrpSpPr/>
          <p:nvPr/>
        </p:nvGrpSpPr>
        <p:grpSpPr>
          <a:xfrm>
            <a:off x="5868144" y="2653929"/>
            <a:ext cx="3564395" cy="2399317"/>
            <a:chOff x="5191266" y="3463527"/>
            <a:chExt cx="4277275" cy="2879183"/>
          </a:xfrm>
        </p:grpSpPr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5191266" y="5862578"/>
              <a:ext cx="4061252" cy="48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Top view of the irradiation cell</a:t>
              </a:r>
              <a:endParaRPr lang="it-IT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6444208" y="5373216"/>
              <a:ext cx="208823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8561242" y="3463527"/>
              <a:ext cx="0" cy="188059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7164288" y="5301209"/>
              <a:ext cx="1137725" cy="48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7 m</a:t>
              </a:r>
              <a:endParaRPr lang="it-IT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8474832" y="4077073"/>
              <a:ext cx="993709" cy="48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6 m</a:t>
              </a:r>
              <a:endParaRPr lang="it-IT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23528" y="1340768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/>
              </a:rPr>
              <a:t>Volumes with dosimetry-certified low dose rates down to 0.1 Gy/h</a:t>
            </a:r>
            <a:endParaRPr lang="it-IT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alibri"/>
            </a:endParaRP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6588224" y="2380818"/>
            <a:ext cx="3384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Dose rate simulation</a:t>
            </a:r>
            <a:endParaRPr lang="it-IT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2" y="5013176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b="1" dirty="0" smtClean="0">
                <a:solidFill>
                  <a:schemeClr val="bg1"/>
                </a:solidFill>
                <a:latin typeface="Calibri"/>
              </a:rPr>
              <a:t>Irradiation test  and collaboration with:</a:t>
            </a:r>
            <a:endParaRPr lang="it-IT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2" y="4376137"/>
            <a:ext cx="1746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 </a:t>
            </a:r>
            <a:r>
              <a:rPr lang="en-GB" sz="1200" b="1" dirty="0" smtClean="0">
                <a:solidFill>
                  <a:schemeClr val="tx1"/>
                </a:solidFill>
                <a:latin typeface="Calibri" pitchFamily="34" charset="0"/>
              </a:rPr>
              <a:t>valentinogriscioli.com</a:t>
            </a:r>
            <a:endParaRPr lang="it-IT" sz="1100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fiore_folders\Desktop\logos users calliope\ansaldonu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6630" y="6192688"/>
            <a:ext cx="1479586" cy="548680"/>
          </a:xfrm>
          <a:prstGeom prst="rect">
            <a:avLst/>
          </a:prstGeom>
          <a:noFill/>
        </p:spPr>
      </p:pic>
      <p:pic>
        <p:nvPicPr>
          <p:cNvPr id="1027" name="Picture 3" descr="D:\fiore_folders\Desktop\logos users calliope\atl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445224"/>
            <a:ext cx="1117306" cy="1340768"/>
          </a:xfrm>
          <a:prstGeom prst="rect">
            <a:avLst/>
          </a:prstGeom>
          <a:noFill/>
        </p:spPr>
      </p:pic>
      <p:pic>
        <p:nvPicPr>
          <p:cNvPr id="1028" name="Picture 4" descr="D:\fiore_folders\Desktop\logos users calliope\cm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76024" y="6165304"/>
            <a:ext cx="612000" cy="612000"/>
          </a:xfrm>
          <a:prstGeom prst="rect">
            <a:avLst/>
          </a:prstGeom>
          <a:noFill/>
        </p:spPr>
      </p:pic>
      <p:pic>
        <p:nvPicPr>
          <p:cNvPr id="1029" name="Picture 5" descr="D:\fiore_folders\Desktop\logos users calliope\es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4040" y="5445224"/>
            <a:ext cx="1372176" cy="580689"/>
          </a:xfrm>
          <a:prstGeom prst="rect">
            <a:avLst/>
          </a:prstGeom>
          <a:noFill/>
        </p:spPr>
      </p:pic>
      <p:pic>
        <p:nvPicPr>
          <p:cNvPr id="1030" name="Picture 6" descr="D:\fiore_folders\Desktop\logos users calliope\fusion4energ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9707" y="6156702"/>
            <a:ext cx="1364221" cy="584666"/>
          </a:xfrm>
          <a:prstGeom prst="rect">
            <a:avLst/>
          </a:prstGeom>
          <a:noFill/>
        </p:spPr>
      </p:pic>
      <p:pic>
        <p:nvPicPr>
          <p:cNvPr id="1031" name="Picture 7" descr="D:\fiore_folders\Desktop\logos users calliope\inf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49491" y="5373216"/>
            <a:ext cx="954557" cy="668190"/>
          </a:xfrm>
          <a:prstGeom prst="rect">
            <a:avLst/>
          </a:prstGeom>
          <a:noFill/>
        </p:spPr>
      </p:pic>
      <p:pic>
        <p:nvPicPr>
          <p:cNvPr id="1032" name="Picture 8" descr="D:\fiore_folders\Desktop\logos users calliope\it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87624" y="5404803"/>
            <a:ext cx="1296608" cy="616485"/>
          </a:xfrm>
          <a:prstGeom prst="rect">
            <a:avLst/>
          </a:prstGeom>
          <a:noFill/>
        </p:spPr>
      </p:pic>
      <p:pic>
        <p:nvPicPr>
          <p:cNvPr id="1033" name="Picture 9" descr="D:\fiore_folders\Desktop\logos users calliope\lhcb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75656" y="6093296"/>
            <a:ext cx="936103" cy="636687"/>
          </a:xfrm>
          <a:prstGeom prst="rect">
            <a:avLst/>
          </a:prstGeom>
          <a:noFill/>
        </p:spPr>
      </p:pic>
      <p:pic>
        <p:nvPicPr>
          <p:cNvPr id="1034" name="Picture 10" descr="D:\fiore_folders\Desktop\logos users calliope\pirelli.jpg"/>
          <p:cNvPicPr>
            <a:picLocks noChangeAspect="1" noChangeArrowheads="1"/>
          </p:cNvPicPr>
          <p:nvPr/>
        </p:nvPicPr>
        <p:blipFill>
          <a:blip r:embed="rId14" cstate="print"/>
          <a:srcRect t="24140" b="27581"/>
          <a:stretch>
            <a:fillRect/>
          </a:stretch>
        </p:blipFill>
        <p:spPr bwMode="auto">
          <a:xfrm>
            <a:off x="6691173" y="5445225"/>
            <a:ext cx="1193195" cy="576064"/>
          </a:xfrm>
          <a:prstGeom prst="rect">
            <a:avLst/>
          </a:prstGeom>
          <a:noFill/>
        </p:spPr>
      </p:pic>
      <p:pic>
        <p:nvPicPr>
          <p:cNvPr id="1035" name="Picture 11" descr="D:\fiore_folders\Desktop\logos users calliope\thalesaleniaspac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27784" y="5400826"/>
            <a:ext cx="1280697" cy="620462"/>
          </a:xfrm>
          <a:prstGeom prst="rect">
            <a:avLst/>
          </a:prstGeom>
          <a:noFill/>
        </p:spPr>
      </p:pic>
      <p:pic>
        <p:nvPicPr>
          <p:cNvPr id="3" name="Picture 2" descr="D:\fiore_folders\Desktop\logos users calliope\cern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1520" y="5376416"/>
            <a:ext cx="720080" cy="716880"/>
          </a:xfrm>
          <a:prstGeom prst="rect">
            <a:avLst/>
          </a:prstGeom>
          <a:noFill/>
        </p:spPr>
      </p:pic>
      <p:pic>
        <p:nvPicPr>
          <p:cNvPr id="5" name="Picture 3" descr="D:\fiore_folders\Desktop\logos users calliope\imt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504" y="6165304"/>
            <a:ext cx="1304925" cy="590550"/>
          </a:xfrm>
          <a:prstGeom prst="rect">
            <a:avLst/>
          </a:prstGeom>
          <a:noFill/>
        </p:spPr>
      </p:pic>
      <p:pic>
        <p:nvPicPr>
          <p:cNvPr id="7" name="Picture 4" descr="D:\fiore_folders\Desktop\logos users calliope\sogin.jpg"/>
          <p:cNvPicPr>
            <a:picLocks noChangeAspect="1" noChangeArrowheads="1"/>
          </p:cNvPicPr>
          <p:nvPr/>
        </p:nvPicPr>
        <p:blipFill>
          <a:blip r:embed="rId18" cstate="print"/>
          <a:srcRect l="11207" t="13156" r="11872" b="12983"/>
          <a:stretch>
            <a:fillRect/>
          </a:stretch>
        </p:blipFill>
        <p:spPr bwMode="auto">
          <a:xfrm>
            <a:off x="6876256" y="6215256"/>
            <a:ext cx="999768" cy="5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396552" y="-243408"/>
            <a:ext cx="9937104" cy="734481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ENEA Casaccia Irradiation laboratories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20688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 smtClean="0">
                <a:solidFill>
                  <a:schemeClr val="bg1"/>
                </a:solidFill>
                <a:latin typeface="Calibri"/>
              </a:rPr>
              <a:t>Irradiation Technology Lab equipped with </a:t>
            </a:r>
            <a:r>
              <a:rPr lang="it-IT" b="1" dirty="0" smtClean="0">
                <a:solidFill>
                  <a:schemeClr val="bg1"/>
                </a:solidFill>
                <a:latin typeface="Calibri"/>
              </a:rPr>
              <a:t>optical and EPR instrumentation to measure radiation effects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: UV-VIS and FT-IR spectrometers, </a:t>
            </a:r>
            <a:r>
              <a:rPr lang="it-IT" b="1" u="sng" dirty="0" smtClean="0">
                <a:solidFill>
                  <a:schemeClr val="bg1"/>
                </a:solidFill>
                <a:latin typeface="Calibri"/>
              </a:rPr>
              <a:t>optical bench for large samples 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(scint. crystals long-trasv transmittance);</a:t>
            </a:r>
          </a:p>
          <a:p>
            <a:pPr lvl="0"/>
            <a:r>
              <a:rPr lang="it-IT" b="1" dirty="0" smtClean="0">
                <a:solidFill>
                  <a:schemeClr val="bg1"/>
                </a:solidFill>
                <a:latin typeface="Calibri"/>
              </a:rPr>
              <a:t>Large dark room with controlled temperature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, ovens for </a:t>
            </a:r>
            <a:r>
              <a:rPr lang="it-IT" b="1" dirty="0" smtClean="0">
                <a:solidFill>
                  <a:schemeClr val="bg1"/>
                </a:solidFill>
                <a:latin typeface="Calibri"/>
              </a:rPr>
              <a:t>thermal annealing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, tools for </a:t>
            </a:r>
            <a:r>
              <a:rPr lang="it-IT" b="1" dirty="0" smtClean="0">
                <a:solidFill>
                  <a:schemeClr val="bg1"/>
                </a:solidFill>
                <a:latin typeface="Calibri"/>
              </a:rPr>
              <a:t>cutting and polishing crystals </a:t>
            </a:r>
            <a:r>
              <a:rPr lang="it-IT" dirty="0" smtClean="0">
                <a:solidFill>
                  <a:schemeClr val="bg1"/>
                </a:solidFill>
                <a:latin typeface="Calibri"/>
              </a:rPr>
              <a:t>also avaliable.</a:t>
            </a:r>
          </a:p>
          <a:p>
            <a:pPr lvl="0"/>
            <a:endParaRPr lang="it-IT" dirty="0" smtClean="0">
              <a:solidFill>
                <a:schemeClr val="bg1"/>
              </a:solidFill>
              <a:latin typeface="Calibri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/>
              </a:rPr>
              <a:t>Instrumentation use for R&amp;D of </a:t>
            </a:r>
            <a:r>
              <a:rPr lang="en-US" b="1" dirty="0" smtClean="0">
                <a:solidFill>
                  <a:schemeClr val="bg1"/>
                </a:solidFill>
                <a:latin typeface="Calibri"/>
              </a:rPr>
              <a:t>CMS PbWO</a:t>
            </a:r>
            <a:r>
              <a:rPr lang="en-US" b="1" baseline="-25000" dirty="0" smtClean="0">
                <a:solidFill>
                  <a:schemeClr val="bg1"/>
                </a:solidFill>
                <a:latin typeface="Calibri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scintillating crystals, and </a:t>
            </a:r>
            <a:r>
              <a:rPr lang="en-US" b="1" dirty="0" smtClean="0">
                <a:solidFill>
                  <a:schemeClr val="bg1"/>
                </a:solidFill>
                <a:latin typeface="Calibri"/>
              </a:rPr>
              <a:t>APD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detectors’ radiation hardness and efficiency studies. </a:t>
            </a:r>
            <a:r>
              <a:rPr lang="en-US" dirty="0" err="1" smtClean="0">
                <a:solidFill>
                  <a:schemeClr val="bg1"/>
                </a:solidFill>
                <a:latin typeface="Calibri"/>
              </a:rPr>
              <a:t>Casaccia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 laboratories hosted the </a:t>
            </a:r>
            <a:r>
              <a:rPr lang="en-US" b="1" dirty="0" smtClean="0">
                <a:solidFill>
                  <a:schemeClr val="bg1"/>
                </a:solidFill>
                <a:latin typeface="Calibri"/>
              </a:rPr>
              <a:t>Regional Center for CMS ECAL 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modules construction and test</a:t>
            </a:r>
          </a:p>
        </p:txBody>
      </p:sp>
      <p:pic>
        <p:nvPicPr>
          <p:cNvPr id="7" name="Picture 3" descr="ReadyRacks_5x7Xt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1598617" cy="190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oreach-2001-0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4461115"/>
            <a:ext cx="3420380" cy="2280253"/>
          </a:xfrm>
          <a:prstGeom prst="rect">
            <a:avLst/>
          </a:prstGeom>
        </p:spPr>
      </p:pic>
      <p:pic>
        <p:nvPicPr>
          <p:cNvPr id="10" name="Picture 9" descr="banco lumen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137597" y="4453082"/>
            <a:ext cx="4970907" cy="2360294"/>
          </a:xfrm>
          <a:prstGeom prst="rect">
            <a:avLst/>
          </a:prstGeom>
        </p:spPr>
      </p:pic>
      <p:pic>
        <p:nvPicPr>
          <p:cNvPr id="19" name="Picture 15" descr="lyre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218892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1438"/>
            <a:ext cx="8640959" cy="5000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Issues</a:t>
            </a:r>
            <a:r>
              <a:rPr lang="it-IT" dirty="0" smtClean="0"/>
              <a:t> and </a:t>
            </a:r>
            <a:r>
              <a:rPr lang="it-IT" dirty="0" smtClean="0">
                <a:solidFill>
                  <a:srgbClr val="336600"/>
                </a:solidFill>
              </a:rPr>
              <a:t>Solutions</a:t>
            </a:r>
            <a:r>
              <a:rPr lang="it-IT" dirty="0" smtClean="0"/>
              <a:t> for tests @ ENEA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906973"/>
            <a:ext cx="889247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CsI Light Yield measurements:</a:t>
            </a:r>
          </a:p>
          <a:p>
            <a:pPr marL="274638" indent="-274638">
              <a:buFont typeface="Courier New" pitchFamily="49" charset="0"/>
              <a:buChar char="o"/>
            </a:pP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Hygroscopicity, UV emission spectrum, crystal dimensions</a:t>
            </a:r>
          </a:p>
          <a:p>
            <a:pPr marL="274638" indent="-274638">
              <a:buFont typeface="Wingdings" pitchFamily="2" charset="2"/>
              <a:buChar char="ü"/>
            </a:pPr>
            <a:r>
              <a:rPr lang="it-IT" dirty="0" smtClean="0">
                <a:latin typeface="Calibri" pitchFamily="34" charset="0"/>
              </a:rPr>
              <a:t>Special containers, UV-sensitive detectors</a:t>
            </a:r>
          </a:p>
          <a:p>
            <a:endParaRPr lang="it-IT" dirty="0" smtClean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CsI Optical measurements:</a:t>
            </a:r>
          </a:p>
          <a:p>
            <a:pPr marL="274638" indent="-274638">
              <a:buFont typeface="Courier New" pitchFamily="49" charset="0"/>
              <a:buChar char="o"/>
            </a:pP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Hygroscopicity, crystal dimensions</a:t>
            </a:r>
          </a:p>
          <a:p>
            <a:pPr marL="274638" indent="-274638">
              <a:buFont typeface="Wingdings" pitchFamily="2" charset="2"/>
              <a:buChar char="ü"/>
            </a:pPr>
            <a:r>
              <a:rPr lang="it-IT" dirty="0" smtClean="0">
                <a:latin typeface="Calibri" pitchFamily="34" charset="0"/>
              </a:rPr>
              <a:t>Special containers </a:t>
            </a:r>
          </a:p>
          <a:p>
            <a:endParaRPr lang="it-IT" dirty="0" smtClean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CsI Gamma irradiation:</a:t>
            </a:r>
          </a:p>
          <a:p>
            <a:pPr marL="274638" indent="-274638">
              <a:buFont typeface="Courier New" pitchFamily="49" charset="0"/>
              <a:buChar char="o"/>
            </a:pP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Hygroscopicity, optical bleaching</a:t>
            </a:r>
          </a:p>
          <a:p>
            <a:pPr marL="274638" indent="-274638">
              <a:buFont typeface="Wingdings" pitchFamily="2" charset="2"/>
              <a:buChar char="ü"/>
            </a:pPr>
            <a:r>
              <a:rPr lang="it-IT" dirty="0" smtClean="0">
                <a:latin typeface="Calibri" pitchFamily="34" charset="0"/>
              </a:rPr>
              <a:t>Special containers </a:t>
            </a:r>
          </a:p>
          <a:p>
            <a:endParaRPr lang="it-IT" dirty="0" smtClean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APD gamma irradiation:</a:t>
            </a:r>
          </a:p>
          <a:p>
            <a:pPr marL="274638" indent="-274638">
              <a:buFont typeface="Courier New" pitchFamily="49" charset="0"/>
              <a:buChar char="o"/>
            </a:pP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HV bias, test in B-field</a:t>
            </a:r>
          </a:p>
          <a:p>
            <a:pPr marL="274638" indent="-274638">
              <a:buFont typeface="Wingdings" pitchFamily="2" charset="2"/>
              <a:buChar char="ü"/>
            </a:pPr>
            <a:r>
              <a:rPr lang="it-IT" dirty="0" smtClean="0">
                <a:latin typeface="Calibri" pitchFamily="34" charset="0"/>
              </a:rPr>
              <a:t>HV power supply, dipole permanent magnet</a:t>
            </a:r>
          </a:p>
          <a:p>
            <a:endParaRPr lang="it-IT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endParaRPr lang="it-IT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5809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Yield </a:t>
            </a:r>
            <a:r>
              <a:rPr lang="en-US" dirty="0" smtClean="0"/>
              <a:t>measurement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840769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Calibri" pitchFamily="34" charset="0"/>
              </a:rPr>
              <a:t>CsI crystal </a:t>
            </a:r>
            <a:r>
              <a:rPr lang="it-IT" b="1" dirty="0">
                <a:solidFill>
                  <a:srgbClr val="0000FF"/>
                </a:solidFill>
                <a:latin typeface="Calibri" pitchFamily="34" charset="0"/>
              </a:rPr>
              <a:t>adsorbes H</a:t>
            </a:r>
            <a:r>
              <a:rPr lang="it-IT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it-IT" b="1" dirty="0">
                <a:solidFill>
                  <a:srgbClr val="0000FF"/>
                </a:solidFill>
                <a:latin typeface="Calibri" pitchFamily="34" charset="0"/>
              </a:rPr>
              <a:t>O on surface: </a:t>
            </a:r>
            <a:endParaRPr lang="it-IT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dirty="0" err="1" smtClean="0">
                <a:solidFill>
                  <a:srgbClr val="0000FF"/>
                </a:solidFill>
                <a:latin typeface="Calibri" pitchFamily="34" charset="0"/>
              </a:rPr>
              <a:t>surface</a:t>
            </a:r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becomes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opaque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,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decrease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light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propagation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and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transmission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to detector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Handling </a:t>
            </a:r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precautions 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are needed: dry atmosphere, no direct contact with </a:t>
            </a:r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hands</a:t>
            </a:r>
            <a:endParaRPr lang="it-IT" dirty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Crystals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are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shipped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in “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moisture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barrier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”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bags</a:t>
            </a:r>
            <a:endParaRPr lang="it-IT" dirty="0">
              <a:solidFill>
                <a:srgbClr val="0000FF"/>
              </a:solidFill>
              <a:latin typeface="Calibri" pitchFamily="34" charset="0"/>
            </a:endParaRPr>
          </a:p>
          <a:p>
            <a:endParaRPr lang="it-IT" dirty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it-IT" b="1" dirty="0">
                <a:solidFill>
                  <a:srgbClr val="0000FF"/>
                </a:solidFill>
                <a:latin typeface="Calibri" pitchFamily="34" charset="0"/>
              </a:rPr>
              <a:t>UV </a:t>
            </a:r>
            <a:r>
              <a:rPr lang="it-IT" b="1" dirty="0" err="1">
                <a:solidFill>
                  <a:srgbClr val="0000FF"/>
                </a:solidFill>
                <a:latin typeface="Calibri" pitchFamily="34" charset="0"/>
              </a:rPr>
              <a:t>emission</a:t>
            </a:r>
            <a:r>
              <a:rPr lang="it-IT" b="1" dirty="0">
                <a:solidFill>
                  <a:srgbClr val="0000FF"/>
                </a:solidFill>
                <a:latin typeface="Calibri" pitchFamily="34" charset="0"/>
              </a:rPr>
              <a:t>: 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detector for LY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measurement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must be UV-sensitive. Standard PMT are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not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(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photocathode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windows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made of standard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glass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)</a:t>
            </a:r>
          </a:p>
          <a:p>
            <a:endParaRPr lang="it-IT" dirty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it-IT" b="1" dirty="0" smtClean="0">
                <a:solidFill>
                  <a:srgbClr val="0000FF"/>
                </a:solidFill>
                <a:latin typeface="Calibri" pitchFamily="34" charset="0"/>
              </a:rPr>
              <a:t>Large dimensions</a:t>
            </a:r>
            <a:r>
              <a:rPr lang="it-IT" b="1" dirty="0">
                <a:solidFill>
                  <a:srgbClr val="0000FF"/>
                </a:solidFill>
                <a:latin typeface="Calibri" pitchFamily="34" charset="0"/>
              </a:rPr>
              <a:t>: 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crystals are 30 cm long, about 5x5 to 8x8 cm</a:t>
            </a:r>
            <a:r>
              <a:rPr lang="it-IT" baseline="30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section</a:t>
            </a:r>
          </a:p>
          <a:p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large containers are needed to keep </a:t>
            </a:r>
            <a:r>
              <a:rPr lang="it-IT" dirty="0" smtClean="0">
                <a:solidFill>
                  <a:srgbClr val="0000FF"/>
                </a:solidFill>
                <a:latin typeface="Calibri" pitchFamily="34" charset="0"/>
              </a:rPr>
              <a:t>crystals in the dark 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during measurements and avoid air contact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b="30600"/>
          <a:stretch/>
        </p:blipFill>
        <p:spPr>
          <a:xfrm>
            <a:off x="5076056" y="3652085"/>
            <a:ext cx="4002233" cy="2153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t="21573" b="33919"/>
          <a:stretch/>
        </p:blipFill>
        <p:spPr>
          <a:xfrm>
            <a:off x="5076056" y="1486097"/>
            <a:ext cx="3995936" cy="13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6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Yield </a:t>
            </a:r>
            <a:r>
              <a:rPr lang="en-US" dirty="0" smtClean="0"/>
              <a:t>measurement solutions: dry box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764704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alibri" pitchFamily="34" charset="0"/>
              </a:rPr>
              <a:t>A black box hosting one crystal at a time </a:t>
            </a:r>
            <a:r>
              <a:rPr lang="it-IT" b="1" dirty="0" smtClean="0">
                <a:solidFill>
                  <a:srgbClr val="000000"/>
                </a:solidFill>
                <a:latin typeface="Calibri" pitchFamily="34" charset="0"/>
              </a:rPr>
              <a:t>has been 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</a:rPr>
              <a:t>constructed in Casaccia </a:t>
            </a:r>
            <a:r>
              <a:rPr lang="it-IT" sz="1400" dirty="0">
                <a:solidFill>
                  <a:srgbClr val="000000"/>
                </a:solidFill>
                <a:latin typeface="Calibri" pitchFamily="34" charset="0"/>
              </a:rPr>
              <a:t>(A. Lucchi) </a:t>
            </a:r>
            <a:endParaRPr lang="it-IT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dry air 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(or </a:t>
            </a:r>
            <a:r>
              <a:rPr lang="it-IT" dirty="0" err="1" smtClean="0">
                <a:solidFill>
                  <a:srgbClr val="000000"/>
                </a:solidFill>
                <a:latin typeface="Calibri" pitchFamily="34" charset="0"/>
              </a:rPr>
              <a:t>nitrogen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, argon) </a:t>
            </a:r>
            <a:r>
              <a:rPr lang="it-IT" dirty="0" err="1" smtClean="0">
                <a:solidFill>
                  <a:srgbClr val="000000"/>
                </a:solidFill>
                <a:latin typeface="Calibri" pitchFamily="34" charset="0"/>
              </a:rPr>
              <a:t>flushing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</a:rPr>
              <a:t>around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 the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</a:rPr>
              <a:t>crystal</a:t>
            </a:r>
            <a:endParaRPr lang="it-IT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dirty="0" err="1">
                <a:solidFill>
                  <a:srgbClr val="000000"/>
                </a:solidFill>
                <a:latin typeface="Calibri" pitchFamily="34" charset="0"/>
              </a:rPr>
              <a:t>optical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</a:rPr>
              <a:t>coupling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 to PMT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ready for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</a:rPr>
              <a:t>every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 Belle II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</a:rPr>
              <a:t>crystal</a:t>
            </a: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4" charset="0"/>
              </a:rPr>
              <a:t>dimension</a:t>
            </a:r>
            <a:endParaRPr lang="it-IT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light 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tight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9+1 fixed positions for radioactive source for LY measurements</a:t>
            </a:r>
            <a:endParaRPr lang="it-IT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r="4994" b="15446"/>
          <a:stretch/>
        </p:blipFill>
        <p:spPr>
          <a:xfrm>
            <a:off x="107504" y="4293096"/>
            <a:ext cx="3611376" cy="2400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19051" b="20382"/>
          <a:stretch/>
        </p:blipFill>
        <p:spPr>
          <a:xfrm>
            <a:off x="1907704" y="2636912"/>
            <a:ext cx="2868267" cy="2107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154302"/>
            <a:ext cx="4320480" cy="32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62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CsI</a:t>
            </a:r>
            <a:r>
              <a:rPr lang="en-US" dirty="0" smtClean="0"/>
              <a:t> handling solutions: inflatable glove box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A simple tool to handle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CsI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crystals in dry atmosphere:</a:t>
            </a:r>
          </a:p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inflatable glove box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polyethylene bag with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feedthrough</a:t>
            </a:r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61950" indent="-3619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gas inlet-outlet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different sizes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zip-closure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can even host instrumentation for measurements </a:t>
            </a:r>
          </a:p>
          <a:p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7881" y="3933056"/>
            <a:ext cx="2870583" cy="2639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8159" y="4484588"/>
            <a:ext cx="1714085" cy="1871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4533029"/>
            <a:ext cx="1685032" cy="1822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4611245"/>
            <a:ext cx="1638424" cy="17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7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t="7103" b="26116"/>
          <a:stretch/>
        </p:blipFill>
        <p:spPr>
          <a:xfrm>
            <a:off x="6300192" y="2316219"/>
            <a:ext cx="2830164" cy="2984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Yield </a:t>
            </a:r>
            <a:r>
              <a:rPr lang="en-US" dirty="0" smtClean="0"/>
              <a:t>measurement solutions: PMT and DAQ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INFN - ENEA group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Times New Roman" pitchFamily="18" charset="0"/>
              </a:rPr>
              <a:t>Belle II ECL meeting, Dec 19 2013</a:t>
            </a:r>
            <a:endParaRPr lang="en-US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C5D5A-190F-4A86-8417-229FFE14800D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836712"/>
            <a:ext cx="74888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UV sensitive PMT R2059 Hamamatsu</a:t>
            </a:r>
          </a:p>
          <a:p>
            <a:pPr marL="342900" indent="-342900">
              <a:buFont typeface="Arial"/>
              <a:buChar char="•"/>
            </a:pP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Gain: 1.0 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</a:rPr>
              <a:t>x 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hu-HU" baseline="30000" dirty="0" smtClean="0">
                <a:solidFill>
                  <a:srgbClr val="000000"/>
                </a:solidFill>
                <a:latin typeface="Calibri" pitchFamily="34" charset="0"/>
              </a:rPr>
              <a:t>7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</a:rPr>
              <a:t>	</a:t>
            </a:r>
            <a:endParaRPr lang="hu-HU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 T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 S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 :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 0.55ns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</a:rPr>
              <a:t>	</a:t>
            </a:r>
            <a:endParaRPr lang="hu-HU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25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nA typ</a:t>
            </a:r>
            <a:r>
              <a:rPr lang="it-IT" dirty="0" smtClean="0">
                <a:solidFill>
                  <a:srgbClr val="000000"/>
                </a:solidFill>
                <a:latin typeface="Calibri" pitchFamily="34" charset="0"/>
              </a:rPr>
              <a:t>ical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 dark current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</a:rPr>
              <a:t>	</a:t>
            </a:r>
            <a:endParaRPr lang="hu-HU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bsolute QE curve &amp; Gain curve requested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hu-HU" dirty="0" smtClean="0">
                <a:solidFill>
                  <a:srgbClr val="FF0000"/>
                </a:solidFill>
                <a:latin typeface="Calibri" pitchFamily="34" charset="0"/>
              </a:rPr>
              <a:t>o be delivered in February</a:t>
            </a: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DAQ  Setup: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libri" pitchFamily="34" charset="0"/>
              </a:rPr>
              <a:t>VME Crate (RM1 Pool)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VME-USB bridge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to be delivered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personal loan until then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V1720 Digitizer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to be delivered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RM3, </a:t>
            </a:r>
            <a:r>
              <a:rPr lang="en-US" dirty="0" smtClean="0">
                <a:latin typeface="Calibri" pitchFamily="34" charset="0"/>
              </a:rPr>
              <a:t>PG-RM1 loan until then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libri" pitchFamily="34" charset="0"/>
              </a:rPr>
              <a:t>HV PMT (RM1 Pool)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PC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to be delivered</a:t>
            </a:r>
          </a:p>
          <a:p>
            <a:endParaRPr lang="en-US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t="11636"/>
          <a:stretch/>
        </p:blipFill>
        <p:spPr>
          <a:xfrm>
            <a:off x="5076056" y="523075"/>
            <a:ext cx="1728192" cy="3770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8304" y="2308810"/>
            <a:ext cx="142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  <a:latin typeface="Calibri" pitchFamily="34" charset="0"/>
              </a:rPr>
              <a:t>See curve C</a:t>
            </a:r>
          </a:p>
        </p:txBody>
      </p:sp>
    </p:spTree>
    <p:extLst>
      <p:ext uri="{BB962C8B-B14F-4D97-AF65-F5344CB8AC3E}">
        <p14:creationId xmlns:p14="http://schemas.microsoft.com/office/powerpoint/2010/main" xmlns="" val="31650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plorer-probes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itchFamily="34" charset="0"/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explorer-probes.potx</Template>
  <TotalTime>4041</TotalTime>
  <Words>1569</Words>
  <Application>Microsoft Office PowerPoint</Application>
  <PresentationFormat>On-screen Show (4:3)</PresentationFormat>
  <Paragraphs>314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explorer-probes</vt:lpstr>
      <vt:lpstr>Belle II ECL activities at ENEA Casaccia: CsI Crystals LY and optical measurements, optical couplings, wavelength shifters and APD irradiation     Stefania Baccaro, Alessia Cemmi, Salvatore Fiore</vt:lpstr>
      <vt:lpstr>Slide 2</vt:lpstr>
      <vt:lpstr>Slide 3</vt:lpstr>
      <vt:lpstr>ENEA Casaccia Irradiation laboratories</vt:lpstr>
      <vt:lpstr>Issues and Solutions for tests @ ENEA</vt:lpstr>
      <vt:lpstr>Light Yield measurement issues</vt:lpstr>
      <vt:lpstr>Light Yield measurement solutions: dry box</vt:lpstr>
      <vt:lpstr>CsI handling solutions: inflatable glove box</vt:lpstr>
      <vt:lpstr>Light Yield measurement solutions: PMT and DAQ</vt:lpstr>
      <vt:lpstr>Light Yield measurement solutions: (really) dark room</vt:lpstr>
      <vt:lpstr>Light attenuation measurement issues</vt:lpstr>
      <vt:lpstr>Crystals Irradiation</vt:lpstr>
      <vt:lpstr>CsI thermal annealing for slow component reduction</vt:lpstr>
      <vt:lpstr>CsI thermal annealing for slow component reduction</vt:lpstr>
      <vt:lpstr>Wavelength shifters</vt:lpstr>
      <vt:lpstr>Wavelength shifters</vt:lpstr>
      <vt:lpstr>APD irradiation solutions</vt:lpstr>
      <vt:lpstr>Tapiro reactor</vt:lpstr>
      <vt:lpstr>Materials for Optical Coupling </vt:lpstr>
      <vt:lpstr>Optical characterization: UV-VIS range </vt:lpstr>
      <vt:lpstr>Optical characterization: UV-VIS range, two-quartz supports </vt:lpstr>
      <vt:lpstr>Optical characterization: UV-VIS range </vt:lpstr>
      <vt:lpstr>Optical characterization: UV-VIS range, single-quartz support </vt:lpstr>
      <vt:lpstr>Slide 24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Salvatore Fiore</dc:creator>
  <cp:lastModifiedBy>Salvatore Fiore</cp:lastModifiedBy>
  <cp:revision>117</cp:revision>
  <cp:lastPrinted>2013-12-08T10:52:32Z</cp:lastPrinted>
  <dcterms:created xsi:type="dcterms:W3CDTF">2012-04-21T18:09:08Z</dcterms:created>
  <dcterms:modified xsi:type="dcterms:W3CDTF">2013-12-19T09:27:25Z</dcterms:modified>
</cp:coreProperties>
</file>