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85" r:id="rId8"/>
    <p:sldId id="281" r:id="rId9"/>
    <p:sldId id="261" r:id="rId10"/>
    <p:sldId id="262" r:id="rId11"/>
    <p:sldId id="263" r:id="rId12"/>
    <p:sldId id="264" r:id="rId13"/>
    <p:sldId id="266" r:id="rId14"/>
    <p:sldId id="265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0" r:id="rId25"/>
    <p:sldId id="277" r:id="rId26"/>
    <p:sldId id="278" r:id="rId27"/>
    <p:sldId id="279" r:id="rId28"/>
    <p:sldId id="286" r:id="rId29"/>
    <p:sldId id="283" r:id="rId30"/>
    <p:sldId id="284" r:id="rId31"/>
    <p:sldId id="287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1EA4E50F-1ACB-437E-99F9-C4DAD34C37D9}">
          <p14:sldIdLst>
            <p14:sldId id="282"/>
            <p14:sldId id="256"/>
            <p14:sldId id="257"/>
            <p14:sldId id="258"/>
            <p14:sldId id="259"/>
            <p14:sldId id="260"/>
            <p14:sldId id="285"/>
            <p14:sldId id="281"/>
            <p14:sldId id="261"/>
            <p14:sldId id="262"/>
            <p14:sldId id="263"/>
            <p14:sldId id="264"/>
            <p14:sldId id="266"/>
            <p14:sldId id="265"/>
            <p14:sldId id="267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80"/>
            <p14:sldId id="277"/>
            <p14:sldId id="278"/>
            <p14:sldId id="279"/>
            <p14:sldId id="286"/>
            <p14:sldId id="283"/>
            <p14:sldId id="284"/>
          </p14:sldIdLst>
        </p14:section>
        <p14:section name="Sezione senza titolo" id="{1F8FA358-C373-43F5-87B9-96442CA1B23F}">
          <p14:sldIdLst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5FDE-3435-4D48-96A2-01F4C00C5332}" type="datetimeFigureOut">
              <a:rPr lang="it-IT" smtClean="0"/>
              <a:t>17/12/2013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C0FD-7C8F-47B4-A7FD-5F847C1D0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89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5FDE-3435-4D48-96A2-01F4C00C5332}" type="datetimeFigureOut">
              <a:rPr lang="it-IT" smtClean="0"/>
              <a:t>17/12/2013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C0FD-7C8F-47B4-A7FD-5F847C1D0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67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5FDE-3435-4D48-96A2-01F4C00C5332}" type="datetimeFigureOut">
              <a:rPr lang="it-IT" smtClean="0"/>
              <a:t>17/12/2013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C0FD-7C8F-47B4-A7FD-5F847C1D0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3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5FDE-3435-4D48-96A2-01F4C00C5332}" type="datetimeFigureOut">
              <a:rPr lang="it-IT" smtClean="0"/>
              <a:t>17/12/2013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C0FD-7C8F-47B4-A7FD-5F847C1D0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32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5FDE-3435-4D48-96A2-01F4C00C5332}" type="datetimeFigureOut">
              <a:rPr lang="it-IT" smtClean="0"/>
              <a:t>17/12/2013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C0FD-7C8F-47B4-A7FD-5F847C1D0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293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5FDE-3435-4D48-96A2-01F4C00C5332}" type="datetimeFigureOut">
              <a:rPr lang="it-IT" smtClean="0"/>
              <a:t>17/12/2013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C0FD-7C8F-47B4-A7FD-5F847C1D0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96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5FDE-3435-4D48-96A2-01F4C00C5332}" type="datetimeFigureOut">
              <a:rPr lang="it-IT" smtClean="0"/>
              <a:t>17/12/2013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C0FD-7C8F-47B4-A7FD-5F847C1D0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0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5FDE-3435-4D48-96A2-01F4C00C5332}" type="datetimeFigureOut">
              <a:rPr lang="it-IT" smtClean="0"/>
              <a:t>17/12/2013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C0FD-7C8F-47B4-A7FD-5F847C1D0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78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5FDE-3435-4D48-96A2-01F4C00C5332}" type="datetimeFigureOut">
              <a:rPr lang="it-IT" smtClean="0"/>
              <a:t>17/12/2013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C0FD-7C8F-47B4-A7FD-5F847C1D0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7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5FDE-3435-4D48-96A2-01F4C00C5332}" type="datetimeFigureOut">
              <a:rPr lang="it-IT" smtClean="0"/>
              <a:t>17/12/2013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C0FD-7C8F-47B4-A7FD-5F847C1D0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15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5FDE-3435-4D48-96A2-01F4C00C5332}" type="datetimeFigureOut">
              <a:rPr lang="it-IT" smtClean="0"/>
              <a:t>17/12/2013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C0FD-7C8F-47B4-A7FD-5F847C1D0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30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65FDE-3435-4D48-96A2-01F4C00C5332}" type="datetimeFigureOut">
              <a:rPr lang="it-IT" smtClean="0"/>
              <a:t>17/12/2013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7C0FD-7C8F-47B4-A7FD-5F847C1D0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76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20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Z(</a:t>
            </a:r>
            <a:r>
              <a:rPr lang="it-IT" dirty="0" err="1" smtClean="0">
                <a:latin typeface="Symbol" panose="05050102010706020507" pitchFamily="18" charset="2"/>
              </a:rPr>
              <a:t>nn</a:t>
            </a:r>
            <a:r>
              <a:rPr lang="it-IT" dirty="0" smtClean="0">
                <a:latin typeface="Symbol" panose="05050102010706020507" pitchFamily="18" charset="2"/>
              </a:rPr>
              <a:t>)H(</a:t>
            </a:r>
            <a:r>
              <a:rPr lang="it-IT" dirty="0" err="1" smtClean="0"/>
              <a:t>bb</a:t>
            </a:r>
            <a:r>
              <a:rPr lang="it-IT" dirty="0" smtClean="0">
                <a:latin typeface="Symbol" panose="05050102010706020507" pitchFamily="18" charset="2"/>
              </a:rPr>
              <a:t>)  </a:t>
            </a:r>
            <a:r>
              <a:rPr lang="it-IT" dirty="0" smtClean="0"/>
              <a:t>vs</a:t>
            </a:r>
            <a:r>
              <a:rPr lang="it-IT" dirty="0" smtClean="0">
                <a:latin typeface="Symbol" panose="05050102010706020507" pitchFamily="18" charset="2"/>
              </a:rPr>
              <a:t> </a:t>
            </a:r>
            <a:r>
              <a:rPr lang="it-IT" dirty="0" smtClean="0"/>
              <a:t>Z(</a:t>
            </a:r>
            <a:r>
              <a:rPr lang="it-IT" dirty="0" err="1" smtClean="0">
                <a:latin typeface="Symbol" panose="05050102010706020507" pitchFamily="18" charset="2"/>
              </a:rPr>
              <a:t>nn</a:t>
            </a:r>
            <a:r>
              <a:rPr lang="it-IT" dirty="0" smtClean="0">
                <a:latin typeface="Symbol" panose="05050102010706020507" pitchFamily="18" charset="2"/>
              </a:rPr>
              <a:t>)H(</a:t>
            </a:r>
            <a:r>
              <a:rPr lang="it-IT" dirty="0" err="1" smtClean="0">
                <a:latin typeface="Symbol" panose="05050102010706020507" pitchFamily="18" charset="2"/>
              </a:rPr>
              <a:t>tt</a:t>
            </a:r>
            <a:r>
              <a:rPr lang="it-IT" dirty="0" smtClean="0">
                <a:latin typeface="Symbol" panose="05050102010706020507" pitchFamily="18" charset="2"/>
              </a:rPr>
              <a:t>)</a:t>
            </a:r>
            <a:br>
              <a:rPr lang="it-IT" dirty="0" smtClean="0">
                <a:latin typeface="Symbol" panose="05050102010706020507" pitchFamily="18" charset="2"/>
              </a:rPr>
            </a:br>
            <a:r>
              <a:rPr lang="it-IT" dirty="0" smtClean="0"/>
              <a:t>misurare HH?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343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615" y="35812"/>
            <a:ext cx="8229600" cy="1143000"/>
          </a:xfrm>
        </p:spPr>
        <p:txBody>
          <a:bodyPr/>
          <a:lstStyle/>
          <a:p>
            <a:r>
              <a:rPr lang="it-IT" dirty="0" smtClean="0"/>
              <a:t>(W/Z)H strength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732"/>
            <a:ext cx="8229600" cy="452596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765" y="1124744"/>
            <a:ext cx="58293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843808" y="4581128"/>
            <a:ext cx="11521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49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Esclusione Higgs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47775"/>
            <a:ext cx="61912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65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10532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9" y="2996953"/>
            <a:ext cx="8286750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1470" y="0"/>
            <a:ext cx="7610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CMS: risultato OK con Higgs SM </a:t>
            </a:r>
            <a:r>
              <a:rPr lang="it-IT" b="1" dirty="0" smtClean="0"/>
              <a:t>CMS </a:t>
            </a:r>
            <a:r>
              <a:rPr lang="it-IT" b="1" dirty="0"/>
              <a:t>PAS HIG-13-012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76256" y="1808820"/>
            <a:ext cx="1623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2.1 </a:t>
            </a:r>
            <a:r>
              <a:rPr lang="it-IT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s </a:t>
            </a:r>
            <a:r>
              <a:rPr lang="it-IT" b="1" dirty="0" smtClean="0">
                <a:solidFill>
                  <a:srgbClr val="FF0000"/>
                </a:solidFill>
                <a:latin typeface="+mj-lt"/>
              </a:rPr>
              <a:t>evidence </a:t>
            </a:r>
            <a:endParaRPr lang="it-IT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732240" y="1993486"/>
            <a:ext cx="216024" cy="184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1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it-IT" sz="3600" dirty="0" smtClean="0">
                <a:solidFill>
                  <a:srgbClr val="0070C0"/>
                </a:solidFill>
              </a:rPr>
              <a:t>Altro possibile decadimento fermionico: </a:t>
            </a:r>
            <a:r>
              <a:rPr lang="it-IT" sz="3600" dirty="0" smtClean="0">
                <a:solidFill>
                  <a:srgbClr val="0070C0"/>
                </a:solidFill>
                <a:latin typeface="Symbol" panose="05050102010706020507" pitchFamily="18" charset="2"/>
              </a:rPr>
              <a:t>tt (7%)</a:t>
            </a:r>
            <a:endParaRPr lang="it-IT" sz="3600" dirty="0">
              <a:solidFill>
                <a:srgbClr val="0070C0"/>
              </a:solidFill>
              <a:latin typeface="Symbol" panose="05050102010706020507" pitchFamily="18" charset="2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956609"/>
            <a:ext cx="6120680" cy="588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0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t-IT" dirty="0" smtClean="0"/>
              <a:t>H-&gt;tau-tau invece di H-&gt;bb 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>
                <a:sym typeface="Symbol"/>
              </a:rPr>
              <a:t>(Z()H()) e’ 6 fb invece di 45 a 8 TeV</a:t>
            </a:r>
          </a:p>
          <a:p>
            <a:r>
              <a:rPr lang="it-IT" dirty="0" smtClean="0">
                <a:sym typeface="Symbol"/>
              </a:rPr>
              <a:t>(Z()Z()) e’ 80 fb invece di 429 a 8 TeV</a:t>
            </a:r>
          </a:p>
          <a:p>
            <a:r>
              <a:rPr lang="it-IT" dirty="0" smtClean="0">
                <a:sym typeface="Symbol"/>
              </a:rPr>
              <a:t>S/B</a:t>
            </a:r>
            <a:r>
              <a:rPr lang="it-IT" dirty="0" smtClean="0">
                <a:latin typeface="Times New Roman"/>
                <a:cs typeface="Times New Roman"/>
                <a:sym typeface="Symbol"/>
              </a:rPr>
              <a:t>≈0.1 (bb) ; </a:t>
            </a:r>
            <a:r>
              <a:rPr lang="it-IT" dirty="0" smtClean="0">
                <a:sym typeface="Symbol"/>
              </a:rPr>
              <a:t>S/B</a:t>
            </a:r>
            <a:r>
              <a:rPr lang="it-IT" dirty="0" smtClean="0">
                <a:latin typeface="Times New Roman"/>
                <a:cs typeface="Times New Roman"/>
                <a:sym typeface="Symbol"/>
              </a:rPr>
              <a:t>≈0.07 (</a:t>
            </a:r>
            <a:r>
              <a:rPr lang="it-IT" dirty="0" smtClean="0">
                <a:sym typeface="Symbol"/>
              </a:rPr>
              <a:t></a:t>
            </a:r>
            <a:r>
              <a:rPr lang="it-IT" dirty="0" smtClean="0">
                <a:latin typeface="Times New Roman"/>
                <a:cs typeface="Times New Roman"/>
                <a:sym typeface="Symbol"/>
              </a:rPr>
              <a:t>) </a:t>
            </a:r>
          </a:p>
          <a:p>
            <a:r>
              <a:rPr lang="it-IT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Fondo irriducibile (QCD) Zbb assente nel </a:t>
            </a:r>
            <a:r>
              <a:rPr lang="it-IT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/>
                <a:sym typeface="Symbol"/>
              </a:rPr>
              <a:t>tt</a:t>
            </a:r>
          </a:p>
          <a:p>
            <a:endParaRPr lang="it-IT" dirty="0">
              <a:latin typeface="Times New Roman"/>
              <a:cs typeface="Times New Roman"/>
              <a:sym typeface="Symbol"/>
            </a:endParaRPr>
          </a:p>
          <a:p>
            <a:r>
              <a:rPr lang="it-IT" dirty="0" smtClean="0">
                <a:latin typeface="Times New Roman"/>
                <a:cs typeface="Times New Roman"/>
                <a:sym typeface="Symbol"/>
              </a:rPr>
              <a:t>Efficienza (bb) ≈ 2% (0.5 da b-tag, 20% da           (trigger MET)</a:t>
            </a:r>
          </a:p>
          <a:p>
            <a:r>
              <a:rPr lang="it-IT" dirty="0" smtClean="0">
                <a:latin typeface="Times New Roman"/>
                <a:cs typeface="Times New Roman"/>
                <a:sym typeface="Symbol"/>
              </a:rPr>
              <a:t>Efficienza (</a:t>
            </a:r>
            <a:r>
              <a:rPr lang="it-IT" dirty="0" smtClean="0">
                <a:sym typeface="Symbol"/>
              </a:rPr>
              <a:t>) Trigger +ID migliore???</a:t>
            </a:r>
          </a:p>
          <a:p>
            <a:r>
              <a:rPr lang="it-IT" dirty="0" smtClean="0">
                <a:sym typeface="Symbol"/>
              </a:rPr>
              <a:t>Ruolo di FTK per migliorare efficienza di trigger:</a:t>
            </a:r>
          </a:p>
          <a:p>
            <a:pPr marL="0" indent="0" algn="ctr">
              <a:buNone/>
            </a:pPr>
            <a:r>
              <a:rPr lang="it-IT" dirty="0" smtClean="0">
                <a:sym typeface="Symbol"/>
              </a:rPr>
              <a:t>Soglia MET piu’ bassa e jets (b,tau)</a:t>
            </a:r>
          </a:p>
          <a:p>
            <a:endParaRPr lang="it-IT" dirty="0" smtClean="0">
              <a:sym typeface="Symbol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77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it-IT" dirty="0" smtClean="0"/>
              <a:t>Ulteriore problema per </a:t>
            </a:r>
            <a:r>
              <a:rPr lang="it-IT" dirty="0" smtClean="0">
                <a:sym typeface="Symbol"/>
              </a:rPr>
              <a:t></a:t>
            </a:r>
            <a:endParaRPr lang="it-IT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123009" y="1544688"/>
            <a:ext cx="72008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402929" y="2264768"/>
            <a:ext cx="72008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23009" y="2264768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ight Arrow 12"/>
          <p:cNvSpPr/>
          <p:nvPr/>
        </p:nvSpPr>
        <p:spPr>
          <a:xfrm>
            <a:off x="4771081" y="1400672"/>
            <a:ext cx="720080" cy="144016"/>
          </a:xfrm>
          <a:prstGeom prst="rightArrow">
            <a:avLst/>
          </a:prstGeom>
          <a:solidFill>
            <a:srgbClr val="00B050"/>
          </a:solidFill>
          <a:scene3d>
            <a:camera prst="orthographicFront">
              <a:rot lat="19199996" lon="1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ight Arrow 14"/>
          <p:cNvSpPr/>
          <p:nvPr/>
        </p:nvSpPr>
        <p:spPr>
          <a:xfrm rot="18818867">
            <a:off x="4542476" y="1206842"/>
            <a:ext cx="720080" cy="144016"/>
          </a:xfrm>
          <a:prstGeom prst="rightArrow">
            <a:avLst/>
          </a:prstGeom>
          <a:solidFill>
            <a:srgbClr val="00B050"/>
          </a:solidFill>
          <a:scene3d>
            <a:camera prst="orthographicFront">
              <a:rot lat="19199996" lon="1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771081" y="968624"/>
            <a:ext cx="432048" cy="62045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843089" y="1544688"/>
            <a:ext cx="648072" cy="443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754857" y="2984848"/>
            <a:ext cx="648072" cy="84065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339752" y="2984848"/>
            <a:ext cx="1063177" cy="55262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17691" y="548680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ym typeface="Symbol"/>
              </a:rPr>
              <a:t></a:t>
            </a:r>
            <a:r>
              <a:rPr lang="it-IT" sz="2400" dirty="0" smtClean="0"/>
              <a:t> vis + </a:t>
            </a:r>
            <a:r>
              <a:rPr lang="it-IT" sz="2400" dirty="0" smtClean="0">
                <a:sym typeface="Symbol"/>
              </a:rPr>
              <a:t></a:t>
            </a:r>
            <a:endParaRPr lang="it-IT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491161" y="1336049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ym typeface="Symbol"/>
              </a:rPr>
              <a:t></a:t>
            </a:r>
            <a:r>
              <a:rPr lang="it-IT" sz="2400" dirty="0" smtClean="0"/>
              <a:t> vis + </a:t>
            </a:r>
            <a:r>
              <a:rPr lang="it-IT" sz="2400" dirty="0" smtClean="0">
                <a:sym typeface="Symbol"/>
              </a:rPr>
              <a:t></a:t>
            </a:r>
            <a:endParaRPr lang="it-IT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051720" y="3405176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ym typeface="Symbol"/>
              </a:rPr>
              <a:t></a:t>
            </a:r>
            <a:endParaRPr lang="it-IT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906410" y="3636008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ym typeface="Symbol"/>
              </a:rPr>
              <a:t></a:t>
            </a:r>
            <a:endParaRPr lang="it-IT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427984" y="1800570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H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76545" y="2417338"/>
            <a:ext cx="380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Z</a:t>
            </a:r>
            <a:endParaRPr lang="it-IT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918429"/>
              </p:ext>
            </p:extLst>
          </p:nvPr>
        </p:nvGraphicFramePr>
        <p:xfrm>
          <a:off x="1881037" y="5256307"/>
          <a:ext cx="57800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0" name="Equation" r:id="rId3" imgW="3073320" imgH="228600" progId="Equation.3">
                  <p:embed/>
                </p:oleObj>
              </mc:Choice>
              <mc:Fallback>
                <p:oleObj name="Equation" r:id="rId3" imgW="307332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037" y="5256307"/>
                        <a:ext cx="5780088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180652" y="3861048"/>
            <a:ext cx="67723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E’ sufficiente la massa invariante visibile </a:t>
            </a:r>
            <a:r>
              <a:rPr lang="it-IT" sz="2800" dirty="0" smtClean="0">
                <a:sym typeface="Symbol"/>
              </a:rPr>
              <a:t> ?</a:t>
            </a:r>
          </a:p>
          <a:p>
            <a:r>
              <a:rPr lang="it-IT" sz="2800" dirty="0" smtClean="0">
                <a:sym typeface="Symbol"/>
              </a:rPr>
              <a:t>Per ricostruire la cinematica del tau ci vuole il</a:t>
            </a:r>
          </a:p>
          <a:p>
            <a:r>
              <a:rPr lang="it-IT" sz="2800" dirty="0">
                <a:sym typeface="Symbol"/>
              </a:rPr>
              <a:t>:</a:t>
            </a:r>
            <a:r>
              <a:rPr lang="it-IT" sz="2800" dirty="0" err="1" smtClean="0">
                <a:sym typeface="Symbol"/>
              </a:rPr>
              <a:t>Collinear</a:t>
            </a:r>
            <a:r>
              <a:rPr lang="it-IT" sz="2800" dirty="0" smtClean="0">
                <a:sym typeface="Symbol"/>
              </a:rPr>
              <a:t> </a:t>
            </a:r>
            <a:r>
              <a:rPr lang="it-IT" sz="2800" dirty="0" err="1" smtClean="0">
                <a:sym typeface="Symbol"/>
              </a:rPr>
              <a:t>approximation</a:t>
            </a:r>
            <a:r>
              <a:rPr lang="it-IT" sz="2800" dirty="0" smtClean="0">
                <a:sym typeface="Symbol"/>
              </a:rPr>
              <a:t> : «MMC» </a:t>
            </a:r>
            <a:endParaRPr lang="it-IT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2051720" y="6210890"/>
            <a:ext cx="5307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Canale piu’ favorevole: W(l</a:t>
            </a:r>
            <a:r>
              <a:rPr lang="it-IT" sz="2800" dirty="0" smtClean="0">
                <a:sym typeface="Symbol"/>
              </a:rPr>
              <a:t>)H()?</a:t>
            </a:r>
            <a:endParaRPr lang="it-IT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85959"/>
              </p:ext>
            </p:extLst>
          </p:nvPr>
        </p:nvGraphicFramePr>
        <p:xfrm>
          <a:off x="1523359" y="5739020"/>
          <a:ext cx="7287531" cy="45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Equation" r:id="rId5" imgW="2869920" imgH="177480" progId="Equation.3">
                  <p:embed/>
                </p:oleObj>
              </mc:Choice>
              <mc:Fallback>
                <p:oleObj name="Equation" r:id="rId5" imgW="28699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3359" y="5739020"/>
                        <a:ext cx="7287531" cy="45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286519"/>
              </p:ext>
            </p:extLst>
          </p:nvPr>
        </p:nvGraphicFramePr>
        <p:xfrm>
          <a:off x="7740352" y="4221088"/>
          <a:ext cx="704011" cy="612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Equazione" r:id="rId7" imgW="253800" imgH="228600" progId="Equation.3">
                  <p:embed/>
                </p:oleObj>
              </mc:Choice>
              <mc:Fallback>
                <p:oleObj name="Equazione" r:id="rId7" imgW="253800" imgH="2286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4221088"/>
                        <a:ext cx="704011" cy="612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64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390" y="125760"/>
            <a:ext cx="8229600" cy="1143000"/>
          </a:xfrm>
        </p:spPr>
        <p:txBody>
          <a:bodyPr/>
          <a:lstStyle/>
          <a:p>
            <a:r>
              <a:rPr lang="it-IT" dirty="0" smtClean="0"/>
              <a:t>Stati finali HH</a:t>
            </a:r>
            <a:endParaRPr lang="it-IT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16640" cy="194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91" y="2239490"/>
            <a:ext cx="2174114" cy="97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239490"/>
            <a:ext cx="2811223" cy="63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868" y="3555479"/>
            <a:ext cx="5638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7799" y="4671462"/>
            <a:ext cx="652742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Misuriamo il self coupling </a:t>
            </a:r>
            <a:r>
              <a:rPr lang="it-IT" sz="4000" dirty="0" smtClean="0">
                <a:latin typeface="Symbol" panose="05050102010706020507" pitchFamily="18" charset="2"/>
              </a:rPr>
              <a:t>l</a:t>
            </a:r>
          </a:p>
          <a:p>
            <a:r>
              <a:rPr lang="it-IT" sz="4000" dirty="0" smtClean="0">
                <a:latin typeface="+mj-lt"/>
              </a:rPr>
              <a:t>nell’accoppiamento trilineare:</a:t>
            </a:r>
          </a:p>
          <a:p>
            <a:r>
              <a:rPr lang="it-IT" sz="4000" dirty="0">
                <a:latin typeface="+mj-lt"/>
              </a:rPr>
              <a:t>d</a:t>
            </a:r>
            <a:r>
              <a:rPr lang="it-IT" sz="4000" dirty="0" smtClean="0">
                <a:latin typeface="+mj-lt"/>
              </a:rPr>
              <a:t>eviazioni da SM: nuova fisica</a:t>
            </a:r>
          </a:p>
          <a:p>
            <a:endParaRPr lang="it-IT" sz="4000" dirty="0"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502269"/>
              </p:ext>
            </p:extLst>
          </p:nvPr>
        </p:nvGraphicFramePr>
        <p:xfrm>
          <a:off x="1187624" y="2786457"/>
          <a:ext cx="1014260" cy="5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7" imgW="685800" imgH="419040" progId="Equation.3">
                  <p:embed/>
                </p:oleObj>
              </mc:Choice>
              <mc:Fallback>
                <p:oleObj name="Equation" r:id="rId7" imgW="685800" imgH="4190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786457"/>
                        <a:ext cx="1014260" cy="5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296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48266" cy="15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67" y="1988840"/>
            <a:ext cx="9442078" cy="211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1279"/>
            <a:ext cx="3384376" cy="282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8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Stati finali HH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100392" cy="38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2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Rapporto di sezioni d’urto per ridurre le sistematiche</a:t>
            </a:r>
            <a:endParaRPr lang="it-IT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8229600" cy="116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3832"/>
            <a:ext cx="5257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8172400" cy="155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79412" y="587727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Combinando i vari canali a 3000 fb</a:t>
            </a:r>
            <a:r>
              <a:rPr lang="it-IT" sz="2400" baseline="30000" dirty="0" smtClean="0"/>
              <a:t>-1</a:t>
            </a:r>
            <a:r>
              <a:rPr lang="it-IT" sz="2400" dirty="0" smtClean="0"/>
              <a:t> </a:t>
            </a:r>
          </a:p>
          <a:p>
            <a:pPr algn="ctr"/>
            <a:r>
              <a:rPr lang="it-IT" sz="2400" dirty="0" smtClean="0"/>
              <a:t>circa (+30-20)% precisione su </a:t>
            </a:r>
            <a:r>
              <a:rPr lang="it-IT" sz="2400" dirty="0" smtClean="0">
                <a:latin typeface="Symbol" panose="05050102010706020507" pitchFamily="18" charset="2"/>
              </a:rPr>
              <a:t>l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102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895"/>
            <a:ext cx="7772400" cy="1234865"/>
          </a:xfrm>
        </p:spPr>
        <p:txBody>
          <a:bodyPr/>
          <a:lstStyle/>
          <a:p>
            <a:r>
              <a:rPr lang="it-IT" dirty="0" smtClean="0"/>
              <a:t>Produzione associata Z(W)H 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2980"/>
            <a:ext cx="2057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615808"/>
            <a:ext cx="6034675" cy="43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Prime analisi in ATLAS</a:t>
            </a:r>
            <a:br>
              <a:rPr lang="it-IT" dirty="0" smtClean="0"/>
            </a:br>
            <a:r>
              <a:rPr lang="it-IT" sz="2700" dirty="0" smtClean="0"/>
              <a:t>(</a:t>
            </a:r>
            <a:r>
              <a:rPr lang="pt-BR" sz="2700" dirty="0" smtClean="0"/>
              <a:t>Danilo </a:t>
            </a:r>
            <a:r>
              <a:rPr lang="pt-BR" sz="2700" dirty="0"/>
              <a:t>Enoque Ferreira de Lima, Cristina Oropeza </a:t>
            </a:r>
            <a:r>
              <a:rPr lang="pt-BR" sz="2700" dirty="0" smtClean="0"/>
              <a:t>Barrera)</a:t>
            </a:r>
            <a:endParaRPr lang="it-IT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HH → bb</a:t>
            </a:r>
            <a:r>
              <a:rPr lang="el-GR" dirty="0" smtClean="0"/>
              <a:t>ττ</a:t>
            </a:r>
            <a:r>
              <a:rPr lang="it-IT" dirty="0" smtClean="0"/>
              <a:t>:   </a:t>
            </a:r>
            <a:r>
              <a:rPr lang="it-IT" dirty="0"/>
              <a:t>B.R. = 0.57 × 0.06 ≈ </a:t>
            </a:r>
            <a:r>
              <a:rPr lang="it-IT" dirty="0" smtClean="0"/>
              <a:t>0.04</a:t>
            </a:r>
          </a:p>
          <a:p>
            <a:r>
              <a:rPr lang="en-US" dirty="0"/>
              <a:t>lepton-hadron decay of the </a:t>
            </a:r>
            <a:r>
              <a:rPr lang="en-US" dirty="0" err="1"/>
              <a:t>ττ</a:t>
            </a:r>
            <a:r>
              <a:rPr lang="en-US" dirty="0"/>
              <a:t> </a:t>
            </a:r>
            <a:r>
              <a:rPr lang="en-US" dirty="0" smtClean="0"/>
              <a:t>system</a:t>
            </a:r>
          </a:p>
          <a:p>
            <a:r>
              <a:rPr lang="it-IT" dirty="0"/>
              <a:t>ttbar background </a:t>
            </a:r>
            <a:r>
              <a:rPr lang="it-IT" dirty="0" smtClean="0"/>
              <a:t>only;</a:t>
            </a:r>
          </a:p>
          <a:p>
            <a:r>
              <a:rPr lang="it-IT" dirty="0" smtClean="0"/>
              <a:t>Altri fondi: Zbb, ZZ,…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163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Analisi Cut and Count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sz="4600" dirty="0" smtClean="0"/>
              <a:t>Objects selection </a:t>
            </a:r>
            <a:endParaRPr lang="it-IT" sz="4600" dirty="0"/>
          </a:p>
          <a:p>
            <a:r>
              <a:rPr lang="en-US" dirty="0"/>
              <a:t>2 </a:t>
            </a:r>
            <a:r>
              <a:rPr lang="en-US" dirty="0" err="1" smtClean="0"/>
              <a:t>objets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dirty="0" err="1"/>
              <a:t>pT</a:t>
            </a:r>
            <a:r>
              <a:rPr lang="en-US" dirty="0"/>
              <a:t> &gt; 60 </a:t>
            </a:r>
            <a:r>
              <a:rPr lang="en-US" dirty="0" err="1"/>
              <a:t>GeV</a:t>
            </a:r>
            <a:r>
              <a:rPr lang="en-US" dirty="0"/>
              <a:t> and |η| &lt; 2.5</a:t>
            </a:r>
          </a:p>
          <a:p>
            <a:r>
              <a:rPr lang="en-US" dirty="0"/>
              <a:t>⇒ defined as jet with B-hadron within </a:t>
            </a:r>
            <a:r>
              <a:rPr lang="en-US" dirty="0" smtClean="0"/>
              <a:t> 0.4</a:t>
            </a:r>
            <a:endParaRPr lang="en-US" dirty="0"/>
          </a:p>
          <a:p>
            <a:r>
              <a:rPr lang="en-US" dirty="0"/>
              <a:t>1 electron (</a:t>
            </a:r>
            <a:r>
              <a:rPr lang="en-US" dirty="0" err="1"/>
              <a:t>muon</a:t>
            </a:r>
            <a:r>
              <a:rPr lang="en-US" dirty="0"/>
              <a:t>) with </a:t>
            </a:r>
            <a:r>
              <a:rPr lang="en-US" dirty="0" err="1"/>
              <a:t>pT</a:t>
            </a:r>
            <a:r>
              <a:rPr lang="en-US" dirty="0"/>
              <a:t> &gt; 25 </a:t>
            </a:r>
            <a:r>
              <a:rPr lang="en-US" dirty="0" err="1"/>
              <a:t>GeV</a:t>
            </a:r>
            <a:r>
              <a:rPr lang="en-US" dirty="0"/>
              <a:t> and |η| &lt; 2.5 (2.4)</a:t>
            </a:r>
          </a:p>
          <a:p>
            <a:r>
              <a:rPr lang="en-US" dirty="0"/>
              <a:t>⇒ for electrons crack region (1.37 &lt; |η| &lt; 1.52) excluded</a:t>
            </a:r>
          </a:p>
          <a:p>
            <a:r>
              <a:rPr lang="en-US" dirty="0"/>
              <a:t>1 </a:t>
            </a:r>
            <a:r>
              <a:rPr lang="en-US" dirty="0" err="1" smtClean="0"/>
              <a:t>hadronic</a:t>
            </a:r>
            <a:r>
              <a:rPr lang="en-US" dirty="0" smtClean="0"/>
              <a:t> tau </a:t>
            </a:r>
            <a:r>
              <a:rPr lang="en-US" dirty="0"/>
              <a:t>with </a:t>
            </a:r>
            <a:r>
              <a:rPr lang="en-US" dirty="0" err="1"/>
              <a:t>pT</a:t>
            </a:r>
            <a:r>
              <a:rPr lang="en-US" dirty="0"/>
              <a:t> &gt; 20 </a:t>
            </a:r>
            <a:r>
              <a:rPr lang="en-US" dirty="0" err="1"/>
              <a:t>GeV</a:t>
            </a:r>
            <a:r>
              <a:rPr lang="en-US" dirty="0"/>
              <a:t> and |η| &lt; </a:t>
            </a:r>
            <a:r>
              <a:rPr lang="en-US" dirty="0" smtClean="0"/>
              <a:t>2.5</a:t>
            </a:r>
          </a:p>
          <a:p>
            <a:endParaRPr lang="en-US" dirty="0"/>
          </a:p>
          <a:p>
            <a:r>
              <a:rPr lang="it-IT" sz="4600" dirty="0" smtClean="0"/>
              <a:t>bb </a:t>
            </a:r>
            <a:r>
              <a:rPr lang="it-IT" sz="4600" dirty="0"/>
              <a:t>System</a:t>
            </a:r>
          </a:p>
          <a:p>
            <a:r>
              <a:rPr lang="el-GR" dirty="0"/>
              <a:t>Δ</a:t>
            </a:r>
            <a:r>
              <a:rPr lang="it-IT" dirty="0"/>
              <a:t>Rbb &lt; 1.7 ; 100 GeV &lt; mbb &lt; 140 GeV ; bb pT &gt; 170 </a:t>
            </a:r>
            <a:r>
              <a:rPr lang="it-IT" dirty="0" smtClean="0"/>
              <a:t>GeV</a:t>
            </a:r>
          </a:p>
          <a:p>
            <a:endParaRPr lang="it-IT" dirty="0"/>
          </a:p>
          <a:p>
            <a:r>
              <a:rPr lang="el-GR" sz="4600" dirty="0"/>
              <a:t>ττ </a:t>
            </a:r>
            <a:r>
              <a:rPr lang="it-IT" sz="4600" dirty="0"/>
              <a:t>System</a:t>
            </a:r>
          </a:p>
          <a:p>
            <a:r>
              <a:rPr lang="it-IT" dirty="0"/>
              <a:t>mT2 &gt; 200 GeV ; </a:t>
            </a:r>
            <a:r>
              <a:rPr lang="el-GR" dirty="0"/>
              <a:t>Δ</a:t>
            </a:r>
            <a:r>
              <a:rPr lang="it-IT" dirty="0"/>
              <a:t>Rlep,</a:t>
            </a:r>
            <a:r>
              <a:rPr lang="el-GR" dirty="0"/>
              <a:t>τ &lt; 1.8 ; ΣΔϕ &lt; 2.0 ; </a:t>
            </a:r>
            <a:r>
              <a:rPr lang="it-IT" dirty="0"/>
              <a:t>lep</a:t>
            </a:r>
            <a:r>
              <a:rPr lang="el-GR" dirty="0"/>
              <a:t>τ </a:t>
            </a:r>
            <a:r>
              <a:rPr lang="it-IT" dirty="0"/>
              <a:t>pT &gt; 240 </a:t>
            </a:r>
            <a:r>
              <a:rPr lang="it-IT" dirty="0" smtClean="0"/>
              <a:t>GeV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39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Esempi di distribuzioni per la selezione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89" y="692696"/>
            <a:ext cx="4319983" cy="296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64459"/>
            <a:ext cx="4798611" cy="326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1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dirty="0" smtClean="0"/>
              <a:t>Cut flow</a:t>
            </a:r>
            <a:endParaRPr lang="it-IT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4642"/>
            <a:ext cx="7767087" cy="531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6035671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NO taglio su m(bb), m(</a:t>
            </a:r>
            <a:r>
              <a:rPr lang="it-IT" sz="2800" dirty="0" smtClean="0">
                <a:latin typeface="Symbol" panose="05050102010706020507" pitchFamily="18" charset="2"/>
              </a:rPr>
              <a:t>tt</a:t>
            </a:r>
            <a:r>
              <a:rPr lang="it-IT" sz="2800" dirty="0" smtClean="0"/>
              <a:t>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69864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55" y="1238250"/>
            <a:ext cx="8896420" cy="507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Analisi MVA 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Fisher discriminant: </a:t>
            </a:r>
          </a:p>
          <a:p>
            <a:pPr marL="0" indent="0">
              <a:buNone/>
            </a:pPr>
            <a:r>
              <a:rPr lang="it-IT" dirty="0" smtClean="0"/>
              <a:t>Nello spazio dei </a:t>
            </a:r>
            <a:r>
              <a:rPr lang="it-IT" dirty="0" smtClean="0"/>
              <a:t>parametri si </a:t>
            </a:r>
            <a:r>
              <a:rPr lang="it-IT" dirty="0" smtClean="0"/>
              <a:t>cerca una direzione che massimizza  la separazione delle distribuzioni eventi segnale-eventi fondo.</a:t>
            </a:r>
          </a:p>
          <a:p>
            <a:r>
              <a:rPr lang="it-IT" dirty="0" smtClean="0"/>
              <a:t>Tagli preliminari:</a:t>
            </a:r>
          </a:p>
          <a:p>
            <a:pPr marL="0" indent="0">
              <a:buNone/>
            </a:pPr>
            <a:r>
              <a:rPr lang="it-IT" dirty="0" smtClean="0"/>
              <a:t>    Almeno 2 jet b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un solo leptone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almeno 1 tau adronico</a:t>
            </a:r>
          </a:p>
        </p:txBody>
      </p:sp>
    </p:spTree>
    <p:extLst>
      <p:ext uri="{BB962C8B-B14F-4D97-AF65-F5344CB8AC3E}">
        <p14:creationId xmlns:p14="http://schemas.microsoft.com/office/powerpoint/2010/main" val="40088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Variabili per il discriminante Fisher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Variabili </a:t>
            </a:r>
            <a:r>
              <a:rPr lang="it-IT" dirty="0" smtClean="0"/>
              <a:t>da utilizzare nel Fisher </a:t>
            </a:r>
            <a:r>
              <a:rPr lang="it-IT" dirty="0" err="1" smtClean="0"/>
              <a:t>Discriminant</a:t>
            </a:r>
            <a:r>
              <a:rPr lang="it-IT" dirty="0" smtClean="0"/>
              <a:t>: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133014"/>
            <a:ext cx="7432703" cy="396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64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Risultato promettente…</a:t>
            </a:r>
            <a:endParaRPr lang="it-IT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96" y="1772816"/>
            <a:ext cx="45434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455" y="1772816"/>
            <a:ext cx="43910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517232"/>
            <a:ext cx="7863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Possibile raggiungere S/B</a:t>
            </a:r>
            <a:r>
              <a:rPr lang="it-IT" sz="3200" dirty="0" smtClean="0">
                <a:latin typeface="Times New Roman"/>
                <a:cs typeface="Times New Roman"/>
              </a:rPr>
              <a:t>≈10% e S/</a:t>
            </a:r>
            <a:r>
              <a:rPr lang="it-IT" sz="3200" dirty="0" smtClean="0">
                <a:latin typeface="Times New Roman"/>
                <a:cs typeface="Times New Roman"/>
                <a:sym typeface="Symbol"/>
              </a:rPr>
              <a:t>B</a:t>
            </a:r>
            <a:r>
              <a:rPr lang="it-IT" sz="3200" dirty="0">
                <a:latin typeface="Times New Roman"/>
                <a:cs typeface="Times New Roman"/>
              </a:rPr>
              <a:t> </a:t>
            </a:r>
            <a:r>
              <a:rPr lang="it-IT" sz="3200" dirty="0" smtClean="0">
                <a:latin typeface="Times New Roman"/>
                <a:cs typeface="Times New Roman"/>
              </a:rPr>
              <a:t>≈3-4…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0519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" y="2852936"/>
            <a:ext cx="81819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457200" y="-99392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Tensione in MSSM per h (125): NMSSM?</a:t>
            </a: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897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5"/>
          </a:xfrm>
        </p:spPr>
        <p:txBody>
          <a:bodyPr>
            <a:normAutofit fontScale="92500" lnSpcReduction="10000"/>
          </a:bodyPr>
          <a:lstStyle/>
          <a:p>
            <a:r>
              <a:rPr lang="it-IT" sz="2400" dirty="0" err="1" smtClean="0"/>
              <a:t>Singlet</a:t>
            </a:r>
            <a:r>
              <a:rPr lang="it-IT" sz="2400" dirty="0" smtClean="0"/>
              <a:t> (SU(2)</a:t>
            </a:r>
            <a:r>
              <a:rPr lang="it-IT" sz="2400" dirty="0" err="1" smtClean="0"/>
              <a:t>xU</a:t>
            </a:r>
            <a:r>
              <a:rPr lang="it-IT" sz="2400" dirty="0" smtClean="0"/>
              <a:t>(1)) </a:t>
            </a:r>
            <a:r>
              <a:rPr lang="it-IT" sz="2400" dirty="0" err="1" smtClean="0"/>
              <a:t>superfield</a:t>
            </a:r>
            <a:r>
              <a:rPr lang="it-IT" sz="2400" dirty="0" smtClean="0"/>
              <a:t> </a:t>
            </a:r>
            <a:r>
              <a:rPr lang="it-IT" sz="2400" dirty="0" smtClean="0"/>
              <a:t>S </a:t>
            </a:r>
            <a:r>
              <a:rPr lang="it-IT" sz="2400" dirty="0" err="1" smtClean="0"/>
              <a:t>coupled</a:t>
            </a:r>
            <a:r>
              <a:rPr lang="it-IT" sz="2400" dirty="0" smtClean="0"/>
              <a:t>  (</a:t>
            </a:r>
            <a:r>
              <a:rPr lang="it-IT" sz="2400" dirty="0" err="1" smtClean="0">
                <a:latin typeface="Symbol" panose="05050102010706020507" pitchFamily="18" charset="2"/>
              </a:rPr>
              <a:t>l</a:t>
            </a:r>
            <a:r>
              <a:rPr lang="it-IT" sz="2400" baseline="-25000" dirty="0" err="1" smtClean="0">
                <a:latin typeface="+mj-lt"/>
              </a:rPr>
              <a:t>S</a:t>
            </a:r>
            <a:r>
              <a:rPr lang="it-IT" sz="2400" dirty="0" smtClean="0"/>
              <a:t>) to </a:t>
            </a:r>
            <a:r>
              <a:rPr lang="it-IT" sz="2400" dirty="0" err="1" smtClean="0"/>
              <a:t>Higgs</a:t>
            </a:r>
            <a:r>
              <a:rPr lang="it-IT" sz="2400" dirty="0" smtClean="0"/>
              <a:t> </a:t>
            </a:r>
            <a:r>
              <a:rPr lang="it-IT" sz="2400" dirty="0" err="1" smtClean="0"/>
              <a:t>superfields</a:t>
            </a:r>
            <a:r>
              <a:rPr lang="it-IT" sz="2400" dirty="0" smtClean="0"/>
              <a:t> </a:t>
            </a:r>
            <a:r>
              <a:rPr lang="it-IT" sz="2400" dirty="0" err="1" smtClean="0"/>
              <a:t>H</a:t>
            </a:r>
            <a:r>
              <a:rPr lang="it-IT" sz="2400" baseline="-25000" dirty="0" err="1" smtClean="0"/>
              <a:t>u</a:t>
            </a:r>
            <a:r>
              <a:rPr lang="it-IT" sz="2400" baseline="-25000" dirty="0" smtClean="0"/>
              <a:t> </a:t>
            </a:r>
            <a:r>
              <a:rPr lang="it-IT" sz="2400" dirty="0" smtClean="0"/>
              <a:t>H</a:t>
            </a:r>
            <a:r>
              <a:rPr lang="it-IT" sz="2400" baseline="-25000" dirty="0" smtClean="0"/>
              <a:t>d  </a:t>
            </a:r>
            <a:r>
              <a:rPr lang="it-IT" sz="2400" dirty="0" smtClean="0"/>
              <a:t>(</a:t>
            </a:r>
            <a:r>
              <a:rPr lang="it-IT" sz="2400" dirty="0" err="1" smtClean="0"/>
              <a:t>Yukawa</a:t>
            </a:r>
            <a:r>
              <a:rPr lang="it-IT" sz="2400" dirty="0" smtClean="0"/>
              <a:t> : </a:t>
            </a:r>
            <a:r>
              <a:rPr lang="it-IT" sz="2400" dirty="0" err="1" smtClean="0">
                <a:latin typeface="Symbol" panose="05050102010706020507" pitchFamily="18" charset="2"/>
              </a:rPr>
              <a:t>l</a:t>
            </a:r>
            <a:r>
              <a:rPr lang="it-IT" sz="2400" baseline="-25000" dirty="0" err="1">
                <a:latin typeface="+mj-lt"/>
              </a:rPr>
              <a:t>S</a:t>
            </a:r>
            <a:r>
              <a:rPr lang="it-IT" sz="2400" dirty="0" smtClean="0">
                <a:latin typeface="Symbol" panose="05050102010706020507" pitchFamily="18" charset="2"/>
              </a:rPr>
              <a:t> </a:t>
            </a:r>
            <a:r>
              <a:rPr lang="it-IT" sz="2400" dirty="0" smtClean="0">
                <a:latin typeface="+mj-lt"/>
              </a:rPr>
              <a:t>S </a:t>
            </a:r>
            <a:r>
              <a:rPr lang="it-IT" sz="2400" dirty="0" err="1" smtClean="0">
                <a:latin typeface="+mj-lt"/>
              </a:rPr>
              <a:t>H</a:t>
            </a:r>
            <a:r>
              <a:rPr lang="it-IT" sz="2400" baseline="-25000" dirty="0" err="1" smtClean="0">
                <a:latin typeface="+mj-lt"/>
              </a:rPr>
              <a:t>u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 err="1" smtClean="0">
                <a:latin typeface="+mj-lt"/>
              </a:rPr>
              <a:t>H</a:t>
            </a:r>
            <a:r>
              <a:rPr lang="it-IT" sz="2400" baseline="-25000" dirty="0" err="1" smtClean="0">
                <a:latin typeface="+mj-lt"/>
              </a:rPr>
              <a:t>d</a:t>
            </a:r>
            <a:endParaRPr lang="it-IT" sz="2400" dirty="0" smtClean="0"/>
          </a:p>
          <a:p>
            <a:r>
              <a:rPr lang="it-IT" sz="2400" dirty="0" smtClean="0"/>
              <a:t>3 </a:t>
            </a:r>
            <a:r>
              <a:rPr lang="it-IT" sz="2400" dirty="0" err="1" smtClean="0"/>
              <a:t>higgs</a:t>
            </a:r>
            <a:r>
              <a:rPr lang="it-IT" sz="2400" dirty="0" smtClean="0"/>
              <a:t> neutri CP+ (+ 2 CP -), h</a:t>
            </a:r>
            <a:r>
              <a:rPr lang="it-IT" sz="2400" baseline="-25000" dirty="0" smtClean="0"/>
              <a:t>1 </a:t>
            </a:r>
            <a:r>
              <a:rPr lang="it-IT" sz="2400" dirty="0" smtClean="0"/>
              <a:t>(quello misurato)</a:t>
            </a:r>
            <a:r>
              <a:rPr lang="it-IT" sz="2400" baseline="-25000" dirty="0" smtClean="0"/>
              <a:t> </a:t>
            </a:r>
            <a:r>
              <a:rPr lang="it-IT" sz="2400" dirty="0" smtClean="0"/>
              <a:t>h</a:t>
            </a:r>
            <a:r>
              <a:rPr lang="it-IT" sz="2400" baseline="-25000" dirty="0" smtClean="0"/>
              <a:t>3 </a:t>
            </a:r>
            <a:r>
              <a:rPr lang="it-IT" sz="2400" dirty="0" smtClean="0"/>
              <a:t> (H in MSSM)</a:t>
            </a:r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 Matrice di mixing tra i 3 </a:t>
            </a:r>
            <a:r>
              <a:rPr lang="it-IT" sz="2400" dirty="0" err="1" smtClean="0"/>
              <a:t>higgs</a:t>
            </a:r>
            <a:r>
              <a:rPr lang="it-IT" sz="2400" dirty="0" smtClean="0"/>
              <a:t> scalari CP+</a:t>
            </a:r>
          </a:p>
          <a:p>
            <a:pPr marL="0" indent="0">
              <a:buNone/>
            </a:pPr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pPr marL="0" indent="0">
              <a:buNone/>
            </a:pPr>
            <a:r>
              <a:rPr lang="it-IT" sz="2400" dirty="0" err="1" smtClean="0"/>
              <a:t>Singlet</a:t>
            </a:r>
            <a:r>
              <a:rPr lang="it-IT" sz="2400" dirty="0" smtClean="0"/>
              <a:t>  </a:t>
            </a:r>
            <a:r>
              <a:rPr lang="it-IT" sz="2400" dirty="0" err="1" smtClean="0"/>
              <a:t>decoupled</a:t>
            </a:r>
            <a:r>
              <a:rPr lang="it-IT" sz="2400" dirty="0" smtClean="0"/>
              <a:t>:  m</a:t>
            </a:r>
            <a:r>
              <a:rPr lang="it-IT" sz="2400" baseline="-25000" dirty="0" smtClean="0"/>
              <a:t>h2</a:t>
            </a:r>
            <a:r>
              <a:rPr lang="it-IT" sz="2400" dirty="0" smtClean="0"/>
              <a:t> &gt;&gt;</a:t>
            </a:r>
            <a:r>
              <a:rPr lang="it-IT" sz="2400" dirty="0" smtClean="0"/>
              <a:t>m</a:t>
            </a:r>
            <a:r>
              <a:rPr lang="it-IT" sz="2400" baseline="-25000" dirty="0" smtClean="0"/>
              <a:t>h1 </a:t>
            </a:r>
            <a:r>
              <a:rPr lang="it-IT" sz="2400" dirty="0" smtClean="0"/>
              <a:t> , m</a:t>
            </a:r>
            <a:r>
              <a:rPr lang="it-IT" sz="2400" baseline="-25000" dirty="0" smtClean="0"/>
              <a:t>h3 </a:t>
            </a:r>
            <a:r>
              <a:rPr lang="it-IT" sz="2400" dirty="0" smtClean="0"/>
              <a:t>(simile al MSSM)</a:t>
            </a:r>
          </a:p>
          <a:p>
            <a:r>
              <a:rPr lang="it-IT" sz="2400" dirty="0" smtClean="0"/>
              <a:t>H </a:t>
            </a:r>
            <a:r>
              <a:rPr lang="it-IT" sz="2400" dirty="0" err="1" smtClean="0"/>
              <a:t>decoupled</a:t>
            </a:r>
            <a:r>
              <a:rPr lang="it-IT" sz="2400" dirty="0" smtClean="0"/>
              <a:t> m</a:t>
            </a:r>
            <a:r>
              <a:rPr lang="it-IT" sz="2400" baseline="-25000" dirty="0" smtClean="0"/>
              <a:t>h3</a:t>
            </a:r>
            <a:r>
              <a:rPr lang="it-IT" sz="2400" dirty="0" smtClean="0"/>
              <a:t> </a:t>
            </a:r>
            <a:r>
              <a:rPr lang="it-IT" sz="2400" dirty="0"/>
              <a:t>&gt;&gt;m</a:t>
            </a:r>
            <a:r>
              <a:rPr lang="it-IT" sz="2400" baseline="-25000" dirty="0"/>
              <a:t>h1 </a:t>
            </a:r>
            <a:r>
              <a:rPr lang="it-IT" sz="2400" dirty="0"/>
              <a:t> , </a:t>
            </a:r>
            <a:r>
              <a:rPr lang="it-IT" sz="2400" dirty="0" smtClean="0"/>
              <a:t>m</a:t>
            </a:r>
            <a:r>
              <a:rPr lang="it-IT" sz="2400" baseline="-25000" dirty="0" smtClean="0"/>
              <a:t>h32</a:t>
            </a:r>
            <a:endParaRPr lang="it-IT" sz="2400" baseline="-25000" dirty="0"/>
          </a:p>
          <a:p>
            <a:endParaRPr lang="it-IT" sz="2400" baseline="-25000" dirty="0"/>
          </a:p>
          <a:p>
            <a:endParaRPr lang="it-IT" sz="2400" baseline="-25000" dirty="0" smtClean="0"/>
          </a:p>
          <a:p>
            <a:endParaRPr lang="it-IT" sz="2400" dirty="0"/>
          </a:p>
        </p:txBody>
      </p:sp>
      <p:sp>
        <p:nvSpPr>
          <p:cNvPr id="7" name="Rettangolo 6"/>
          <p:cNvSpPr/>
          <p:nvPr/>
        </p:nvSpPr>
        <p:spPr>
          <a:xfrm>
            <a:off x="3275856" y="4005064"/>
            <a:ext cx="1800200" cy="286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6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1615534"/>
          </a:xfrm>
        </p:spPr>
        <p:txBody>
          <a:bodyPr>
            <a:normAutofit/>
          </a:bodyPr>
          <a:lstStyle/>
          <a:p>
            <a:endParaRPr lang="it-IT" sz="2400" baseline="-25000" dirty="0"/>
          </a:p>
          <a:p>
            <a:endParaRPr lang="it-IT" sz="2400" baseline="-25000" dirty="0" smtClean="0"/>
          </a:p>
          <a:p>
            <a:endParaRPr lang="it-IT" sz="24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1"/>
            <a:ext cx="4394916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348725" y="155679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s</a:t>
            </a:r>
            <a:r>
              <a:rPr lang="it-IT" dirty="0" smtClean="0"/>
              <a:t>(h</a:t>
            </a:r>
            <a:r>
              <a:rPr lang="it-IT" baseline="-25000" dirty="0" smtClean="0"/>
              <a:t>2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876503" y="1588284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BR(h</a:t>
            </a:r>
            <a:r>
              <a:rPr lang="it-IT" baseline="-25000" dirty="0" smtClean="0"/>
              <a:t>2</a:t>
            </a:r>
            <a:r>
              <a:rPr lang="it-IT" dirty="0" smtClean="0"/>
              <a:t>-&gt;h</a:t>
            </a:r>
            <a:r>
              <a:rPr lang="it-IT" baseline="-25000" dirty="0" smtClean="0"/>
              <a:t>1</a:t>
            </a:r>
            <a:r>
              <a:rPr lang="it-IT" dirty="0" smtClean="0"/>
              <a:t>h</a:t>
            </a:r>
            <a:r>
              <a:rPr lang="it-IT" baseline="-25000" dirty="0" smtClean="0"/>
              <a:t>1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915816" y="6165304"/>
            <a:ext cx="246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Larghezza h</a:t>
            </a:r>
            <a:r>
              <a:rPr lang="it-IT" baseline="-25000" dirty="0"/>
              <a:t>2</a:t>
            </a:r>
            <a:r>
              <a:rPr lang="it-IT" dirty="0" smtClean="0"/>
              <a:t>~0.5-10GeV</a:t>
            </a:r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H-</a:t>
            </a:r>
            <a:r>
              <a:rPr lang="it-IT" dirty="0" err="1" smtClean="0"/>
              <a:t>decoupled</a:t>
            </a:r>
            <a:r>
              <a:rPr lang="it-IT" dirty="0" smtClean="0"/>
              <a:t> il </a:t>
            </a:r>
            <a:r>
              <a:rPr lang="it-IT" dirty="0" err="1" smtClean="0"/>
              <a:t>piu’</a:t>
            </a:r>
            <a:r>
              <a:rPr lang="it-IT" dirty="0" smtClean="0"/>
              <a:t> interessante</a:t>
            </a:r>
            <a:endParaRPr lang="it-IT" dirty="0"/>
          </a:p>
        </p:txBody>
      </p:sp>
      <p:sp>
        <p:nvSpPr>
          <p:cNvPr id="8" name="Ovale 7"/>
          <p:cNvSpPr/>
          <p:nvPr/>
        </p:nvSpPr>
        <p:spPr>
          <a:xfrm>
            <a:off x="1331640" y="3717032"/>
            <a:ext cx="72008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4" y="2060849"/>
            <a:ext cx="433176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Ovale 8"/>
          <p:cNvSpPr/>
          <p:nvPr/>
        </p:nvSpPr>
        <p:spPr>
          <a:xfrm>
            <a:off x="1331640" y="3717032"/>
            <a:ext cx="7200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05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6" y="116631"/>
            <a:ext cx="8768610" cy="632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6408194"/>
            <a:ext cx="326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G. Chiarelli : fisica del Higgs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752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t-IT" dirty="0" smtClean="0"/>
              <a:t>h</a:t>
            </a:r>
            <a:r>
              <a:rPr lang="it-IT" baseline="-25000" dirty="0" smtClean="0"/>
              <a:t>1</a:t>
            </a:r>
            <a:r>
              <a:rPr lang="it-IT" dirty="0" smtClean="0"/>
              <a:t>triple </a:t>
            </a:r>
            <a:r>
              <a:rPr lang="it-IT" dirty="0" err="1" smtClean="0"/>
              <a:t>coupling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952500"/>
            <a:ext cx="90868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5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Che cosa ci aspetta?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Nel </a:t>
            </a:r>
            <a:r>
              <a:rPr lang="it-IT" dirty="0" err="1" smtClean="0"/>
              <a:t>run</a:t>
            </a:r>
            <a:r>
              <a:rPr lang="it-IT" dirty="0" smtClean="0"/>
              <a:t> 2015-2021(300 fb-1)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particelle </a:t>
            </a:r>
            <a:r>
              <a:rPr lang="it-IT" dirty="0" err="1" smtClean="0"/>
              <a:t>supersimmetriche</a:t>
            </a:r>
            <a:r>
              <a:rPr lang="it-IT" dirty="0" smtClean="0"/>
              <a:t> ? (sensibilità  2 </a:t>
            </a:r>
            <a:r>
              <a:rPr lang="it-IT" dirty="0" err="1" smtClean="0"/>
              <a:t>TeV</a:t>
            </a:r>
            <a:r>
              <a:rPr lang="it-IT" dirty="0" smtClean="0"/>
              <a:t>?)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accoppiamenti </a:t>
            </a:r>
            <a:r>
              <a:rPr lang="it-IT" dirty="0" err="1" smtClean="0"/>
              <a:t>hhh</a:t>
            </a:r>
            <a:r>
              <a:rPr lang="it-IT" dirty="0" smtClean="0"/>
              <a:t> (SM) difficile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accoppiamenti </a:t>
            </a:r>
            <a:r>
              <a:rPr lang="it-IT" dirty="0" err="1" smtClean="0"/>
              <a:t>hVV</a:t>
            </a:r>
            <a:r>
              <a:rPr lang="it-IT" dirty="0" smtClean="0"/>
              <a:t> </a:t>
            </a:r>
            <a:r>
              <a:rPr lang="it-IT" dirty="0" err="1" smtClean="0"/>
              <a:t>hff</a:t>
            </a:r>
            <a:r>
              <a:rPr lang="it-IT" dirty="0" smtClean="0"/>
              <a:t> (precisione 20%)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nuovi </a:t>
            </a:r>
            <a:r>
              <a:rPr lang="it-IT" dirty="0" err="1" smtClean="0"/>
              <a:t>Higgs</a:t>
            </a:r>
            <a:r>
              <a:rPr lang="it-IT" dirty="0" smtClean="0"/>
              <a:t> (MSSM) o NMSSM: possibile (sperabile)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. </a:t>
            </a:r>
            <a:r>
              <a:rPr lang="it-IT" dirty="0" err="1" smtClean="0"/>
              <a:t>Run</a:t>
            </a:r>
            <a:r>
              <a:rPr lang="it-IT" dirty="0" smtClean="0"/>
              <a:t> 2023-?  (3000 fb-1) accoppiamento </a:t>
            </a:r>
            <a:r>
              <a:rPr lang="it-IT" dirty="0" err="1" smtClean="0"/>
              <a:t>hhh</a:t>
            </a:r>
            <a:r>
              <a:rPr lang="it-IT" dirty="0" smtClean="0"/>
              <a:t>,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misure di precisione </a:t>
            </a:r>
            <a:r>
              <a:rPr lang="it-IT" dirty="0" err="1" smtClean="0"/>
              <a:t>hVV</a:t>
            </a:r>
            <a:r>
              <a:rPr lang="it-IT" dirty="0" smtClean="0"/>
              <a:t>  </a:t>
            </a:r>
            <a:r>
              <a:rPr lang="it-IT" dirty="0" err="1" smtClean="0"/>
              <a:t>hff</a:t>
            </a:r>
            <a:r>
              <a:rPr lang="it-IT" dirty="0" smtClean="0"/>
              <a:t> ( ~ %)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305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25" y="331026"/>
            <a:ext cx="7914409" cy="554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6223528"/>
            <a:ext cx="326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G. Chiarelli : fisica del Higgs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55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ATLAS-CONF-2013-079</a:t>
            </a:r>
            <a:br>
              <a:rPr lang="it-IT" dirty="0" smtClean="0"/>
            </a:br>
            <a:r>
              <a:rPr lang="en-US" sz="2700" b="1" dirty="0"/>
              <a:t>Search for the bb decay of the Standard Model Higgs boson in </a:t>
            </a:r>
            <a:r>
              <a:rPr lang="en-US" sz="2700" b="1" dirty="0" smtClean="0"/>
              <a:t>associated     (</a:t>
            </a:r>
            <a:r>
              <a:rPr lang="en-US" sz="2400" b="1" dirty="0" smtClean="0"/>
              <a:t>W/Z)H </a:t>
            </a:r>
            <a:r>
              <a:rPr lang="en-US" sz="2400" b="1" dirty="0"/>
              <a:t>production with the ATLAS detector</a:t>
            </a:r>
            <a:endParaRPr lang="it-IT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276872"/>
            <a:ext cx="79057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292080" y="3789040"/>
            <a:ext cx="648072" cy="4785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 5"/>
          <p:cNvSpPr/>
          <p:nvPr/>
        </p:nvSpPr>
        <p:spPr>
          <a:xfrm>
            <a:off x="5337869" y="5589240"/>
            <a:ext cx="648072" cy="4785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3669990" y="6229791"/>
            <a:ext cx="291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Accettanze O(</a:t>
            </a:r>
            <a:r>
              <a:rPr lang="it-IT" sz="2800" dirty="0" smtClean="0">
                <a:latin typeface="Times New Roman"/>
                <a:cs typeface="Times New Roman"/>
              </a:rPr>
              <a:t>≈ %)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646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056784" cy="567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it-IT" dirty="0" smtClean="0"/>
              <a:t>0-lepton analysis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2231980" y="6348532"/>
            <a:ext cx="514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Fondo dominante Zbb irriducibile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38" y="44624"/>
            <a:ext cx="7042745" cy="691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e 3"/>
          <p:cNvSpPr/>
          <p:nvPr/>
        </p:nvSpPr>
        <p:spPr>
          <a:xfrm>
            <a:off x="5724128" y="1700808"/>
            <a:ext cx="93610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/>
          <p:cNvCxnSpPr>
            <a:stCxn id="4" idx="2"/>
          </p:cNvCxnSpPr>
          <p:nvPr/>
        </p:nvCxnSpPr>
        <p:spPr>
          <a:xfrm flipH="1">
            <a:off x="4507010" y="1844824"/>
            <a:ext cx="1217118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08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0,1,2-leptons analysis</a:t>
            </a:r>
            <a:br>
              <a:rPr lang="it-IT" dirty="0" smtClean="0"/>
            </a:br>
            <a:r>
              <a:rPr lang="it-IT" dirty="0" smtClean="0"/>
              <a:t>in 0-lepton attesi: 30, «misurati»: 5.4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136904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691680" y="1916832"/>
            <a:ext cx="158417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 5"/>
          <p:cNvSpPr/>
          <p:nvPr/>
        </p:nvSpPr>
        <p:spPr>
          <a:xfrm>
            <a:off x="1691680" y="4797152"/>
            <a:ext cx="158417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4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33" y="-315416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smtClean="0"/>
              <a:t>Check con (W/Z)Z</a:t>
            </a:r>
            <a:endParaRPr lang="it-I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97" y="476672"/>
            <a:ext cx="7848872" cy="351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42288"/>
            <a:ext cx="3430274" cy="332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4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683</Words>
  <Application>Microsoft Office PowerPoint</Application>
  <PresentationFormat>Presentazione su schermo (4:3)</PresentationFormat>
  <Paragraphs>107</Paragraphs>
  <Slides>31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31</vt:i4>
      </vt:variant>
    </vt:vector>
  </HeadingPairs>
  <TitlesOfParts>
    <vt:vector size="34" baseType="lpstr">
      <vt:lpstr>Office Theme</vt:lpstr>
      <vt:lpstr>Equation</vt:lpstr>
      <vt:lpstr>Equazione</vt:lpstr>
      <vt:lpstr>Z(nn)H(bb)  vs Z(nn)H(tt) misurare HH?</vt:lpstr>
      <vt:lpstr>Produzione associata Z(W)H </vt:lpstr>
      <vt:lpstr>Presentazione standard di PowerPoint</vt:lpstr>
      <vt:lpstr>Presentazione standard di PowerPoint</vt:lpstr>
      <vt:lpstr>ATLAS-CONF-2013-079 Search for the bb decay of the Standard Model Higgs boson in associated     (W/Z)H production with the ATLAS detector</vt:lpstr>
      <vt:lpstr>0-lepton analysis</vt:lpstr>
      <vt:lpstr>Presentazione standard di PowerPoint</vt:lpstr>
      <vt:lpstr>0,1,2-leptons analysis in 0-lepton attesi: 30, «misurati»: 5.4</vt:lpstr>
      <vt:lpstr>Check con (W/Z)Z</vt:lpstr>
      <vt:lpstr>(W/Z)H strength</vt:lpstr>
      <vt:lpstr>Esclusione Higgs</vt:lpstr>
      <vt:lpstr>Presentazione standard di PowerPoint</vt:lpstr>
      <vt:lpstr>Altro possibile decadimento fermionico: tt (7%)</vt:lpstr>
      <vt:lpstr>H-&gt;tau-tau invece di H-&gt;bb ?</vt:lpstr>
      <vt:lpstr>Ulteriore problema per </vt:lpstr>
      <vt:lpstr>Stati finali HH</vt:lpstr>
      <vt:lpstr>Presentazione standard di PowerPoint</vt:lpstr>
      <vt:lpstr>Stati finali HH</vt:lpstr>
      <vt:lpstr>Rapporto di sezioni d’urto per ridurre le sistematiche</vt:lpstr>
      <vt:lpstr>Prime analisi in ATLAS (Danilo Enoque Ferreira de Lima, Cristina Oropeza Barrera)</vt:lpstr>
      <vt:lpstr>Analisi Cut and Count</vt:lpstr>
      <vt:lpstr>Esempi di distribuzioni per la selezione</vt:lpstr>
      <vt:lpstr>Cut flow</vt:lpstr>
      <vt:lpstr>Presentazione standard di PowerPoint</vt:lpstr>
      <vt:lpstr>Analisi MVA </vt:lpstr>
      <vt:lpstr>Variabili per il discriminante Fisher</vt:lpstr>
      <vt:lpstr>Risultato promettente…</vt:lpstr>
      <vt:lpstr>Presentazione standard di PowerPoint</vt:lpstr>
      <vt:lpstr>H-decoupled il piu’ interessante</vt:lpstr>
      <vt:lpstr>h1triple coupling</vt:lpstr>
      <vt:lpstr>Che cosa ci aspetta?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cavasinni</dc:creator>
  <cp:lastModifiedBy>Administrator</cp:lastModifiedBy>
  <cp:revision>50</cp:revision>
  <dcterms:created xsi:type="dcterms:W3CDTF">2013-12-12T14:43:26Z</dcterms:created>
  <dcterms:modified xsi:type="dcterms:W3CDTF">2013-12-17T12:33:32Z</dcterms:modified>
</cp:coreProperties>
</file>