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gif" ContentType="image/gif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60" r:id="rId3"/>
    <p:sldId id="257" r:id="rId4"/>
    <p:sldId id="268" r:id="rId5"/>
    <p:sldId id="271" r:id="rId6"/>
    <p:sldId id="272" r:id="rId7"/>
    <p:sldId id="262" r:id="rId8"/>
    <p:sldId id="273" r:id="rId9"/>
    <p:sldId id="269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77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0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16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85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3410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37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55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77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2907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3232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13754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00004C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00004C"/>
          </a:solidFill>
          <a:ln>
            <a:noFill/>
          </a:ln>
          <a:effectLst/>
          <a:ex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</a:t>
            </a:r>
            <a:r>
              <a:rPr lang="en-US"/>
              <a:t>clic</a:t>
            </a:r>
            <a:r>
              <a:rPr lang="it-IT"/>
              <a:t> per modificare lo stile del titolo dello schema</a:t>
            </a:r>
          </a:p>
        </p:txBody>
      </p:sp>
      <p:sp>
        <p:nvSpPr>
          <p:cNvPr id="5125" name="Text Box 5"/>
          <p:cNvSpPr txBox="1">
            <a:spLocks noChangeArrowheads="1"/>
          </p:cNvSpPr>
          <p:nvPr userDrawn="1"/>
        </p:nvSpPr>
        <p:spPr bwMode="auto">
          <a:xfrm>
            <a:off x="0" y="6621463"/>
            <a:ext cx="889000" cy="2444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sz="1000" b="1" i="1">
                <a:solidFill>
                  <a:srgbClr val="FAB406"/>
                </a:solidFill>
              </a:rPr>
              <a:t>C.Distefano</a:t>
            </a:r>
            <a:endParaRPr lang="en-GB" sz="1000" b="1" i="1">
              <a:solidFill>
                <a:srgbClr val="FAB406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 userDrawn="1"/>
        </p:nvSpPr>
        <p:spPr bwMode="auto">
          <a:xfrm>
            <a:off x="5364163" y="6597650"/>
            <a:ext cx="3744912" cy="246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FAB406"/>
                </a:solidFill>
                <a:latin typeface="Arial" charset="0"/>
                <a:ea typeface="ＭＳ Ｐゴシック" charset="0"/>
                <a:cs typeface="ＭＳ Ｐゴシック" charset="0"/>
              </a:rPr>
              <a:t>Km3 Collaboration meeting, Rome 12-13  November 2013</a:t>
            </a:r>
          </a:p>
        </p:txBody>
      </p:sp>
      <p:pic>
        <p:nvPicPr>
          <p:cNvPr id="1031" name="Picture 7" descr="home-infn"/>
          <p:cNvPicPr>
            <a:picLocks noChangeAspect="1" noChangeArrowheads="1"/>
          </p:cNvPicPr>
          <p:nvPr userDrawn="1"/>
        </p:nvPicPr>
        <p:blipFill>
          <a:blip r:embed="rId13">
            <a:lum bright="100000" contrast="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8" y="0"/>
            <a:ext cx="360362" cy="352425"/>
          </a:xfrm>
          <a:prstGeom prst="rect">
            <a:avLst/>
          </a:prstGeom>
          <a:solidFill>
            <a:srgbClr val="00004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8478838" y="28575"/>
            <a:ext cx="588962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i="1">
                <a:solidFill>
                  <a:srgbClr val="FFFFFF"/>
                </a:solidFill>
              </a:rPr>
              <a:t>LNS</a:t>
            </a:r>
            <a:endParaRPr lang="en-GB" sz="1600" b="1" i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35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+mj-lt"/>
          <a:ea typeface="+mj-ea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" b="1">
          <a:solidFill>
            <a:srgbClr val="FFCC00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3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3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3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3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3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8" name="Rectangle 10"/>
          <p:cNvSpPr>
            <a:spLocks noGrp="1" noChangeArrowheads="1"/>
          </p:cNvSpPr>
          <p:nvPr>
            <p:ph type="title"/>
          </p:nvPr>
        </p:nvSpPr>
        <p:spPr>
          <a:xfrm>
            <a:off x="1187450" y="-100013"/>
            <a:ext cx="6840538" cy="549276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cs typeface="+mj-cs"/>
              </a:rPr>
              <a:t>Post-Trigger Data</a:t>
            </a:r>
          </a:p>
        </p:txBody>
      </p:sp>
      <p:sp>
        <p:nvSpPr>
          <p:cNvPr id="16387" name="Rettangolo 16"/>
          <p:cNvSpPr>
            <a:spLocks noChangeArrowheads="1"/>
          </p:cNvSpPr>
          <p:nvPr/>
        </p:nvSpPr>
        <p:spPr bwMode="auto">
          <a:xfrm>
            <a:off x="323850" y="1031875"/>
            <a:ext cx="8621713" cy="535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499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-672 (2013-05-08 - 2013-05-30)</a:t>
            </a:r>
            <a:endParaRPr lang="en-GB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mysql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pt_phase2 -e "select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FileName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from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pt_files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where </a:t>
            </a:r>
            <a:r>
              <a:rPr lang="en-GB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Comments is null 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and </a:t>
            </a:r>
            <a:r>
              <a:rPr lang="en-GB" b="1" dirty="0" err="1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FileSize</a:t>
            </a:r>
            <a:r>
              <a:rPr lang="en-GB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&gt;1900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;" --user=Km3NeT -h </a:t>
            </a:r>
            <a:r>
              <a:rPr lang="en-GB" dirty="0" err="1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fasserver.lns.infn.it</a:t>
            </a:r>
            <a:r>
              <a:rPr lang="en-GB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--password=Km3NeTuser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Old PMT HV setup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Old trigger conditions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Total number of files: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60</a:t>
            </a:r>
            <a:endParaRPr lang="en-GB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Total live time: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187 </a:t>
            </a:r>
            <a:r>
              <a:rPr lang="en-GB" b="1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hr</a:t>
            </a:r>
            <a:endParaRPr lang="en-GB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Standard analysis: higher rigger rate but lower reconstruction rate (of a factor ≈3)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 different trigger conditions.</a:t>
            </a:r>
            <a:endParaRPr lang="en-GB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No Monte Carlo available (old </a:t>
            </a:r>
            <a:r>
              <a:rPr lang="en-GB" b="1" dirty="0" err="1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simul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normalized to data)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Trigger conditions????? </a:t>
            </a:r>
            <a:endParaRPr lang="en-GB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093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>
              <a:cs typeface="+mj-c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33567" y="831747"/>
            <a:ext cx="4572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00" dirty="0" err="1" smtClean="0"/>
              <a:t>eFCM</a:t>
            </a:r>
            <a:r>
              <a:rPr lang="en-GB" sz="1000" dirty="0" smtClean="0"/>
              <a:t>	</a:t>
            </a:r>
            <a:r>
              <a:rPr lang="en-GB" sz="1000" dirty="0" err="1" smtClean="0"/>
              <a:t>Pmt</a:t>
            </a:r>
            <a:r>
              <a:rPr lang="en-GB" sz="1000" dirty="0" smtClean="0"/>
              <a:t>	 499	        847	       874</a:t>
            </a:r>
          </a:p>
          <a:p>
            <a:r>
              <a:rPr lang="en-GB" sz="1000" dirty="0" smtClean="0"/>
              <a:t>1	0	10.05	     </a:t>
            </a:r>
            <a:r>
              <a:rPr lang="en-GB" sz="1000" dirty="0"/>
              <a:t> </a:t>
            </a:r>
            <a:r>
              <a:rPr lang="en-GB" sz="1000" dirty="0" smtClean="0"/>
              <a:t> 8.94	      8.53</a:t>
            </a:r>
          </a:p>
          <a:p>
            <a:r>
              <a:rPr lang="en-GB" sz="1000" dirty="0" smtClean="0"/>
              <a:t>1	1	 9.62	       8.66	      8.44</a:t>
            </a:r>
          </a:p>
          <a:p>
            <a:r>
              <a:rPr lang="en-GB" sz="1000" dirty="0" smtClean="0"/>
              <a:t>1	2	 9.27	       8.58	      8.58</a:t>
            </a:r>
          </a:p>
          <a:p>
            <a:r>
              <a:rPr lang="en-GB" sz="1000" dirty="0" smtClean="0"/>
              <a:t>1	3	 9.54	       8.67	      8.40</a:t>
            </a:r>
          </a:p>
          <a:p>
            <a:r>
              <a:rPr lang="en-GB" sz="1000" dirty="0" smtClean="0"/>
              <a:t>2	0	12.65	       9.13	      8.53</a:t>
            </a:r>
          </a:p>
          <a:p>
            <a:r>
              <a:rPr lang="en-GB" sz="1000" dirty="0" smtClean="0"/>
              <a:t>2	1	 9.24	       8.49	      8.49</a:t>
            </a:r>
          </a:p>
          <a:p>
            <a:r>
              <a:rPr lang="en-GB" sz="1000" dirty="0" smtClean="0"/>
              <a:t>2	2	10.38	       7.34	      7.36</a:t>
            </a:r>
          </a:p>
          <a:p>
            <a:r>
              <a:rPr lang="en-GB" sz="1000" dirty="0" smtClean="0"/>
              <a:t>2	3	10.97	       7.86	      7.81</a:t>
            </a:r>
          </a:p>
          <a:p>
            <a:r>
              <a:rPr lang="en-GB" sz="1000" dirty="0" smtClean="0"/>
              <a:t>3	0	10.89	       8.96	      8.61</a:t>
            </a:r>
          </a:p>
          <a:p>
            <a:r>
              <a:rPr lang="en-GB" sz="1000" dirty="0" smtClean="0"/>
              <a:t>3	1	10.72	       8.91	      8.49</a:t>
            </a:r>
          </a:p>
          <a:p>
            <a:r>
              <a:rPr lang="en-GB" sz="1000" dirty="0" smtClean="0"/>
              <a:t>3	2	 9.75	       8.84	      8.77</a:t>
            </a:r>
          </a:p>
          <a:p>
            <a:r>
              <a:rPr lang="en-GB" sz="1000" dirty="0" smtClean="0"/>
              <a:t>3	3	 9.46	       8.62	      8.35</a:t>
            </a:r>
          </a:p>
          <a:p>
            <a:r>
              <a:rPr lang="en-GB" sz="1000" dirty="0" smtClean="0"/>
              <a:t>4	0	 9.30	       8.56	      8.30</a:t>
            </a:r>
          </a:p>
          <a:p>
            <a:r>
              <a:rPr lang="en-GB" sz="1000" dirty="0" smtClean="0"/>
              <a:t>4	1	 7.95	       8.09	      8.08</a:t>
            </a:r>
          </a:p>
          <a:p>
            <a:r>
              <a:rPr lang="en-GB" sz="1000" dirty="0" smtClean="0"/>
              <a:t>4	2	 9.59	       9.67	      8.92</a:t>
            </a:r>
          </a:p>
          <a:p>
            <a:r>
              <a:rPr lang="en-GB" sz="1000" dirty="0" smtClean="0"/>
              <a:t>4	3	 9.59	       8.55	      8.41</a:t>
            </a:r>
          </a:p>
          <a:p>
            <a:r>
              <a:rPr lang="en-GB" sz="1000" dirty="0" smtClean="0"/>
              <a:t>5	0	11.62	       8.85	      8.47</a:t>
            </a:r>
          </a:p>
          <a:p>
            <a:r>
              <a:rPr lang="en-GB" sz="1000" dirty="0" smtClean="0"/>
              <a:t>5	1	10.21	       8.70	      8.27</a:t>
            </a:r>
          </a:p>
          <a:p>
            <a:r>
              <a:rPr lang="en-GB" sz="1000" dirty="0" smtClean="0"/>
              <a:t>5	2	10.51	       9.19	      8.52</a:t>
            </a:r>
          </a:p>
          <a:p>
            <a:r>
              <a:rPr lang="en-GB" sz="1000" dirty="0" smtClean="0"/>
              <a:t>5	3	 7.13	       7.32	      7.68</a:t>
            </a:r>
          </a:p>
          <a:p>
            <a:r>
              <a:rPr lang="en-GB" sz="1000" dirty="0" smtClean="0"/>
              <a:t>6	0	10.03	       9.08	      8.48</a:t>
            </a:r>
          </a:p>
          <a:p>
            <a:r>
              <a:rPr lang="en-GB" sz="1000" dirty="0" smtClean="0"/>
              <a:t>6	1	 8.69	       8.68	      8.35</a:t>
            </a:r>
          </a:p>
          <a:p>
            <a:r>
              <a:rPr lang="en-GB" sz="1000" dirty="0" smtClean="0"/>
              <a:t>6	2	 9.52	       8.43	      8.44</a:t>
            </a:r>
          </a:p>
          <a:p>
            <a:r>
              <a:rPr lang="en-GB" sz="1000" dirty="0" smtClean="0"/>
              <a:t>6	3	 9.69	       8.45	      8.41</a:t>
            </a:r>
          </a:p>
          <a:p>
            <a:r>
              <a:rPr lang="en-GB" sz="1000" dirty="0" smtClean="0"/>
              <a:t>7	0	 9.94	       8.91	      8.45</a:t>
            </a:r>
          </a:p>
          <a:p>
            <a:r>
              <a:rPr lang="en-GB" sz="1000" dirty="0" smtClean="0"/>
              <a:t>7	1	 8.77	       7.88	      7.86</a:t>
            </a:r>
          </a:p>
          <a:p>
            <a:r>
              <a:rPr lang="en-GB" sz="1000" dirty="0" smtClean="0"/>
              <a:t>7	2	-1	      -1	     -1</a:t>
            </a:r>
          </a:p>
          <a:p>
            <a:r>
              <a:rPr lang="en-GB" sz="1000" dirty="0" smtClean="0"/>
              <a:t>7	3	 7.61	       7.61	      7.69</a:t>
            </a:r>
          </a:p>
          <a:p>
            <a:r>
              <a:rPr lang="en-GB" sz="1000" dirty="0" smtClean="0"/>
              <a:t>8	0	10.33	       9.28	      8.56</a:t>
            </a:r>
          </a:p>
          <a:p>
            <a:r>
              <a:rPr lang="en-GB" sz="1000" dirty="0" smtClean="0"/>
              <a:t>8	1	 9.22	       8.29	      8.30</a:t>
            </a:r>
          </a:p>
          <a:p>
            <a:r>
              <a:rPr lang="en-GB" sz="1000" dirty="0" smtClean="0"/>
              <a:t>8	2	 8.86	       8.10	      8.08</a:t>
            </a:r>
          </a:p>
          <a:p>
            <a:r>
              <a:rPr lang="en-GB" sz="1000" dirty="0" smtClean="0"/>
              <a:t>8	3	 9.23	       8.58	      8.11</a:t>
            </a:r>
            <a:endParaRPr lang="en-GB" sz="10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339730"/>
              </p:ext>
            </p:extLst>
          </p:nvPr>
        </p:nvGraphicFramePr>
        <p:xfrm>
          <a:off x="3840949" y="927369"/>
          <a:ext cx="4617251" cy="1525588"/>
        </p:xfrm>
        <a:graphic>
          <a:graphicData uri="http://schemas.openxmlformats.org/drawingml/2006/table">
            <a:tbl>
              <a:tblPr/>
              <a:tblGrid>
                <a:gridCol w="1020981"/>
                <a:gridCol w="2469966"/>
                <a:gridCol w="1126304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Runs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Period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N. Files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499-672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2013-05-08 - 2013-05-30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60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847-873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2013-06-22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2013-06-28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874-953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2013-06-28 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 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2013-07-17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3840949" y="3429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Discrepancy due to HV?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Floor Coincidences?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b="1" dirty="0" smtClean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Trigger conditions?</a:t>
            </a:r>
            <a:endParaRPr lang="en-GB" b="1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246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magine 10" descr="other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943"/>
          <a:stretch/>
        </p:blipFill>
        <p:spPr>
          <a:xfrm>
            <a:off x="0" y="469900"/>
            <a:ext cx="9144000" cy="307258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asellaDiTesto 6"/>
          <p:cNvSpPr txBox="1"/>
          <p:nvPr/>
        </p:nvSpPr>
        <p:spPr>
          <a:xfrm>
            <a:off x="2987077" y="987425"/>
            <a:ext cx="846005" cy="58477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rgbClr val="FF0000"/>
                </a:solidFill>
                <a:latin typeface="+mj-lt"/>
              </a:rPr>
              <a:t>MC</a:t>
            </a: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/2.8</a:t>
            </a:r>
            <a:endParaRPr lang="en-GB" sz="1600" b="1" kern="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7498081" y="985342"/>
            <a:ext cx="846005" cy="58477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rgbClr val="FF0000"/>
                </a:solidFill>
                <a:latin typeface="+mj-lt"/>
              </a:rPr>
              <a:t>MC</a:t>
            </a: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/2.8</a:t>
            </a:r>
            <a:endParaRPr lang="en-GB" sz="1600" b="1" kern="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pic>
        <p:nvPicPr>
          <p:cNvPr id="10" name="Immagine 9" descr="other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320"/>
          <a:stretch/>
        </p:blipFill>
        <p:spPr>
          <a:xfrm>
            <a:off x="0" y="3722751"/>
            <a:ext cx="9144000" cy="3050308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>
            <a:off x="2987077" y="4225577"/>
            <a:ext cx="754533" cy="58477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  <a:endParaRPr lang="en-GB" sz="1600" b="1" kern="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498081" y="4223494"/>
            <a:ext cx="754533" cy="58477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>
                <a:solidFill>
                  <a:sysClr val="windowText" lastClr="000000"/>
                </a:solidFill>
                <a:latin typeface="+mj-lt"/>
                <a:cs typeface="+mn-cs"/>
              </a:rPr>
              <a:t>DATA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kern="0" dirty="0" smtClean="0">
                <a:solidFill>
                  <a:srgbClr val="FF0000"/>
                </a:solidFill>
                <a:latin typeface="+mj-lt"/>
              </a:rPr>
              <a:t>MC</a:t>
            </a:r>
            <a:endParaRPr lang="en-GB" sz="1600" b="1" kern="0" dirty="0">
              <a:solidFill>
                <a:srgbClr val="FF0000"/>
              </a:solidFill>
              <a:latin typeface="+mj-lt"/>
              <a:cs typeface="+mn-cs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544145" y="42854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499-672 </a:t>
            </a:r>
            <a:endParaRPr lang="en-GB" dirty="0"/>
          </a:p>
        </p:txBody>
      </p:sp>
      <p:sp>
        <p:nvSpPr>
          <p:cNvPr id="15" name="Rettangolo 14"/>
          <p:cNvSpPr/>
          <p:nvPr/>
        </p:nvSpPr>
        <p:spPr>
          <a:xfrm>
            <a:off x="696545" y="353808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847-953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15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8" name="Rectangle 10"/>
          <p:cNvSpPr>
            <a:spLocks noGrp="1" noChangeArrowheads="1"/>
          </p:cNvSpPr>
          <p:nvPr>
            <p:ph type="title"/>
          </p:nvPr>
        </p:nvSpPr>
        <p:spPr>
          <a:xfrm>
            <a:off x="1187450" y="-100013"/>
            <a:ext cx="6840538" cy="54927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err="1"/>
              <a:t>eFCM</a:t>
            </a:r>
            <a:r>
              <a:rPr lang="en-GB" dirty="0"/>
              <a:t> 5: Charge</a:t>
            </a:r>
            <a:endParaRPr lang="it-IT" dirty="0" smtClean="0">
              <a:cs typeface="+mj-cs"/>
            </a:endParaRPr>
          </a:p>
        </p:txBody>
      </p:sp>
      <p:pic>
        <p:nvPicPr>
          <p:cNvPr id="4" name="Immagine 3" descr="eFCM5-charge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233"/>
          <a:stretch/>
        </p:blipFill>
        <p:spPr>
          <a:xfrm>
            <a:off x="0" y="571803"/>
            <a:ext cx="4459207" cy="5902314"/>
          </a:xfrm>
          <a:prstGeom prst="rect">
            <a:avLst/>
          </a:prstGeom>
        </p:spPr>
      </p:pic>
      <p:sp>
        <p:nvSpPr>
          <p:cNvPr id="11" name="CasellaDiTesto 3"/>
          <p:cNvSpPr txBox="1">
            <a:spLocks noChangeArrowheads="1"/>
          </p:cNvSpPr>
          <p:nvPr/>
        </p:nvSpPr>
        <p:spPr bwMode="auto">
          <a:xfrm>
            <a:off x="3181350" y="908050"/>
            <a:ext cx="731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 dirty="0"/>
              <a:t>PMT0</a:t>
            </a:r>
          </a:p>
        </p:txBody>
      </p:sp>
      <p:sp>
        <p:nvSpPr>
          <p:cNvPr id="13" name="CasellaDiTesto 5"/>
          <p:cNvSpPr txBox="1">
            <a:spLocks noChangeArrowheads="1"/>
          </p:cNvSpPr>
          <p:nvPr/>
        </p:nvSpPr>
        <p:spPr bwMode="auto">
          <a:xfrm>
            <a:off x="3181350" y="3895725"/>
            <a:ext cx="731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/>
              <a:t>PMT2</a:t>
            </a:r>
          </a:p>
        </p:txBody>
      </p:sp>
      <p:sp>
        <p:nvSpPr>
          <p:cNvPr id="15" name="CasellaDiTesto 7"/>
          <p:cNvSpPr txBox="1">
            <a:spLocks noChangeArrowheads="1"/>
          </p:cNvSpPr>
          <p:nvPr/>
        </p:nvSpPr>
        <p:spPr bwMode="auto">
          <a:xfrm>
            <a:off x="857213" y="985550"/>
            <a:ext cx="8460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</a:t>
            </a:r>
            <a:r>
              <a:rPr lang="en-GB" sz="1600" b="1" dirty="0" smtClean="0">
                <a:solidFill>
                  <a:srgbClr val="FF0000"/>
                </a:solidFill>
              </a:rPr>
              <a:t>/2.8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44145" y="42854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499-672 </a:t>
            </a:r>
            <a:endParaRPr lang="en-GB" dirty="0"/>
          </a:p>
        </p:txBody>
      </p:sp>
      <p:pic>
        <p:nvPicPr>
          <p:cNvPr id="17" name="Immagine 2" descr="eFCM5-charge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189"/>
          <a:stretch/>
        </p:blipFill>
        <p:spPr bwMode="auto">
          <a:xfrm>
            <a:off x="4589307" y="580945"/>
            <a:ext cx="4554693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CasellaDiTesto 3"/>
          <p:cNvSpPr txBox="1">
            <a:spLocks noChangeArrowheads="1"/>
          </p:cNvSpPr>
          <p:nvPr/>
        </p:nvSpPr>
        <p:spPr bwMode="auto">
          <a:xfrm>
            <a:off x="7770657" y="1019095"/>
            <a:ext cx="731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 dirty="0"/>
              <a:t>PMT0</a:t>
            </a:r>
          </a:p>
        </p:txBody>
      </p:sp>
      <p:sp>
        <p:nvSpPr>
          <p:cNvPr id="19" name="CasellaDiTesto 5"/>
          <p:cNvSpPr txBox="1">
            <a:spLocks noChangeArrowheads="1"/>
          </p:cNvSpPr>
          <p:nvPr/>
        </p:nvSpPr>
        <p:spPr bwMode="auto">
          <a:xfrm>
            <a:off x="7770657" y="4006770"/>
            <a:ext cx="731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/>
              <a:t>PMT2</a:t>
            </a:r>
          </a:p>
        </p:txBody>
      </p:sp>
      <p:sp>
        <p:nvSpPr>
          <p:cNvPr id="20" name="CasellaDiTesto 7"/>
          <p:cNvSpPr txBox="1">
            <a:spLocks noChangeArrowheads="1"/>
          </p:cNvSpPr>
          <p:nvPr/>
        </p:nvSpPr>
        <p:spPr bwMode="auto">
          <a:xfrm>
            <a:off x="5429159" y="1036907"/>
            <a:ext cx="960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MC/1.23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5133452" y="539590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847-953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139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8" name="Rectangle 10"/>
          <p:cNvSpPr>
            <a:spLocks noGrp="1" noChangeArrowheads="1"/>
          </p:cNvSpPr>
          <p:nvPr>
            <p:ph type="title"/>
          </p:nvPr>
        </p:nvSpPr>
        <p:spPr>
          <a:xfrm>
            <a:off x="1187450" y="-100013"/>
            <a:ext cx="6840538" cy="54927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err="1"/>
              <a:t>eFCM</a:t>
            </a:r>
            <a:r>
              <a:rPr lang="en-GB" dirty="0"/>
              <a:t> 5: Charge</a:t>
            </a:r>
            <a:endParaRPr lang="it-IT" dirty="0" smtClean="0">
              <a:cs typeface="+mj-cs"/>
            </a:endParaRPr>
          </a:p>
        </p:txBody>
      </p:sp>
      <p:pic>
        <p:nvPicPr>
          <p:cNvPr id="4" name="Immagine 3" descr="eFCM5-charge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89"/>
          <a:stretch/>
        </p:blipFill>
        <p:spPr>
          <a:xfrm>
            <a:off x="0" y="571803"/>
            <a:ext cx="4637050" cy="5902314"/>
          </a:xfrm>
          <a:prstGeom prst="rect">
            <a:avLst/>
          </a:prstGeom>
        </p:spPr>
      </p:pic>
      <p:sp>
        <p:nvSpPr>
          <p:cNvPr id="12" name="CasellaDiTesto 4"/>
          <p:cNvSpPr txBox="1">
            <a:spLocks noChangeArrowheads="1"/>
          </p:cNvSpPr>
          <p:nvPr/>
        </p:nvSpPr>
        <p:spPr bwMode="auto">
          <a:xfrm>
            <a:off x="3278150" y="908050"/>
            <a:ext cx="731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 dirty="0"/>
              <a:t>PMT1</a:t>
            </a:r>
          </a:p>
        </p:txBody>
      </p:sp>
      <p:sp>
        <p:nvSpPr>
          <p:cNvPr id="14" name="CasellaDiTesto 6"/>
          <p:cNvSpPr txBox="1">
            <a:spLocks noChangeArrowheads="1"/>
          </p:cNvSpPr>
          <p:nvPr/>
        </p:nvSpPr>
        <p:spPr bwMode="auto">
          <a:xfrm>
            <a:off x="3278150" y="3895725"/>
            <a:ext cx="731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/>
              <a:t>PMT3</a:t>
            </a:r>
          </a:p>
        </p:txBody>
      </p:sp>
      <p:sp>
        <p:nvSpPr>
          <p:cNvPr id="15" name="CasellaDiTesto 7"/>
          <p:cNvSpPr txBox="1">
            <a:spLocks noChangeArrowheads="1"/>
          </p:cNvSpPr>
          <p:nvPr/>
        </p:nvSpPr>
        <p:spPr bwMode="auto">
          <a:xfrm>
            <a:off x="857213" y="908050"/>
            <a:ext cx="8460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</a:t>
            </a:r>
            <a:r>
              <a:rPr lang="en-GB" sz="1600" b="1" dirty="0" smtClean="0">
                <a:solidFill>
                  <a:srgbClr val="FF0000"/>
                </a:solidFill>
              </a:rPr>
              <a:t>/2.8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44145" y="42854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499-672 </a:t>
            </a:r>
            <a:endParaRPr lang="en-GB" dirty="0"/>
          </a:p>
        </p:txBody>
      </p:sp>
      <p:pic>
        <p:nvPicPr>
          <p:cNvPr id="10" name="Immagine 2" descr="eFCM5-charge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22"/>
          <a:stretch/>
        </p:blipFill>
        <p:spPr bwMode="auto">
          <a:xfrm>
            <a:off x="4363720" y="469900"/>
            <a:ext cx="4780279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asellaDiTesto 4"/>
          <p:cNvSpPr txBox="1">
            <a:spLocks noChangeArrowheads="1"/>
          </p:cNvSpPr>
          <p:nvPr/>
        </p:nvSpPr>
        <p:spPr bwMode="auto">
          <a:xfrm>
            <a:off x="7785100" y="908050"/>
            <a:ext cx="731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 dirty="0"/>
              <a:t>PMT1</a:t>
            </a:r>
          </a:p>
        </p:txBody>
      </p:sp>
      <p:sp>
        <p:nvSpPr>
          <p:cNvPr id="17" name="CasellaDiTesto 6"/>
          <p:cNvSpPr txBox="1">
            <a:spLocks noChangeArrowheads="1"/>
          </p:cNvSpPr>
          <p:nvPr/>
        </p:nvSpPr>
        <p:spPr bwMode="auto">
          <a:xfrm>
            <a:off x="7785100" y="3895725"/>
            <a:ext cx="7318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800"/>
              <a:t>PMT3</a:t>
            </a:r>
          </a:p>
        </p:txBody>
      </p:sp>
      <p:sp>
        <p:nvSpPr>
          <p:cNvPr id="18" name="CasellaDiTesto 7"/>
          <p:cNvSpPr txBox="1">
            <a:spLocks noChangeArrowheads="1"/>
          </p:cNvSpPr>
          <p:nvPr/>
        </p:nvSpPr>
        <p:spPr bwMode="auto">
          <a:xfrm>
            <a:off x="5364163" y="908050"/>
            <a:ext cx="960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MC/1.23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5108387" y="381000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847-953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54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lot2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51025" b="-531"/>
          <a:stretch/>
        </p:blipFill>
        <p:spPr>
          <a:xfrm>
            <a:off x="276910" y="549474"/>
            <a:ext cx="4478304" cy="5933759"/>
          </a:xfrm>
          <a:prstGeom prst="rect">
            <a:avLst/>
          </a:prstGeom>
        </p:spPr>
      </p:pic>
      <p:pic>
        <p:nvPicPr>
          <p:cNvPr id="6" name="Immagine 5" descr="plot2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9980" b="-532"/>
          <a:stretch/>
        </p:blipFill>
        <p:spPr>
          <a:xfrm>
            <a:off x="4570210" y="549474"/>
            <a:ext cx="4573790" cy="593375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Immagine 4" descr="plot2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" t="101468" r="-1025" b="-2243"/>
          <a:stretch/>
        </p:blipFill>
        <p:spPr>
          <a:xfrm>
            <a:off x="0" y="6614863"/>
            <a:ext cx="9144000" cy="4571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544145" y="42854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499-672 </a:t>
            </a:r>
            <a:endParaRPr lang="en-GB" dirty="0"/>
          </a:p>
        </p:txBody>
      </p:sp>
      <p:sp>
        <p:nvSpPr>
          <p:cNvPr id="8" name="Rettangolo 7"/>
          <p:cNvSpPr/>
          <p:nvPr/>
        </p:nvSpPr>
        <p:spPr>
          <a:xfrm>
            <a:off x="5156129" y="42854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847-953</a:t>
            </a:r>
            <a:endParaRPr lang="en-GB" dirty="0"/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3282563" y="993983"/>
            <a:ext cx="8460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</a:t>
            </a:r>
            <a:r>
              <a:rPr lang="en-GB" sz="1600" b="1" dirty="0" smtClean="0">
                <a:solidFill>
                  <a:srgbClr val="FF0000"/>
                </a:solidFill>
              </a:rPr>
              <a:t>/2.8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10" name="CasellaDiTesto 7"/>
          <p:cNvSpPr txBox="1">
            <a:spLocks noChangeArrowheads="1"/>
          </p:cNvSpPr>
          <p:nvPr/>
        </p:nvSpPr>
        <p:spPr bwMode="auto">
          <a:xfrm>
            <a:off x="7665376" y="993983"/>
            <a:ext cx="73199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 smtClean="0">
                <a:solidFill>
                  <a:srgbClr val="FF0000"/>
                </a:solidFill>
              </a:rPr>
              <a:t>MC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71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mmagine 3" descr="plot2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53" b="-46"/>
          <a:stretch/>
        </p:blipFill>
        <p:spPr>
          <a:xfrm>
            <a:off x="0" y="625860"/>
            <a:ext cx="4713439" cy="5905114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544145" y="533573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499-672 </a:t>
            </a:r>
            <a:endParaRPr lang="en-GB" dirty="0"/>
          </a:p>
        </p:txBody>
      </p:sp>
      <p:pic>
        <p:nvPicPr>
          <p:cNvPr id="6" name="Immagine 5" descr="plot2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68" t="-1" b="-738"/>
          <a:stretch/>
        </p:blipFill>
        <p:spPr>
          <a:xfrm>
            <a:off x="4713439" y="590492"/>
            <a:ext cx="4465175" cy="5945916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4957998" y="495012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847-953</a:t>
            </a:r>
            <a:endParaRPr lang="en-GB" dirty="0"/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3282563" y="993983"/>
            <a:ext cx="8460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</a:t>
            </a:r>
            <a:r>
              <a:rPr lang="en-GB" sz="1600" b="1" dirty="0" smtClean="0">
                <a:solidFill>
                  <a:srgbClr val="FF0000"/>
                </a:solidFill>
              </a:rPr>
              <a:t>/2.8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7665376" y="993983"/>
            <a:ext cx="73199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 smtClean="0">
                <a:solidFill>
                  <a:srgbClr val="FF0000"/>
                </a:solidFill>
              </a:rPr>
              <a:t>MC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879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plot1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756"/>
          <a:stretch/>
        </p:blipFill>
        <p:spPr>
          <a:xfrm>
            <a:off x="0" y="581300"/>
            <a:ext cx="4411464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>
              <a:cs typeface="+mj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44145" y="42854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499-672 </a:t>
            </a:r>
            <a:endParaRPr lang="en-GB" dirty="0"/>
          </a:p>
        </p:txBody>
      </p:sp>
      <p:pic>
        <p:nvPicPr>
          <p:cNvPr id="6" name="Immagine 5" descr="plot1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29"/>
          <a:stretch/>
        </p:blipFill>
        <p:spPr>
          <a:xfrm>
            <a:off x="4468756" y="625860"/>
            <a:ext cx="4468756" cy="5902314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5012901" y="47310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847-953</a:t>
            </a:r>
            <a:endParaRPr lang="en-GB" dirty="0"/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3110688" y="993983"/>
            <a:ext cx="8460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</a:t>
            </a:r>
            <a:r>
              <a:rPr lang="en-GB" sz="1600" b="1" dirty="0" smtClean="0">
                <a:solidFill>
                  <a:srgbClr val="FF0000"/>
                </a:solidFill>
              </a:rPr>
              <a:t>/2.8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10" name="CasellaDiTesto 7"/>
          <p:cNvSpPr txBox="1">
            <a:spLocks noChangeArrowheads="1"/>
          </p:cNvSpPr>
          <p:nvPr/>
        </p:nvSpPr>
        <p:spPr bwMode="auto">
          <a:xfrm>
            <a:off x="7665376" y="993983"/>
            <a:ext cx="73199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 smtClean="0">
                <a:solidFill>
                  <a:srgbClr val="FF0000"/>
                </a:solidFill>
              </a:rPr>
              <a:t>MC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142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plot1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89"/>
          <a:stretch/>
        </p:blipFill>
        <p:spPr>
          <a:xfrm>
            <a:off x="0" y="638588"/>
            <a:ext cx="463705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>
              <a:cs typeface="+mj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44145" y="42854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499-672 </a:t>
            </a:r>
            <a:endParaRPr lang="en-GB" dirty="0"/>
          </a:p>
        </p:txBody>
      </p:sp>
      <p:pic>
        <p:nvPicPr>
          <p:cNvPr id="6" name="Immagine 5" descr="plot1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75"/>
          <a:stretch/>
        </p:blipFill>
        <p:spPr>
          <a:xfrm>
            <a:off x="4478304" y="625860"/>
            <a:ext cx="4665696" cy="5902314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5089289" y="494396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</a:t>
            </a:r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847-953</a:t>
            </a:r>
            <a:endParaRPr lang="en-GB" dirty="0"/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3187077" y="1016384"/>
            <a:ext cx="8460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</a:t>
            </a:r>
            <a:r>
              <a:rPr lang="en-GB" sz="1600" b="1" dirty="0" smtClean="0">
                <a:solidFill>
                  <a:srgbClr val="FF0000"/>
                </a:solidFill>
              </a:rPr>
              <a:t>/2.8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7665376" y="993983"/>
            <a:ext cx="731991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 smtClean="0">
                <a:solidFill>
                  <a:srgbClr val="FF0000"/>
                </a:solidFill>
              </a:rPr>
              <a:t>MC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516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plot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9" y="581299"/>
            <a:ext cx="9144000" cy="59023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>
              <a:cs typeface="+mj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44145" y="428545"/>
            <a:ext cx="1749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Runs: 499-672 </a:t>
            </a:r>
            <a:endParaRPr lang="en-GB" dirty="0"/>
          </a:p>
        </p:txBody>
      </p:sp>
      <p:sp>
        <p:nvSpPr>
          <p:cNvPr id="7" name="Rettangolo 6"/>
          <p:cNvSpPr/>
          <p:nvPr/>
        </p:nvSpPr>
        <p:spPr>
          <a:xfrm>
            <a:off x="7324844" y="3978610"/>
            <a:ext cx="1133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NO FC!!!</a:t>
            </a:r>
            <a:endParaRPr lang="en-GB" dirty="0"/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3101140" y="1006836"/>
            <a:ext cx="846005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0000"/>
                </a:solidFill>
              </a:rPr>
              <a:t>DATA</a:t>
            </a:r>
          </a:p>
          <a:p>
            <a:pPr eaLnBrk="1" hangingPunct="1"/>
            <a:r>
              <a:rPr lang="en-GB" sz="1600" b="1" dirty="0">
                <a:solidFill>
                  <a:srgbClr val="FF0000"/>
                </a:solidFill>
              </a:rPr>
              <a:t>MC</a:t>
            </a:r>
            <a:r>
              <a:rPr lang="en-GB" sz="1600" b="1" dirty="0" smtClean="0">
                <a:solidFill>
                  <a:srgbClr val="FF0000"/>
                </a:solidFill>
              </a:rPr>
              <a:t>/2.8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525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333</Words>
  <Application>Microsoft Macintosh PowerPoint</Application>
  <PresentationFormat>Presentazione su schermo (4:3)</PresentationFormat>
  <Paragraphs>128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Struttura predefinita</vt:lpstr>
      <vt:lpstr>Post-Trigger Data</vt:lpstr>
      <vt:lpstr>Presentazione di PowerPoint</vt:lpstr>
      <vt:lpstr>eFCM 5: Charge</vt:lpstr>
      <vt:lpstr>eFCM 5: Charge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lns-infn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Post-Trigger Data</dc:title>
  <dc:creator>Office 2004 Test Drive User</dc:creator>
  <cp:lastModifiedBy>Office 2004 Test Drive User</cp:lastModifiedBy>
  <cp:revision>27</cp:revision>
  <dcterms:created xsi:type="dcterms:W3CDTF">2013-12-16T10:09:56Z</dcterms:created>
  <dcterms:modified xsi:type="dcterms:W3CDTF">2013-12-17T13:18:34Z</dcterms:modified>
</cp:coreProperties>
</file>