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92" r:id="rId3"/>
    <p:sldId id="293" r:id="rId4"/>
    <p:sldId id="294" r:id="rId5"/>
    <p:sldId id="276" r:id="rId6"/>
    <p:sldId id="277" r:id="rId7"/>
    <p:sldId id="278" r:id="rId8"/>
    <p:sldId id="280" r:id="rId9"/>
    <p:sldId id="279" r:id="rId10"/>
    <p:sldId id="284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72" r:id="rId19"/>
    <p:sldId id="291" r:id="rId20"/>
    <p:sldId id="281" r:id="rId21"/>
    <p:sldId id="295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43A3F3-836B-4E35-816E-45E9D3548EA2}">
          <p14:sldIdLst>
            <p14:sldId id="267"/>
            <p14:sldId id="292"/>
            <p14:sldId id="293"/>
            <p14:sldId id="294"/>
            <p14:sldId id="276"/>
            <p14:sldId id="277"/>
            <p14:sldId id="278"/>
            <p14:sldId id="280"/>
            <p14:sldId id="279"/>
            <p14:sldId id="284"/>
            <p14:sldId id="283"/>
            <p14:sldId id="285"/>
            <p14:sldId id="286"/>
            <p14:sldId id="287"/>
            <p14:sldId id="288"/>
            <p14:sldId id="289"/>
            <p14:sldId id="290"/>
            <p14:sldId id="272"/>
            <p14:sldId id="291"/>
            <p14:sldId id="281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94627" autoAdjust="0"/>
  </p:normalViewPr>
  <p:slideViewPr>
    <p:cSldViewPr>
      <p:cViewPr varScale="1">
        <p:scale>
          <a:sx n="83" d="100"/>
          <a:sy n="83" d="100"/>
        </p:scale>
        <p:origin x="9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B4DA-6950-4070-A14A-B1E6D5C32172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8E6D-57C7-4415-B420-F0DDBA02C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0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8E6D-57C7-4415-B420-F0DDBA02CB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0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2F97-3436-45CF-B352-8E7DC3355951}" type="datetimeFigureOut">
              <a:rPr lang="sk-SK" smtClean="0"/>
              <a:t>2. 9. 2014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4B9C-9083-444F-AC74-E98FE2745D8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Status of NA62 straw </a:t>
            </a:r>
            <a:r>
              <a:rPr lang="en-GB" dirty="0" smtClean="0"/>
              <a:t>electronics and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Peter LICHARD, </a:t>
            </a:r>
            <a:endParaRPr lang="en-GB" dirty="0" smtClean="0"/>
          </a:p>
          <a:p>
            <a:r>
              <a:rPr lang="en-GB" dirty="0" smtClean="0"/>
              <a:t>Johan </a:t>
            </a:r>
            <a:r>
              <a:rPr lang="en-GB" dirty="0" err="1" smtClean="0"/>
              <a:t>Morant</a:t>
            </a:r>
            <a:r>
              <a:rPr lang="en-GB" dirty="0" smtClean="0"/>
              <a:t>, </a:t>
            </a:r>
          </a:p>
          <a:p>
            <a:r>
              <a:rPr lang="en-GB" dirty="0" smtClean="0"/>
              <a:t>Vito PALLADINO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1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On-board high speed links 2.5Gb/s</a:t>
            </a:r>
            <a:endParaRPr lang="en-GB" dirty="0"/>
          </a:p>
        </p:txBody>
      </p:sp>
      <p:pic>
        <p:nvPicPr>
          <p:cNvPr id="4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038600" cy="3028254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VME manager receives a complete copy of all data</a:t>
            </a:r>
          </a:p>
          <a:p>
            <a:pPr lvl="1"/>
            <a:r>
              <a:rPr lang="en-GB" dirty="0" smtClean="0"/>
              <a:t>Histograms</a:t>
            </a:r>
          </a:p>
          <a:p>
            <a:pPr lvl="1"/>
            <a:r>
              <a:rPr lang="en-GB" dirty="0" smtClean="0"/>
              <a:t>Dump of (all) data for on-line monitoring</a:t>
            </a:r>
          </a:p>
          <a:p>
            <a:pPr lvl="1"/>
            <a:r>
              <a:rPr lang="en-GB" dirty="0" smtClean="0"/>
              <a:t>Lab readout</a:t>
            </a:r>
          </a:p>
          <a:p>
            <a:r>
              <a:rPr lang="en-GB" dirty="0" smtClean="0"/>
              <a:t>Event Manager receives all data</a:t>
            </a:r>
          </a:p>
          <a:p>
            <a:pPr lvl="1"/>
            <a:r>
              <a:rPr lang="en-GB" dirty="0" smtClean="0"/>
              <a:t>Time sort</a:t>
            </a:r>
          </a:p>
          <a:p>
            <a:pPr lvl="1"/>
            <a:r>
              <a:rPr lang="en-GB" dirty="0" smtClean="0"/>
              <a:t>(trigger selection)</a:t>
            </a:r>
          </a:p>
          <a:p>
            <a:pPr lvl="1"/>
            <a:r>
              <a:rPr lang="en-GB" dirty="0" smtClean="0"/>
              <a:t>Storage</a:t>
            </a:r>
          </a:p>
          <a:p>
            <a:pPr lvl="1"/>
            <a:r>
              <a:rPr lang="en-GB" dirty="0" smtClean="0"/>
              <a:t>Ethernet out to PC farm</a:t>
            </a:r>
          </a:p>
          <a:p>
            <a:pPr lvl="1"/>
            <a:r>
              <a:rPr lang="en-GB" dirty="0" smtClean="0"/>
              <a:t>Copy sent to Trigger Manager</a:t>
            </a:r>
          </a:p>
          <a:p>
            <a:r>
              <a:rPr lang="en-GB" dirty="0" smtClean="0"/>
              <a:t>All links are bidirectional </a:t>
            </a:r>
          </a:p>
          <a:p>
            <a:pPr lvl="1"/>
            <a:r>
              <a:rPr lang="en-GB" dirty="0" smtClean="0"/>
              <a:t>Allows to send the test data to verify the functionality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LINKS TESTED AND FUNCTIONAL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763688" y="2924944"/>
            <a:ext cx="864096" cy="216024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5816" y="3429000"/>
            <a:ext cx="0" cy="108012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75656" y="3212976"/>
            <a:ext cx="1152128" cy="144016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75656" y="3429000"/>
            <a:ext cx="1152128" cy="108012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40024" y="3293368"/>
            <a:ext cx="1326840" cy="56768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323256" y="3429000"/>
            <a:ext cx="1343608" cy="95287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23256" y="3382144"/>
            <a:ext cx="1520552" cy="152055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03648" y="3898051"/>
            <a:ext cx="1376536" cy="763469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12032" y="4407024"/>
            <a:ext cx="1215752" cy="279648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98576" y="4708376"/>
            <a:ext cx="1168288" cy="8184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63688" y="3032956"/>
            <a:ext cx="993169" cy="151389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5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with covers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ALTERA dropped soft IP for medium speed links in CYCLONE V</a:t>
            </a:r>
          </a:p>
          <a:p>
            <a:r>
              <a:rPr lang="en-GB" dirty="0" smtClean="0"/>
              <a:t>They introduced hard macro (real SERDES built on the chip)</a:t>
            </a:r>
          </a:p>
          <a:p>
            <a:r>
              <a:rPr lang="en-GB" dirty="0" smtClean="0"/>
              <a:t>After lot of trials and problems with different versions of QUARTUS software it turned out that they provide very few(/unsufficient) clock resources to drive the </a:t>
            </a:r>
            <a:r>
              <a:rPr lang="en-GB" dirty="0" err="1" smtClean="0"/>
              <a:t>SERDESes</a:t>
            </a:r>
            <a:r>
              <a:rPr lang="en-GB" dirty="0" smtClean="0"/>
              <a:t>. We need to adjust every link timing as the cable length is different for every cover. We have lost a lot of time ….</a:t>
            </a:r>
          </a:p>
          <a:p>
            <a:r>
              <a:rPr lang="en-GB" dirty="0" smtClean="0"/>
              <a:t>Designed our own soft IP for medium speed  links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Test with covers next week of 8.9.2014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3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Big volume DDR3 memory 2*2GB + 2GB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/>
          </a:bodyPr>
          <a:lstStyle/>
          <a:p>
            <a:r>
              <a:rPr lang="en-GB" dirty="0" smtClean="0"/>
              <a:t>Used mainly for high volume, not speed!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20 MHz write/read should be sufficient</a:t>
            </a:r>
          </a:p>
          <a:p>
            <a:r>
              <a:rPr lang="en-GB" dirty="0" smtClean="0"/>
              <a:t>Tested with ALTERA memory tool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Remains test with real inputs/outputs</a:t>
            </a:r>
          </a:p>
        </p:txBody>
      </p:sp>
      <p:pic>
        <p:nvPicPr>
          <p:cNvPr id="53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035829" cy="302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2708920"/>
            <a:ext cx="576064" cy="21602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699792" y="4869160"/>
            <a:ext cx="576064" cy="21602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2699792" y="4259523"/>
            <a:ext cx="576064" cy="21602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5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699260" cy="3059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1710690" cy="336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3" y="0"/>
            <a:ext cx="1725930" cy="318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3" y="3356992"/>
            <a:ext cx="1676400" cy="3387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97962"/>
            <a:ext cx="1760220" cy="308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14858"/>
            <a:ext cx="169164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0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Asynchronous high speed (10ns) SRAM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/>
          </a:bodyPr>
          <a:lstStyle/>
          <a:p>
            <a:r>
              <a:rPr lang="en-GB" dirty="0" smtClean="0"/>
              <a:t>Used for storing on-board generated monitoring  histograms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8</a:t>
            </a:r>
            <a:r>
              <a:rPr lang="en-GB" dirty="0" smtClean="0"/>
              <a:t>0 MHz write/read allows 40MHz read-modify-write operation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Tested</a:t>
            </a:r>
          </a:p>
        </p:txBody>
      </p:sp>
      <p:pic>
        <p:nvPicPr>
          <p:cNvPr id="53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035829" cy="302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5816" y="3256273"/>
            <a:ext cx="360040" cy="21602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66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Ethernet interfaces 2+1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/>
          </a:bodyPr>
          <a:lstStyle/>
          <a:p>
            <a:r>
              <a:rPr lang="en-GB" dirty="0" smtClean="0"/>
              <a:t>1 + 1 spare for PC-farm data connection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1 for eventual trigger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Tested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Full test with data-formatted packets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More Vito’s talk</a:t>
            </a:r>
          </a:p>
        </p:txBody>
      </p:sp>
      <p:pic>
        <p:nvPicPr>
          <p:cNvPr id="53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035829" cy="302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2564904"/>
            <a:ext cx="360040" cy="2160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7864" y="4293096"/>
            <a:ext cx="360040" cy="2160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47864" y="4545872"/>
            <a:ext cx="360040" cy="2160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4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High speed synchronous SRAM - QDR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 serves as time-remapping machine for data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1 for eventual trigger lookup table</a:t>
            </a:r>
          </a:p>
          <a:p>
            <a:r>
              <a:rPr lang="en-GB" dirty="0" smtClean="0"/>
              <a:t>ALTERA IP not suitable for our purposes</a:t>
            </a:r>
          </a:p>
          <a:p>
            <a:pPr lvl="1"/>
            <a:r>
              <a:rPr lang="en-GB" dirty="0" smtClean="0"/>
              <a:t>Need to write simple IP for QDR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Not tested</a:t>
            </a:r>
          </a:p>
        </p:txBody>
      </p:sp>
      <p:pic>
        <p:nvPicPr>
          <p:cNvPr id="53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035829" cy="302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2492896"/>
            <a:ext cx="360040" cy="2160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59832" y="4653136"/>
            <a:ext cx="360040" cy="2160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4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TTC optical interface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TTCRx</a:t>
            </a:r>
            <a:r>
              <a:rPr lang="en-GB" dirty="0" smtClean="0"/>
              <a:t> tested with LTU and </a:t>
            </a:r>
            <a:r>
              <a:rPr lang="en-GB" dirty="0" err="1" smtClean="0"/>
              <a:t>TTCex</a:t>
            </a:r>
            <a:endParaRPr lang="en-GB" dirty="0" smtClean="0"/>
          </a:p>
          <a:p>
            <a:r>
              <a:rPr lang="en-GB" dirty="0" smtClean="0"/>
              <a:t>Commands received</a:t>
            </a:r>
          </a:p>
          <a:p>
            <a:r>
              <a:rPr lang="en-GB" dirty="0" smtClean="0"/>
              <a:t>Our version (not radiation hard batch) shows strange behaviour without optical fibre</a:t>
            </a:r>
          </a:p>
          <a:p>
            <a:pPr lvl="1"/>
            <a:r>
              <a:rPr lang="en-GB" dirty="0" smtClean="0"/>
              <a:t>Starts and stops clock output randomly</a:t>
            </a:r>
          </a:p>
          <a:p>
            <a:pPr lvl="1"/>
            <a:r>
              <a:rPr lang="en-GB" dirty="0" smtClean="0"/>
              <a:t>Causes confusion in clock selection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Tested</a:t>
            </a:r>
          </a:p>
        </p:txBody>
      </p:sp>
      <p:pic>
        <p:nvPicPr>
          <p:cNvPr id="53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035829" cy="302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2780928"/>
            <a:ext cx="360040" cy="2880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1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4293096"/>
            <a:ext cx="108012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Si5338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4977"/>
            <a:ext cx="7743825" cy="40576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517232"/>
            <a:ext cx="10801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TTCRX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835400" y="4941168"/>
            <a:ext cx="1296144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BUFFER</a:t>
            </a:r>
          </a:p>
          <a:p>
            <a:pPr algn="ctr"/>
            <a:r>
              <a:rPr lang="en-GB" dirty="0" smtClean="0"/>
              <a:t>With</a:t>
            </a:r>
          </a:p>
          <a:p>
            <a:pPr algn="ctr"/>
            <a:r>
              <a:rPr lang="en-GB" dirty="0" smtClean="0"/>
              <a:t>AUTO</a:t>
            </a:r>
          </a:p>
          <a:p>
            <a:pPr algn="ctr"/>
            <a:r>
              <a:rPr lang="en-GB" dirty="0" smtClean="0"/>
              <a:t>SWITCH</a:t>
            </a:r>
          </a:p>
          <a:p>
            <a:pPr algn="ctr"/>
            <a:r>
              <a:rPr lang="en-GB" dirty="0" smtClean="0"/>
              <a:t>Si53302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179512" y="4653136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79512" y="587727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/>
          <p:cNvCxnSpPr/>
          <p:nvPr/>
        </p:nvCxnSpPr>
        <p:spPr>
          <a:xfrm>
            <a:off x="1763688" y="4869160"/>
            <a:ext cx="2071712" cy="504056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3688" y="591327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979712" y="5517232"/>
            <a:ext cx="108012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Si5338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59832" y="5869250"/>
            <a:ext cx="77556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54007" y="4172014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XTAL</a:t>
            </a:r>
          </a:p>
          <a:p>
            <a:r>
              <a:rPr lang="en-GB" sz="1200" dirty="0" smtClean="0"/>
              <a:t>25 MHz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0645" y="549991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TTC</a:t>
            </a:r>
            <a:endParaRPr lang="en-GB" dirty="0"/>
          </a:p>
        </p:txBody>
      </p:sp>
      <p:cxnSp>
        <p:nvCxnSpPr>
          <p:cNvPr id="22" name="Straight Connector 21"/>
          <p:cNvCxnSpPr>
            <a:stCxn id="7" idx="3"/>
          </p:cNvCxnSpPr>
          <p:nvPr/>
        </p:nvCxnSpPr>
        <p:spPr>
          <a:xfrm>
            <a:off x="5131544" y="5625244"/>
            <a:ext cx="8806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2160" y="4515074"/>
            <a:ext cx="0" cy="2010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12160" y="4515074"/>
            <a:ext cx="10801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092280" y="4270857"/>
            <a:ext cx="864096" cy="4542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Si5338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7110393" y="4913993"/>
            <a:ext cx="864096" cy="4542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Si5338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7110393" y="5579511"/>
            <a:ext cx="864096" cy="4542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Si5338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7110393" y="6237312"/>
            <a:ext cx="864096" cy="4542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Si5338</a:t>
            </a:r>
            <a:endParaRPr lang="en-GB" dirty="0"/>
          </a:p>
        </p:txBody>
      </p:sp>
      <p:cxnSp>
        <p:nvCxnSpPr>
          <p:cNvPr id="36" name="Straight Arrow Connector 35"/>
          <p:cNvCxnSpPr>
            <a:endCxn id="31" idx="1"/>
          </p:cNvCxnSpPr>
          <p:nvPr/>
        </p:nvCxnSpPr>
        <p:spPr>
          <a:xfrm>
            <a:off x="6012160" y="5121188"/>
            <a:ext cx="1098233" cy="19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03103" y="5811786"/>
            <a:ext cx="1098233" cy="19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12159" y="6454480"/>
            <a:ext cx="1098233" cy="199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949584" y="4498000"/>
            <a:ext cx="582856" cy="4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00392" y="416767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4x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8509352" y="4367227"/>
            <a:ext cx="36004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532440" y="4366047"/>
            <a:ext cx="3369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</a:p>
          <a:p>
            <a:r>
              <a:rPr lang="en-GB" dirty="0" smtClean="0"/>
              <a:t>E</a:t>
            </a:r>
          </a:p>
          <a:p>
            <a:r>
              <a:rPr lang="en-GB" dirty="0" smtClean="0"/>
              <a:t>T</a:t>
            </a:r>
          </a:p>
          <a:p>
            <a:r>
              <a:rPr lang="en-GB" dirty="0" smtClean="0"/>
              <a:t>E</a:t>
            </a:r>
          </a:p>
          <a:p>
            <a:r>
              <a:rPr lang="en-GB" dirty="0" smtClean="0"/>
              <a:t>C</a:t>
            </a:r>
          </a:p>
          <a:p>
            <a:r>
              <a:rPr lang="en-GB" dirty="0" smtClean="0"/>
              <a:t>T</a:t>
            </a:r>
          </a:p>
          <a:p>
            <a:r>
              <a:rPr lang="en-GB" dirty="0" smtClean="0"/>
              <a:t>O</a:t>
            </a:r>
          </a:p>
          <a:p>
            <a:r>
              <a:rPr lang="en-GB" dirty="0"/>
              <a:t>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763688" y="4632509"/>
            <a:ext cx="10801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763688" y="4409110"/>
            <a:ext cx="10801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15816" y="422100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 MHz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915816" y="4489766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125 MHz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799544" y="4871721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40.07658 MHz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152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I2C control of clock delays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/>
          </a:bodyPr>
          <a:lstStyle/>
          <a:p>
            <a:r>
              <a:rPr lang="en-GB" dirty="0" smtClean="0"/>
              <a:t>T0 adjustment for all links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Not tested yet</a:t>
            </a:r>
          </a:p>
        </p:txBody>
      </p:sp>
      <p:pic>
        <p:nvPicPr>
          <p:cNvPr id="53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035829" cy="302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3140968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576" y="3663026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576" y="4185084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55576" y="4750296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5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3 chambers wired with HV, LV and data cables</a:t>
            </a:r>
          </a:p>
          <a:p>
            <a:pPr lvl="1"/>
            <a:r>
              <a:rPr lang="en-GB" dirty="0" smtClean="0"/>
              <a:t>Still need to arrange them for crates</a:t>
            </a:r>
          </a:p>
          <a:p>
            <a:r>
              <a:rPr lang="en-GB" dirty="0" smtClean="0"/>
              <a:t>HV connectors on MPOD side should be finished this week for 3 equipped chambers</a:t>
            </a:r>
          </a:p>
          <a:p>
            <a:r>
              <a:rPr lang="en-GB" dirty="0" smtClean="0"/>
              <a:t>Data cables for chamber 4 ordered</a:t>
            </a:r>
          </a:p>
          <a:p>
            <a:pPr lvl="1"/>
            <a:r>
              <a:rPr lang="en-GB" dirty="0" smtClean="0"/>
              <a:t>Expected in 2 weeks</a:t>
            </a:r>
          </a:p>
          <a:p>
            <a:pPr lvl="1"/>
            <a:r>
              <a:rPr lang="en-GB" dirty="0" smtClean="0"/>
              <a:t>Production 8 days, shipping ???</a:t>
            </a:r>
          </a:p>
          <a:p>
            <a:r>
              <a:rPr lang="en-GB" dirty="0" smtClean="0"/>
              <a:t>VME crates</a:t>
            </a:r>
          </a:p>
          <a:p>
            <a:pPr lvl="1"/>
            <a:r>
              <a:rPr lang="en-GB" dirty="0" smtClean="0"/>
              <a:t>3 installed in the pit</a:t>
            </a:r>
          </a:p>
          <a:p>
            <a:pPr lvl="1"/>
            <a:r>
              <a:rPr lang="en-GB" dirty="0" smtClean="0"/>
              <a:t>Will need to change place in the rack to compensate for cable length</a:t>
            </a:r>
          </a:p>
          <a:p>
            <a:pPr lvl="2"/>
            <a:r>
              <a:rPr lang="en-GB" dirty="0" smtClean="0"/>
              <a:t>Chamber 1; cables short, crate at the bottom</a:t>
            </a:r>
          </a:p>
          <a:p>
            <a:pPr lvl="2"/>
            <a:r>
              <a:rPr lang="en-GB" dirty="0" smtClean="0"/>
              <a:t>Chamber 2, cables too long, crate at the higher half of rack</a:t>
            </a:r>
          </a:p>
          <a:p>
            <a:r>
              <a:rPr lang="en-GB" dirty="0" smtClean="0"/>
              <a:t>VME SBC</a:t>
            </a:r>
          </a:p>
          <a:p>
            <a:pPr lvl="1"/>
            <a:r>
              <a:rPr lang="en-GB" dirty="0" smtClean="0"/>
              <a:t>5 Reinstalled with SLC6</a:t>
            </a:r>
          </a:p>
          <a:p>
            <a:pPr lvl="1"/>
            <a:r>
              <a:rPr lang="en-GB" dirty="0" smtClean="0"/>
              <a:t>Problems with library and driver versions</a:t>
            </a:r>
          </a:p>
          <a:p>
            <a:r>
              <a:rPr lang="en-GB" dirty="0" smtClean="0"/>
              <a:t>Power supplies for powering patch panels arrived</a:t>
            </a:r>
          </a:p>
          <a:p>
            <a:pPr lvl="1"/>
            <a:r>
              <a:rPr lang="en-GB" dirty="0" smtClean="0"/>
              <a:t>Will use provided software for control and monitoring for this year run</a:t>
            </a:r>
          </a:p>
          <a:p>
            <a:pPr lvl="1"/>
            <a:r>
              <a:rPr lang="en-GB" dirty="0" smtClean="0"/>
              <a:t>Integration to DCS next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65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and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HV connectors assembly on 3 chambers is on-going</a:t>
            </a:r>
          </a:p>
          <a:p>
            <a:r>
              <a:rPr lang="en-GB" dirty="0" smtClean="0"/>
              <a:t>Data cables for 4-th chamber ordered</a:t>
            </a:r>
          </a:p>
          <a:p>
            <a:pPr lvl="1"/>
            <a:r>
              <a:rPr lang="en-GB" dirty="0" smtClean="0"/>
              <a:t>Possibly delivered end of the next week</a:t>
            </a:r>
            <a:endParaRPr lang="en-GB" dirty="0" smtClean="0"/>
          </a:p>
          <a:p>
            <a:pPr lvl="1"/>
            <a:r>
              <a:rPr lang="en-GB" dirty="0" smtClean="0"/>
              <a:t>Cable installation critical</a:t>
            </a:r>
          </a:p>
          <a:p>
            <a:r>
              <a:rPr lang="en-GB" dirty="0" smtClean="0"/>
              <a:t>Final installation of VME crates in racks and cable routing next week</a:t>
            </a:r>
          </a:p>
          <a:p>
            <a:r>
              <a:rPr lang="en-GB" dirty="0" smtClean="0"/>
              <a:t>3 MPODs should arrive next week</a:t>
            </a:r>
          </a:p>
          <a:p>
            <a:pPr lvl="1"/>
            <a:r>
              <a:rPr lang="en-GB" dirty="0" smtClean="0"/>
              <a:t>Installation and integration in DCS (</a:t>
            </a:r>
            <a:r>
              <a:rPr lang="en-GB" dirty="0" err="1" smtClean="0"/>
              <a:t>Serguei</a:t>
            </a:r>
            <a:r>
              <a:rPr lang="en-GB" dirty="0" smtClean="0"/>
              <a:t> S.)</a:t>
            </a:r>
          </a:p>
          <a:p>
            <a:r>
              <a:rPr lang="en-GB" dirty="0" smtClean="0"/>
              <a:t>Patch panel power supplies arrived</a:t>
            </a:r>
          </a:p>
          <a:p>
            <a:pPr lvl="1"/>
            <a:r>
              <a:rPr lang="en-GB" dirty="0" smtClean="0"/>
              <a:t>Johan preparing software for control and monitoring</a:t>
            </a:r>
          </a:p>
          <a:p>
            <a:pPr lvl="1"/>
            <a:r>
              <a:rPr lang="en-GB" dirty="0" smtClean="0"/>
              <a:t>Install them in a crate shelf </a:t>
            </a:r>
          </a:p>
          <a:p>
            <a:r>
              <a:rPr lang="en-GB" dirty="0" smtClean="0"/>
              <a:t>We have to re-do cover test bench and install it in 154</a:t>
            </a:r>
          </a:p>
          <a:p>
            <a:r>
              <a:rPr lang="en-GB" dirty="0" smtClean="0"/>
              <a:t>Small scale readout system in 154</a:t>
            </a:r>
            <a:endParaRPr lang="en-GB" dirty="0" smtClean="0"/>
          </a:p>
          <a:p>
            <a:r>
              <a:rPr lang="en-GB" dirty="0" smtClean="0"/>
              <a:t>SRB</a:t>
            </a:r>
            <a:endParaRPr lang="en-GB" dirty="0" smtClean="0"/>
          </a:p>
          <a:p>
            <a:pPr lvl="1"/>
            <a:r>
              <a:rPr lang="en-GB" dirty="0" smtClean="0"/>
              <a:t>Originally </a:t>
            </a:r>
            <a:r>
              <a:rPr lang="en-GB" dirty="0"/>
              <a:t>w</a:t>
            </a:r>
            <a:r>
              <a:rPr lang="en-GB" dirty="0" smtClean="0"/>
              <a:t>e expected all assembled boards at CERN now</a:t>
            </a:r>
          </a:p>
          <a:p>
            <a:pPr lvl="2"/>
            <a:r>
              <a:rPr lang="en-GB" dirty="0" smtClean="0"/>
              <a:t>50 PCBs produced in July</a:t>
            </a:r>
          </a:p>
          <a:p>
            <a:pPr lvl="2"/>
            <a:r>
              <a:rPr lang="en-GB" dirty="0" smtClean="0"/>
              <a:t>2 assembled at CERN</a:t>
            </a:r>
          </a:p>
          <a:p>
            <a:pPr lvl="2"/>
            <a:r>
              <a:rPr lang="en-GB" dirty="0" smtClean="0"/>
              <a:t>Problem with 1 type of FPGA and EPROM</a:t>
            </a:r>
          </a:p>
          <a:p>
            <a:pPr lvl="1"/>
            <a:r>
              <a:rPr lang="en-GB" dirty="0" smtClean="0"/>
              <a:t>We secured enough components for 24 boards</a:t>
            </a:r>
          </a:p>
          <a:p>
            <a:pPr lvl="2"/>
            <a:r>
              <a:rPr lang="en-GB" dirty="0" smtClean="0"/>
              <a:t>Should arrive to CERN assembled next </a:t>
            </a:r>
            <a:r>
              <a:rPr lang="en-GB" dirty="0" smtClean="0"/>
              <a:t>week – </a:t>
            </a:r>
            <a:r>
              <a:rPr lang="en-GB" dirty="0" smtClean="0">
                <a:solidFill>
                  <a:srgbClr val="FF0000"/>
                </a:solidFill>
              </a:rPr>
              <a:t>assembly started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r>
              <a:rPr lang="en-GB" dirty="0" smtClean="0"/>
              <a:t>Enough for 3 chambers fully equipped</a:t>
            </a:r>
          </a:p>
          <a:p>
            <a:pPr lvl="2"/>
            <a:r>
              <a:rPr lang="en-GB" dirty="0" smtClean="0"/>
              <a:t>Equip 1 chamber first and do the noise scans and </a:t>
            </a:r>
            <a:r>
              <a:rPr lang="en-GB" dirty="0" err="1" smtClean="0"/>
              <a:t>cosmics</a:t>
            </a:r>
            <a:endParaRPr lang="en-GB" dirty="0" smtClean="0"/>
          </a:p>
          <a:p>
            <a:pPr lvl="1"/>
            <a:r>
              <a:rPr lang="en-GB" dirty="0" smtClean="0"/>
              <a:t>The rest of FPGA should arrive to CERN after 11.9.2014 </a:t>
            </a:r>
            <a:r>
              <a:rPr lang="en-GB" dirty="0" smtClean="0">
                <a:solidFill>
                  <a:srgbClr val="FF0000"/>
                </a:solidFill>
              </a:rPr>
              <a:t>– received 2 deliveries this week</a:t>
            </a:r>
          </a:p>
          <a:p>
            <a:pPr lvl="2"/>
            <a:r>
              <a:rPr lang="en-GB" dirty="0" smtClean="0"/>
              <a:t>The </a:t>
            </a:r>
            <a:r>
              <a:rPr lang="en-GB" dirty="0" smtClean="0"/>
              <a:t>rest of boards could be ready in 3 weeks – first/second week of October </a:t>
            </a:r>
          </a:p>
          <a:p>
            <a:pPr lvl="2"/>
            <a:r>
              <a:rPr lang="en-GB" dirty="0" smtClean="0"/>
              <a:t>Testing 1 week</a:t>
            </a:r>
          </a:p>
          <a:p>
            <a:pPr lvl="2"/>
            <a:r>
              <a:rPr lang="en-GB" dirty="0" smtClean="0"/>
              <a:t>Ready for installation ~</a:t>
            </a:r>
            <a:r>
              <a:rPr lang="en-GB" dirty="0" smtClean="0"/>
              <a:t>15.10.2014</a:t>
            </a:r>
          </a:p>
          <a:p>
            <a:pPr lvl="1"/>
            <a:r>
              <a:rPr lang="en-GB" dirty="0" smtClean="0"/>
              <a:t>Firmware/software development continues (and probably will for a long time)</a:t>
            </a:r>
          </a:p>
          <a:p>
            <a:pPr lvl="2"/>
            <a:r>
              <a:rPr lang="en-GB" dirty="0" smtClean="0"/>
              <a:t>Cover readout next week</a:t>
            </a:r>
          </a:p>
          <a:p>
            <a:pPr lvl="2"/>
            <a:r>
              <a:rPr lang="en-GB" dirty="0" smtClean="0"/>
              <a:t>Data to pc-farm as soon as we have more boards</a:t>
            </a:r>
          </a:p>
        </p:txBody>
      </p:sp>
    </p:spTree>
    <p:extLst>
      <p:ext uri="{BB962C8B-B14F-4D97-AF65-F5344CB8AC3E}">
        <p14:creationId xmlns:p14="http://schemas.microsoft.com/office/powerpoint/2010/main" val="3274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plans</a:t>
            </a:r>
            <a:endParaRPr lang="en-GB" dirty="0"/>
          </a:p>
        </p:txBody>
      </p:sp>
      <p:pic>
        <p:nvPicPr>
          <p:cNvPr id="4" name="cut_spartakiada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05013"/>
            <a:ext cx="5652120" cy="423909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96136" y="1599406"/>
            <a:ext cx="3317708" cy="485393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in </a:t>
            </a:r>
            <a:r>
              <a:rPr lang="en-GB" dirty="0" smtClean="0"/>
              <a:t>the next </a:t>
            </a:r>
            <a:r>
              <a:rPr lang="en-GB" dirty="0"/>
              <a:t>2 weeks</a:t>
            </a:r>
          </a:p>
          <a:p>
            <a:pPr lvl="1"/>
            <a:r>
              <a:rPr lang="en-GB" dirty="0" smtClean="0"/>
              <a:t>A lot of material will arrive </a:t>
            </a:r>
          </a:p>
          <a:p>
            <a:pPr lvl="1"/>
            <a:r>
              <a:rPr lang="en-GB" dirty="0" smtClean="0"/>
              <a:t>Manpower from </a:t>
            </a:r>
            <a:r>
              <a:rPr lang="en-GB" dirty="0" err="1" smtClean="0"/>
              <a:t>Dubna</a:t>
            </a:r>
            <a:r>
              <a:rPr lang="en-GB" dirty="0" smtClean="0"/>
              <a:t> (Sergei M., Sergei </a:t>
            </a:r>
            <a:r>
              <a:rPr lang="en-GB" dirty="0" err="1" smtClean="0"/>
              <a:t>Sch</a:t>
            </a:r>
            <a:r>
              <a:rPr lang="en-GB" dirty="0" smtClean="0"/>
              <a:t>, Dmitri)</a:t>
            </a:r>
          </a:p>
          <a:p>
            <a:pPr lvl="1"/>
            <a:r>
              <a:rPr lang="en-GB" dirty="0" smtClean="0"/>
              <a:t>We should finish chamber 4 installation</a:t>
            </a:r>
          </a:p>
          <a:p>
            <a:pPr lvl="1"/>
            <a:r>
              <a:rPr lang="en-GB" dirty="0" smtClean="0"/>
              <a:t>Define procedure for T0 adjustment</a:t>
            </a:r>
          </a:p>
          <a:p>
            <a:pPr lvl="1"/>
            <a:r>
              <a:rPr lang="en-GB" dirty="0" smtClean="0"/>
              <a:t>Define online and offline monitoring</a:t>
            </a:r>
          </a:p>
          <a:p>
            <a:pPr lvl="2"/>
            <a:r>
              <a:rPr lang="en-GB" dirty="0" smtClean="0"/>
              <a:t>What MUST be done on SRB</a:t>
            </a:r>
          </a:p>
          <a:p>
            <a:pPr lvl="2"/>
            <a:r>
              <a:rPr lang="en-GB" dirty="0" smtClean="0"/>
              <a:t>What can or can’t be done on SRB</a:t>
            </a:r>
          </a:p>
          <a:p>
            <a:pPr lvl="2"/>
            <a:r>
              <a:rPr lang="en-GB" dirty="0" smtClean="0"/>
              <a:t>What must be done on PC</a:t>
            </a:r>
          </a:p>
          <a:p>
            <a:pPr lvl="2"/>
            <a:r>
              <a:rPr lang="en-GB" dirty="0" smtClean="0"/>
              <a:t>How often and how much raw data we should store through VME interface for monitoring</a:t>
            </a:r>
          </a:p>
          <a:p>
            <a:pPr lvl="1"/>
            <a:r>
              <a:rPr lang="en-GB" dirty="0" smtClean="0"/>
              <a:t>Data analysis</a:t>
            </a:r>
          </a:p>
          <a:p>
            <a:pPr lvl="2"/>
            <a:r>
              <a:rPr lang="en-GB" dirty="0" smtClean="0"/>
              <a:t>Feedback on detector performance</a:t>
            </a:r>
          </a:p>
          <a:p>
            <a:pPr lvl="2"/>
            <a:r>
              <a:rPr lang="en-GB" dirty="0" smtClean="0"/>
              <a:t>Scan thresholds</a:t>
            </a:r>
          </a:p>
          <a:p>
            <a:pPr lvl="2"/>
            <a:r>
              <a:rPr lang="en-GB" dirty="0" smtClean="0"/>
              <a:t>Scan HV</a:t>
            </a:r>
          </a:p>
          <a:p>
            <a:pPr lvl="1"/>
            <a:r>
              <a:rPr lang="en-GB" dirty="0" smtClean="0"/>
              <a:t>Write and debug Run Control and local DAQ</a:t>
            </a:r>
          </a:p>
        </p:txBody>
      </p:sp>
    </p:spTree>
    <p:extLst>
      <p:ext uri="{BB962C8B-B14F-4D97-AF65-F5344CB8AC3E}">
        <p14:creationId xmlns:p14="http://schemas.microsoft.com/office/powerpoint/2010/main" val="2405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MPOD</a:t>
            </a:r>
          </a:p>
          <a:p>
            <a:pPr lvl="1"/>
            <a:r>
              <a:rPr lang="en-GB" dirty="0" smtClean="0"/>
              <a:t>3 Bins with LV modules ready for some time</a:t>
            </a:r>
          </a:p>
          <a:p>
            <a:pPr lvl="1"/>
            <a:r>
              <a:rPr lang="en-GB" dirty="0" smtClean="0"/>
              <a:t>HV modules arrived rather late</a:t>
            </a:r>
          </a:p>
          <a:p>
            <a:pPr lvl="1"/>
            <a:r>
              <a:rPr lang="en-GB" dirty="0" smtClean="0"/>
              <a:t>Company moves to new factory with our PS </a:t>
            </a:r>
          </a:p>
          <a:p>
            <a:pPr lvl="1"/>
            <a:r>
              <a:rPr lang="en-GB" dirty="0" smtClean="0"/>
              <a:t>Proposed new shipping on the week of 8.9.</a:t>
            </a:r>
          </a:p>
          <a:p>
            <a:pPr lvl="1"/>
            <a:r>
              <a:rPr lang="en-GB" dirty="0" smtClean="0"/>
              <a:t>After intervention they promised to ship them sooner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4648937"/>
            <a:ext cx="903649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7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3 chambers tested</a:t>
            </a:r>
          </a:p>
          <a:p>
            <a:pPr lvl="1"/>
            <a:r>
              <a:rPr lang="en-GB" dirty="0" smtClean="0"/>
              <a:t>1 cover had to be replaced</a:t>
            </a:r>
          </a:p>
          <a:p>
            <a:r>
              <a:rPr lang="en-GB" dirty="0" smtClean="0"/>
              <a:t>Johan measured temperature on the chamber with power on and plastic covering chamber, &lt; 25 degrees</a:t>
            </a:r>
          </a:p>
          <a:p>
            <a:r>
              <a:rPr lang="en-GB" dirty="0" smtClean="0"/>
              <a:t>Need to rebuild our ‘test rack’ and ‘test bench’</a:t>
            </a:r>
          </a:p>
          <a:p>
            <a:pPr lvl="1"/>
            <a:r>
              <a:rPr lang="en-GB" dirty="0" smtClean="0"/>
              <a:t>VME crate from test rack is for chamber 4</a:t>
            </a:r>
          </a:p>
          <a:p>
            <a:pPr lvl="1"/>
            <a:r>
              <a:rPr lang="en-GB" dirty="0" smtClean="0"/>
              <a:t>Need to keep test bench alive for (re-) </a:t>
            </a:r>
            <a:r>
              <a:rPr lang="en-GB" dirty="0" err="1" smtClean="0"/>
              <a:t>tesing</a:t>
            </a:r>
            <a:r>
              <a:rPr lang="en-GB" dirty="0" smtClean="0"/>
              <a:t> covers</a:t>
            </a:r>
          </a:p>
          <a:p>
            <a:pPr lvl="1"/>
            <a:r>
              <a:rPr lang="en-GB" dirty="0" smtClean="0"/>
              <a:t>Take 6U VME crate from the POOL</a:t>
            </a:r>
          </a:p>
          <a:p>
            <a:pPr lvl="1"/>
            <a:r>
              <a:rPr lang="en-GB" dirty="0" smtClean="0"/>
              <a:t>Johan will provide injection control and circuitry</a:t>
            </a:r>
          </a:p>
          <a:p>
            <a:pPr lvl="1"/>
            <a:r>
              <a:rPr lang="en-GB" dirty="0" smtClean="0"/>
              <a:t>In 154 we will keep</a:t>
            </a:r>
          </a:p>
          <a:p>
            <a:pPr lvl="2"/>
            <a:r>
              <a:rPr lang="en-GB" dirty="0" smtClean="0"/>
              <a:t>Complete readout with straw prototype for development</a:t>
            </a:r>
          </a:p>
          <a:p>
            <a:pPr lvl="2"/>
            <a:r>
              <a:rPr lang="en-GB" dirty="0" smtClean="0"/>
              <a:t>Cover test bench</a:t>
            </a:r>
          </a:p>
          <a:p>
            <a:pPr lvl="2"/>
            <a:r>
              <a:rPr lang="en-GB" dirty="0" smtClean="0"/>
              <a:t>Spare covers, spare SRBs, patch panels (?)</a:t>
            </a:r>
          </a:p>
          <a:p>
            <a:pPr lvl="2"/>
            <a:r>
              <a:rPr lang="en-GB" dirty="0" smtClean="0"/>
              <a:t>Components and cables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Plans and reality</a:t>
            </a:r>
          </a:p>
          <a:p>
            <a:pPr lvl="1"/>
            <a:r>
              <a:rPr lang="en-GB" dirty="0" smtClean="0"/>
              <a:t>Test data format compliance with ALTERA demonstrator board – </a:t>
            </a:r>
            <a:r>
              <a:rPr lang="en-GB" dirty="0" smtClean="0">
                <a:solidFill>
                  <a:srgbClr val="FF0000"/>
                </a:solidFill>
              </a:rPr>
              <a:t>failed</a:t>
            </a:r>
            <a:r>
              <a:rPr lang="en-GB" dirty="0" smtClean="0"/>
              <a:t>, reason unknown</a:t>
            </a:r>
          </a:p>
          <a:p>
            <a:pPr lvl="1"/>
            <a:r>
              <a:rPr lang="en-GB" dirty="0" smtClean="0"/>
              <a:t>Prototype May/June -&gt; </a:t>
            </a:r>
            <a:r>
              <a:rPr lang="en-GB" dirty="0" smtClean="0">
                <a:solidFill>
                  <a:srgbClr val="FF0000"/>
                </a:solidFill>
              </a:rPr>
              <a:t>July</a:t>
            </a:r>
          </a:p>
          <a:p>
            <a:pPr lvl="1"/>
            <a:r>
              <a:rPr lang="en-GB" dirty="0" smtClean="0"/>
              <a:t>Test with TDAQ in August – </a:t>
            </a:r>
            <a:r>
              <a:rPr lang="en-GB" dirty="0" smtClean="0">
                <a:solidFill>
                  <a:srgbClr val="FF0000"/>
                </a:solidFill>
              </a:rPr>
              <a:t>only simple connectivity with PC-farm </a:t>
            </a:r>
          </a:p>
          <a:p>
            <a:pPr lvl="2"/>
            <a:r>
              <a:rPr lang="en-GB" dirty="0" smtClean="0"/>
              <a:t>sending/receiving Ethernet packets</a:t>
            </a:r>
          </a:p>
          <a:p>
            <a:pPr lvl="2"/>
            <a:r>
              <a:rPr lang="en-GB" dirty="0" smtClean="0"/>
              <a:t>Software on pc farm (</a:t>
            </a:r>
            <a:r>
              <a:rPr lang="en-GB" dirty="0"/>
              <a:t>J</a:t>
            </a:r>
            <a:r>
              <a:rPr lang="en-GB" dirty="0" smtClean="0"/>
              <a:t>onas) will be debugged/extended as soon as we will have enough SRB’s in the pit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32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Prototypes arrived – </a:t>
            </a:r>
            <a:r>
              <a:rPr lang="en-GB" dirty="0" err="1" smtClean="0"/>
              <a:t>Hooorraaaaaa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but…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9447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168352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2085696" cy="278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3963789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Tantalum capacitors inverted, causing explosion with real firework</a:t>
            </a:r>
          </a:p>
          <a:p>
            <a:endParaRPr lang="en-GB" dirty="0" smtClean="0"/>
          </a:p>
          <a:p>
            <a:r>
              <a:rPr lang="en-GB" dirty="0" smtClean="0"/>
              <a:t>EPROM mounted 180 degrees, shorting power supply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9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SRB (Straw Readout Board)</a:t>
            </a:r>
            <a:endParaRPr lang="en-GB" dirty="0"/>
          </a:p>
        </p:txBody>
      </p:sp>
      <p:pic>
        <p:nvPicPr>
          <p:cNvPr id="4" name="Content Placeholder 3" descr="20140724_1225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70" y="1700808"/>
            <a:ext cx="5635325" cy="4225855"/>
          </a:xfrm>
          <a:prstGeom prst="rect">
            <a:avLst/>
          </a:prstGeom>
        </p:spPr>
      </p:pic>
      <p:pic>
        <p:nvPicPr>
          <p:cNvPr id="13" name="Picture 12" descr="20140724_1302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2434" y="2146242"/>
            <a:ext cx="4320481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8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724_1225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3974"/>
            <a:ext cx="8824254" cy="6618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016" y="181005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VME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manager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785" y="3837604"/>
            <a:ext cx="124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Front-End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(To covers)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130" y="5185785"/>
            <a:ext cx="102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Event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Manager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991443" y="5303566"/>
            <a:ext cx="113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x2 Gb eth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648" y="164983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TTCrx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0013" y="1326673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Trigger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Manager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9152" y="2241938"/>
            <a:ext cx="1243700" cy="41393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857" y="1768187"/>
            <a:ext cx="1108384" cy="7300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3856" y="5068004"/>
            <a:ext cx="1108385" cy="8818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9246" y="4791487"/>
            <a:ext cx="1302472" cy="11584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7146" y="1326673"/>
            <a:ext cx="1136782" cy="7807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9662" y="1514708"/>
            <a:ext cx="670090" cy="5927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5936" y="620688"/>
            <a:ext cx="1136782" cy="6391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386" y="646910"/>
            <a:ext cx="96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LOOKUP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TABLE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3700" y="1326673"/>
            <a:ext cx="1108384" cy="376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9508" y="13342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DDR3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3700" y="4628362"/>
            <a:ext cx="1108384" cy="376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9508" y="463597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DDR3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10681" y="6016080"/>
            <a:ext cx="1108384" cy="376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89" y="602369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DDR3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5532" y="754310"/>
            <a:ext cx="1067240" cy="6391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2480" y="90714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9380" y="2549891"/>
            <a:ext cx="1136782" cy="6391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3308" y="2561824"/>
            <a:ext cx="1349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HISTOGRAM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SRAM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7285362" y="6106747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076"/>
              <a:gd name="adj6" fmla="val -526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423340" y="62083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QDR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Line Callout 2 31"/>
          <p:cNvSpPr/>
          <p:nvPr/>
        </p:nvSpPr>
        <p:spPr>
          <a:xfrm>
            <a:off x="3580281" y="3189013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1381"/>
              <a:gd name="adj6" fmla="val -1954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639102" y="3189903"/>
            <a:ext cx="79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CLOCK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DELAY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1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pic>
        <p:nvPicPr>
          <p:cNvPr id="4" name="Content Placeholder 3" descr="20140724_12252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038600" cy="302825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6510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VME slave – modified and tested</a:t>
            </a:r>
          </a:p>
          <a:p>
            <a:r>
              <a:rPr lang="en-GB" dirty="0" smtClean="0"/>
              <a:t>Bridges VME &lt;-&gt; </a:t>
            </a:r>
            <a:r>
              <a:rPr lang="en-GB" dirty="0" err="1" smtClean="0"/>
              <a:t>master_slow_control</a:t>
            </a:r>
            <a:r>
              <a:rPr lang="en-GB" dirty="0" smtClean="0"/>
              <a:t> &lt;-&gt; </a:t>
            </a:r>
            <a:r>
              <a:rPr lang="en-GB" dirty="0" err="1" smtClean="0"/>
              <a:t>slave_slow_control</a:t>
            </a:r>
            <a:r>
              <a:rPr lang="en-GB" dirty="0" smtClean="0"/>
              <a:t> &lt;-&gt; </a:t>
            </a:r>
            <a:r>
              <a:rPr lang="en-GB" dirty="0" err="1" smtClean="0"/>
              <a:t>Avalon_vme_master</a:t>
            </a:r>
            <a:endParaRPr lang="en-GB" dirty="0" smtClean="0"/>
          </a:p>
          <a:p>
            <a:pPr lvl="1"/>
            <a:r>
              <a:rPr lang="en-GB" dirty="0" smtClean="0"/>
              <a:t>Designed to work with </a:t>
            </a:r>
            <a:r>
              <a:rPr lang="en-GB" dirty="0" err="1" smtClean="0"/>
              <a:t>vme</a:t>
            </a:r>
            <a:r>
              <a:rPr lang="en-GB" dirty="0" smtClean="0"/>
              <a:t>-style protocol and </a:t>
            </a:r>
            <a:r>
              <a:rPr lang="en-GB" dirty="0" err="1" smtClean="0"/>
              <a:t>avalon</a:t>
            </a:r>
            <a:endParaRPr lang="en-GB" dirty="0" smtClean="0"/>
          </a:p>
          <a:p>
            <a:pPr lvl="1"/>
            <a:r>
              <a:rPr lang="en-GB" dirty="0" smtClean="0"/>
              <a:t>Delayed due to problem of different specs</a:t>
            </a:r>
          </a:p>
          <a:p>
            <a:r>
              <a:rPr lang="en-GB" dirty="0" smtClean="0"/>
              <a:t>Clock generation and distribution</a:t>
            </a:r>
          </a:p>
          <a:p>
            <a:pPr lvl="1"/>
            <a:r>
              <a:rPr lang="en-GB" dirty="0" smtClean="0"/>
              <a:t>Small problem with our version of </a:t>
            </a:r>
            <a:r>
              <a:rPr lang="en-GB" dirty="0" err="1" smtClean="0"/>
              <a:t>TTCRx</a:t>
            </a:r>
            <a:endParaRPr lang="en-GB" dirty="0" smtClean="0"/>
          </a:p>
          <a:p>
            <a:r>
              <a:rPr lang="en-GB" dirty="0">
                <a:solidFill>
                  <a:srgbClr val="FF0000"/>
                </a:solidFill>
              </a:rPr>
              <a:t>TESTED AND FUNCTIONAL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2771800" y="3429000"/>
            <a:ext cx="144016" cy="10801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 rot="869137">
            <a:off x="1835696" y="2924944"/>
            <a:ext cx="720080" cy="2880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 rot="19948696">
            <a:off x="1619672" y="3298458"/>
            <a:ext cx="960683" cy="77861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4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6218</TotalTime>
  <Words>1109</Words>
  <Application>Microsoft Office PowerPoint</Application>
  <PresentationFormat>On-screen Show (4:3)</PresentationFormat>
  <Paragraphs>209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Status of NA62 straw electronics and services</vt:lpstr>
      <vt:lpstr>Services</vt:lpstr>
      <vt:lpstr>Services</vt:lpstr>
      <vt:lpstr>Covers</vt:lpstr>
      <vt:lpstr>SRB</vt:lpstr>
      <vt:lpstr>Prototypes arrived – Hooorraaaaaa but…</vt:lpstr>
      <vt:lpstr>Full SRB (Straw Readout Board)</vt:lpstr>
      <vt:lpstr>PowerPoint Presentation</vt:lpstr>
      <vt:lpstr>BASICs</vt:lpstr>
      <vt:lpstr>On-board high speed links 2.5Gb/s</vt:lpstr>
      <vt:lpstr>Communication with covers</vt:lpstr>
      <vt:lpstr>Big volume DDR3 memory 2*2GB + 2GB</vt:lpstr>
      <vt:lpstr>PowerPoint Presentation</vt:lpstr>
      <vt:lpstr>Asynchronous high speed (10ns) SRAM</vt:lpstr>
      <vt:lpstr>Ethernet interfaces 2+1</vt:lpstr>
      <vt:lpstr>High speed synchronous SRAM - QDR</vt:lpstr>
      <vt:lpstr>TTC optical interface</vt:lpstr>
      <vt:lpstr>PowerPoint Presentation</vt:lpstr>
      <vt:lpstr>I2C control of clock delays</vt:lpstr>
      <vt:lpstr>Summary and plans</vt:lpstr>
      <vt:lpstr>Summary and plans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</dc:title>
  <dc:creator>Windows User</dc:creator>
  <cp:lastModifiedBy>Peter Lichard</cp:lastModifiedBy>
  <cp:revision>175</cp:revision>
  <dcterms:created xsi:type="dcterms:W3CDTF">2013-12-15T09:29:22Z</dcterms:created>
  <dcterms:modified xsi:type="dcterms:W3CDTF">2014-09-03T09:16:24Z</dcterms:modified>
</cp:coreProperties>
</file>