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8" r:id="rId4"/>
    <p:sldId id="265" r:id="rId5"/>
    <p:sldId id="257" r:id="rId6"/>
    <p:sldId id="276" r:id="rId7"/>
    <p:sldId id="277" r:id="rId8"/>
    <p:sldId id="259" r:id="rId9"/>
    <p:sldId id="266" r:id="rId10"/>
    <p:sldId id="267" r:id="rId11"/>
    <p:sldId id="268" r:id="rId12"/>
    <p:sldId id="273" r:id="rId13"/>
    <p:sldId id="275" r:id="rId14"/>
    <p:sldId id="274" r:id="rId15"/>
    <p:sldId id="271" r:id="rId16"/>
    <p:sldId id="262" r:id="rId17"/>
    <p:sldId id="261" r:id="rId18"/>
    <p:sldId id="269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160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1E8B-195E-3E47-905B-614A74276982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B0ECF-CA53-C242-9A5E-1CC3156B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21177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9282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6546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5536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82556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81010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0097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207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97230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7011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6744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03/09/14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7FAE9-3DE2-4B76-83C1-36F8BB5D43B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03/09/14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5AE373-6664-4F7B-8D2B-39673B0016F6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it-IT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5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6.png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8.png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and TDAQ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Lichard</a:t>
            </a:r>
            <a:r>
              <a:rPr lang="en-US" dirty="0" smtClean="0"/>
              <a:t>, Vito Palladino</a:t>
            </a:r>
          </a:p>
          <a:p>
            <a:r>
              <a:rPr lang="en-US" dirty="0" smtClean="0"/>
              <a:t>NA62 Collaboration Meeting,</a:t>
            </a:r>
          </a:p>
          <a:p>
            <a:r>
              <a:rPr lang="en-US" dirty="0" smtClean="0"/>
              <a:t>Sept. 2014 Ferrara.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Monitoring (off-SPILL)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40064" y="3304726"/>
            <a:ext cx="537141" cy="419186"/>
            <a:chOff x="1713826" y="2280863"/>
            <a:chExt cx="1837122" cy="530146"/>
          </a:xfrm>
        </p:grpSpPr>
        <p:cxnSp>
          <p:nvCxnSpPr>
            <p:cNvPr id="12" name="Elbow Connector 11"/>
            <p:cNvCxnSpPr/>
            <p:nvPr/>
          </p:nvCxnSpPr>
          <p:spPr>
            <a:xfrm flipV="1">
              <a:off x="1713826" y="2280863"/>
              <a:ext cx="91239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rot="10800000">
              <a:off x="2626222" y="2280863"/>
              <a:ext cx="92472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 rot="5400000">
            <a:off x="2549526" y="3537844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2609896" y="3539247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40064" y="3723913"/>
            <a:ext cx="68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02655" y="3723912"/>
            <a:ext cx="94715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10786" y="2067218"/>
            <a:ext cx="20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SOG (</a:t>
            </a:r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/>
              <a:t>O</a:t>
            </a:r>
            <a:r>
              <a:rPr lang="en-US" dirty="0" smtClean="0"/>
              <a:t>f Gap)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01649" y="3520948"/>
            <a:ext cx="6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OB</a:t>
            </a:r>
            <a:endParaRPr lang="en-US" dirty="0"/>
          </a:p>
        </p:txBody>
      </p:sp>
      <p:cxnSp>
        <p:nvCxnSpPr>
          <p:cNvPr id="39" name="Elbow Connector 38"/>
          <p:cNvCxnSpPr/>
          <p:nvPr/>
        </p:nvCxnSpPr>
        <p:spPr>
          <a:xfrm rot="10800000">
            <a:off x="1894290" y="3987537"/>
            <a:ext cx="270373" cy="41918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5400000">
            <a:off x="2546084" y="4212920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2606454" y="4214323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310786" y="4187876"/>
            <a:ext cx="20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BURST (SRB signal)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240064" y="3987537"/>
            <a:ext cx="733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044312" y="4406723"/>
            <a:ext cx="6054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309809" y="4967285"/>
            <a:ext cx="3802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Tunable integration window (from few </a:t>
            </a:r>
            <a:r>
              <a:rPr lang="en-US" sz="1200" dirty="0" err="1" smtClean="0">
                <a:latin typeface="Symbol" charset="2"/>
                <a:cs typeface="Symbol" charset="2"/>
              </a:rPr>
              <a:t>m</a:t>
            </a:r>
            <a:r>
              <a:rPr lang="en-US" sz="1200" dirty="0" err="1" smtClean="0"/>
              <a:t>s</a:t>
            </a:r>
            <a:r>
              <a:rPr lang="en-US" sz="1200" dirty="0" smtClean="0"/>
              <a:t> up to SPS cycle)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305459" y="2777979"/>
            <a:ext cx="19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EOG (End </a:t>
            </a:r>
            <a:r>
              <a:rPr lang="en-US" dirty="0"/>
              <a:t>Of Gap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815317" y="1857625"/>
            <a:ext cx="537141" cy="419186"/>
            <a:chOff x="1713826" y="2280863"/>
            <a:chExt cx="1837122" cy="530146"/>
          </a:xfrm>
        </p:grpSpPr>
        <p:cxnSp>
          <p:nvCxnSpPr>
            <p:cNvPr id="43" name="Elbow Connector 42"/>
            <p:cNvCxnSpPr/>
            <p:nvPr/>
          </p:nvCxnSpPr>
          <p:spPr>
            <a:xfrm flipV="1">
              <a:off x="1713826" y="2280863"/>
              <a:ext cx="91239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rot="10800000">
              <a:off x="2626222" y="2280863"/>
              <a:ext cx="92472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V="1">
            <a:off x="3352458" y="2276810"/>
            <a:ext cx="54910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240064" y="2276810"/>
            <a:ext cx="140974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5400000">
            <a:off x="2557733" y="2090860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2618103" y="2092263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035175" y="1864446"/>
            <a:ext cx="9098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15317" y="3722091"/>
            <a:ext cx="1086245" cy="1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235525" y="3059621"/>
            <a:ext cx="140974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5400000">
            <a:off x="2545667" y="2873644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5400000">
            <a:off x="2606037" y="2875047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797667" y="3059621"/>
            <a:ext cx="1103895" cy="1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97667" y="4407386"/>
            <a:ext cx="1086245" cy="1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026038" y="1836409"/>
            <a:ext cx="9138" cy="215112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10800000" flipV="1">
            <a:off x="2479858" y="1516640"/>
            <a:ext cx="1723230" cy="317830"/>
          </a:xfrm>
          <a:prstGeom prst="curvedConnector3">
            <a:avLst>
              <a:gd name="adj1" fmla="val 9984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5400000">
            <a:off x="3798366" y="3534932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3858736" y="3536335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5400000">
            <a:off x="3794924" y="4210008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5400000">
            <a:off x="3855294" y="4211411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5400000">
            <a:off x="3806573" y="2087948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5400000">
            <a:off x="3866943" y="2089351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5400000">
            <a:off x="3794507" y="2870732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5400000">
            <a:off x="3854877" y="2872135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4563045" y="2640433"/>
            <a:ext cx="537141" cy="419186"/>
            <a:chOff x="1713826" y="2280863"/>
            <a:chExt cx="1837122" cy="530146"/>
          </a:xfrm>
        </p:grpSpPr>
        <p:cxnSp>
          <p:nvCxnSpPr>
            <p:cNvPr id="74" name="Elbow Connector 73"/>
            <p:cNvCxnSpPr/>
            <p:nvPr/>
          </p:nvCxnSpPr>
          <p:spPr>
            <a:xfrm flipV="1">
              <a:off x="1713826" y="2280863"/>
              <a:ext cx="91239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/>
            <p:nvPr/>
          </p:nvCxnSpPr>
          <p:spPr>
            <a:xfrm rot="10800000">
              <a:off x="2626222" y="2280863"/>
              <a:ext cx="92472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flipV="1">
            <a:off x="4066251" y="3059619"/>
            <a:ext cx="49679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53962" y="2276810"/>
            <a:ext cx="20039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066251" y="3720269"/>
            <a:ext cx="1991678" cy="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066251" y="4401258"/>
            <a:ext cx="1991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211231" y="1378139"/>
            <a:ext cx="4485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Gap between SPS cycle and command to perform off-spill operations</a:t>
            </a:r>
            <a:endParaRPr lang="en-US" sz="1200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945047" y="4794308"/>
            <a:ext cx="20164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100186" y="3059619"/>
            <a:ext cx="957743" cy="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5047" y="2276812"/>
            <a:ext cx="5695" cy="251749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967779" y="3059619"/>
            <a:ext cx="5695" cy="176342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66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EOB data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add information coming from non-TEL62 based detectors</a:t>
            </a:r>
          </a:p>
          <a:p>
            <a:pPr lvl="1"/>
            <a:r>
              <a:rPr lang="en-US" dirty="0" smtClean="0"/>
              <a:t>i.e. DCS data for the KTAG, </a:t>
            </a:r>
            <a:r>
              <a:rPr lang="en-US" dirty="0" err="1" smtClean="0"/>
              <a:t>LKr</a:t>
            </a:r>
            <a:r>
              <a:rPr lang="en-US" dirty="0" smtClean="0"/>
              <a:t> calibration settings, Straw </a:t>
            </a:r>
            <a:r>
              <a:rPr lang="en-US" dirty="0" err="1" smtClean="0"/>
              <a:t>eob</a:t>
            </a:r>
            <a:r>
              <a:rPr lang="en-US" dirty="0" smtClean="0"/>
              <a:t> data, etc.</a:t>
            </a:r>
          </a:p>
          <a:p>
            <a:r>
              <a:rPr lang="en-US" dirty="0" smtClean="0"/>
              <a:t>Basic mechanism discussed, </a:t>
            </a:r>
            <a:r>
              <a:rPr lang="en-US" dirty="0" err="1" smtClean="0"/>
              <a:t>protoype</a:t>
            </a:r>
            <a:r>
              <a:rPr lang="en-US" dirty="0" smtClean="0"/>
              <a:t> implemented, to be reviewed</a:t>
            </a:r>
          </a:p>
          <a:p>
            <a:pPr lvl="1"/>
            <a:r>
              <a:rPr lang="en-US" dirty="0" smtClean="0"/>
              <a:t>Based on DIM publishing</a:t>
            </a:r>
          </a:p>
          <a:p>
            <a:pPr lvl="1"/>
            <a:r>
              <a:rPr lang="en-US" dirty="0" smtClean="0"/>
              <a:t>Add the data to the EOB event of the various detectors</a:t>
            </a:r>
          </a:p>
          <a:p>
            <a:pPr lvl="1"/>
            <a:r>
              <a:rPr lang="en-US" dirty="0" smtClean="0"/>
              <a:t>Decoding left to detector reconstructions</a:t>
            </a:r>
          </a:p>
          <a:p>
            <a:pPr lvl="2"/>
            <a:r>
              <a:rPr lang="en-US" dirty="0" smtClean="0"/>
              <a:t>Plan to add derived classes to </a:t>
            </a:r>
            <a:r>
              <a:rPr lang="en-US" dirty="0" err="1" smtClean="0"/>
              <a:t>SpecialTrigger</a:t>
            </a:r>
            <a:r>
              <a:rPr lang="en-US" dirty="0" smtClean="0"/>
              <a:t> class</a:t>
            </a:r>
          </a:p>
          <a:p>
            <a:pPr lvl="1">
              <a:buNone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 rot="1079028">
            <a:off x="6106929" y="1032998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Riccardo,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02/09/2014 TDAQ meeting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1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to follow: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 descr="Screen Shot 2014-09-03 at 10.5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74" y="2199654"/>
            <a:ext cx="5629105" cy="4228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50" y="2521643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KTAG on-line monitoring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Technical Run)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2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final solution of parameters storage is a database,</a:t>
            </a:r>
          </a:p>
          <a:p>
            <a:r>
              <a:rPr lang="en-US" dirty="0" err="1" smtClean="0"/>
              <a:t>Emanuele</a:t>
            </a:r>
            <a:r>
              <a:rPr lang="en-US" dirty="0" smtClean="0"/>
              <a:t> </a:t>
            </a:r>
            <a:r>
              <a:rPr lang="en-US" dirty="0" err="1" smtClean="0"/>
              <a:t>Leonardi</a:t>
            </a:r>
            <a:r>
              <a:rPr lang="en-US" dirty="0" smtClean="0"/>
              <a:t> (</a:t>
            </a:r>
            <a:r>
              <a:rPr lang="en-US" dirty="0"/>
              <a:t>R</a:t>
            </a:r>
            <a:r>
              <a:rPr lang="en-US" dirty="0" smtClean="0"/>
              <a:t>ome) is working on it</a:t>
            </a:r>
          </a:p>
          <a:p>
            <a:r>
              <a:rPr lang="en-US" dirty="0" smtClean="0"/>
              <a:t>The WG (me) needs to provide the structure of this DB that will store all the information we need to initialize the detector:</a:t>
            </a:r>
          </a:p>
          <a:p>
            <a:pPr lvl="1"/>
            <a:r>
              <a:rPr lang="en-US" dirty="0" smtClean="0"/>
              <a:t>Thresholds </a:t>
            </a:r>
          </a:p>
          <a:p>
            <a:pPr lvl="1"/>
            <a:r>
              <a:rPr lang="en-US" dirty="0" smtClean="0"/>
              <a:t>SRB configuration (timing, delays, eth configuration, </a:t>
            </a:r>
            <a:r>
              <a:rPr lang="en-US" dirty="0" err="1" smtClean="0"/>
              <a:t>hsl</a:t>
            </a:r>
            <a:r>
              <a:rPr lang="en-US" dirty="0" smtClean="0"/>
              <a:t> configuration, PLL, etc.)</a:t>
            </a:r>
          </a:p>
          <a:p>
            <a:r>
              <a:rPr lang="en-US" dirty="0" smtClean="0"/>
              <a:t>We can start with a simple </a:t>
            </a:r>
            <a:r>
              <a:rPr lang="en-US" dirty="0" smtClean="0">
                <a:solidFill>
                  <a:srgbClr val="FF0000"/>
                </a:solidFill>
              </a:rPr>
              <a:t>TXT (or XML) file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3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Ethernet controller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Thresholds setting and getting 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Noise scan </a:t>
            </a:r>
            <a:r>
              <a:rPr lang="en-US" dirty="0" smtClean="0">
                <a:solidFill>
                  <a:srgbClr val="FF6600"/>
                </a:solidFill>
              </a:rPr>
              <a:t>~ </a:t>
            </a:r>
            <a:r>
              <a:rPr lang="en-US" sz="1800" dirty="0" smtClean="0"/>
              <a:t>(to be tested)</a:t>
            </a:r>
          </a:p>
          <a:p>
            <a:r>
              <a:rPr lang="en-US" dirty="0" smtClean="0"/>
              <a:t>SRB firmware upload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endParaRPr lang="en-US" dirty="0" smtClean="0"/>
          </a:p>
          <a:p>
            <a:r>
              <a:rPr lang="en-US" dirty="0" smtClean="0"/>
              <a:t>COVER firmware upload</a:t>
            </a:r>
            <a:r>
              <a:rPr lang="en-US" dirty="0"/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800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(working on the old SRB to be tested on the new one)</a:t>
            </a:r>
            <a:endParaRPr lang="en-US" dirty="0" smtClean="0">
              <a:solidFill>
                <a:srgbClr val="000000"/>
              </a:solidFill>
              <a:ea typeface="Zapf Dingbats"/>
              <a:cs typeface="Zapf Dingbats"/>
              <a:sym typeface="Zapf Dingbats"/>
            </a:endParaRPr>
          </a:p>
          <a:p>
            <a:r>
              <a:rPr lang="en-US" dirty="0" smtClean="0"/>
              <a:t>Run control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800" dirty="0" smtClean="0">
                <a:ea typeface="Zapf Dingbats"/>
                <a:cs typeface="Zapf Dingbats"/>
                <a:sym typeface="Zapf Dingbats"/>
              </a:rPr>
              <a:t>(</a:t>
            </a:r>
            <a:r>
              <a:rPr lang="en-US" sz="1800" dirty="0" err="1" smtClean="0">
                <a:ea typeface="Zapf Dingbats"/>
                <a:cs typeface="Zapf Dingbats"/>
                <a:sym typeface="Zapf Dingbats"/>
              </a:rPr>
              <a:t>sw</a:t>
            </a:r>
            <a:r>
              <a:rPr lang="en-US" sz="1800" dirty="0" smtClean="0">
                <a:ea typeface="Zapf Dingbats"/>
                <a:cs typeface="Zapf Dingbats"/>
                <a:sym typeface="Zapf Dingbats"/>
              </a:rPr>
              <a:t> from </a:t>
            </a:r>
            <a:r>
              <a:rPr lang="en-US" sz="1800" dirty="0" err="1" smtClean="0">
                <a:ea typeface="Zapf Dingbats"/>
                <a:cs typeface="Zapf Dingbats"/>
                <a:sym typeface="Zapf Dingbats"/>
              </a:rPr>
              <a:t>LKr</a:t>
            </a:r>
            <a:r>
              <a:rPr lang="en-US" sz="1800" dirty="0" smtClean="0">
                <a:ea typeface="Zapf Dingbats"/>
                <a:cs typeface="Zapf Dingbats"/>
                <a:sym typeface="Zapf Dingbats"/>
              </a:rPr>
              <a:t>)</a:t>
            </a:r>
            <a:endParaRPr lang="en-US" dirty="0" smtClean="0"/>
          </a:p>
          <a:p>
            <a:r>
              <a:rPr lang="en-US" dirty="0" smtClean="0"/>
              <a:t>Monitoring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</a:p>
          <a:p>
            <a:r>
              <a:rPr lang="en-US" i="1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Concerning the SRBs, anything to add to the list that you think is needed for the Run…</a:t>
            </a:r>
            <a:endParaRPr lang="en-US" i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0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first (small) step toward SRB integration within the TDAQ system has been done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Software</a:t>
            </a:r>
            <a:r>
              <a:rPr lang="en-US" dirty="0" smtClean="0"/>
              <a:t> will be completed within next 2/3 weeks (at least the main parts),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Run control </a:t>
            </a:r>
            <a:r>
              <a:rPr lang="en-US" dirty="0" smtClean="0"/>
              <a:t>must be tested text week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Monitoring</a:t>
            </a:r>
            <a:r>
              <a:rPr lang="en-US" dirty="0" smtClean="0"/>
              <a:t> is not in a good shape but we can have something 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sz="4000" dirty="0" smtClean="0"/>
              <a:t>Next steps toward </a:t>
            </a:r>
            <a:r>
              <a:rPr lang="en-US" sz="4000" dirty="0" smtClean="0"/>
              <a:t>October the 6th</a:t>
            </a:r>
            <a:r>
              <a:rPr lang="en-US" sz="4000" dirty="0" smtClean="0"/>
              <a:t>: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Develop the firmware to send realistic (but still fake) data to PC farm,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Installation of the new SBCs is planned for the next week,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Next </a:t>
            </a:r>
            <a:r>
              <a:rPr lang="en-US" dirty="0"/>
              <a:t>week is foreseen a first implementation of RUN control,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Real data in PC farm (~ mid Sept.),</a:t>
            </a:r>
          </a:p>
          <a:p>
            <a:pPr lvl="1"/>
            <a:r>
              <a:rPr lang="en-US" dirty="0" smtClean="0"/>
              <a:t>Coarse time ordering (steps of 25ns) not immediately ready,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L0 matching will be next </a:t>
            </a:r>
            <a:r>
              <a:rPr lang="en-US" dirty="0" smtClean="0"/>
              <a:t>step,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On line monitoring.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8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58976"/>
              </p:ext>
            </p:extLst>
          </p:nvPr>
        </p:nvGraphicFramePr>
        <p:xfrm>
          <a:off x="1252475" y="873236"/>
          <a:ext cx="73152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3" imgW="7315200" imgH="2717800" progId="Word.Document.12">
                  <p:embed/>
                </p:oleObj>
              </mc:Choice>
              <mc:Fallback>
                <p:oleObj name="Document" r:id="rId3" imgW="7315200" imgH="271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2475" y="873236"/>
                        <a:ext cx="7315200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26639"/>
              </p:ext>
            </p:extLst>
          </p:nvPr>
        </p:nvGraphicFramePr>
        <p:xfrm>
          <a:off x="1252475" y="3787750"/>
          <a:ext cx="73152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5" imgW="7315200" imgH="2717800" progId="Word.Document.12">
                  <p:embed/>
                </p:oleObj>
              </mc:Choice>
              <mc:Fallback>
                <p:oleObj name="Document" r:id="rId5" imgW="7315200" imgH="271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2475" y="3787750"/>
                        <a:ext cx="7315200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0780"/>
              </p:ext>
            </p:extLst>
          </p:nvPr>
        </p:nvGraphicFramePr>
        <p:xfrm>
          <a:off x="2494109" y="3808233"/>
          <a:ext cx="527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Document" r:id="rId7" imgW="5270500" imgH="330200" progId="Word.Document.12">
                  <p:embed/>
                </p:oleObj>
              </mc:Choice>
              <mc:Fallback>
                <p:oleObj name="Document" r:id="rId7" imgW="5270500" imgH="33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4109" y="3808233"/>
                        <a:ext cx="527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02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645664"/>
              </p:ext>
            </p:extLst>
          </p:nvPr>
        </p:nvGraphicFramePr>
        <p:xfrm>
          <a:off x="1435608" y="2382086"/>
          <a:ext cx="73152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3" imgW="7315200" imgH="1308100" progId="Word.Document.12">
                  <p:embed/>
                </p:oleObj>
              </mc:Choice>
              <mc:Fallback>
                <p:oleObj name="Document" r:id="rId3" imgW="7315200" imgH="130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2382086"/>
                        <a:ext cx="73152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01398"/>
              </p:ext>
            </p:extLst>
          </p:nvPr>
        </p:nvGraphicFramePr>
        <p:xfrm>
          <a:off x="1435608" y="3964309"/>
          <a:ext cx="7302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5" imgW="7302500" imgH="482600" progId="Word.Document.12">
                  <p:embed/>
                </p:oleObj>
              </mc:Choice>
              <mc:Fallback>
                <p:oleObj name="Document" r:id="rId5" imgW="7302500" imgH="48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5608" y="3964309"/>
                        <a:ext cx="7302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6567" y="4906239"/>
            <a:ext cx="531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coarse time (16-MSB) can 1.64 </a:t>
            </a:r>
            <a:r>
              <a:rPr lang="en-US" dirty="0" err="1" smtClean="0"/>
              <a:t>ms</a:t>
            </a:r>
            <a:r>
              <a:rPr lang="en-US" dirty="0" smtClean="0"/>
              <a:t> time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Throughput (DT)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54400"/>
              </p:ext>
            </p:extLst>
          </p:nvPr>
        </p:nvGraphicFramePr>
        <p:xfrm>
          <a:off x="1071044" y="2136711"/>
          <a:ext cx="8031091" cy="222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54256"/>
                <a:gridCol w="1880611"/>
                <a:gridCol w="1304993"/>
                <a:gridCol w="15912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luminosity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 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 FL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rate</a:t>
                      </a:r>
                      <a:r>
                        <a:rPr lang="en-US" baseline="0" dirty="0" smtClean="0"/>
                        <a:t> per Straw (kHz)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DT per SRB (Gb/s)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per SRB per Burst (MB)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DT per station</a:t>
                      </a:r>
                      <a:r>
                        <a:rPr lang="en-US" baseline="0" dirty="0" smtClean="0"/>
                        <a:t> (Gb/s)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whole</a:t>
                      </a:r>
                      <a:r>
                        <a:rPr lang="en-US" baseline="0" dirty="0" smtClean="0"/>
                        <a:t> detector </a:t>
                      </a:r>
                      <a:r>
                        <a:rPr lang="en-US" dirty="0" smtClean="0"/>
                        <a:t>(TB/d)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4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Straw will have 2 operational modes:</a:t>
            </a:r>
          </a:p>
          <a:p>
            <a:pPr lvl="1"/>
            <a:r>
              <a:rPr lang="en-US" dirty="0" err="1" smtClean="0"/>
              <a:t>Triggerless</a:t>
            </a:r>
            <a:endParaRPr lang="en-US" dirty="0" smtClean="0"/>
          </a:p>
          <a:p>
            <a:pPr lvl="1"/>
            <a:r>
              <a:rPr lang="en-US" dirty="0" smtClean="0"/>
              <a:t>Standard L0 matching</a:t>
            </a:r>
          </a:p>
          <a:p>
            <a:r>
              <a:rPr lang="en-US" i="1" dirty="0" err="1" smtClean="0"/>
              <a:t>Triggereless</a:t>
            </a:r>
            <a:r>
              <a:rPr lang="en-US" i="1" dirty="0" smtClean="0"/>
              <a:t> mode:</a:t>
            </a:r>
            <a:r>
              <a:rPr lang="en-US" dirty="0" smtClean="0"/>
              <a:t> we will record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the data coming from the detector (it might not be suitable for run with full intensity, 148Tb/d of data throughput), and the trigger time stamps, each PC in pc farm will record data coming from 2 SRBs</a:t>
            </a:r>
          </a:p>
          <a:p>
            <a:r>
              <a:rPr lang="en-US" i="1" dirty="0" smtClean="0"/>
              <a:t>Standard mode:</a:t>
            </a:r>
            <a:r>
              <a:rPr lang="en-US" dirty="0" smtClean="0"/>
              <a:t> will send data within a tunable time window (from 0ns to 800ns with 25ns step).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6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 for TL Mode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45935" y="1519345"/>
            <a:ext cx="1041174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Straw 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93011" y="1519345"/>
            <a:ext cx="1041174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Straw 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40087" y="1519345"/>
            <a:ext cx="1041174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Straw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87163" y="1519345"/>
            <a:ext cx="1041174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Straw 1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598151" y="1948194"/>
            <a:ext cx="1735607" cy="2192421"/>
            <a:chOff x="3196722" y="1412356"/>
            <a:chExt cx="1735607" cy="2192421"/>
          </a:xfrm>
        </p:grpSpPr>
        <p:sp>
          <p:nvSpPr>
            <p:cNvPr id="32" name="Rectangle 31"/>
            <p:cNvSpPr/>
            <p:nvPr/>
          </p:nvSpPr>
          <p:spPr>
            <a:xfrm>
              <a:off x="3196722" y="141235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SRB8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49122" y="1684387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SRB7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1522" y="1956418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SRB6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53922" y="2228449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SRB5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06322" y="2500480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SRB4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8722" y="2772511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SRB3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11122" y="3044542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SRB2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63522" y="331657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SRB1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61864" y="1948194"/>
            <a:ext cx="1735607" cy="2192421"/>
            <a:chOff x="3196722" y="1412356"/>
            <a:chExt cx="1735607" cy="2192421"/>
          </a:xfrm>
        </p:grpSpPr>
        <p:sp>
          <p:nvSpPr>
            <p:cNvPr id="43" name="Rectangle 42"/>
            <p:cNvSpPr/>
            <p:nvPr/>
          </p:nvSpPr>
          <p:spPr>
            <a:xfrm>
              <a:off x="3196722" y="141235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SRB8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49122" y="1684387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SRB7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01522" y="1956418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SRB6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3922" y="2228449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SRB5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06322" y="2500480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SRB4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58722" y="2772511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SRB3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11122" y="3044542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SRB2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63522" y="331657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SRB1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25577" y="1948194"/>
            <a:ext cx="1735607" cy="2192421"/>
            <a:chOff x="3196722" y="1412356"/>
            <a:chExt cx="1735607" cy="2192421"/>
          </a:xfrm>
        </p:grpSpPr>
        <p:sp>
          <p:nvSpPr>
            <p:cNvPr id="52" name="Rectangle 51"/>
            <p:cNvSpPr/>
            <p:nvPr/>
          </p:nvSpPr>
          <p:spPr>
            <a:xfrm>
              <a:off x="3196722" y="141235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SRB8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49122" y="1684387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SRB7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01522" y="1956418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SRB6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53922" y="2228449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SRB5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06322" y="2500480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SRB4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58722" y="2772511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11122" y="3044542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SRB2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63522" y="331657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SRB1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734437" y="1948194"/>
            <a:ext cx="1735607" cy="2192421"/>
            <a:chOff x="3196722" y="1412356"/>
            <a:chExt cx="1735607" cy="2192421"/>
          </a:xfrm>
        </p:grpSpPr>
        <p:sp>
          <p:nvSpPr>
            <p:cNvPr id="61" name="Rectangle 60"/>
            <p:cNvSpPr/>
            <p:nvPr/>
          </p:nvSpPr>
          <p:spPr>
            <a:xfrm>
              <a:off x="3196722" y="141235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SRB8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349122" y="1684387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SRB7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01522" y="1956418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SRB6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53922" y="2228449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SRB5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06322" y="2500480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SRB4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58722" y="2772511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SRB3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11122" y="3044542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SRB2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263522" y="3316576"/>
              <a:ext cx="668807" cy="288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SRB1</a:t>
              </a:r>
              <a:endParaRPr lang="en-US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793" y="1450076"/>
            <a:ext cx="1232531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 Switch</a:t>
            </a:r>
            <a:endParaRPr lang="en-US" dirty="0"/>
          </a:p>
        </p:txBody>
      </p:sp>
      <p:cxnSp>
        <p:nvCxnSpPr>
          <p:cNvPr id="71" name="Elbow Connector 70"/>
          <p:cNvCxnSpPr>
            <a:stCxn id="62" idx="3"/>
            <a:endCxn id="69" idx="1"/>
          </p:cNvCxnSpPr>
          <p:nvPr/>
        </p:nvCxnSpPr>
        <p:spPr>
          <a:xfrm flipV="1">
            <a:off x="5555644" y="1650646"/>
            <a:ext cx="2106149" cy="71368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63" idx="3"/>
            <a:endCxn id="69" idx="1"/>
          </p:cNvCxnSpPr>
          <p:nvPr/>
        </p:nvCxnSpPr>
        <p:spPr>
          <a:xfrm flipV="1">
            <a:off x="5708044" y="1650646"/>
            <a:ext cx="1953749" cy="98571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1" idx="3"/>
            <a:endCxn id="69" idx="1"/>
          </p:cNvCxnSpPr>
          <p:nvPr/>
        </p:nvCxnSpPr>
        <p:spPr>
          <a:xfrm flipV="1">
            <a:off x="5403244" y="1650646"/>
            <a:ext cx="2258549" cy="4416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64" idx="3"/>
            <a:endCxn id="69" idx="1"/>
          </p:cNvCxnSpPr>
          <p:nvPr/>
        </p:nvCxnSpPr>
        <p:spPr>
          <a:xfrm flipV="1">
            <a:off x="5860444" y="1650646"/>
            <a:ext cx="1801349" cy="125774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68" idx="3"/>
            <a:endCxn id="69" idx="1"/>
          </p:cNvCxnSpPr>
          <p:nvPr/>
        </p:nvCxnSpPr>
        <p:spPr>
          <a:xfrm flipV="1">
            <a:off x="6470044" y="1650646"/>
            <a:ext cx="1191749" cy="234586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3"/>
            <a:endCxn id="69" idx="1"/>
          </p:cNvCxnSpPr>
          <p:nvPr/>
        </p:nvCxnSpPr>
        <p:spPr>
          <a:xfrm flipV="1">
            <a:off x="6012844" y="1650646"/>
            <a:ext cx="1648949" cy="152977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66" idx="3"/>
            <a:endCxn id="69" idx="1"/>
          </p:cNvCxnSpPr>
          <p:nvPr/>
        </p:nvCxnSpPr>
        <p:spPr>
          <a:xfrm flipV="1">
            <a:off x="6165244" y="1650646"/>
            <a:ext cx="1496549" cy="180180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67" idx="3"/>
            <a:endCxn id="69" idx="1"/>
          </p:cNvCxnSpPr>
          <p:nvPr/>
        </p:nvCxnSpPr>
        <p:spPr>
          <a:xfrm flipV="1">
            <a:off x="6317644" y="1650646"/>
            <a:ext cx="1344149" cy="207383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447201" y="3754400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5427456" y="1857167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5579856" y="2128200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5732256" y="2399233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5884656" y="2670266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6037056" y="2941299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189456" y="3212332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6341856" y="3483365"/>
            <a:ext cx="70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2x1Gb/s</a:t>
            </a:r>
            <a:endParaRPr lang="en-US" sz="1200" dirty="0"/>
          </a:p>
        </p:txBody>
      </p:sp>
      <p:sp>
        <p:nvSpPr>
          <p:cNvPr id="122" name="Rectangle 121"/>
          <p:cNvSpPr/>
          <p:nvPr/>
        </p:nvSpPr>
        <p:spPr>
          <a:xfrm>
            <a:off x="1280325" y="4792814"/>
            <a:ext cx="1232531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7661793" y="3750688"/>
            <a:ext cx="1232531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 Switch</a:t>
            </a:r>
            <a:endParaRPr lang="en-US" dirty="0"/>
          </a:p>
        </p:txBody>
      </p:sp>
      <p:cxnSp>
        <p:nvCxnSpPr>
          <p:cNvPr id="146" name="Straight Arrow Connector 145"/>
          <p:cNvCxnSpPr>
            <a:stCxn id="69" idx="2"/>
            <a:endCxn id="144" idx="0"/>
          </p:cNvCxnSpPr>
          <p:nvPr/>
        </p:nvCxnSpPr>
        <p:spPr>
          <a:xfrm>
            <a:off x="8278059" y="1851216"/>
            <a:ext cx="0" cy="1899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5400000">
            <a:off x="7928488" y="2733074"/>
            <a:ext cx="975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10(+10)Gb/s</a:t>
            </a:r>
            <a:endParaRPr lang="en-US" sz="1200" dirty="0"/>
          </a:p>
        </p:txBody>
      </p:sp>
      <p:cxnSp>
        <p:nvCxnSpPr>
          <p:cNvPr id="158" name="Elbow Connector 157"/>
          <p:cNvCxnSpPr>
            <a:stCxn id="144" idx="2"/>
            <a:endCxn id="139" idx="0"/>
          </p:cNvCxnSpPr>
          <p:nvPr/>
        </p:nvCxnSpPr>
        <p:spPr>
          <a:xfrm rot="5400000">
            <a:off x="6946696" y="4672831"/>
            <a:ext cx="1852366" cy="81036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144" idx="2"/>
            <a:endCxn id="138" idx="0"/>
          </p:cNvCxnSpPr>
          <p:nvPr/>
        </p:nvCxnSpPr>
        <p:spPr>
          <a:xfrm rot="5400000">
            <a:off x="6805519" y="4384250"/>
            <a:ext cx="1704963" cy="12401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144" idx="2"/>
            <a:endCxn id="137" idx="0"/>
          </p:cNvCxnSpPr>
          <p:nvPr/>
        </p:nvCxnSpPr>
        <p:spPr>
          <a:xfrm rot="5400000">
            <a:off x="6664343" y="4095672"/>
            <a:ext cx="1557560" cy="166987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144" idx="2"/>
            <a:endCxn id="136" idx="0"/>
          </p:cNvCxnSpPr>
          <p:nvPr/>
        </p:nvCxnSpPr>
        <p:spPr>
          <a:xfrm rot="5400000">
            <a:off x="6523167" y="3807092"/>
            <a:ext cx="1410157" cy="209962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4" idx="2"/>
            <a:endCxn id="135" idx="0"/>
          </p:cNvCxnSpPr>
          <p:nvPr/>
        </p:nvCxnSpPr>
        <p:spPr>
          <a:xfrm rot="5400000">
            <a:off x="6381991" y="3518514"/>
            <a:ext cx="1262754" cy="252938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44" idx="2"/>
            <a:endCxn id="134" idx="0"/>
          </p:cNvCxnSpPr>
          <p:nvPr/>
        </p:nvCxnSpPr>
        <p:spPr>
          <a:xfrm rot="5400000">
            <a:off x="6240815" y="3229934"/>
            <a:ext cx="1115351" cy="29591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44" idx="2"/>
            <a:endCxn id="133" idx="0"/>
          </p:cNvCxnSpPr>
          <p:nvPr/>
        </p:nvCxnSpPr>
        <p:spPr>
          <a:xfrm rot="5400000">
            <a:off x="6099639" y="2941356"/>
            <a:ext cx="967948" cy="338889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stCxn id="144" idx="2"/>
            <a:endCxn id="132" idx="0"/>
          </p:cNvCxnSpPr>
          <p:nvPr/>
        </p:nvCxnSpPr>
        <p:spPr>
          <a:xfrm rot="5400000">
            <a:off x="5958463" y="2652776"/>
            <a:ext cx="820545" cy="38186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/>
          <p:cNvGrpSpPr/>
          <p:nvPr/>
        </p:nvGrpSpPr>
        <p:grpSpPr>
          <a:xfrm>
            <a:off x="4199964" y="4438572"/>
            <a:ext cx="4094615" cy="2027453"/>
            <a:chOff x="4660479" y="4606056"/>
            <a:chExt cx="4094615" cy="2027453"/>
          </a:xfrm>
        </p:grpSpPr>
        <p:grpSp>
          <p:nvGrpSpPr>
            <p:cNvPr id="183" name="Group 182"/>
            <p:cNvGrpSpPr/>
            <p:nvPr/>
          </p:nvGrpSpPr>
          <p:grpSpPr>
            <a:xfrm>
              <a:off x="4660479" y="5139857"/>
              <a:ext cx="4094615" cy="1493652"/>
              <a:chOff x="4660479" y="5139857"/>
              <a:chExt cx="4094615" cy="1493652"/>
            </a:xfrm>
          </p:grpSpPr>
          <p:sp>
            <p:nvSpPr>
              <p:cNvPr id="121" name="Rectangle 120"/>
              <p:cNvSpPr/>
              <p:nvPr/>
            </p:nvSpPr>
            <p:spPr>
              <a:xfrm rot="5400000">
                <a:off x="7938258" y="5816674"/>
                <a:ext cx="1232531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 farm </a:t>
                </a:r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660479" y="5139857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090234" y="5287260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519989" y="5434663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949744" y="5582066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379499" y="5729469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809254" y="5876872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239009" y="6024275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668767" y="6171678"/>
                <a:ext cx="518893" cy="40114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PC</a:t>
                </a:r>
                <a:endParaRPr lang="en-US" dirty="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 rot="5400000">
              <a:off x="4735379" y="4783471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  <p:sp>
          <p:nvSpPr>
            <p:cNvPr id="185" name="TextBox 184"/>
            <p:cNvSpPr txBox="1"/>
            <p:nvPr/>
          </p:nvSpPr>
          <p:spPr>
            <a:xfrm rot="5400000">
              <a:off x="5164364" y="4920113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  <p:sp>
          <p:nvSpPr>
            <p:cNvPr id="186" name="TextBox 185"/>
            <p:cNvSpPr txBox="1"/>
            <p:nvPr/>
          </p:nvSpPr>
          <p:spPr>
            <a:xfrm rot="5400000">
              <a:off x="5593349" y="5056755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  <p:sp>
          <p:nvSpPr>
            <p:cNvPr id="187" name="TextBox 186"/>
            <p:cNvSpPr txBox="1"/>
            <p:nvPr/>
          </p:nvSpPr>
          <p:spPr>
            <a:xfrm rot="5400000">
              <a:off x="6022334" y="5193397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  <p:sp>
          <p:nvSpPr>
            <p:cNvPr id="188" name="TextBox 187"/>
            <p:cNvSpPr txBox="1"/>
            <p:nvPr/>
          </p:nvSpPr>
          <p:spPr>
            <a:xfrm rot="5400000">
              <a:off x="6451319" y="5330039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  <p:sp>
          <p:nvSpPr>
            <p:cNvPr id="189" name="TextBox 188"/>
            <p:cNvSpPr txBox="1"/>
            <p:nvPr/>
          </p:nvSpPr>
          <p:spPr>
            <a:xfrm rot="5400000">
              <a:off x="6880304" y="5466681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5400000">
              <a:off x="7309289" y="5603323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  <p:sp>
          <p:nvSpPr>
            <p:cNvPr id="191" name="TextBox 190"/>
            <p:cNvSpPr txBox="1"/>
            <p:nvPr/>
          </p:nvSpPr>
          <p:spPr>
            <a:xfrm rot="5400000">
              <a:off x="7738275" y="5739964"/>
              <a:ext cx="63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10Gb/s</a:t>
              </a:r>
              <a:endParaRPr lang="en-US" sz="1200" dirty="0"/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4045071" y="4382421"/>
            <a:ext cx="4509453" cy="235869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cxnSp>
        <p:nvCxnSpPr>
          <p:cNvPr id="200" name="Elbow Connector 199"/>
          <p:cNvCxnSpPr>
            <a:stCxn id="139" idx="2"/>
            <a:endCxn id="122" idx="2"/>
          </p:cNvCxnSpPr>
          <p:nvPr/>
        </p:nvCxnSpPr>
        <p:spPr>
          <a:xfrm rot="5400000" flipH="1">
            <a:off x="4076455" y="3014090"/>
            <a:ext cx="1211380" cy="5571108"/>
          </a:xfrm>
          <a:prstGeom prst="bentConnector3">
            <a:avLst>
              <a:gd name="adj1" fmla="val -1887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138" idx="2"/>
            <a:endCxn id="122" idx="2"/>
          </p:cNvCxnSpPr>
          <p:nvPr/>
        </p:nvCxnSpPr>
        <p:spPr>
          <a:xfrm rot="5400000" flipH="1">
            <a:off x="3935277" y="3155268"/>
            <a:ext cx="1063977" cy="5141350"/>
          </a:xfrm>
          <a:prstGeom prst="bentConnector3">
            <a:avLst>
              <a:gd name="adj1" fmla="val -214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>
            <a:stCxn id="137" idx="2"/>
            <a:endCxn id="122" idx="2"/>
          </p:cNvCxnSpPr>
          <p:nvPr/>
        </p:nvCxnSpPr>
        <p:spPr>
          <a:xfrm rot="5400000" flipH="1">
            <a:off x="3794102" y="3296444"/>
            <a:ext cx="916574" cy="4711595"/>
          </a:xfrm>
          <a:prstGeom prst="bentConnector3">
            <a:avLst>
              <a:gd name="adj1" fmla="val -2494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>
            <a:stCxn id="136" idx="2"/>
            <a:endCxn id="122" idx="2"/>
          </p:cNvCxnSpPr>
          <p:nvPr/>
        </p:nvCxnSpPr>
        <p:spPr>
          <a:xfrm rot="5400000" flipH="1">
            <a:off x="3652925" y="3437620"/>
            <a:ext cx="769171" cy="4281840"/>
          </a:xfrm>
          <a:prstGeom prst="bentConnector3">
            <a:avLst>
              <a:gd name="adj1" fmla="val -2972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>
            <a:stCxn id="135" idx="2"/>
            <a:endCxn id="122" idx="2"/>
          </p:cNvCxnSpPr>
          <p:nvPr/>
        </p:nvCxnSpPr>
        <p:spPr>
          <a:xfrm rot="5400000" flipH="1">
            <a:off x="3511750" y="3578796"/>
            <a:ext cx="621768" cy="3852085"/>
          </a:xfrm>
          <a:prstGeom prst="bentConnector3">
            <a:avLst>
              <a:gd name="adj1" fmla="val -367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>
            <a:stCxn id="134" idx="2"/>
            <a:endCxn id="122" idx="2"/>
          </p:cNvCxnSpPr>
          <p:nvPr/>
        </p:nvCxnSpPr>
        <p:spPr>
          <a:xfrm rot="5400000" flipH="1">
            <a:off x="3370573" y="3719972"/>
            <a:ext cx="474365" cy="3422330"/>
          </a:xfrm>
          <a:prstGeom prst="bentConnector3">
            <a:avLst>
              <a:gd name="adj1" fmla="val -4819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Elbow Connector 211"/>
          <p:cNvCxnSpPr>
            <a:stCxn id="133" idx="2"/>
            <a:endCxn id="122" idx="2"/>
          </p:cNvCxnSpPr>
          <p:nvPr/>
        </p:nvCxnSpPr>
        <p:spPr>
          <a:xfrm rot="5400000" flipH="1">
            <a:off x="3229398" y="3861148"/>
            <a:ext cx="326962" cy="2992575"/>
          </a:xfrm>
          <a:prstGeom prst="bentConnector3">
            <a:avLst>
              <a:gd name="adj1" fmla="val -6991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132" idx="2"/>
            <a:endCxn id="122" idx="2"/>
          </p:cNvCxnSpPr>
          <p:nvPr/>
        </p:nvCxnSpPr>
        <p:spPr>
          <a:xfrm rot="5400000" flipH="1">
            <a:off x="3088221" y="4002324"/>
            <a:ext cx="179559" cy="2562820"/>
          </a:xfrm>
          <a:prstGeom prst="bentConnector3">
            <a:avLst>
              <a:gd name="adj1" fmla="val -12731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2125839" y="5366808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278239" y="5515220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430639" y="5663632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583039" y="5812044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735439" y="5960456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887839" y="6108868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040239" y="6257280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192639" y="6405694"/>
            <a:ext cx="554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636962" y="4292420"/>
            <a:ext cx="1232531" cy="401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Merger</a:t>
            </a:r>
            <a:endParaRPr lang="en-US" dirty="0"/>
          </a:p>
        </p:txBody>
      </p:sp>
      <p:cxnSp>
        <p:nvCxnSpPr>
          <p:cNvPr id="118" name="Elbow Connector 117"/>
          <p:cNvCxnSpPr>
            <a:stCxn id="122" idx="3"/>
            <a:endCxn id="117" idx="2"/>
          </p:cNvCxnSpPr>
          <p:nvPr/>
        </p:nvCxnSpPr>
        <p:spPr>
          <a:xfrm flipV="1">
            <a:off x="2512856" y="4693560"/>
            <a:ext cx="740372" cy="2998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flipV="1">
            <a:off x="2486827" y="4711856"/>
            <a:ext cx="1111324" cy="433928"/>
          </a:xfrm>
          <a:prstGeom prst="bentConnector3">
            <a:avLst>
              <a:gd name="adj1" fmla="val 1009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537407" y="4768044"/>
            <a:ext cx="63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10Gb/s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89807" y="4920444"/>
            <a:ext cx="63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10Gb/s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Handling (First Step)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SRBs are equipped with 2x1Gb/s Ethernet ports each to transmit data,</a:t>
            </a:r>
          </a:p>
          <a:p>
            <a:r>
              <a:rPr lang="en-US" dirty="0" smtClean="0"/>
              <a:t>UDP packets are assembled in Event manager (data are read from the DDR3) and then forwarded to the physical link,</a:t>
            </a:r>
          </a:p>
          <a:p>
            <a:r>
              <a:rPr lang="en-US" dirty="0" smtClean="0"/>
              <a:t>First (fake) data from SRB have been sent to PC farm (19/08/2014).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7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Handling (First Step)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SRBs are equipped with 2x1Gb/s Ethernet ports each to transmit data,</a:t>
            </a:r>
          </a:p>
          <a:p>
            <a:r>
              <a:rPr lang="en-US" dirty="0" smtClean="0"/>
              <a:t>UDP packets are assembled in Event manager (data are read from the DDR3) and then forwarded to the physical link,</a:t>
            </a:r>
          </a:p>
          <a:p>
            <a:r>
              <a:rPr lang="en-US" dirty="0" smtClean="0"/>
              <a:t>First (fake) data from SRB have been sent to PC farm (19/08/2014).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rstDataFromSr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66" y="3103806"/>
            <a:ext cx="5803222" cy="35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6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Handling (First Step)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SRBs are equipped with 2x1Gb/s Ethernet ports each to transmit data,</a:t>
            </a:r>
          </a:p>
          <a:p>
            <a:r>
              <a:rPr lang="en-US" dirty="0" smtClean="0"/>
              <a:t>UDP packets are assembled in Event manager (data are read from the DDR3) and then forwarded to the physical link,</a:t>
            </a:r>
          </a:p>
          <a:p>
            <a:r>
              <a:rPr lang="en-US" dirty="0" smtClean="0"/>
              <a:t>First (fake) data from SRB have been sent to PC farm (19/08/2014).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rstDataFromSr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66" y="3103806"/>
            <a:ext cx="5803222" cy="35514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0466" y="3908289"/>
            <a:ext cx="5803222" cy="567134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 control provides the management of the detector, </a:t>
            </a:r>
          </a:p>
          <a:p>
            <a:r>
              <a:rPr lang="en-US" dirty="0" smtClean="0"/>
              <a:t>SBC will be the bridge between RUN control commands and hardware (SRB and COVER configuration), </a:t>
            </a:r>
          </a:p>
          <a:p>
            <a:r>
              <a:rPr lang="en-US" dirty="0" smtClean="0"/>
              <a:t>The RUN control </a:t>
            </a:r>
            <a:r>
              <a:rPr lang="en-US" dirty="0" smtClean="0">
                <a:solidFill>
                  <a:srgbClr val="FF0000"/>
                </a:solidFill>
              </a:rPr>
              <a:t>is not yet </a:t>
            </a:r>
            <a:r>
              <a:rPr lang="en-US" dirty="0" smtClean="0"/>
              <a:t>implemented:</a:t>
            </a:r>
          </a:p>
          <a:p>
            <a:pPr lvl="1"/>
            <a:r>
              <a:rPr lang="en-US" dirty="0" smtClean="0"/>
              <a:t>Riccardo has already prepared an interface for the </a:t>
            </a:r>
            <a:r>
              <a:rPr lang="en-US" dirty="0" err="1" smtClean="0"/>
              <a:t>LKr</a:t>
            </a:r>
            <a:r>
              <a:rPr lang="en-US" dirty="0" smtClean="0"/>
              <a:t> that can fit our requirements,</a:t>
            </a:r>
          </a:p>
          <a:p>
            <a:r>
              <a:rPr lang="en-US" dirty="0" smtClean="0"/>
              <a:t>Next week we plan to install the SBCs (the VME bridge) at least for straws 1, 2, and 3,</a:t>
            </a:r>
          </a:p>
          <a:p>
            <a:pPr lvl="1"/>
            <a:r>
              <a:rPr lang="en-US" dirty="0" smtClean="0"/>
              <a:t>At the same time we can </a:t>
            </a:r>
            <a:r>
              <a:rPr lang="en-US" dirty="0" smtClean="0">
                <a:solidFill>
                  <a:srgbClr val="FF0000"/>
                </a:solidFill>
              </a:rPr>
              <a:t>install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test</a:t>
            </a:r>
            <a:r>
              <a:rPr lang="en-US" dirty="0" smtClean="0"/>
              <a:t> the software form the RUN control 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1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 smtClean="0"/>
              <a:t>         </a:t>
            </a:r>
            <a:r>
              <a:rPr lang="en-US" sz="3300" dirty="0" smtClean="0"/>
              <a:t>VME Monitoring:</a:t>
            </a:r>
            <a:endParaRPr lang="en-US" dirty="0" smtClean="0"/>
          </a:p>
          <a:p>
            <a:r>
              <a:rPr lang="en-US" dirty="0" smtClean="0"/>
              <a:t>The SRBs will be able to use the </a:t>
            </a:r>
            <a:r>
              <a:rPr lang="en-US" dirty="0" smtClean="0">
                <a:solidFill>
                  <a:srgbClr val="008000"/>
                </a:solidFill>
              </a:rPr>
              <a:t>full statistic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outside</a:t>
            </a:r>
            <a:r>
              <a:rPr lang="en-US" dirty="0"/>
              <a:t> the burst</a:t>
            </a:r>
            <a:r>
              <a:rPr lang="en-US" dirty="0" smtClean="0"/>
              <a:t>) to generate histograms like the </a:t>
            </a:r>
            <a:r>
              <a:rPr lang="en-US" dirty="0" smtClean="0">
                <a:solidFill>
                  <a:srgbClr val="FF0000"/>
                </a:solidFill>
              </a:rPr>
              <a:t>occupancy</a:t>
            </a:r>
            <a:r>
              <a:rPr lang="en-US" dirty="0" smtClean="0"/>
              <a:t> of each channel (VME online monitoring),</a:t>
            </a:r>
          </a:p>
          <a:p>
            <a:r>
              <a:rPr lang="en-US" dirty="0" smtClean="0"/>
              <a:t>These histograms are stored in the VME manager and than forwarded (to PC farm? Dedicated PC?)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/>
              <a:t>In case of </a:t>
            </a:r>
            <a:r>
              <a:rPr lang="en-US" dirty="0" smtClean="0">
                <a:solidFill>
                  <a:srgbClr val="FF0000"/>
                </a:solidFill>
              </a:rPr>
              <a:t>in-spill</a:t>
            </a:r>
            <a:r>
              <a:rPr lang="en-US" dirty="0" smtClean="0"/>
              <a:t> monitoring we will send the data in accordance to the general rules of the experiment,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          PC farm Monitoring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Monitoring from the data stored in PC farm is also foreseen, </a:t>
            </a:r>
          </a:p>
          <a:p>
            <a:pPr lvl="1"/>
            <a:r>
              <a:rPr lang="en-US" dirty="0" smtClean="0"/>
              <a:t>Inter-station correlations,</a:t>
            </a:r>
          </a:p>
          <a:p>
            <a:pPr lvl="1"/>
            <a:r>
              <a:rPr lang="en-US" dirty="0" smtClean="0"/>
              <a:t>Tracking samples,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Monitoring (in-SPILL)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35608" y="1861677"/>
            <a:ext cx="537141" cy="419186"/>
            <a:chOff x="1713826" y="2280863"/>
            <a:chExt cx="1837122" cy="530146"/>
          </a:xfrm>
        </p:grpSpPr>
        <p:cxnSp>
          <p:nvCxnSpPr>
            <p:cNvPr id="7" name="Elbow Connector 6"/>
            <p:cNvCxnSpPr/>
            <p:nvPr/>
          </p:nvCxnSpPr>
          <p:spPr>
            <a:xfrm flipV="1">
              <a:off x="1713826" y="2280863"/>
              <a:ext cx="91239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rot="10800000">
              <a:off x="2626222" y="2280863"/>
              <a:ext cx="92472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14163" y="2729158"/>
            <a:ext cx="537141" cy="419186"/>
            <a:chOff x="1713826" y="2280863"/>
            <a:chExt cx="1837122" cy="530146"/>
          </a:xfrm>
        </p:grpSpPr>
        <p:cxnSp>
          <p:nvCxnSpPr>
            <p:cNvPr id="12" name="Elbow Connector 11"/>
            <p:cNvCxnSpPr/>
            <p:nvPr/>
          </p:nvCxnSpPr>
          <p:spPr>
            <a:xfrm flipV="1">
              <a:off x="1713826" y="2280863"/>
              <a:ext cx="91239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rot="10800000">
              <a:off x="2626222" y="2280863"/>
              <a:ext cx="924726" cy="530146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972749" y="2280863"/>
            <a:ext cx="616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2491262" y="2096196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2551632" y="2097599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741633" y="2282433"/>
            <a:ext cx="1982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35608" y="3148344"/>
            <a:ext cx="11536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2485567" y="2962276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2545937" y="2963679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41633" y="3148345"/>
            <a:ext cx="641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76754" y="3148345"/>
            <a:ext cx="9471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21455" y="2067218"/>
            <a:ext cx="61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1455" y="2937232"/>
            <a:ext cx="6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OB</a:t>
            </a:r>
            <a:endParaRPr lang="en-US" dirty="0"/>
          </a:p>
        </p:txBody>
      </p:sp>
      <p:cxnSp>
        <p:nvCxnSpPr>
          <p:cNvPr id="38" name="Elbow Connector 37"/>
          <p:cNvCxnSpPr/>
          <p:nvPr/>
        </p:nvCxnSpPr>
        <p:spPr>
          <a:xfrm flipV="1">
            <a:off x="1435608" y="3987537"/>
            <a:ext cx="266768" cy="41918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>
            <a:off x="3968389" y="3987537"/>
            <a:ext cx="270373" cy="41918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5400000">
            <a:off x="2491262" y="3801800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2551632" y="3803203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48866" y="4193078"/>
            <a:ext cx="20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BURST (SRB signal)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654896" y="3987537"/>
            <a:ext cx="934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41633" y="3987537"/>
            <a:ext cx="13064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8411" y="4406723"/>
            <a:ext cx="6054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709682" y="4406723"/>
            <a:ext cx="40872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16200000" flipV="1">
            <a:off x="3919079" y="4412045"/>
            <a:ext cx="883245" cy="872601"/>
          </a:xfrm>
          <a:prstGeom prst="curvedConnector3">
            <a:avLst>
              <a:gd name="adj1" fmla="val -172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760457" y="5141846"/>
            <a:ext cx="3370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Needed to wait “late” data from COVERs (few </a:t>
            </a:r>
            <a:r>
              <a:rPr lang="en-US" sz="1200" dirty="0" err="1" smtClean="0">
                <a:latin typeface="Symbol" charset="2"/>
                <a:cs typeface="Symbol" charset="2"/>
              </a:rPr>
              <a:t>m</a:t>
            </a:r>
            <a:r>
              <a:rPr lang="en-US" sz="1200" dirty="0" err="1" smtClean="0"/>
              <a:t>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64" name="Curved Connector 63"/>
          <p:cNvCxnSpPr/>
          <p:nvPr/>
        </p:nvCxnSpPr>
        <p:spPr>
          <a:xfrm rot="10800000" flipV="1">
            <a:off x="4104213" y="3471827"/>
            <a:ext cx="1926305" cy="515710"/>
          </a:xfrm>
          <a:prstGeom prst="curvedConnector3">
            <a:avLst>
              <a:gd name="adj1" fmla="val 9980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30518" y="3307967"/>
            <a:ext cx="2028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Monitoring data sent to SBCs</a:t>
            </a:r>
            <a:endParaRPr lang="en-US" sz="12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564020" y="3745984"/>
            <a:ext cx="25543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55861" y="3526649"/>
            <a:ext cx="1660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SPILL (integration time)</a:t>
            </a:r>
            <a:endParaRPr lang="en-US" sz="12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3709682" y="3148345"/>
            <a:ext cx="0" cy="125837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22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1960</TotalTime>
  <Words>1131</Words>
  <Application>Microsoft Macintosh PowerPoint</Application>
  <PresentationFormat>On-screen Show (4:3)</PresentationFormat>
  <Paragraphs>227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Solstice</vt:lpstr>
      <vt:lpstr>Equinozio</vt:lpstr>
      <vt:lpstr>Document</vt:lpstr>
      <vt:lpstr>Software and TDAQ</vt:lpstr>
      <vt:lpstr>Straw DAQ</vt:lpstr>
      <vt:lpstr>Possible Solution for TL Mode</vt:lpstr>
      <vt:lpstr>Data Handling (First Step)</vt:lpstr>
      <vt:lpstr>Data Handling (First Step)</vt:lpstr>
      <vt:lpstr>Data Handling (First Step)</vt:lpstr>
      <vt:lpstr>RUN Control</vt:lpstr>
      <vt:lpstr>Monitoring</vt:lpstr>
      <vt:lpstr>VME Monitoring (in-SPILL)</vt:lpstr>
      <vt:lpstr>VME Monitoring (off-SPILL)</vt:lpstr>
      <vt:lpstr>Software EOB data</vt:lpstr>
      <vt:lpstr>Viewer</vt:lpstr>
      <vt:lpstr>Database</vt:lpstr>
      <vt:lpstr>Software</vt:lpstr>
      <vt:lpstr>Conclusions and Plans</vt:lpstr>
      <vt:lpstr>Spares</vt:lpstr>
      <vt:lpstr>Data Formats</vt:lpstr>
      <vt:lpstr>Data Formats</vt:lpstr>
      <vt:lpstr>Data Throughput (DT)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(T)DAQ</dc:title>
  <dc:creator>vito  palladino</dc:creator>
  <cp:lastModifiedBy>vito  palladino</cp:lastModifiedBy>
  <cp:revision>32</cp:revision>
  <dcterms:created xsi:type="dcterms:W3CDTF">2014-09-01T15:06:14Z</dcterms:created>
  <dcterms:modified xsi:type="dcterms:W3CDTF">2014-09-03T09:49:01Z</dcterms:modified>
</cp:coreProperties>
</file>