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66" r:id="rId3"/>
    <p:sldId id="268" r:id="rId4"/>
    <p:sldId id="267" r:id="rId5"/>
    <p:sldId id="260" r:id="rId6"/>
    <p:sldId id="264" r:id="rId7"/>
    <p:sldId id="265" r:id="rId8"/>
  </p:sldIdLst>
  <p:sldSz cx="13004800" cy="9753600"/>
  <p:notesSz cx="6858000" cy="9144000"/>
  <p:defaultTextStyle>
    <a:lvl1pPr algn="ctr" defTabSz="584200">
      <a:defRPr sz="4200">
        <a:latin typeface="+mn-lt"/>
        <a:ea typeface="+mn-ea"/>
        <a:cs typeface="+mn-cs"/>
        <a:sym typeface="Gill Sans"/>
      </a:defRPr>
    </a:lvl1pPr>
    <a:lvl2pPr indent="342900" algn="ctr" defTabSz="584200">
      <a:defRPr sz="4200">
        <a:latin typeface="+mn-lt"/>
        <a:ea typeface="+mn-ea"/>
        <a:cs typeface="+mn-cs"/>
        <a:sym typeface="Gill Sans"/>
      </a:defRPr>
    </a:lvl2pPr>
    <a:lvl3pPr indent="685800" algn="ctr" defTabSz="584200">
      <a:defRPr sz="4200">
        <a:latin typeface="+mn-lt"/>
        <a:ea typeface="+mn-ea"/>
        <a:cs typeface="+mn-cs"/>
        <a:sym typeface="Gill Sans"/>
      </a:defRPr>
    </a:lvl3pPr>
    <a:lvl4pPr indent="1028700" algn="ctr" defTabSz="584200">
      <a:defRPr sz="4200">
        <a:latin typeface="+mn-lt"/>
        <a:ea typeface="+mn-ea"/>
        <a:cs typeface="+mn-cs"/>
        <a:sym typeface="Gill Sans"/>
      </a:defRPr>
    </a:lvl4pPr>
    <a:lvl5pPr indent="1371600" algn="ctr" defTabSz="584200">
      <a:defRPr sz="4200">
        <a:latin typeface="+mn-lt"/>
        <a:ea typeface="+mn-ea"/>
        <a:cs typeface="+mn-cs"/>
        <a:sym typeface="Gill Sans"/>
      </a:defRPr>
    </a:lvl5pPr>
    <a:lvl6pPr indent="1714500" algn="ctr" defTabSz="584200">
      <a:defRPr sz="4200">
        <a:latin typeface="+mn-lt"/>
        <a:ea typeface="+mn-ea"/>
        <a:cs typeface="+mn-cs"/>
        <a:sym typeface="Gill Sans"/>
      </a:defRPr>
    </a:lvl6pPr>
    <a:lvl7pPr indent="2057400" algn="ctr" defTabSz="584200">
      <a:defRPr sz="4200">
        <a:latin typeface="+mn-lt"/>
        <a:ea typeface="+mn-ea"/>
        <a:cs typeface="+mn-cs"/>
        <a:sym typeface="Gill Sans"/>
      </a:defRPr>
    </a:lvl7pPr>
    <a:lvl8pPr indent="2400300" algn="ctr" defTabSz="584200">
      <a:defRPr sz="4200">
        <a:latin typeface="+mn-lt"/>
        <a:ea typeface="+mn-ea"/>
        <a:cs typeface="+mn-cs"/>
        <a:sym typeface="Gill Sans"/>
      </a:defRPr>
    </a:lvl8pPr>
    <a:lvl9pPr indent="2743200" algn="ctr" defTabSz="584200">
      <a:defRPr sz="4200">
        <a:latin typeface="+mn-lt"/>
        <a:ea typeface="+mn-ea"/>
        <a:cs typeface="+mn-cs"/>
        <a:sym typeface="Gill San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 Light"/>
          <a:ea typeface="Helvetica Light"/>
          <a:cs typeface="Helvetica Light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>
        <p:scale>
          <a:sx n="50" d="100"/>
          <a:sy n="50" d="100"/>
        </p:scale>
        <p:origin x="-1938" y="-438"/>
      </p:cViewPr>
      <p:guideLst>
        <p:guide orient="horz" pos="3072"/>
        <p:guide pos="40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195103226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>
      <a:defRPr sz="2200">
        <a:latin typeface="Lucida Grande"/>
        <a:ea typeface="Lucida Grande"/>
        <a:cs typeface="Lucida Grande"/>
        <a:sym typeface="Lucida Grande"/>
      </a:defRPr>
    </a:lvl1pPr>
    <a:lvl2pPr indent="228600" defTabSz="584200">
      <a:defRPr sz="2200">
        <a:latin typeface="Lucida Grande"/>
        <a:ea typeface="Lucida Grande"/>
        <a:cs typeface="Lucida Grande"/>
        <a:sym typeface="Lucida Grande"/>
      </a:defRPr>
    </a:lvl2pPr>
    <a:lvl3pPr indent="457200" defTabSz="584200">
      <a:defRPr sz="2200">
        <a:latin typeface="Lucida Grande"/>
        <a:ea typeface="Lucida Grande"/>
        <a:cs typeface="Lucida Grande"/>
        <a:sym typeface="Lucida Grande"/>
      </a:defRPr>
    </a:lvl3pPr>
    <a:lvl4pPr indent="685800" defTabSz="584200">
      <a:defRPr sz="2200">
        <a:latin typeface="Lucida Grande"/>
        <a:ea typeface="Lucida Grande"/>
        <a:cs typeface="Lucida Grande"/>
        <a:sym typeface="Lucida Grande"/>
      </a:defRPr>
    </a:lvl4pPr>
    <a:lvl5pPr indent="914400" defTabSz="584200">
      <a:defRPr sz="2200">
        <a:latin typeface="Lucida Grande"/>
        <a:ea typeface="Lucida Grande"/>
        <a:cs typeface="Lucida Grande"/>
        <a:sym typeface="Lucida Grande"/>
      </a:defRPr>
    </a:lvl5pPr>
    <a:lvl6pPr indent="1143000" defTabSz="584200">
      <a:defRPr sz="2200">
        <a:latin typeface="Lucida Grande"/>
        <a:ea typeface="Lucida Grande"/>
        <a:cs typeface="Lucida Grande"/>
        <a:sym typeface="Lucida Grande"/>
      </a:defRPr>
    </a:lvl6pPr>
    <a:lvl7pPr indent="1371600" defTabSz="584200">
      <a:defRPr sz="2200">
        <a:latin typeface="Lucida Grande"/>
        <a:ea typeface="Lucida Grande"/>
        <a:cs typeface="Lucida Grande"/>
        <a:sym typeface="Lucida Grande"/>
      </a:defRPr>
    </a:lvl7pPr>
    <a:lvl8pPr indent="1600200" defTabSz="584200">
      <a:defRPr sz="2200">
        <a:latin typeface="Lucida Grande"/>
        <a:ea typeface="Lucida Grande"/>
        <a:cs typeface="Lucida Grande"/>
        <a:sym typeface="Lucida Grande"/>
      </a:defRPr>
    </a:lvl8pPr>
    <a:lvl9pPr indent="1828800" defTabSz="58420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355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3" name="Shape 13"/>
          <p:cNvSpPr>
            <a:spLocks noGrp="1"/>
          </p:cNvSpPr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600"/>
            </a:lvl1pPr>
            <a:lvl2pPr marL="0" indent="0" algn="ctr">
              <a:spcBef>
                <a:spcPts val="0"/>
              </a:spcBef>
              <a:buSzTx/>
              <a:buNone/>
              <a:defRPr sz="3600"/>
            </a:lvl2pPr>
            <a:lvl3pPr marL="0" indent="0" algn="ctr">
              <a:spcBef>
                <a:spcPts val="0"/>
              </a:spcBef>
              <a:buSzTx/>
              <a:buNone/>
              <a:defRPr sz="3600"/>
            </a:lvl3pPr>
            <a:lvl4pPr marL="0" indent="0" algn="ctr">
              <a:spcBef>
                <a:spcPts val="0"/>
              </a:spcBef>
              <a:buSzTx/>
              <a:buNone/>
              <a:defRPr sz="3600"/>
            </a:lvl4pPr>
            <a:lvl5pPr marL="0" indent="0" algn="ctr">
              <a:spcBef>
                <a:spcPts val="0"/>
              </a:spcBef>
              <a:buSzTx/>
              <a:buNone/>
              <a:defRPr sz="3600"/>
            </a:lvl5pPr>
          </a:lstStyle>
          <a:p>
            <a:pPr lvl="0">
              <a:defRPr sz="1800"/>
            </a:pPr>
            <a:r>
              <a:rPr sz="3600"/>
              <a:t>Body Level One</a:t>
            </a:r>
          </a:p>
          <a:p>
            <a:pPr lvl="1">
              <a:defRPr sz="1800"/>
            </a:pPr>
            <a:r>
              <a:rPr sz="3600"/>
              <a:t>Body Level Two</a:t>
            </a:r>
          </a:p>
          <a:p>
            <a:pPr lvl="2">
              <a:defRPr sz="1800"/>
            </a:pPr>
            <a:r>
              <a:rPr sz="3600"/>
              <a:t>Body Level Three</a:t>
            </a:r>
          </a:p>
          <a:p>
            <a:pPr lvl="3">
              <a:defRPr sz="1800"/>
            </a:pPr>
            <a:r>
              <a:rPr sz="3600"/>
              <a:t>Body Level Four</a:t>
            </a:r>
          </a:p>
          <a:p>
            <a:pPr lvl="4">
              <a:defRPr sz="1800"/>
            </a:pPr>
            <a:r>
              <a:rPr sz="36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/>
          </p:nvPr>
        </p:nvSpPr>
        <p:spPr>
          <a:xfrm>
            <a:off x="635000" y="1409700"/>
            <a:ext cx="5867400" cy="3302000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7000"/>
            </a:lvl1pPr>
          </a:lstStyle>
          <a:p>
            <a:pPr lvl="0">
              <a:defRPr sz="1800"/>
            </a:pPr>
            <a:r>
              <a:rPr sz="7000"/>
              <a:t>Title Text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1"/>
          </p:nvPr>
        </p:nvSpPr>
        <p:spPr>
          <a:xfrm>
            <a:off x="635000" y="4787900"/>
            <a:ext cx="5867400" cy="3302000"/>
          </a:xfrm>
          <a:prstGeom prst="rect">
            <a:avLst/>
          </a:prstGeom>
        </p:spPr>
        <p:txBody>
          <a:bodyPr lIns="0" tIns="0" rIns="0" bIns="0" anchor="t"/>
          <a:lstStyle>
            <a:lvl1pPr marL="0" indent="0" algn="ctr">
              <a:spcBef>
                <a:spcPts val="0"/>
              </a:spcBef>
              <a:buSzTx/>
              <a:buNone/>
              <a:defRPr sz="3400"/>
            </a:lvl1pPr>
            <a:lvl2pPr marL="0" indent="0" algn="ctr">
              <a:spcBef>
                <a:spcPts val="0"/>
              </a:spcBef>
              <a:buSzTx/>
              <a:buNone/>
              <a:defRPr sz="3400"/>
            </a:lvl2pPr>
            <a:lvl3pPr marL="0" indent="0" algn="ctr">
              <a:spcBef>
                <a:spcPts val="0"/>
              </a:spcBef>
              <a:buSzTx/>
              <a:buNone/>
              <a:defRPr sz="3400"/>
            </a:lvl3pPr>
            <a:lvl4pPr marL="0" indent="0" algn="ctr">
              <a:spcBef>
                <a:spcPts val="0"/>
              </a:spcBef>
              <a:buSzTx/>
              <a:buNone/>
              <a:defRPr sz="3400"/>
            </a:lvl4pPr>
            <a:lvl5pPr marL="0" indent="0" algn="ctr">
              <a:spcBef>
                <a:spcPts val="0"/>
              </a:spcBef>
              <a:buSzTx/>
              <a:buNone/>
              <a:defRPr sz="3400"/>
            </a:lvl5pPr>
          </a:lstStyle>
          <a:p>
            <a:pPr lvl="0">
              <a:defRPr sz="1800"/>
            </a:pPr>
            <a:r>
              <a:rPr sz="3400"/>
              <a:t>Body Level One</a:t>
            </a:r>
          </a:p>
          <a:p>
            <a:pPr lvl="1">
              <a:defRPr sz="1800"/>
            </a:pPr>
            <a:r>
              <a:rPr sz="3400"/>
              <a:t>Body Level Two</a:t>
            </a:r>
          </a:p>
          <a:p>
            <a:pPr lvl="2">
              <a:defRPr sz="1800"/>
            </a:pPr>
            <a:r>
              <a:rPr sz="3400"/>
              <a:t>Body Level Three</a:t>
            </a:r>
          </a:p>
          <a:p>
            <a:pPr lvl="3">
              <a:defRPr sz="1800"/>
            </a:pPr>
            <a:r>
              <a:rPr sz="3400"/>
              <a:t>Body Level Four</a:t>
            </a:r>
          </a:p>
          <a:p>
            <a:pPr lvl="4">
              <a:defRPr sz="1800"/>
            </a:pPr>
            <a:r>
              <a:rPr sz="34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buBlip>
                <a:blip r:embed="rId2"/>
              </a:buBlip>
              <a:defRPr sz="3200"/>
            </a:lvl1pPr>
            <a:lvl2pPr marL="1256620" indent="-494620">
              <a:spcBef>
                <a:spcPts val="3800"/>
              </a:spcBef>
              <a:buBlip>
                <a:blip r:embed="rId2"/>
              </a:buBlip>
              <a:defRPr sz="3200"/>
            </a:lvl2pPr>
            <a:lvl3pPr marL="1701120" indent="-494620">
              <a:spcBef>
                <a:spcPts val="3800"/>
              </a:spcBef>
              <a:buBlip>
                <a:blip r:embed="rId2"/>
              </a:buBlip>
              <a:defRPr sz="3200"/>
            </a:lvl3pPr>
            <a:lvl4pPr marL="2145620" indent="-494620">
              <a:spcBef>
                <a:spcPts val="3800"/>
              </a:spcBef>
              <a:buBlip>
                <a:blip r:embed="rId2"/>
              </a:buBlip>
              <a:defRPr sz="3200"/>
            </a:lvl4pPr>
            <a:lvl5pPr marL="2590120" indent="-494620">
              <a:spcBef>
                <a:spcPts val="3800"/>
              </a:spcBef>
              <a:buBlip>
                <a:blip r:embed="rId2"/>
              </a:buBlip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50419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buBlip>
                <a:blip r:embed="rId2"/>
              </a:buBlip>
              <a:defRPr sz="3200"/>
            </a:lvl1pPr>
            <a:lvl2pPr marL="1256620" indent="-494620">
              <a:spcBef>
                <a:spcPts val="3800"/>
              </a:spcBef>
              <a:buBlip>
                <a:blip r:embed="rId2"/>
              </a:buBlip>
              <a:defRPr sz="3200"/>
            </a:lvl2pPr>
            <a:lvl3pPr marL="1701120" indent="-494620">
              <a:spcBef>
                <a:spcPts val="3800"/>
              </a:spcBef>
              <a:buBlip>
                <a:blip r:embed="rId2"/>
              </a:buBlip>
              <a:defRPr sz="3200"/>
            </a:lvl3pPr>
            <a:lvl4pPr marL="2145620" indent="-494620">
              <a:spcBef>
                <a:spcPts val="3800"/>
              </a:spcBef>
              <a:buBlip>
                <a:blip r:embed="rId2"/>
              </a:buBlip>
              <a:defRPr sz="3200"/>
            </a:lvl4pPr>
            <a:lvl5pPr marL="2590120" indent="-494620">
              <a:spcBef>
                <a:spcPts val="3800"/>
              </a:spcBef>
              <a:buBlip>
                <a:blip r:embed="rId2"/>
              </a:buBlip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1"/>
          </p:nvPr>
        </p:nvSpPr>
        <p:spPr>
          <a:xfrm>
            <a:off x="7772400" y="2768600"/>
            <a:ext cx="3962400" cy="5715000"/>
          </a:xfrm>
          <a:prstGeom prst="rect">
            <a:avLst/>
          </a:prstGeom>
        </p:spPr>
        <p:txBody>
          <a:bodyPr/>
          <a:lstStyle>
            <a:lvl1pPr marL="812120" indent="-494620">
              <a:spcBef>
                <a:spcPts val="3800"/>
              </a:spcBef>
              <a:buBlip>
                <a:blip r:embed="rId2"/>
              </a:buBlip>
              <a:defRPr sz="3200"/>
            </a:lvl1pPr>
            <a:lvl2pPr marL="1256620" indent="-494620">
              <a:spcBef>
                <a:spcPts val="3800"/>
              </a:spcBef>
              <a:buBlip>
                <a:blip r:embed="rId2"/>
              </a:buBlip>
              <a:defRPr sz="3200"/>
            </a:lvl2pPr>
            <a:lvl3pPr marL="1701120" indent="-494620">
              <a:spcBef>
                <a:spcPts val="3800"/>
              </a:spcBef>
              <a:buBlip>
                <a:blip r:embed="rId2"/>
              </a:buBlip>
              <a:defRPr sz="3200"/>
            </a:lvl3pPr>
            <a:lvl4pPr marL="2145620" indent="-494620">
              <a:spcBef>
                <a:spcPts val="3800"/>
              </a:spcBef>
              <a:buBlip>
                <a:blip r:embed="rId2"/>
              </a:buBlip>
              <a:defRPr sz="3200"/>
            </a:lvl4pPr>
            <a:lvl5pPr marL="2590120" indent="-494620">
              <a:spcBef>
                <a:spcPts val="3800"/>
              </a:spcBef>
              <a:buBlip>
                <a:blip r:embed="rId2"/>
              </a:buBlip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6" name="Shape 16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 -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xfrm>
            <a:off x="1270000" y="1104900"/>
            <a:ext cx="10464800" cy="15875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0" tIns="0" rIns="0" bIns="0" anchor="t"/>
          <a:lstStyle>
            <a:lvl1pPr marL="888320" indent="-570820">
              <a:spcBef>
                <a:spcPts val="3800"/>
              </a:spcBef>
              <a:buBlip>
                <a:blip r:embed="rId2"/>
              </a:buBlip>
              <a:defRPr sz="3200"/>
            </a:lvl1pPr>
            <a:lvl2pPr marL="1332820" indent="-570820">
              <a:spcBef>
                <a:spcPts val="3800"/>
              </a:spcBef>
              <a:buBlip>
                <a:blip r:embed="rId2"/>
              </a:buBlip>
              <a:defRPr sz="3200"/>
            </a:lvl2pPr>
            <a:lvl3pPr marL="1777320" indent="-570820">
              <a:spcBef>
                <a:spcPts val="3800"/>
              </a:spcBef>
              <a:buBlip>
                <a:blip r:embed="rId2"/>
              </a:buBlip>
              <a:defRPr sz="3200"/>
            </a:lvl3pPr>
            <a:lvl4pPr marL="2221820" indent="-570820">
              <a:spcBef>
                <a:spcPts val="3800"/>
              </a:spcBef>
              <a:buBlip>
                <a:blip r:embed="rId2"/>
              </a:buBlip>
              <a:defRPr sz="3200"/>
            </a:lvl4pPr>
            <a:lvl5pPr marL="2666320" indent="-570820">
              <a:spcBef>
                <a:spcPts val="3800"/>
              </a:spcBef>
              <a:buBlip>
                <a:blip r:embed="rId2"/>
              </a:buBlip>
              <a:defRPr sz="3200"/>
            </a:lvl5pPr>
          </a:lstStyle>
          <a:p>
            <a:pPr lvl="0">
              <a:defRPr sz="1800"/>
            </a:pPr>
            <a:r>
              <a:rPr sz="3200"/>
              <a:t>Body Level One</a:t>
            </a:r>
          </a:p>
          <a:p>
            <a:pPr lvl="1">
              <a:defRPr sz="1800"/>
            </a:pPr>
            <a:r>
              <a:rPr sz="3200"/>
              <a:t>Body Level Two</a:t>
            </a:r>
          </a:p>
          <a:p>
            <a:pPr lvl="2">
              <a:defRPr sz="1800"/>
            </a:pPr>
            <a:r>
              <a:rPr sz="3200"/>
              <a:t>Body Level Three</a:t>
            </a:r>
          </a:p>
          <a:p>
            <a:pPr lvl="3">
              <a:defRPr sz="1800"/>
            </a:pPr>
            <a:r>
              <a:rPr sz="3200"/>
              <a:t>Body Level Four</a:t>
            </a:r>
          </a:p>
          <a:p>
            <a:pPr lvl="4">
              <a:defRPr sz="1800"/>
            </a:pPr>
            <a:r>
              <a:rPr sz="3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xfrm>
            <a:off x="1270000" y="1270000"/>
            <a:ext cx="10464800" cy="7213600"/>
          </a:xfrm>
          <a:prstGeom prst="rect">
            <a:avLst/>
          </a:prstGeom>
        </p:spPr>
        <p:txBody>
          <a:bodyPr/>
          <a:lstStyle>
            <a:lvl1pPr>
              <a:spcBef>
                <a:spcPts val="4800"/>
              </a:spcBef>
              <a:buBlip>
                <a:blip r:embed="rId2"/>
              </a:buBlip>
            </a:lvl1pPr>
            <a:lvl2pPr>
              <a:spcBef>
                <a:spcPts val="4800"/>
              </a:spcBef>
              <a:buBlip>
                <a:blip r:embed="rId2"/>
              </a:buBlip>
            </a:lvl2pPr>
            <a:lvl3pPr>
              <a:spcBef>
                <a:spcPts val="4800"/>
              </a:spcBef>
              <a:buBlip>
                <a:blip r:embed="rId2"/>
              </a:buBlip>
            </a:lvl3pPr>
            <a:lvl4pPr>
              <a:spcBef>
                <a:spcPts val="4800"/>
              </a:spcBef>
              <a:buBlip>
                <a:blip r:embed="rId2"/>
              </a:buBlip>
            </a:lvl4pPr>
            <a:lvl5pPr>
              <a:spcBef>
                <a:spcPts val="4800"/>
              </a:spcBef>
              <a:buBlip>
                <a:blip r:embed="rId2"/>
              </a:buBlip>
            </a:lvl5pPr>
          </a:lstStyle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xfrm>
            <a:off x="1270000" y="2971800"/>
            <a:ext cx="10464800" cy="38100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 Refl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270000" y="7366000"/>
            <a:ext cx="10464800" cy="1701800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0" y="-1"/>
            <a:ext cx="13004800" cy="9753601"/>
            <a:chOff x="0" y="0"/>
            <a:chExt cx="13004800" cy="9753600"/>
          </a:xfrm>
        </p:grpSpPr>
        <p:sp>
          <p:nvSpPr>
            <p:cNvPr id="2" name="Shape 2"/>
            <p:cNvSpPr/>
            <p:nvPr/>
          </p:nvSpPr>
          <p:spPr>
            <a:xfrm rot="16200000">
              <a:off x="5981700" y="2730498"/>
              <a:ext cx="1041400" cy="13004801"/>
            </a:xfrm>
            <a:prstGeom prst="rect">
              <a:avLst/>
            </a:prstGeom>
            <a:solidFill>
              <a:srgbClr val="AB2E38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3" name="na62-logo.jpg"/>
            <p:cNvPicPr/>
            <p:nvPr/>
          </p:nvPicPr>
          <p:blipFill>
            <a:blip r:embed="rId16">
              <a:extLst/>
            </a:blip>
            <a:srcRect r="1301"/>
            <a:stretch>
              <a:fillRect/>
            </a:stretch>
          </p:blipFill>
          <p:spPr>
            <a:xfrm>
              <a:off x="116478" y="136582"/>
              <a:ext cx="2181082" cy="766565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sp>
          <p:nvSpPr>
            <p:cNvPr id="4" name="Shape 4"/>
            <p:cNvSpPr/>
            <p:nvPr/>
          </p:nvSpPr>
          <p:spPr>
            <a:xfrm>
              <a:off x="0" y="0"/>
              <a:ext cx="76200" cy="9753600"/>
            </a:xfrm>
            <a:prstGeom prst="rect">
              <a:avLst/>
            </a:prstGeom>
            <a:solidFill>
              <a:srgbClr val="AB2E38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5" name="Shape 5"/>
            <p:cNvSpPr/>
            <p:nvPr/>
          </p:nvSpPr>
          <p:spPr>
            <a:xfrm>
              <a:off x="12928600" y="0"/>
              <a:ext cx="76200" cy="9753600"/>
            </a:xfrm>
            <a:prstGeom prst="rect">
              <a:avLst/>
            </a:prstGeom>
            <a:solidFill>
              <a:srgbClr val="AB2E38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sp>
          <p:nvSpPr>
            <p:cNvPr id="6" name="Shape 6"/>
            <p:cNvSpPr/>
            <p:nvPr/>
          </p:nvSpPr>
          <p:spPr>
            <a:xfrm rot="16200000">
              <a:off x="6464300" y="-6464300"/>
              <a:ext cx="76200" cy="13004800"/>
            </a:xfrm>
            <a:prstGeom prst="rect">
              <a:avLst/>
            </a:prstGeom>
            <a:solidFill>
              <a:srgbClr val="AB2E38"/>
            </a:solidFill>
            <a:ln w="254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defRPr sz="4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/>
            </a:p>
          </p:txBody>
        </p:sp>
        <p:pic>
          <p:nvPicPr>
            <p:cNvPr id="7" name="logo-white.pdf"/>
            <p:cNvPicPr/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88900" y="8826030"/>
              <a:ext cx="2755900" cy="800570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270000" y="254000"/>
            <a:ext cx="10464800" cy="2438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lvl="0">
              <a:defRPr sz="1800"/>
            </a:pPr>
            <a:r>
              <a:rPr sz="8400"/>
              <a:t>Title Text</a:t>
            </a:r>
          </a:p>
        </p:txBody>
      </p:sp>
      <p:sp>
        <p:nvSpPr>
          <p:cNvPr id="10" name="Shape 10"/>
          <p:cNvSpPr>
            <a:spLocks noGrp="1"/>
          </p:cNvSpPr>
          <p:nvPr>
            <p:ph type="body" idx="1"/>
          </p:nvPr>
        </p:nvSpPr>
        <p:spPr>
          <a:xfrm>
            <a:off x="1270000" y="2768600"/>
            <a:ext cx="10464800" cy="571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buBlip>
                <a:blip r:embed="rId18"/>
              </a:buBlip>
            </a:lvl1pPr>
            <a:lvl2pPr>
              <a:buBlip>
                <a:blip r:embed="rId18"/>
              </a:buBlip>
            </a:lvl2pPr>
            <a:lvl3pPr>
              <a:buBlip>
                <a:blip r:embed="rId18"/>
              </a:buBlip>
            </a:lvl3pPr>
            <a:lvl4pPr>
              <a:buBlip>
                <a:blip r:embed="rId18"/>
              </a:buBlip>
            </a:lvl4pPr>
            <a:lvl5pPr>
              <a:buBlip>
                <a:blip r:embed="rId18"/>
              </a:buBlip>
            </a:lvl5pPr>
          </a:lstStyle>
          <a:p>
            <a:pPr lvl="0">
              <a:defRPr sz="1800"/>
            </a:pPr>
            <a:r>
              <a:rPr sz="4200"/>
              <a:t>Body Level One</a:t>
            </a:r>
          </a:p>
          <a:p>
            <a:pPr lvl="1">
              <a:defRPr sz="1800"/>
            </a:pPr>
            <a:r>
              <a:rPr sz="4200"/>
              <a:t>Body Level Two</a:t>
            </a:r>
          </a:p>
          <a:p>
            <a:pPr lvl="2">
              <a:defRPr sz="1800"/>
            </a:pPr>
            <a:r>
              <a:rPr sz="4200"/>
              <a:t>Body Level Three</a:t>
            </a:r>
          </a:p>
          <a:p>
            <a:pPr lvl="3">
              <a:defRPr sz="1800"/>
            </a:pPr>
            <a:r>
              <a:rPr sz="4200"/>
              <a:t>Body Level Four</a:t>
            </a:r>
          </a:p>
          <a:p>
            <a:pPr lvl="4">
              <a:defRPr sz="1800"/>
            </a:pPr>
            <a:r>
              <a:rPr sz="420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/>
  <p:hf sldNum="0" hdr="0" dt="0"/>
  <p:txStyles>
    <p:titleStyle>
      <a:lvl1pPr algn="ctr" defTabSz="584200">
        <a:defRPr sz="8400">
          <a:latin typeface="+mn-lt"/>
          <a:ea typeface="+mn-ea"/>
          <a:cs typeface="+mn-cs"/>
          <a:sym typeface="Gill Sans"/>
        </a:defRPr>
      </a:lvl1pPr>
      <a:lvl2pPr indent="228600" algn="ctr" defTabSz="584200">
        <a:defRPr sz="8400">
          <a:latin typeface="+mn-lt"/>
          <a:ea typeface="+mn-ea"/>
          <a:cs typeface="+mn-cs"/>
          <a:sym typeface="Gill Sans"/>
        </a:defRPr>
      </a:lvl2pPr>
      <a:lvl3pPr indent="457200" algn="ctr" defTabSz="584200">
        <a:defRPr sz="8400">
          <a:latin typeface="+mn-lt"/>
          <a:ea typeface="+mn-ea"/>
          <a:cs typeface="+mn-cs"/>
          <a:sym typeface="Gill Sans"/>
        </a:defRPr>
      </a:lvl3pPr>
      <a:lvl4pPr indent="685800" algn="ctr" defTabSz="584200">
        <a:defRPr sz="8400">
          <a:latin typeface="+mn-lt"/>
          <a:ea typeface="+mn-ea"/>
          <a:cs typeface="+mn-cs"/>
          <a:sym typeface="Gill Sans"/>
        </a:defRPr>
      </a:lvl4pPr>
      <a:lvl5pPr indent="914400" algn="ctr" defTabSz="584200">
        <a:defRPr sz="8400">
          <a:latin typeface="+mn-lt"/>
          <a:ea typeface="+mn-ea"/>
          <a:cs typeface="+mn-cs"/>
          <a:sym typeface="Gill Sans"/>
        </a:defRPr>
      </a:lvl5pPr>
      <a:lvl6pPr indent="1143000" algn="ctr" defTabSz="584200">
        <a:defRPr sz="8400">
          <a:latin typeface="+mn-lt"/>
          <a:ea typeface="+mn-ea"/>
          <a:cs typeface="+mn-cs"/>
          <a:sym typeface="Gill Sans"/>
        </a:defRPr>
      </a:lvl6pPr>
      <a:lvl7pPr indent="1371600" algn="ctr" defTabSz="584200">
        <a:defRPr sz="8400">
          <a:latin typeface="+mn-lt"/>
          <a:ea typeface="+mn-ea"/>
          <a:cs typeface="+mn-cs"/>
          <a:sym typeface="Gill Sans"/>
        </a:defRPr>
      </a:lvl7pPr>
      <a:lvl8pPr indent="1600200" algn="ctr" defTabSz="584200">
        <a:defRPr sz="8400">
          <a:latin typeface="+mn-lt"/>
          <a:ea typeface="+mn-ea"/>
          <a:cs typeface="+mn-cs"/>
          <a:sym typeface="Gill Sans"/>
        </a:defRPr>
      </a:lvl8pPr>
      <a:lvl9pPr indent="1828800" algn="ctr" defTabSz="584200">
        <a:defRPr sz="8400">
          <a:latin typeface="+mn-lt"/>
          <a:ea typeface="+mn-ea"/>
          <a:cs typeface="+mn-cs"/>
          <a:sym typeface="Gill Sans"/>
        </a:defRPr>
      </a:lvl9pPr>
    </p:titleStyle>
    <p:bodyStyle>
      <a:lvl1pPr marL="8890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1pPr>
      <a:lvl2pPr marL="13335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2pPr>
      <a:lvl3pPr marL="17780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3pPr>
      <a:lvl4pPr marL="22225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4pPr>
      <a:lvl5pPr marL="26670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5pPr>
      <a:lvl6pPr marL="30226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6pPr>
      <a:lvl7pPr marL="33782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7pPr>
      <a:lvl8pPr marL="37338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8pPr>
      <a:lvl9pPr marL="4089400" indent="-571500" defTabSz="584200">
        <a:spcBef>
          <a:spcPts val="2400"/>
        </a:spcBef>
        <a:buSzPct val="100000"/>
        <a:buBlip>
          <a:blip r:embed="rId18"/>
        </a:buBlip>
        <a:defRPr sz="4200">
          <a:latin typeface="+mn-lt"/>
          <a:ea typeface="+mn-ea"/>
          <a:cs typeface="+mn-cs"/>
          <a:sym typeface="Gill San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/>
          </p:cNvSpPr>
          <p:nvPr>
            <p:ph type="title"/>
          </p:nvPr>
        </p:nvSpPr>
        <p:spPr>
          <a:xfrm>
            <a:off x="1317824" y="2356520"/>
            <a:ext cx="10464800" cy="20778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sz="8000" dirty="0" smtClean="0"/>
              <a:t>Straws L1 Implementation</a:t>
            </a:r>
            <a:endParaRPr sz="8000" dirty="0"/>
          </a:p>
        </p:txBody>
      </p:sp>
      <p:sp>
        <p:nvSpPr>
          <p:cNvPr id="50" name="Shape 50"/>
          <p:cNvSpPr>
            <a:spLocks noGrp="1"/>
          </p:cNvSpPr>
          <p:nvPr>
            <p:ph type="body" idx="1"/>
          </p:nvPr>
        </p:nvSpPr>
        <p:spPr>
          <a:xfrm>
            <a:off x="1317824" y="5452864"/>
            <a:ext cx="10464800" cy="11303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 dirty="0" smtClean="0">
                <a:solidFill>
                  <a:schemeClr val="tx1"/>
                </a:solidFill>
              </a:rPr>
              <a:t>Laura Rogers and Thomas Hancock</a:t>
            </a:r>
          </a:p>
          <a:p>
            <a:pPr lvl="0"/>
            <a:endParaRPr lang="en-GB" dirty="0"/>
          </a:p>
          <a:p>
            <a:pPr lvl="0"/>
            <a:r>
              <a:rPr lang="en-GB" dirty="0" smtClean="0"/>
              <a:t>(Thanks to Jonas </a:t>
            </a:r>
            <a:r>
              <a:rPr lang="en-GB" dirty="0" err="1" smtClean="0"/>
              <a:t>Kunze</a:t>
            </a:r>
            <a:r>
              <a:rPr lang="en-GB" dirty="0" smtClean="0"/>
              <a:t>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Outline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428528"/>
            <a:ext cx="10873208" cy="5760640"/>
          </a:xfrm>
        </p:spPr>
        <p:txBody>
          <a:bodyPr/>
          <a:lstStyle/>
          <a:p>
            <a:r>
              <a:rPr lang="en-GB" sz="3600" b="1" dirty="0" smtClean="0"/>
              <a:t>Aim </a:t>
            </a:r>
            <a:r>
              <a:rPr lang="en-GB" sz="3600" dirty="0" smtClean="0"/>
              <a:t>to test algorithms running within the L1 Framework</a:t>
            </a:r>
          </a:p>
          <a:p>
            <a:pPr marL="317500" indent="0">
              <a:buNone/>
            </a:pPr>
            <a:r>
              <a:rPr lang="en-GB" sz="3600" dirty="0" smtClean="0">
                <a:sym typeface="Wingdings"/>
              </a:rPr>
              <a:t>	</a:t>
            </a:r>
            <a:r>
              <a:rPr lang="en-GB" sz="3600" dirty="0" smtClean="0"/>
              <a:t> Emulate detector output using NA62Reco </a:t>
            </a:r>
          </a:p>
          <a:p>
            <a:pPr marL="317500" indent="0">
              <a:buNone/>
            </a:pPr>
            <a:r>
              <a:rPr lang="en-GB" sz="3600" dirty="0" smtClean="0">
                <a:sym typeface="Wingdings"/>
              </a:rPr>
              <a:t>	 </a:t>
            </a:r>
            <a:r>
              <a:rPr lang="en-GB" sz="3600" dirty="0" smtClean="0"/>
              <a:t>Access emulated data through Jonas’ 			framework</a:t>
            </a:r>
          </a:p>
          <a:p>
            <a:pPr marL="317500" indent="0">
              <a:buNone/>
            </a:pPr>
            <a:r>
              <a:rPr lang="en-GB" sz="3600" dirty="0" smtClean="0"/>
              <a:t>	</a:t>
            </a:r>
            <a:r>
              <a:rPr lang="en-GB" sz="3600" dirty="0" smtClean="0">
                <a:sym typeface="Wingdings"/>
              </a:rPr>
              <a:t></a:t>
            </a:r>
            <a:r>
              <a:rPr lang="en-GB" sz="3600" dirty="0" smtClean="0"/>
              <a:t> Write a framework within Jonas’ L1 framework 	for the straw algorithm </a:t>
            </a:r>
          </a:p>
          <a:p>
            <a:pPr marL="317500" indent="0">
              <a:buNone/>
            </a:pPr>
            <a:r>
              <a:rPr lang="en-GB" sz="3600" dirty="0">
                <a:sym typeface="Wingdings"/>
              </a:rPr>
              <a:t> </a:t>
            </a:r>
            <a:r>
              <a:rPr lang="en-GB" sz="3600" dirty="0" smtClean="0">
                <a:sym typeface="Wingdings"/>
              </a:rPr>
              <a:t> </a:t>
            </a:r>
            <a:r>
              <a:rPr lang="en-GB" sz="3600" dirty="0" smtClean="0"/>
              <a:t> Start testing </a:t>
            </a:r>
            <a:r>
              <a:rPr lang="en-GB" sz="3600" dirty="0"/>
              <a:t>algorithms (work in progress</a:t>
            </a:r>
            <a:r>
              <a:rPr lang="en-GB" sz="3600" dirty="0" smtClean="0"/>
              <a:t>)</a:t>
            </a:r>
            <a:endParaRPr lang="en-GB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6011094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Straws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428528"/>
            <a:ext cx="6048672" cy="5256584"/>
          </a:xfrm>
        </p:spPr>
        <p:txBody>
          <a:bodyPr/>
          <a:lstStyle/>
          <a:p>
            <a:r>
              <a:rPr lang="en-GB" sz="3600" dirty="0" smtClean="0"/>
              <a:t>4 chambers, each with 4 views</a:t>
            </a:r>
          </a:p>
          <a:p>
            <a:r>
              <a:rPr lang="en-GB" sz="3600" dirty="0" smtClean="0"/>
              <a:t>Each chamber has 8 SRBs (Straw Readout Board)</a:t>
            </a:r>
          </a:p>
          <a:p>
            <a:r>
              <a:rPr lang="en-GB" sz="3600" dirty="0" smtClean="0"/>
              <a:t>SRBs all send data to the </a:t>
            </a:r>
            <a:r>
              <a:rPr lang="en-GB" sz="3600" dirty="0" err="1" smtClean="0"/>
              <a:t>tel</a:t>
            </a:r>
            <a:r>
              <a:rPr lang="en-GB" sz="3600" dirty="0" smtClean="0"/>
              <a:t> board</a:t>
            </a:r>
          </a:p>
          <a:p>
            <a:r>
              <a:rPr lang="en-GB" sz="3600" dirty="0" smtClean="0"/>
              <a:t>Combines signal into MEP and Header file</a:t>
            </a:r>
            <a:endParaRPr lang="en-GB" sz="3600" dirty="0"/>
          </a:p>
        </p:txBody>
      </p:sp>
      <p:sp>
        <p:nvSpPr>
          <p:cNvPr id="4" name="AutoShape 2" descr="Displaying SRB Diagram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536" y="2572544"/>
            <a:ext cx="4422765" cy="501522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6122756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36" y="254000"/>
            <a:ext cx="11953328" cy="2438400"/>
          </a:xfrm>
        </p:spPr>
        <p:txBody>
          <a:bodyPr/>
          <a:lstStyle/>
          <a:p>
            <a:r>
              <a:rPr lang="en-GB" sz="7200" dirty="0"/>
              <a:t>Emulating the detector signal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572544"/>
            <a:ext cx="10873208" cy="2036192"/>
          </a:xfrm>
        </p:spPr>
        <p:txBody>
          <a:bodyPr/>
          <a:lstStyle/>
          <a:p>
            <a:r>
              <a:rPr lang="en-GB" sz="3600" dirty="0" smtClean="0"/>
              <a:t>Used the </a:t>
            </a:r>
            <a:r>
              <a:rPr lang="en-GB" sz="3600" dirty="0"/>
              <a:t>NA62 Reconstruction software</a:t>
            </a:r>
          </a:p>
          <a:p>
            <a:r>
              <a:rPr lang="en-GB" sz="3600" dirty="0"/>
              <a:t>Outputs the data in the binary format defined </a:t>
            </a:r>
            <a:r>
              <a:rPr lang="en-GB" sz="3600" dirty="0" smtClean="0"/>
              <a:t>below</a:t>
            </a:r>
            <a:endParaRPr lang="en-GB" sz="3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4507047"/>
              </p:ext>
            </p:extLst>
          </p:nvPr>
        </p:nvGraphicFramePr>
        <p:xfrm>
          <a:off x="2353721" y="5164832"/>
          <a:ext cx="9721086" cy="3096343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24596"/>
                <a:gridCol w="324596"/>
                <a:gridCol w="324596"/>
                <a:gridCol w="318405"/>
                <a:gridCol w="394468"/>
                <a:gridCol w="323712"/>
                <a:gridCol w="323712"/>
                <a:gridCol w="323712"/>
                <a:gridCol w="323712"/>
                <a:gridCol w="322828"/>
                <a:gridCol w="322828"/>
                <a:gridCol w="316636"/>
                <a:gridCol w="410388"/>
                <a:gridCol w="322828"/>
                <a:gridCol w="322828"/>
                <a:gridCol w="261800"/>
                <a:gridCol w="261800"/>
                <a:gridCol w="322828"/>
                <a:gridCol w="322828"/>
                <a:gridCol w="322828"/>
                <a:gridCol w="322828"/>
                <a:gridCol w="322828"/>
                <a:gridCol w="257377"/>
                <a:gridCol w="257377"/>
                <a:gridCol w="261800"/>
                <a:gridCol w="260031"/>
                <a:gridCol w="260031"/>
                <a:gridCol w="257377"/>
                <a:gridCol w="257377"/>
                <a:gridCol w="257377"/>
                <a:gridCol w="257377"/>
                <a:gridCol w="257377"/>
              </a:tblGrid>
              <a:tr h="254494">
                <a:tc grid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Packet Length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L0 trigger type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Flags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SRB ID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3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Coarse time first slot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16-bits data word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16-bits data word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16-bits data word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16-bits data word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16-bits data word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16-bits data word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Err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Straw ID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E*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Fine Time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16-bits data word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1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…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…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3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 edges slot 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7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 edges slot 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5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4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11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9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8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54494"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15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14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 edges slot 13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 edges slot 12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690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25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20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15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12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10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9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8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7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6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5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4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3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2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</a:rPr>
                        <a:t>1</a:t>
                      </a:r>
                      <a:endParaRPr lang="en-GB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</a:rPr>
                        <a:t>0</a:t>
                      </a:r>
                      <a:endParaRPr lang="en-GB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9431" y="5351286"/>
            <a:ext cx="1728192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rgbClr val="000000"/>
                </a:solidFill>
              </a:rPr>
              <a:t>16-bits data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rgbClr val="000000"/>
                </a:solidFill>
              </a:rPr>
              <a:t> word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Gill Sans"/>
            </a:endParaRPr>
          </a:p>
        </p:txBody>
      </p:sp>
      <p:sp>
        <p:nvSpPr>
          <p:cNvPr id="13" name="Bent-Up Arrow 12"/>
          <p:cNvSpPr/>
          <p:nvPr/>
        </p:nvSpPr>
        <p:spPr>
          <a:xfrm rot="5400000">
            <a:off x="1427177" y="6192542"/>
            <a:ext cx="504056" cy="504056"/>
          </a:xfrm>
          <a:prstGeom prst="bentUpArrow">
            <a:avLst>
              <a:gd name="adj1" fmla="val 25000"/>
              <a:gd name="adj2" fmla="val 25000"/>
              <a:gd name="adj3" fmla="val 33638"/>
            </a:avLst>
          </a:prstGeom>
          <a:solidFill>
            <a:schemeClr val="accent1">
              <a:lumMod val="40000"/>
              <a:lumOff val="60000"/>
            </a:schemeClr>
          </a:solidFill>
          <a:ln w="25400" cap="flat">
            <a:solidFill>
              <a:srgbClr val="000000"/>
            </a:solidFill>
            <a:prstDash val="solid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GB" sz="4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87623" y="8261176"/>
            <a:ext cx="3581109" cy="41036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000" dirty="0" smtClean="0">
                <a:solidFill>
                  <a:srgbClr val="000000"/>
                </a:solidFill>
              </a:rPr>
              <a:t>* Edge Type (Leading/Trailing)</a:t>
            </a:r>
            <a:endParaRPr kumimoji="0" lang="en-GB" sz="2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Gill San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75623661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Path Reconstruction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428528"/>
            <a:ext cx="10873208" cy="2036192"/>
          </a:xfrm>
        </p:spPr>
        <p:txBody>
          <a:bodyPr/>
          <a:lstStyle/>
          <a:p>
            <a:r>
              <a:rPr lang="en-GB" sz="3600" b="1" dirty="0" smtClean="0"/>
              <a:t>Currently </a:t>
            </a:r>
            <a:r>
              <a:rPr lang="en-GB" sz="3600" dirty="0" smtClean="0"/>
              <a:t>performing very simple path reconstruction between two hits</a:t>
            </a:r>
          </a:p>
          <a:p>
            <a:r>
              <a:rPr lang="en-GB" sz="3600" dirty="0" smtClean="0"/>
              <a:t>This path is tracked back to the beam line to check that they intersect</a:t>
            </a:r>
            <a:endParaRPr lang="en-GB" sz="3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29792" y="4972202"/>
            <a:ext cx="10959128" cy="3252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370576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Path Reconstruction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428528"/>
            <a:ext cx="10441160" cy="2036192"/>
          </a:xfrm>
        </p:spPr>
        <p:txBody>
          <a:bodyPr/>
          <a:lstStyle/>
          <a:p>
            <a:r>
              <a:rPr lang="en-GB" sz="3600" b="1" dirty="0" smtClean="0"/>
              <a:t>Currently</a:t>
            </a:r>
            <a:r>
              <a:rPr lang="en-GB" sz="3600" dirty="0" smtClean="0"/>
              <a:t> looking </a:t>
            </a:r>
            <a:r>
              <a:rPr lang="en-GB" sz="3600" dirty="0"/>
              <a:t>at ways to reduce </a:t>
            </a:r>
            <a:r>
              <a:rPr lang="en-GB" sz="3600" dirty="0" smtClean="0"/>
              <a:t>the execution time </a:t>
            </a:r>
            <a:r>
              <a:rPr lang="en-GB" sz="3600" dirty="0"/>
              <a:t>of the </a:t>
            </a:r>
            <a:r>
              <a:rPr lang="en-GB" sz="3600" dirty="0" smtClean="0"/>
              <a:t>code</a:t>
            </a:r>
            <a:endParaRPr lang="en-GB" sz="3600" dirty="0"/>
          </a:p>
        </p:txBody>
      </p:sp>
      <p:pic>
        <p:nvPicPr>
          <p:cNvPr id="3075" name="Picture 3" descr="C:\Users\pc\Downloads\laura p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792" y="4972202"/>
            <a:ext cx="10959128" cy="325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66846" y="5332367"/>
            <a:ext cx="10882714" cy="2892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0430560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7200" dirty="0" smtClean="0"/>
              <a:t>Multiple Tracks</a:t>
            </a:r>
            <a:endParaRPr lang="en-GB" sz="7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5816" y="2788568"/>
            <a:ext cx="10441160" cy="2232248"/>
          </a:xfrm>
        </p:spPr>
        <p:txBody>
          <a:bodyPr/>
          <a:lstStyle/>
          <a:p>
            <a:r>
              <a:rPr lang="en-GB" sz="3600" b="1" dirty="0" smtClean="0"/>
              <a:t>To do: </a:t>
            </a:r>
            <a:r>
              <a:rPr lang="en-GB" sz="3600" dirty="0" smtClean="0"/>
              <a:t>Need </a:t>
            </a:r>
            <a:r>
              <a:rPr lang="en-GB" sz="3600" dirty="0"/>
              <a:t>to </a:t>
            </a:r>
            <a:r>
              <a:rPr lang="en-GB" sz="3600" dirty="0" smtClean="0"/>
              <a:t>add and </a:t>
            </a:r>
            <a:r>
              <a:rPr lang="en-GB" sz="3600" dirty="0"/>
              <a:t>test with multiple </a:t>
            </a:r>
            <a:r>
              <a:rPr lang="en-GB" sz="3600" dirty="0" smtClean="0"/>
              <a:t>tracks</a:t>
            </a:r>
            <a:endParaRPr lang="en-GB" sz="3600" dirty="0"/>
          </a:p>
          <a:p>
            <a:pPr marL="317500" indent="0">
              <a:buNone/>
            </a:pPr>
            <a:endParaRPr lang="en-GB" sz="3600" dirty="0"/>
          </a:p>
        </p:txBody>
      </p:sp>
      <p:pic>
        <p:nvPicPr>
          <p:cNvPr id="3074" name="Picture 2" descr="C:\Users\pc\Downloads\Two Path Diag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720" y="5313721"/>
            <a:ext cx="10959128" cy="295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654528" y="8982028"/>
            <a:ext cx="5040560" cy="47192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GB" sz="2400" dirty="0" smtClean="0">
                <a:solidFill>
                  <a:schemeClr val="bg1"/>
                </a:solidFill>
              </a:rPr>
              <a:t>02/09/2014  Laura Rogers</a:t>
            </a:r>
            <a:endParaRPr kumimoji="0" lang="en-GB" sz="240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42056567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Gill Sans"/>
        <a:ea typeface="Gill Sans"/>
        <a:cs typeface="Gill Sans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296</Words>
  <Application>Microsoft Office PowerPoint</Application>
  <PresentationFormat>Custom</PresentationFormat>
  <Paragraphs>101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</vt:lpstr>
      <vt:lpstr>Straws L1 Implementation</vt:lpstr>
      <vt:lpstr>Outline</vt:lpstr>
      <vt:lpstr>Straws</vt:lpstr>
      <vt:lpstr>Emulating the detector signal</vt:lpstr>
      <vt:lpstr>Path Reconstruction</vt:lpstr>
      <vt:lpstr>Path Reconstruction</vt:lpstr>
      <vt:lpstr>Multiple Tracks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</dc:creator>
  <cp:lastModifiedBy>pc</cp:lastModifiedBy>
  <cp:revision>64</cp:revision>
  <dcterms:modified xsi:type="dcterms:W3CDTF">2014-09-02T09:16:17Z</dcterms:modified>
</cp:coreProperties>
</file>