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D763E-2F3A-4729-8C39-28DFA69F0BE3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F7532-5BFF-47A4-83DD-7F35DC4ACF0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4C9611-2E53-463C-AE40-79BAF2980D0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23C68C-555C-4055-BCEA-1BC079C3B51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DD221-1174-47FF-A319-787500512BB2}" type="datetimeFigureOut">
              <a:rPr lang="it-IT" smtClean="0"/>
              <a:t>01/09/2014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3E1E1-283D-4A98-812A-F42AA3F050C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Flavio </a:t>
            </a:r>
            <a:r>
              <a:rPr lang="it-IT" sz="2000" dirty="0" err="1" smtClean="0"/>
              <a:t>Marchetto</a:t>
            </a: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>INFN - Torino</a:t>
            </a: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6206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		</a:t>
            </a:r>
            <a:r>
              <a:rPr lang="it-IT" sz="3200" b="1" dirty="0" err="1" smtClean="0"/>
              <a:t>Introduction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to</a:t>
            </a:r>
            <a:r>
              <a:rPr lang="it-IT" sz="3200" b="1" dirty="0" smtClean="0"/>
              <a:t> GTK</a:t>
            </a:r>
            <a:endParaRPr lang="it-IT" sz="32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328498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NA62 </a:t>
            </a:r>
            <a:r>
              <a:rPr lang="it-IT" dirty="0" err="1" smtClean="0"/>
              <a:t>Collaboration</a:t>
            </a:r>
            <a:r>
              <a:rPr lang="it-IT" dirty="0" smtClean="0"/>
              <a:t> meeting – Ferrara – </a:t>
            </a:r>
            <a:r>
              <a:rPr lang="it-IT" dirty="0" err="1" smtClean="0"/>
              <a:t>Sept</a:t>
            </a:r>
            <a:r>
              <a:rPr lang="it-IT" dirty="0" smtClean="0"/>
              <a:t>. 1°, 2014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A4212-7805-469F-9D15-CCD22C1F87A6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042988" y="765175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 Detector layout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7308850" y="2997200"/>
            <a:ext cx="143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 not to scale</a:t>
            </a: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539750" y="4221163"/>
            <a:ext cx="66960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/>
              <a:t> Three same Si-pixel stations: each station (60x27)mm</a:t>
            </a:r>
            <a:r>
              <a:rPr lang="en-US" b="1" baseline="30000"/>
              <a:t>2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b="1" baseline="30000"/>
              <a:t> </a:t>
            </a:r>
            <a:r>
              <a:rPr lang="en-US" b="1"/>
              <a:t> pixel dimensions: (300x300) </a:t>
            </a:r>
            <a:r>
              <a:rPr lang="en-US" b="1">
                <a:latin typeface="Symbol" pitchFamily="18" charset="2"/>
              </a:rPr>
              <a:t>m</a:t>
            </a:r>
            <a:r>
              <a:rPr lang="en-US" b="1"/>
              <a:t>m</a:t>
            </a:r>
            <a:r>
              <a:rPr lang="en-US" b="1" baseline="30000"/>
              <a:t>2 </a:t>
            </a:r>
            <a:r>
              <a:rPr lang="en-US" b="1"/>
              <a:t>; thickness: 200 </a:t>
            </a:r>
            <a:r>
              <a:rPr lang="en-US" b="1">
                <a:latin typeface="Symbol" pitchFamily="18" charset="2"/>
              </a:rPr>
              <a:t>m</a:t>
            </a:r>
            <a:r>
              <a:rPr lang="en-US" b="1"/>
              <a:t>m</a:t>
            </a: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395288" y="5229225"/>
            <a:ext cx="7921625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/>
              <a:t>To measure the following quantities of the beam particles: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dirty="0"/>
              <a:t> </a:t>
            </a:r>
            <a:r>
              <a:rPr lang="en-US" b="1" dirty="0"/>
              <a:t>direction (</a:t>
            </a:r>
            <a:r>
              <a:rPr lang="en-US" b="1" dirty="0" err="1">
                <a:latin typeface="Symbol" pitchFamily="18" charset="2"/>
              </a:rPr>
              <a:t>s</a:t>
            </a:r>
            <a:r>
              <a:rPr lang="en-US" b="1" baseline="-25000" dirty="0" err="1"/>
              <a:t>RMS</a:t>
            </a:r>
            <a:r>
              <a:rPr lang="en-US" b="1" dirty="0"/>
              <a:t> </a:t>
            </a:r>
            <a:r>
              <a:rPr lang="en-US" b="1" dirty="0">
                <a:cs typeface="Arial" charset="0"/>
              </a:rPr>
              <a:t>~16 </a:t>
            </a:r>
            <a:r>
              <a:rPr lang="en-US" b="1" dirty="0" err="1">
                <a:latin typeface="Symbol" pitchFamily="18" charset="2"/>
                <a:cs typeface="Arial" charset="0"/>
              </a:rPr>
              <a:t>m</a:t>
            </a:r>
            <a:r>
              <a:rPr lang="en-US" b="1" dirty="0" err="1">
                <a:cs typeface="Arial" charset="0"/>
              </a:rPr>
              <a:t>rad</a:t>
            </a:r>
            <a:r>
              <a:rPr lang="en-US" b="1" dirty="0">
                <a:cs typeface="Arial" charset="0"/>
              </a:rPr>
              <a:t>)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b="1" dirty="0">
                <a:cs typeface="Arial" charset="0"/>
              </a:rPr>
              <a:t> momentum (</a:t>
            </a:r>
            <a:r>
              <a:rPr lang="en-US" b="1" dirty="0" err="1">
                <a:latin typeface="Symbol" pitchFamily="18" charset="2"/>
                <a:cs typeface="Arial" charset="0"/>
              </a:rPr>
              <a:t>s</a:t>
            </a:r>
            <a:r>
              <a:rPr lang="en-US" b="1" baseline="-25000" dirty="0" err="1">
                <a:cs typeface="Arial" charset="0"/>
              </a:rPr>
              <a:t>RMS</a:t>
            </a:r>
            <a:r>
              <a:rPr lang="en-US" b="1" baseline="-25000" dirty="0">
                <a:cs typeface="Arial" charset="0"/>
              </a:rPr>
              <a:t> </a:t>
            </a:r>
            <a:r>
              <a:rPr lang="en-US" b="1" dirty="0">
                <a:cs typeface="Arial" charset="0"/>
              </a:rPr>
              <a:t>~ 0.15 </a:t>
            </a:r>
            <a:r>
              <a:rPr lang="en-US" b="1" dirty="0" err="1">
                <a:cs typeface="Arial" charset="0"/>
              </a:rPr>
              <a:t>GeV</a:t>
            </a:r>
            <a:r>
              <a:rPr lang="en-US" b="1" dirty="0">
                <a:cs typeface="Arial" charset="0"/>
              </a:rPr>
              <a:t>/c, or </a:t>
            </a:r>
            <a:r>
              <a:rPr lang="en-US" b="1" dirty="0" err="1">
                <a:latin typeface="Symbol" pitchFamily="18" charset="2"/>
                <a:cs typeface="Arial" charset="0"/>
              </a:rPr>
              <a:t>s</a:t>
            </a:r>
            <a:r>
              <a:rPr lang="en-US" b="1" baseline="-25000" dirty="0" err="1">
                <a:latin typeface="+mn-lt"/>
                <a:cs typeface="Arial" charset="0"/>
              </a:rPr>
              <a:t>RMS</a:t>
            </a:r>
            <a:r>
              <a:rPr lang="en-US" b="1" dirty="0">
                <a:latin typeface="+mn-lt"/>
                <a:cs typeface="Arial" charset="0"/>
              </a:rPr>
              <a:t>/p </a:t>
            </a:r>
            <a:r>
              <a:rPr lang="en-US" b="1" dirty="0">
                <a:cs typeface="Arial" charset="0"/>
              </a:rPr>
              <a:t>~ 0.2%</a:t>
            </a:r>
            <a:r>
              <a:rPr lang="en-US" b="1" dirty="0">
                <a:latin typeface="+mn-lt"/>
                <a:cs typeface="Arial" charset="0"/>
              </a:rPr>
              <a:t> </a:t>
            </a:r>
            <a:r>
              <a:rPr lang="en-US" b="1" dirty="0">
                <a:cs typeface="Arial" charset="0"/>
              </a:rPr>
              <a:t>)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b="1" dirty="0">
                <a:cs typeface="Arial" charset="0"/>
              </a:rPr>
              <a:t> track time (</a:t>
            </a:r>
            <a:r>
              <a:rPr lang="en-US" b="1" dirty="0" err="1">
                <a:latin typeface="Symbol" pitchFamily="18" charset="2"/>
                <a:cs typeface="Arial" charset="0"/>
              </a:rPr>
              <a:t>s</a:t>
            </a:r>
            <a:r>
              <a:rPr lang="en-US" b="1" baseline="-25000" dirty="0" err="1">
                <a:cs typeface="Arial" charset="0"/>
              </a:rPr>
              <a:t>RMS</a:t>
            </a:r>
            <a:r>
              <a:rPr lang="en-US" b="1" dirty="0">
                <a:cs typeface="Arial" charset="0"/>
              </a:rPr>
              <a:t>~ 200 </a:t>
            </a:r>
            <a:r>
              <a:rPr lang="en-US" b="1" dirty="0" err="1">
                <a:cs typeface="Arial" charset="0"/>
              </a:rPr>
              <a:t>ps</a:t>
            </a:r>
            <a:r>
              <a:rPr lang="en-US" b="1" dirty="0">
                <a:cs typeface="Arial" charset="0"/>
              </a:rPr>
              <a:t>/station -&gt; </a:t>
            </a:r>
            <a:r>
              <a:rPr lang="en-US" b="1" dirty="0"/>
              <a:t>~ 150 </a:t>
            </a:r>
            <a:r>
              <a:rPr lang="en-US" b="1" dirty="0" err="1"/>
              <a:t>ps</a:t>
            </a:r>
            <a:r>
              <a:rPr lang="en-US" b="1" dirty="0"/>
              <a:t>/track</a:t>
            </a:r>
            <a:r>
              <a:rPr lang="en-US" dirty="0"/>
              <a:t>)</a:t>
            </a: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1042988" y="260350"/>
            <a:ext cx="7129462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b="1"/>
              <a:t>     Introduction : detector generalities and specifications (1)</a:t>
            </a:r>
          </a:p>
        </p:txBody>
      </p:sp>
      <p:pic>
        <p:nvPicPr>
          <p:cNvPr id="308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450" y="1341438"/>
            <a:ext cx="576262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80B9B5-56CB-495E-ABD7-4F02B525E1B3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468313" y="836613"/>
            <a:ext cx="8281987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Mounted inside the vacuum tube</a:t>
            </a:r>
          </a:p>
          <a:p>
            <a:endParaRPr lang="en-US" b="1"/>
          </a:p>
          <a:p>
            <a:r>
              <a:rPr lang="en-US" b="1"/>
              <a:t>Dimensions of the stations to match the beam shape</a:t>
            </a:r>
          </a:p>
          <a:p>
            <a:endParaRPr lang="en-US" b="1"/>
          </a:p>
          <a:p>
            <a:r>
              <a:rPr lang="en-US" b="1"/>
              <a:t>Sensor technology</a:t>
            </a:r>
            <a:r>
              <a:rPr lang="en-US"/>
              <a:t>: </a:t>
            </a:r>
            <a:r>
              <a:rPr lang="en-US" b="1"/>
              <a:t>p-in-n</a:t>
            </a:r>
          </a:p>
          <a:p>
            <a:endParaRPr lang="en-US" b="1"/>
          </a:p>
          <a:p>
            <a:r>
              <a:rPr lang="en-US" b="1"/>
              <a:t>18000 pixels/ station</a:t>
            </a:r>
            <a:r>
              <a:rPr lang="en-US"/>
              <a:t> -&gt; </a:t>
            </a:r>
            <a:r>
              <a:rPr lang="en-US" b="1"/>
              <a:t>54000 pixels grand total</a:t>
            </a:r>
          </a:p>
          <a:p>
            <a:endParaRPr lang="en-US" b="1"/>
          </a:p>
          <a:p>
            <a:r>
              <a:rPr lang="en-US" b="1"/>
              <a:t>Each sensor is read-out via 10 chips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735013" y="188913"/>
            <a:ext cx="840898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b="1"/>
              <a:t>Introduction : detector generalities and specifications (2)</a:t>
            </a: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3500438"/>
            <a:ext cx="5838825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204864"/>
            <a:ext cx="52578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3203848" y="3284984"/>
            <a:ext cx="864096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igura a mano libera 3"/>
          <p:cNvSpPr/>
          <p:nvPr/>
        </p:nvSpPr>
        <p:spPr>
          <a:xfrm>
            <a:off x="1186543" y="731520"/>
            <a:ext cx="2039983" cy="2873829"/>
          </a:xfrm>
          <a:custGeom>
            <a:avLst/>
            <a:gdLst>
              <a:gd name="connsiteX0" fmla="*/ 2039983 w 2039983"/>
              <a:gd name="connsiteY0" fmla="*/ 2873829 h 2873829"/>
              <a:gd name="connsiteX1" fmla="*/ 315686 w 2039983"/>
              <a:gd name="connsiteY1" fmla="*/ 2272937 h 2873829"/>
              <a:gd name="connsiteX2" fmla="*/ 145868 w 2039983"/>
              <a:gd name="connsiteY2" fmla="*/ 0 h 2873829"/>
              <a:gd name="connsiteX3" fmla="*/ 145868 w 2039983"/>
              <a:gd name="connsiteY3" fmla="*/ 0 h 2873829"/>
              <a:gd name="connsiteX4" fmla="*/ 145868 w 2039983"/>
              <a:gd name="connsiteY4" fmla="*/ 26126 h 287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9983" h="2873829">
                <a:moveTo>
                  <a:pt x="2039983" y="2873829"/>
                </a:moveTo>
                <a:cubicBezTo>
                  <a:pt x="1335677" y="2812869"/>
                  <a:pt x="631372" y="2751909"/>
                  <a:pt x="315686" y="2272937"/>
                </a:cubicBezTo>
                <a:cubicBezTo>
                  <a:pt x="0" y="1793966"/>
                  <a:pt x="145868" y="0"/>
                  <a:pt x="145868" y="0"/>
                </a:cubicBezTo>
                <a:lnTo>
                  <a:pt x="145868" y="0"/>
                </a:lnTo>
                <a:lnTo>
                  <a:pt x="145868" y="2612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899592" y="260648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332656"/>
            <a:ext cx="165618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 GTK-RO (A. Cotta)</a:t>
            </a:r>
            <a:endParaRPr lang="it-IT" sz="1400" b="1" dirty="0"/>
          </a:p>
        </p:txBody>
      </p:sp>
      <p:sp>
        <p:nvSpPr>
          <p:cNvPr id="7" name="Rettangolo 6"/>
          <p:cNvSpPr/>
          <p:nvPr/>
        </p:nvSpPr>
        <p:spPr>
          <a:xfrm>
            <a:off x="1187624" y="4149080"/>
            <a:ext cx="2592288" cy="21602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51520" y="3573016"/>
            <a:ext cx="936104" cy="144016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5373216"/>
            <a:ext cx="1547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Cooling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plant</a:t>
            </a:r>
            <a:r>
              <a:rPr lang="it-IT" sz="1400" b="1" dirty="0" smtClean="0"/>
              <a:t> </a:t>
            </a:r>
          </a:p>
          <a:p>
            <a:r>
              <a:rPr lang="it-IT" sz="1400" b="1" dirty="0" smtClean="0"/>
              <a:t>(&lt; 22 </a:t>
            </a:r>
            <a:r>
              <a:rPr lang="it-IT" sz="1400" b="1" dirty="0" err="1" smtClean="0"/>
              <a:t>Sept</a:t>
            </a:r>
            <a:r>
              <a:rPr lang="it-IT" sz="1400" b="1" dirty="0" smtClean="0"/>
              <a:t>.)</a:t>
            </a:r>
            <a:endParaRPr lang="it-IT" sz="14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267744" y="2996952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Optical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fibers</a:t>
            </a:r>
            <a:endParaRPr lang="it-IT" sz="1400" b="1" dirty="0"/>
          </a:p>
        </p:txBody>
      </p:sp>
      <p:cxnSp>
        <p:nvCxnSpPr>
          <p:cNvPr id="12" name="Connettore 1 11"/>
          <p:cNvCxnSpPr/>
          <p:nvPr/>
        </p:nvCxnSpPr>
        <p:spPr>
          <a:xfrm>
            <a:off x="179512" y="1052736"/>
            <a:ext cx="4752528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3635896" y="1628800"/>
            <a:ext cx="187220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GTK </a:t>
            </a:r>
            <a:r>
              <a:rPr lang="it-IT" sz="1400" b="1" dirty="0" err="1" smtClean="0"/>
              <a:t>carrier</a:t>
            </a:r>
            <a:r>
              <a:rPr lang="it-IT" sz="1400" b="1" dirty="0" smtClean="0"/>
              <a:t> (M. </a:t>
            </a:r>
            <a:r>
              <a:rPr lang="it-IT" sz="1400" b="1" dirty="0" err="1" smtClean="0"/>
              <a:t>Morel</a:t>
            </a:r>
            <a:r>
              <a:rPr lang="it-IT" sz="1400" b="1" dirty="0" smtClean="0"/>
              <a:t>)</a:t>
            </a:r>
            <a:endParaRPr lang="it-IT" sz="1400" b="1" dirty="0"/>
          </a:p>
        </p:txBody>
      </p:sp>
      <p:cxnSp>
        <p:nvCxnSpPr>
          <p:cNvPr id="15" name="Connettore 2 14"/>
          <p:cNvCxnSpPr/>
          <p:nvPr/>
        </p:nvCxnSpPr>
        <p:spPr>
          <a:xfrm flipH="1">
            <a:off x="4355976" y="1916832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6228184" y="1412776"/>
            <a:ext cx="223224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Cooling</a:t>
            </a:r>
            <a:r>
              <a:rPr lang="it-IT" sz="1400" b="1" dirty="0" smtClean="0"/>
              <a:t> </a:t>
            </a:r>
            <a:r>
              <a:rPr lang="it-IT" sz="1400" b="1" dirty="0" err="1" smtClean="0"/>
              <a:t>plate</a:t>
            </a:r>
            <a:r>
              <a:rPr lang="it-IT" sz="1400" b="1" dirty="0" smtClean="0"/>
              <a:t> (A. </a:t>
            </a:r>
            <a:r>
              <a:rPr lang="it-IT" sz="1400" b="1" dirty="0" err="1" smtClean="0"/>
              <a:t>Mapelli</a:t>
            </a:r>
            <a:r>
              <a:rPr lang="it-IT" sz="1400" b="1" dirty="0" smtClean="0"/>
              <a:t>)</a:t>
            </a:r>
            <a:endParaRPr lang="it-IT" sz="1400" b="1" dirty="0"/>
          </a:p>
        </p:txBody>
      </p:sp>
      <p:cxnSp>
        <p:nvCxnSpPr>
          <p:cNvPr id="18" name="Connettore 2 17"/>
          <p:cNvCxnSpPr/>
          <p:nvPr/>
        </p:nvCxnSpPr>
        <p:spPr>
          <a:xfrm flipH="1">
            <a:off x="6660232" y="1700808"/>
            <a:ext cx="288032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3419872" y="5589240"/>
            <a:ext cx="259228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err="1" smtClean="0"/>
              <a:t>Bump-bonding</a:t>
            </a:r>
            <a:r>
              <a:rPr lang="it-IT" sz="1400" b="1" dirty="0" smtClean="0"/>
              <a:t> (R. Arcidiacono)</a:t>
            </a:r>
            <a:endParaRPr lang="it-IT" sz="1400" b="1" dirty="0"/>
          </a:p>
        </p:txBody>
      </p:sp>
      <p:cxnSp>
        <p:nvCxnSpPr>
          <p:cNvPr id="22" name="Connettore 2 21"/>
          <p:cNvCxnSpPr/>
          <p:nvPr/>
        </p:nvCxnSpPr>
        <p:spPr>
          <a:xfrm flipV="1">
            <a:off x="4860032" y="3789040"/>
            <a:ext cx="136815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6804248" y="5589240"/>
            <a:ext cx="208823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 smtClean="0"/>
              <a:t>ASIC test (A. </a:t>
            </a:r>
            <a:r>
              <a:rPr lang="it-IT" sz="1400" b="1" dirty="0" err="1" smtClean="0"/>
              <a:t>Kluge</a:t>
            </a:r>
            <a:r>
              <a:rPr lang="it-IT" sz="1400" b="1" dirty="0" smtClean="0"/>
              <a:t>)</a:t>
            </a:r>
            <a:endParaRPr lang="it-IT" sz="1400" b="1" dirty="0"/>
          </a:p>
        </p:txBody>
      </p:sp>
      <p:cxnSp>
        <p:nvCxnSpPr>
          <p:cNvPr id="25" name="Connettore 2 24"/>
          <p:cNvCxnSpPr/>
          <p:nvPr/>
        </p:nvCxnSpPr>
        <p:spPr>
          <a:xfrm flipH="1" flipV="1">
            <a:off x="6588224" y="3645024"/>
            <a:ext cx="1080120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187</Words>
  <Application>Microsoft Office PowerPoint</Application>
  <PresentationFormat>Presentazione su schermo (4:3)</PresentationFormat>
  <Paragraphs>34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Flavio Marchetto INFN - Torino</vt:lpstr>
      <vt:lpstr>Diapositiva 2</vt:lpstr>
      <vt:lpstr>Diapositiva 3</vt:lpstr>
      <vt:lpstr>Diapositiva 4</vt:lpstr>
    </vt:vector>
  </TitlesOfParts>
  <Company>INFN - Torino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Flavio Marchetto INFN - Torino</dc:title>
  <dc:creator>Flavio P. Marchetto</dc:creator>
  <cp:lastModifiedBy>Flavio P. Marchetto</cp:lastModifiedBy>
  <cp:revision>3</cp:revision>
  <dcterms:created xsi:type="dcterms:W3CDTF">2014-09-01T19:49:51Z</dcterms:created>
  <dcterms:modified xsi:type="dcterms:W3CDTF">2014-09-01T20:15:25Z</dcterms:modified>
</cp:coreProperties>
</file>