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charts/chart4.xml" ContentType="application/vnd.openxmlformats-officedocument.drawingml.chart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charts/chart5.xml" ContentType="application/vnd.openxmlformats-officedocument.drawingml.chart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charts/chart6.xml" ContentType="application/vnd.openxmlformats-officedocument.drawingml.char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charts/chart3.xml" ContentType="application/vnd.openxmlformats-officedocument.drawingml.chart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r:id="rId1"/>
    <p:sldMasterId r:id="rId2"/>
  </p:sldMasterIdLst>
  <p:notesMasterIdLst>
    <p:notesMasterId r:id="rId20"/>
  </p:notesMasterIdLst>
  <p:handoutMasterIdLst>
    <p:handoutMasterId r:id="rId21"/>
  </p:handoutMasterIdLst>
  <p:sldIdLst>
    <p:sldId id="322" r:id="rId3"/>
    <p:sldId id="293" r:id="rId4"/>
    <p:sldId id="325" r:id="rId5"/>
    <p:sldId id="324" r:id="rId6"/>
    <p:sldId id="277" r:id="rId7"/>
    <p:sldId id="276" r:id="rId8"/>
    <p:sldId id="272" r:id="rId9"/>
    <p:sldId id="280" r:id="rId10"/>
    <p:sldId id="317" r:id="rId11"/>
    <p:sldId id="313" r:id="rId12"/>
    <p:sldId id="314" r:id="rId13"/>
    <p:sldId id="315" r:id="rId14"/>
    <p:sldId id="257" r:id="rId15"/>
    <p:sldId id="327" r:id="rId16"/>
    <p:sldId id="328" r:id="rId17"/>
    <p:sldId id="329" r:id="rId18"/>
    <p:sldId id="326" r:id="rId19"/>
  </p:sldIdLst>
  <p:sldSz cx="9144000" cy="6858000" type="screen4x3"/>
  <p:notesSz cx="6858000" cy="91440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99"/>
    <a:srgbClr val="0000CC"/>
    <a:srgbClr val="143D68"/>
    <a:srgbClr val="D6FFF9"/>
    <a:srgbClr val="29429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2892" autoAdjust="0"/>
    <p:restoredTop sz="93682" autoAdjust="0"/>
  </p:normalViewPr>
  <p:slideViewPr>
    <p:cSldViewPr>
      <p:cViewPr varScale="1">
        <p:scale>
          <a:sx n="89" d="100"/>
          <a:sy n="89" d="100"/>
        </p:scale>
        <p:origin x="-10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26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ry\Documents\NA62\2014\new_meas_wire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ry\Documents\NA62\2014\new_meas_wir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ry\Documents\NA62\2014\new_meas_wir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ry\Documents\NA62\2014\new_meas_wir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ry\Documents\NA62\2014\anod%20step%20CH4XY_X_Cel_l1-7_%20CER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Yury\Documents\NA62\2014\anod%20step%20CH4XY_X_Cel_l1-7_%20CER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/>
      <c:lineChart>
        <c:grouping val="standard"/>
        <c:ser>
          <c:idx val="0"/>
          <c:order val="0"/>
          <c:tx>
            <c:strRef>
              <c:f>Round!$Q$7:$Q$8</c:f>
              <c:strCache>
                <c:ptCount val="1"/>
                <c:pt idx="0">
                  <c:v>Bottom, -90 cm 0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cat>
            <c:numRef>
              <c:f>Round!$P$9:$P$19</c:f>
              <c:numCache>
                <c:formatCode>General</c:formatCode>
                <c:ptCount val="11"/>
                <c:pt idx="0">
                  <c:v>-200.0</c:v>
                </c:pt>
                <c:pt idx="1">
                  <c:v>-160.0</c:v>
                </c:pt>
                <c:pt idx="2">
                  <c:v>-120.0</c:v>
                </c:pt>
                <c:pt idx="3">
                  <c:v>-80.0</c:v>
                </c:pt>
                <c:pt idx="4">
                  <c:v>-40.0</c:v>
                </c:pt>
                <c:pt idx="5">
                  <c:v>0.0</c:v>
                </c:pt>
                <c:pt idx="6">
                  <c:v>40.0</c:v>
                </c:pt>
                <c:pt idx="7">
                  <c:v>80.0</c:v>
                </c:pt>
                <c:pt idx="8">
                  <c:v>120.0</c:v>
                </c:pt>
                <c:pt idx="9">
                  <c:v>160.0</c:v>
                </c:pt>
                <c:pt idx="10">
                  <c:v>200.0</c:v>
                </c:pt>
              </c:numCache>
            </c:numRef>
          </c:cat>
          <c:val>
            <c:numRef>
              <c:f>Round!$Q$9:$Q$19</c:f>
              <c:numCache>
                <c:formatCode>General</c:formatCode>
                <c:ptCount val="11"/>
                <c:pt idx="0">
                  <c:v>0.0</c:v>
                </c:pt>
                <c:pt idx="1">
                  <c:v>1.0</c:v>
                </c:pt>
                <c:pt idx="2">
                  <c:v>1.0</c:v>
                </c:pt>
                <c:pt idx="3">
                  <c:v>6.0</c:v>
                </c:pt>
                <c:pt idx="4">
                  <c:v>6.0</c:v>
                </c:pt>
                <c:pt idx="5">
                  <c:v>8.0</c:v>
                </c:pt>
                <c:pt idx="6">
                  <c:v>2.0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</c:ser>
        <c:ser>
          <c:idx val="1"/>
          <c:order val="1"/>
          <c:tx>
            <c:strRef>
              <c:f>Round!$R$7:$R$8</c:f>
              <c:strCache>
                <c:ptCount val="1"/>
                <c:pt idx="0">
                  <c:v>Middle, 0 cm 0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pPr>
              <a:solidFill>
                <a:schemeClr val="tx1">
                  <a:lumMod val="95000"/>
                  <a:lumOff val="5000"/>
                </a:schemeClr>
              </a:solidFill>
            </c:spPr>
          </c:marker>
          <c:cat>
            <c:numRef>
              <c:f>Round!$P$9:$P$19</c:f>
              <c:numCache>
                <c:formatCode>General</c:formatCode>
                <c:ptCount val="11"/>
                <c:pt idx="0">
                  <c:v>-200.0</c:v>
                </c:pt>
                <c:pt idx="1">
                  <c:v>-160.0</c:v>
                </c:pt>
                <c:pt idx="2">
                  <c:v>-120.0</c:v>
                </c:pt>
                <c:pt idx="3">
                  <c:v>-80.0</c:v>
                </c:pt>
                <c:pt idx="4">
                  <c:v>-40.0</c:v>
                </c:pt>
                <c:pt idx="5">
                  <c:v>0.0</c:v>
                </c:pt>
                <c:pt idx="6">
                  <c:v>40.0</c:v>
                </c:pt>
                <c:pt idx="7">
                  <c:v>80.0</c:v>
                </c:pt>
                <c:pt idx="8">
                  <c:v>120.0</c:v>
                </c:pt>
                <c:pt idx="9">
                  <c:v>160.0</c:v>
                </c:pt>
                <c:pt idx="10">
                  <c:v>200.0</c:v>
                </c:pt>
              </c:numCache>
            </c:numRef>
          </c:cat>
          <c:val>
            <c:numRef>
              <c:f>Round!$R$9:$R$19</c:f>
              <c:numCache>
                <c:formatCode>General</c:formatCode>
                <c:ptCount val="11"/>
                <c:pt idx="0">
                  <c:v>1.0</c:v>
                </c:pt>
                <c:pt idx="1">
                  <c:v>1.0</c:v>
                </c:pt>
                <c:pt idx="2">
                  <c:v>3.0</c:v>
                </c:pt>
                <c:pt idx="3">
                  <c:v>13.0</c:v>
                </c:pt>
                <c:pt idx="4">
                  <c:v>32.0</c:v>
                </c:pt>
                <c:pt idx="5">
                  <c:v>25.0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</c:ser>
        <c:ser>
          <c:idx val="2"/>
          <c:order val="2"/>
          <c:tx>
            <c:strRef>
              <c:f>Round!$S$7:$S$8</c:f>
              <c:strCache>
                <c:ptCount val="1"/>
                <c:pt idx="0">
                  <c:v>Top, 85 cm 0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cat>
            <c:numRef>
              <c:f>Round!$P$9:$P$19</c:f>
              <c:numCache>
                <c:formatCode>General</c:formatCode>
                <c:ptCount val="11"/>
                <c:pt idx="0">
                  <c:v>-200.0</c:v>
                </c:pt>
                <c:pt idx="1">
                  <c:v>-160.0</c:v>
                </c:pt>
                <c:pt idx="2">
                  <c:v>-120.0</c:v>
                </c:pt>
                <c:pt idx="3">
                  <c:v>-80.0</c:v>
                </c:pt>
                <c:pt idx="4">
                  <c:v>-40.0</c:v>
                </c:pt>
                <c:pt idx="5">
                  <c:v>0.0</c:v>
                </c:pt>
                <c:pt idx="6">
                  <c:v>40.0</c:v>
                </c:pt>
                <c:pt idx="7">
                  <c:v>80.0</c:v>
                </c:pt>
                <c:pt idx="8">
                  <c:v>120.0</c:v>
                </c:pt>
                <c:pt idx="9">
                  <c:v>160.0</c:v>
                </c:pt>
                <c:pt idx="10">
                  <c:v>200.0</c:v>
                </c:pt>
              </c:numCache>
            </c:numRef>
          </c:cat>
          <c:val>
            <c:numRef>
              <c:f>Round!$S$9:$S$19</c:f>
              <c:numCache>
                <c:formatCode>General</c:formatCode>
                <c:ptCount val="11"/>
                <c:pt idx="0">
                  <c:v>1.0</c:v>
                </c:pt>
                <c:pt idx="1">
                  <c:v>0.0</c:v>
                </c:pt>
                <c:pt idx="2">
                  <c:v>5.0</c:v>
                </c:pt>
                <c:pt idx="3">
                  <c:v>11.0</c:v>
                </c:pt>
                <c:pt idx="4">
                  <c:v>6.0</c:v>
                </c:pt>
                <c:pt idx="5">
                  <c:v>12.0</c:v>
                </c:pt>
                <c:pt idx="6">
                  <c:v>2.0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</c:ser>
        <c:marker val="1"/>
        <c:axId val="484209160"/>
        <c:axId val="483857832"/>
      </c:lineChart>
      <c:catAx>
        <c:axId val="4842091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en-US"/>
          </a:p>
        </c:txPr>
        <c:crossAx val="483857832"/>
        <c:crosses val="autoZero"/>
        <c:auto val="1"/>
        <c:lblAlgn val="ctr"/>
        <c:lblOffset val="100"/>
      </c:catAx>
      <c:valAx>
        <c:axId val="48385783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en-US"/>
          </a:p>
        </c:txPr>
        <c:crossAx val="484209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0818525373142"/>
          <c:y val="0.0481718431029454"/>
          <c:w val="0.361654913690934"/>
          <c:h val="0.871248541848936"/>
        </c:manualLayout>
      </c:layout>
      <c:txPr>
        <a:bodyPr/>
        <a:lstStyle/>
        <a:p>
          <a:pPr>
            <a:defRPr lang="ru-RU"/>
          </a:pPr>
          <a:endParaRPr lang="en-US"/>
        </a:p>
      </c:txPr>
    </c:legend>
    <c:plotVisOnly val="1"/>
    <c:dispBlanksAs val="gap"/>
  </c:chart>
  <c:spPr>
    <a:solidFill>
      <a:schemeClr val="bg1"/>
    </a:solidFill>
  </c:sp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layout/>
      <c:txPr>
        <a:bodyPr/>
        <a:lstStyle/>
        <a:p>
          <a:pPr>
            <a:defRPr lang="ru-RU"/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Round!$C$1</c:f>
              <c:strCache>
                <c:ptCount val="1"/>
                <c:pt idx="0">
                  <c:v>Bottom, -90 cm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val>
            <c:numRef>
              <c:f>Round!$C$2:$C$121</c:f>
              <c:numCache>
                <c:formatCode>General</c:formatCode>
                <c:ptCount val="119"/>
                <c:pt idx="34">
                  <c:v>-28.0</c:v>
                </c:pt>
                <c:pt idx="35">
                  <c:v>1.0</c:v>
                </c:pt>
                <c:pt idx="36">
                  <c:v>-59.0</c:v>
                </c:pt>
                <c:pt idx="37">
                  <c:v>35.0</c:v>
                </c:pt>
                <c:pt idx="38">
                  <c:v>37.0</c:v>
                </c:pt>
                <c:pt idx="39">
                  <c:v>-13.0</c:v>
                </c:pt>
                <c:pt idx="40">
                  <c:v>-101.0</c:v>
                </c:pt>
                <c:pt idx="41">
                  <c:v>77.0</c:v>
                </c:pt>
                <c:pt idx="42">
                  <c:v>-64.0</c:v>
                </c:pt>
                <c:pt idx="43">
                  <c:v>73.0</c:v>
                </c:pt>
                <c:pt idx="44">
                  <c:v>-6.0</c:v>
                </c:pt>
                <c:pt idx="45">
                  <c:v>-50.0</c:v>
                </c:pt>
                <c:pt idx="46">
                  <c:v>26.0</c:v>
                </c:pt>
                <c:pt idx="47">
                  <c:v>44.0</c:v>
                </c:pt>
                <c:pt idx="48">
                  <c:v>-120.0</c:v>
                </c:pt>
                <c:pt idx="49">
                  <c:v>76.0</c:v>
                </c:pt>
                <c:pt idx="50">
                  <c:v>17.0</c:v>
                </c:pt>
                <c:pt idx="51">
                  <c:v>-1.0</c:v>
                </c:pt>
                <c:pt idx="52">
                  <c:v>58.0</c:v>
                </c:pt>
                <c:pt idx="53">
                  <c:v>-64.0</c:v>
                </c:pt>
                <c:pt idx="54">
                  <c:v>-56.0</c:v>
                </c:pt>
                <c:pt idx="63">
                  <c:v>3.0</c:v>
                </c:pt>
                <c:pt idx="64">
                  <c:v>71.0</c:v>
                </c:pt>
                <c:pt idx="65">
                  <c:v>6.0</c:v>
                </c:pt>
                <c:pt idx="66">
                  <c:v>-9.0</c:v>
                </c:pt>
                <c:pt idx="67">
                  <c:v>35.0</c:v>
                </c:pt>
                <c:pt idx="68">
                  <c:v>-65.0</c:v>
                </c:pt>
                <c:pt idx="69">
                  <c:v>75.0</c:v>
                </c:pt>
                <c:pt idx="70">
                  <c:v>102.0</c:v>
                </c:pt>
                <c:pt idx="71">
                  <c:v>43.0</c:v>
                </c:pt>
                <c:pt idx="72">
                  <c:v>64.0</c:v>
                </c:pt>
                <c:pt idx="73">
                  <c:v>-29.0</c:v>
                </c:pt>
                <c:pt idx="74">
                  <c:v>41.0</c:v>
                </c:pt>
              </c:numCache>
            </c:numRef>
          </c:val>
        </c:ser>
        <c:marker val="1"/>
        <c:axId val="489467896"/>
        <c:axId val="489471544"/>
      </c:lineChart>
      <c:catAx>
        <c:axId val="489467896"/>
        <c:scaling>
          <c:orientation val="minMax"/>
        </c:scaling>
        <c:axPos val="b"/>
        <c:numFmt formatCode="General" sourceLinked="1"/>
        <c:tickLblPos val="low"/>
        <c:txPr>
          <a:bodyPr/>
          <a:lstStyle/>
          <a:p>
            <a:pPr>
              <a:defRPr lang="ru-RU"/>
            </a:pPr>
            <a:endParaRPr lang="en-US"/>
          </a:p>
        </c:txPr>
        <c:crossAx val="489471544"/>
        <c:crosses val="autoZero"/>
        <c:auto val="1"/>
        <c:lblAlgn val="ctr"/>
        <c:lblOffset val="100"/>
      </c:catAx>
      <c:valAx>
        <c:axId val="4894715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en-US"/>
          </a:p>
        </c:txPr>
        <c:crossAx val="489467896"/>
        <c:crosses val="autoZero"/>
        <c:crossBetween val="between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layout/>
      <c:txPr>
        <a:bodyPr/>
        <a:lstStyle/>
        <a:p>
          <a:pPr>
            <a:defRPr lang="ru-RU"/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Round!$H$1</c:f>
              <c:strCache>
                <c:ptCount val="1"/>
                <c:pt idx="0">
                  <c:v>Middle, 0 cm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pPr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92D050"/>
                </a:solidFill>
              </a:ln>
            </c:spPr>
          </c:marker>
          <c:val>
            <c:numRef>
              <c:f>Round!$H$2:$H$121</c:f>
              <c:numCache>
                <c:formatCode>General</c:formatCode>
                <c:ptCount val="119"/>
                <c:pt idx="6">
                  <c:v>-36.0</c:v>
                </c:pt>
                <c:pt idx="7">
                  <c:v>64.0</c:v>
                </c:pt>
                <c:pt idx="8">
                  <c:v>-91.0</c:v>
                </c:pt>
                <c:pt idx="9">
                  <c:v>144.0</c:v>
                </c:pt>
                <c:pt idx="10">
                  <c:v>-27.0</c:v>
                </c:pt>
                <c:pt idx="11">
                  <c:v>-18.0</c:v>
                </c:pt>
                <c:pt idx="12">
                  <c:v>-46.0</c:v>
                </c:pt>
                <c:pt idx="13">
                  <c:v>90.0</c:v>
                </c:pt>
                <c:pt idx="14">
                  <c:v>-53.0</c:v>
                </c:pt>
                <c:pt idx="15">
                  <c:v>97.0</c:v>
                </c:pt>
                <c:pt idx="16">
                  <c:v>-127.0</c:v>
                </c:pt>
                <c:pt idx="17">
                  <c:v>33.0</c:v>
                </c:pt>
                <c:pt idx="18">
                  <c:v>-11.0</c:v>
                </c:pt>
                <c:pt idx="19">
                  <c:v>8.0</c:v>
                </c:pt>
                <c:pt idx="20">
                  <c:v>18.0</c:v>
                </c:pt>
                <c:pt idx="21">
                  <c:v>1.0</c:v>
                </c:pt>
                <c:pt idx="22">
                  <c:v>-41.0</c:v>
                </c:pt>
                <c:pt idx="23">
                  <c:v>2.0</c:v>
                </c:pt>
                <c:pt idx="24">
                  <c:v>11.0</c:v>
                </c:pt>
                <c:pt idx="25">
                  <c:v>41.0</c:v>
                </c:pt>
                <c:pt idx="26">
                  <c:v>-15.0</c:v>
                </c:pt>
                <c:pt idx="27">
                  <c:v>4.0</c:v>
                </c:pt>
                <c:pt idx="28">
                  <c:v>-23.0</c:v>
                </c:pt>
                <c:pt idx="29">
                  <c:v>5.0</c:v>
                </c:pt>
                <c:pt idx="30">
                  <c:v>-8.0</c:v>
                </c:pt>
                <c:pt idx="31">
                  <c:v>59.0</c:v>
                </c:pt>
                <c:pt idx="32">
                  <c:v>-49.0</c:v>
                </c:pt>
                <c:pt idx="33">
                  <c:v>51.0</c:v>
                </c:pt>
                <c:pt idx="34">
                  <c:v>-43.0</c:v>
                </c:pt>
                <c:pt idx="35">
                  <c:v>39.0</c:v>
                </c:pt>
                <c:pt idx="36">
                  <c:v>-33.0</c:v>
                </c:pt>
                <c:pt idx="37">
                  <c:v>-38.0</c:v>
                </c:pt>
                <c:pt idx="38">
                  <c:v>72.0</c:v>
                </c:pt>
                <c:pt idx="39">
                  <c:v>0.0</c:v>
                </c:pt>
                <c:pt idx="40">
                  <c:v>-75.0</c:v>
                </c:pt>
                <c:pt idx="41">
                  <c:v>53.0</c:v>
                </c:pt>
                <c:pt idx="42">
                  <c:v>-56.0</c:v>
                </c:pt>
                <c:pt idx="43">
                  <c:v>47.0</c:v>
                </c:pt>
                <c:pt idx="44">
                  <c:v>-28.0</c:v>
                </c:pt>
                <c:pt idx="45">
                  <c:v>22.0</c:v>
                </c:pt>
                <c:pt idx="46">
                  <c:v>33.0</c:v>
                </c:pt>
                <c:pt idx="47">
                  <c:v>33.0</c:v>
                </c:pt>
                <c:pt idx="48">
                  <c:v>-166.0</c:v>
                </c:pt>
                <c:pt idx="49">
                  <c:v>121.0</c:v>
                </c:pt>
                <c:pt idx="50">
                  <c:v>-4.0</c:v>
                </c:pt>
                <c:pt idx="51">
                  <c:v>-38.0</c:v>
                </c:pt>
                <c:pt idx="52">
                  <c:v>73.0</c:v>
                </c:pt>
                <c:pt idx="53">
                  <c:v>-77.0</c:v>
                </c:pt>
                <c:pt idx="54">
                  <c:v>-19.0</c:v>
                </c:pt>
                <c:pt idx="63">
                  <c:v>13.0</c:v>
                </c:pt>
                <c:pt idx="64">
                  <c:v>8.0</c:v>
                </c:pt>
                <c:pt idx="65">
                  <c:v>33.0</c:v>
                </c:pt>
                <c:pt idx="66">
                  <c:v>-72.0</c:v>
                </c:pt>
                <c:pt idx="67">
                  <c:v>75.0</c:v>
                </c:pt>
                <c:pt idx="68">
                  <c:v>-108.0</c:v>
                </c:pt>
                <c:pt idx="69">
                  <c:v>66.0</c:v>
                </c:pt>
                <c:pt idx="70">
                  <c:v>-24.0</c:v>
                </c:pt>
                <c:pt idx="71">
                  <c:v>39.0</c:v>
                </c:pt>
                <c:pt idx="72">
                  <c:v>-22.0</c:v>
                </c:pt>
                <c:pt idx="73">
                  <c:v>24.0</c:v>
                </c:pt>
                <c:pt idx="74">
                  <c:v>-5.0</c:v>
                </c:pt>
                <c:pt idx="75">
                  <c:v>-7.0</c:v>
                </c:pt>
                <c:pt idx="76">
                  <c:v>-14.0</c:v>
                </c:pt>
                <c:pt idx="77">
                  <c:v>-12.0</c:v>
                </c:pt>
                <c:pt idx="78">
                  <c:v>7.0</c:v>
                </c:pt>
                <c:pt idx="79">
                  <c:v>-29.0</c:v>
                </c:pt>
                <c:pt idx="80">
                  <c:v>56.0</c:v>
                </c:pt>
                <c:pt idx="81">
                  <c:v>8.0</c:v>
                </c:pt>
                <c:pt idx="82">
                  <c:v>-60.0</c:v>
                </c:pt>
                <c:pt idx="83">
                  <c:v>42.0</c:v>
                </c:pt>
                <c:pt idx="84">
                  <c:v>-4.0</c:v>
                </c:pt>
                <c:pt idx="85">
                  <c:v>3.0</c:v>
                </c:pt>
                <c:pt idx="86">
                  <c:v>12.0</c:v>
                </c:pt>
                <c:pt idx="87">
                  <c:v>-17.0</c:v>
                </c:pt>
                <c:pt idx="88">
                  <c:v>-26.0</c:v>
                </c:pt>
                <c:pt idx="89">
                  <c:v>26.0</c:v>
                </c:pt>
                <c:pt idx="90">
                  <c:v>-4.0</c:v>
                </c:pt>
                <c:pt idx="91">
                  <c:v>-13.0</c:v>
                </c:pt>
                <c:pt idx="92">
                  <c:v>-44.0</c:v>
                </c:pt>
                <c:pt idx="93">
                  <c:v>61.0</c:v>
                </c:pt>
                <c:pt idx="94">
                  <c:v>13.0</c:v>
                </c:pt>
                <c:pt idx="95">
                  <c:v>-99.0</c:v>
                </c:pt>
                <c:pt idx="96">
                  <c:v>66.0</c:v>
                </c:pt>
                <c:pt idx="97">
                  <c:v>-7.0</c:v>
                </c:pt>
                <c:pt idx="98">
                  <c:v>-44.0</c:v>
                </c:pt>
                <c:pt idx="99">
                  <c:v>63.0</c:v>
                </c:pt>
                <c:pt idx="100">
                  <c:v>43.0</c:v>
                </c:pt>
                <c:pt idx="101">
                  <c:v>-38.0</c:v>
                </c:pt>
                <c:pt idx="102">
                  <c:v>-62.0</c:v>
                </c:pt>
                <c:pt idx="103">
                  <c:v>45.0</c:v>
                </c:pt>
                <c:pt idx="104">
                  <c:v>15.0</c:v>
                </c:pt>
                <c:pt idx="105">
                  <c:v>-28.0</c:v>
                </c:pt>
                <c:pt idx="106">
                  <c:v>-22.0</c:v>
                </c:pt>
                <c:pt idx="107">
                  <c:v>65.0</c:v>
                </c:pt>
                <c:pt idx="108">
                  <c:v>-9.0</c:v>
                </c:pt>
                <c:pt idx="109">
                  <c:v>4.0</c:v>
                </c:pt>
                <c:pt idx="110">
                  <c:v>-22.0</c:v>
                </c:pt>
              </c:numCache>
            </c:numRef>
          </c:val>
        </c:ser>
        <c:marker val="1"/>
        <c:axId val="484166168"/>
        <c:axId val="491267688"/>
      </c:lineChart>
      <c:catAx>
        <c:axId val="484166168"/>
        <c:scaling>
          <c:orientation val="minMax"/>
        </c:scaling>
        <c:axPos val="b"/>
        <c:tickLblPos val="low"/>
        <c:txPr>
          <a:bodyPr/>
          <a:lstStyle/>
          <a:p>
            <a:pPr>
              <a:defRPr lang="ru-RU"/>
            </a:pPr>
            <a:endParaRPr lang="en-US"/>
          </a:p>
        </c:txPr>
        <c:crossAx val="491267688"/>
        <c:crosses val="autoZero"/>
        <c:auto val="1"/>
        <c:lblAlgn val="ctr"/>
        <c:lblOffset val="100"/>
      </c:catAx>
      <c:valAx>
        <c:axId val="4912676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en-US"/>
          </a:p>
        </c:txPr>
        <c:crossAx val="484166168"/>
        <c:crosses val="autoZero"/>
        <c:crossBetween val="between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layout/>
      <c:txPr>
        <a:bodyPr/>
        <a:lstStyle/>
        <a:p>
          <a:pPr>
            <a:defRPr lang="ru-RU"/>
          </a:pPr>
          <a:endParaRPr lang="en-US"/>
        </a:p>
      </c:txPr>
    </c:title>
    <c:plotArea>
      <c:layout/>
      <c:lineChart>
        <c:grouping val="standard"/>
        <c:ser>
          <c:idx val="0"/>
          <c:order val="0"/>
          <c:tx>
            <c:strRef>
              <c:f>Round!$M$1</c:f>
              <c:strCache>
                <c:ptCount val="1"/>
                <c:pt idx="0">
                  <c:v>Top, 85 cm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val>
            <c:numRef>
              <c:f>Round!$M$2:$M$121</c:f>
              <c:numCache>
                <c:formatCode>General</c:formatCode>
                <c:ptCount val="119"/>
                <c:pt idx="30">
                  <c:v>-10.0</c:v>
                </c:pt>
                <c:pt idx="31">
                  <c:v>20.0</c:v>
                </c:pt>
                <c:pt idx="32">
                  <c:v>-18.0</c:v>
                </c:pt>
                <c:pt idx="33">
                  <c:v>29.0</c:v>
                </c:pt>
                <c:pt idx="34">
                  <c:v>-41.0</c:v>
                </c:pt>
                <c:pt idx="35">
                  <c:v>75.0</c:v>
                </c:pt>
                <c:pt idx="36">
                  <c:v>-3.0</c:v>
                </c:pt>
                <c:pt idx="37">
                  <c:v>-103.0</c:v>
                </c:pt>
                <c:pt idx="38">
                  <c:v>110.0</c:v>
                </c:pt>
                <c:pt idx="39">
                  <c:v>7.0</c:v>
                </c:pt>
                <c:pt idx="40">
                  <c:v>-65.0</c:v>
                </c:pt>
                <c:pt idx="41">
                  <c:v>33.0</c:v>
                </c:pt>
                <c:pt idx="42">
                  <c:v>-46.0</c:v>
                </c:pt>
                <c:pt idx="43">
                  <c:v>29.0</c:v>
                </c:pt>
                <c:pt idx="44">
                  <c:v>-50.0</c:v>
                </c:pt>
                <c:pt idx="45">
                  <c:v>78.0</c:v>
                </c:pt>
                <c:pt idx="46">
                  <c:v>36.0</c:v>
                </c:pt>
                <c:pt idx="47">
                  <c:v>19.0</c:v>
                </c:pt>
                <c:pt idx="48">
                  <c:v>-191.0</c:v>
                </c:pt>
                <c:pt idx="49">
                  <c:v>145.0</c:v>
                </c:pt>
                <c:pt idx="50">
                  <c:v>-13.0</c:v>
                </c:pt>
                <c:pt idx="51">
                  <c:v>-59.0</c:v>
                </c:pt>
                <c:pt idx="52">
                  <c:v>76.0</c:v>
                </c:pt>
                <c:pt idx="53">
                  <c:v>-84.0</c:v>
                </c:pt>
                <c:pt idx="54">
                  <c:v>10.0</c:v>
                </c:pt>
                <c:pt idx="63">
                  <c:v>28.0</c:v>
                </c:pt>
                <c:pt idx="64">
                  <c:v>-43.0</c:v>
                </c:pt>
                <c:pt idx="65">
                  <c:v>65.0</c:v>
                </c:pt>
                <c:pt idx="66">
                  <c:v>-118.0</c:v>
                </c:pt>
                <c:pt idx="67">
                  <c:v>122.0</c:v>
                </c:pt>
                <c:pt idx="68">
                  <c:v>-107.0</c:v>
                </c:pt>
                <c:pt idx="69">
                  <c:v>58.0</c:v>
                </c:pt>
                <c:pt idx="70">
                  <c:v>-57.0</c:v>
                </c:pt>
                <c:pt idx="71">
                  <c:v>98.0</c:v>
                </c:pt>
                <c:pt idx="72">
                  <c:v>-75.0</c:v>
                </c:pt>
                <c:pt idx="73">
                  <c:v>75.0</c:v>
                </c:pt>
                <c:pt idx="74">
                  <c:v>-53.0</c:v>
                </c:pt>
                <c:pt idx="75">
                  <c:v>57.0</c:v>
                </c:pt>
                <c:pt idx="76">
                  <c:v>-59.0</c:v>
                </c:pt>
                <c:pt idx="77">
                  <c:v>31.0</c:v>
                </c:pt>
                <c:pt idx="78">
                  <c:v>-16.0</c:v>
                </c:pt>
                <c:pt idx="79">
                  <c:v>-15.0</c:v>
                </c:pt>
                <c:pt idx="80">
                  <c:v>16.0</c:v>
                </c:pt>
                <c:pt idx="81">
                  <c:v>72.0</c:v>
                </c:pt>
                <c:pt idx="82">
                  <c:v>-105.0</c:v>
                </c:pt>
                <c:pt idx="83">
                  <c:v>72.0</c:v>
                </c:pt>
                <c:pt idx="84">
                  <c:v>-48.0</c:v>
                </c:pt>
                <c:pt idx="85">
                  <c:v>50.0</c:v>
                </c:pt>
                <c:pt idx="86">
                  <c:v>9.0</c:v>
                </c:pt>
              </c:numCache>
            </c:numRef>
          </c:val>
        </c:ser>
        <c:marker val="1"/>
        <c:axId val="464403848"/>
        <c:axId val="489477512"/>
      </c:lineChart>
      <c:catAx>
        <c:axId val="464403848"/>
        <c:scaling>
          <c:orientation val="minMax"/>
        </c:scaling>
        <c:axPos val="b"/>
        <c:tickLblPos val="low"/>
        <c:txPr>
          <a:bodyPr/>
          <a:lstStyle/>
          <a:p>
            <a:pPr>
              <a:defRPr lang="ru-RU"/>
            </a:pPr>
            <a:endParaRPr lang="en-US"/>
          </a:p>
        </c:txPr>
        <c:crossAx val="489477512"/>
        <c:crosses val="autoZero"/>
        <c:auto val="1"/>
        <c:lblAlgn val="ctr"/>
        <c:lblOffset val="100"/>
      </c:catAx>
      <c:valAx>
        <c:axId val="4894775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en-US"/>
          </a:p>
        </c:txPr>
        <c:crossAx val="464403848"/>
        <c:crosses val="autoZero"/>
        <c:crossBetween val="between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lang="ru-RU"/>
            </a:pPr>
            <a:r>
              <a:rPr lang="en-GB" dirty="0"/>
              <a:t>1 bar (NO</a:t>
            </a:r>
            <a:r>
              <a:rPr lang="en-GB" baseline="-25000" dirty="0"/>
              <a:t>2</a:t>
            </a:r>
            <a:r>
              <a:rPr lang="en-GB" dirty="0"/>
              <a:t>), 1750 V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Лист1!$K$7:$K$8</c:f>
              <c:strCache>
                <c:ptCount val="1"/>
                <c:pt idx="0">
                  <c:v>1 bar (NO2), 1750 V 0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cat>
            <c:numRef>
              <c:f>Лист1!$J$9:$J$19</c:f>
              <c:numCache>
                <c:formatCode>General</c:formatCode>
                <c:ptCount val="11"/>
                <c:pt idx="0">
                  <c:v>-200.0</c:v>
                </c:pt>
                <c:pt idx="1">
                  <c:v>-160.0</c:v>
                </c:pt>
                <c:pt idx="2">
                  <c:v>-120.0</c:v>
                </c:pt>
                <c:pt idx="3">
                  <c:v>-80.0</c:v>
                </c:pt>
                <c:pt idx="4">
                  <c:v>-40.0</c:v>
                </c:pt>
                <c:pt idx="5">
                  <c:v>0.0</c:v>
                </c:pt>
                <c:pt idx="6">
                  <c:v>40.0</c:v>
                </c:pt>
                <c:pt idx="7">
                  <c:v>80.0</c:v>
                </c:pt>
                <c:pt idx="8">
                  <c:v>120.0</c:v>
                </c:pt>
                <c:pt idx="9">
                  <c:v>160.0</c:v>
                </c:pt>
                <c:pt idx="10">
                  <c:v>200.0</c:v>
                </c:pt>
              </c:numCache>
            </c:numRef>
          </c:cat>
          <c:val>
            <c:numRef>
              <c:f>Лист1!$K$9:$K$19</c:f>
              <c:numCache>
                <c:formatCode>General</c:formatCode>
                <c:ptCount val="11"/>
                <c:pt idx="0">
                  <c:v>0.0</c:v>
                </c:pt>
                <c:pt idx="1">
                  <c:v>0.0</c:v>
                </c:pt>
                <c:pt idx="2">
                  <c:v>1.0</c:v>
                </c:pt>
                <c:pt idx="3">
                  <c:v>6.0</c:v>
                </c:pt>
                <c:pt idx="4">
                  <c:v>13.0</c:v>
                </c:pt>
                <c:pt idx="5">
                  <c:v>13.0</c:v>
                </c:pt>
                <c:pt idx="6">
                  <c:v>7.0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</c:ser>
        <c:marker val="1"/>
        <c:axId val="483868136"/>
        <c:axId val="483871352"/>
      </c:lineChart>
      <c:catAx>
        <c:axId val="4838681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en-US"/>
          </a:p>
        </c:txPr>
        <c:crossAx val="483871352"/>
        <c:crosses val="autoZero"/>
        <c:auto val="1"/>
        <c:lblAlgn val="ctr"/>
        <c:lblOffset val="100"/>
      </c:catAx>
      <c:valAx>
        <c:axId val="4838713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en-US"/>
          </a:p>
        </c:txPr>
        <c:crossAx val="483868136"/>
        <c:crosses val="autoZero"/>
        <c:crossBetween val="between"/>
      </c:valAx>
    </c:plotArea>
    <c:plotVisOnly val="1"/>
    <c:dispBlanksAs val="gap"/>
  </c:chart>
  <c:spPr>
    <a:solidFill>
      <a:schemeClr val="bg1"/>
    </a:solidFill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lang="ru-RU"/>
            </a:pPr>
            <a:r>
              <a:rPr lang="pt-BR" dirty="0"/>
              <a:t>1 bar (NO</a:t>
            </a:r>
            <a:r>
              <a:rPr lang="pt-BR" baseline="-25000" dirty="0"/>
              <a:t>2</a:t>
            </a:r>
            <a:r>
              <a:rPr lang="pt-BR" dirty="0"/>
              <a:t>), 1750 V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Лист1!$G$7:$G$8</c:f>
              <c:strCache>
                <c:ptCount val="1"/>
                <c:pt idx="0">
                  <c:v>1 bar (NO2), 1750 V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</c:spPr>
          </c:marker>
          <c:cat>
            <c:numRef>
              <c:f>Лист1!$A$9:$F$51</c:f>
              <c:numCache>
                <c:formatCode>General</c:formatCode>
                <c:ptCount val="43"/>
                <c:pt idx="0">
                  <c:v>9.0</c:v>
                </c:pt>
                <c:pt idx="1">
                  <c:v>10.0</c:v>
                </c:pt>
                <c:pt idx="2">
                  <c:v>11.0</c:v>
                </c:pt>
                <c:pt idx="3">
                  <c:v>12.0</c:v>
                </c:pt>
                <c:pt idx="4">
                  <c:v>13.0</c:v>
                </c:pt>
                <c:pt idx="5">
                  <c:v>14.0</c:v>
                </c:pt>
                <c:pt idx="6">
                  <c:v>15.0</c:v>
                </c:pt>
                <c:pt idx="7">
                  <c:v>16.0</c:v>
                </c:pt>
                <c:pt idx="8">
                  <c:v>17.0</c:v>
                </c:pt>
                <c:pt idx="9">
                  <c:v>18.0</c:v>
                </c:pt>
                <c:pt idx="10">
                  <c:v>19.0</c:v>
                </c:pt>
                <c:pt idx="11">
                  <c:v>20.0</c:v>
                </c:pt>
                <c:pt idx="12">
                  <c:v>21.0</c:v>
                </c:pt>
                <c:pt idx="13">
                  <c:v>22.0</c:v>
                </c:pt>
                <c:pt idx="14">
                  <c:v>23.0</c:v>
                </c:pt>
                <c:pt idx="15">
                  <c:v>24.0</c:v>
                </c:pt>
                <c:pt idx="16">
                  <c:v>25.0</c:v>
                </c:pt>
                <c:pt idx="17">
                  <c:v>26.0</c:v>
                </c:pt>
                <c:pt idx="18">
                  <c:v>27.0</c:v>
                </c:pt>
                <c:pt idx="19">
                  <c:v>28.0</c:v>
                </c:pt>
                <c:pt idx="20">
                  <c:v>29.0</c:v>
                </c:pt>
                <c:pt idx="21">
                  <c:v>30.0</c:v>
                </c:pt>
                <c:pt idx="22">
                  <c:v>31.0</c:v>
                </c:pt>
                <c:pt idx="23">
                  <c:v>32.0</c:v>
                </c:pt>
                <c:pt idx="24">
                  <c:v>33.0</c:v>
                </c:pt>
                <c:pt idx="25">
                  <c:v>34.0</c:v>
                </c:pt>
                <c:pt idx="26">
                  <c:v>35.0</c:v>
                </c:pt>
                <c:pt idx="27">
                  <c:v>36.0</c:v>
                </c:pt>
                <c:pt idx="28">
                  <c:v>37.0</c:v>
                </c:pt>
                <c:pt idx="29">
                  <c:v>38.0</c:v>
                </c:pt>
                <c:pt idx="30">
                  <c:v>39.0</c:v>
                </c:pt>
                <c:pt idx="31">
                  <c:v>40.0</c:v>
                </c:pt>
                <c:pt idx="32">
                  <c:v>41.0</c:v>
                </c:pt>
                <c:pt idx="33">
                  <c:v>42.0</c:v>
                </c:pt>
                <c:pt idx="34">
                  <c:v>43.0</c:v>
                </c:pt>
                <c:pt idx="35">
                  <c:v>44.0</c:v>
                </c:pt>
                <c:pt idx="36">
                  <c:v>45.0</c:v>
                </c:pt>
                <c:pt idx="37">
                  <c:v>46.0</c:v>
                </c:pt>
                <c:pt idx="38">
                  <c:v>47.0</c:v>
                </c:pt>
                <c:pt idx="39">
                  <c:v>48.0</c:v>
                </c:pt>
                <c:pt idx="40">
                  <c:v>49.0</c:v>
                </c:pt>
                <c:pt idx="41">
                  <c:v>50.0</c:v>
                </c:pt>
                <c:pt idx="42">
                  <c:v>51.0</c:v>
                </c:pt>
              </c:numCache>
            </c:numRef>
          </c:cat>
          <c:val>
            <c:numRef>
              <c:f>Лист1!$G$9:$G$51</c:f>
              <c:numCache>
                <c:formatCode>General</c:formatCode>
                <c:ptCount val="43"/>
                <c:pt idx="0">
                  <c:v>-20.5</c:v>
                </c:pt>
                <c:pt idx="1">
                  <c:v>34.5</c:v>
                </c:pt>
                <c:pt idx="2">
                  <c:v>-22.5</c:v>
                </c:pt>
                <c:pt idx="3">
                  <c:v>57.5</c:v>
                </c:pt>
                <c:pt idx="4">
                  <c:v>60.5</c:v>
                </c:pt>
                <c:pt idx="6">
                  <c:v>32.5</c:v>
                </c:pt>
                <c:pt idx="8">
                  <c:v>43.5</c:v>
                </c:pt>
                <c:pt idx="9">
                  <c:v>37.5</c:v>
                </c:pt>
                <c:pt idx="11">
                  <c:v>-24.5</c:v>
                </c:pt>
                <c:pt idx="12">
                  <c:v>48.5</c:v>
                </c:pt>
                <c:pt idx="13">
                  <c:v>40.5</c:v>
                </c:pt>
                <c:pt idx="14">
                  <c:v>-12.5</c:v>
                </c:pt>
                <c:pt idx="15">
                  <c:v>-30.5</c:v>
                </c:pt>
                <c:pt idx="16">
                  <c:v>-43.5</c:v>
                </c:pt>
                <c:pt idx="17">
                  <c:v>-22.5</c:v>
                </c:pt>
                <c:pt idx="18">
                  <c:v>-93.5</c:v>
                </c:pt>
                <c:pt idx="19">
                  <c:v>25.5</c:v>
                </c:pt>
                <c:pt idx="20">
                  <c:v>-56.5</c:v>
                </c:pt>
                <c:pt idx="21">
                  <c:v>-2.5</c:v>
                </c:pt>
                <c:pt idx="22">
                  <c:v>-8.5</c:v>
                </c:pt>
                <c:pt idx="23">
                  <c:v>-52.5</c:v>
                </c:pt>
                <c:pt idx="24">
                  <c:v>-13.5</c:v>
                </c:pt>
                <c:pt idx="25">
                  <c:v>25.5</c:v>
                </c:pt>
                <c:pt idx="26">
                  <c:v>1.5</c:v>
                </c:pt>
                <c:pt idx="27">
                  <c:v>47.5</c:v>
                </c:pt>
                <c:pt idx="28">
                  <c:v>-8.5</c:v>
                </c:pt>
                <c:pt idx="29">
                  <c:v>72.5</c:v>
                </c:pt>
                <c:pt idx="30">
                  <c:v>5.5</c:v>
                </c:pt>
                <c:pt idx="31">
                  <c:v>-49.5</c:v>
                </c:pt>
                <c:pt idx="32">
                  <c:v>27.5</c:v>
                </c:pt>
                <c:pt idx="33">
                  <c:v>5.5</c:v>
                </c:pt>
                <c:pt idx="34">
                  <c:v>-69.5</c:v>
                </c:pt>
                <c:pt idx="35">
                  <c:v>26.5</c:v>
                </c:pt>
                <c:pt idx="36">
                  <c:v>-27.5</c:v>
                </c:pt>
                <c:pt idx="37">
                  <c:v>-75.5</c:v>
                </c:pt>
                <c:pt idx="38">
                  <c:v>-14.5</c:v>
                </c:pt>
                <c:pt idx="39">
                  <c:v>-25.5</c:v>
                </c:pt>
                <c:pt idx="40">
                  <c:v>13.5</c:v>
                </c:pt>
                <c:pt idx="41">
                  <c:v>29.5</c:v>
                </c:pt>
                <c:pt idx="42">
                  <c:v>38.5</c:v>
                </c:pt>
              </c:numCache>
            </c:numRef>
          </c:val>
        </c:ser>
        <c:marker val="1"/>
        <c:axId val="464427656"/>
        <c:axId val="488718952"/>
      </c:lineChart>
      <c:catAx>
        <c:axId val="464427656"/>
        <c:scaling>
          <c:orientation val="minMax"/>
        </c:scaling>
        <c:axPos val="b"/>
        <c:numFmt formatCode="General" sourceLinked="1"/>
        <c:tickLblPos val="low"/>
        <c:txPr>
          <a:bodyPr/>
          <a:lstStyle/>
          <a:p>
            <a:pPr>
              <a:defRPr lang="ru-RU"/>
            </a:pPr>
            <a:endParaRPr lang="en-US"/>
          </a:p>
        </c:txPr>
        <c:crossAx val="488718952"/>
        <c:crosses val="autoZero"/>
        <c:auto val="1"/>
        <c:lblAlgn val="ctr"/>
        <c:lblOffset val="100"/>
      </c:catAx>
      <c:valAx>
        <c:axId val="4887189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en-US"/>
          </a:p>
        </c:txPr>
        <c:crossAx val="464427656"/>
        <c:crosses val="autoZero"/>
        <c:crossBetween val="between"/>
      </c:valAx>
    </c:plotArea>
    <c:plotVisOnly val="1"/>
    <c:dispBlanksAs val="gap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0.62114</cdr:x>
      <cdr:y>0.15477</cdr:y>
    </cdr:from>
    <cdr:to>
      <cdr:x>0.96213</cdr:x>
      <cdr:y>0.97429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50686" y="421946"/>
          <a:ext cx="1235576" cy="22341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 smtClean="0">
            <a:solidFill>
              <a:srgbClr val="00B050"/>
            </a:solidFill>
          </a:endParaRPr>
        </a:p>
        <a:p xmlns:a="http://schemas.openxmlformats.org/drawingml/2006/main">
          <a:r>
            <a:rPr lang="en-US" sz="1400" b="1" dirty="0" smtClean="0">
              <a:solidFill>
                <a:srgbClr val="00B050"/>
              </a:solidFill>
            </a:rPr>
            <a:t>M =         7 </a:t>
          </a:r>
          <a:r>
            <a:rPr lang="en-US" sz="1400" b="1" dirty="0" smtClean="0">
              <a:solidFill>
                <a:srgbClr val="00B050"/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rgbClr val="00B050"/>
              </a:solidFill>
            </a:rPr>
            <a:t>m</a:t>
          </a:r>
        </a:p>
        <a:p xmlns:a="http://schemas.openxmlformats.org/drawingml/2006/main">
          <a:r>
            <a:rPr lang="en-US" sz="1400" b="1" dirty="0" smtClean="0">
              <a:solidFill>
                <a:srgbClr val="00B050"/>
              </a:solidFill>
            </a:rPr>
            <a:t>RMS = 57 </a:t>
          </a:r>
          <a:r>
            <a:rPr lang="en-US" sz="1400" b="1" dirty="0" smtClean="0">
              <a:solidFill>
                <a:srgbClr val="00B050"/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rgbClr val="00B050"/>
              </a:solidFill>
            </a:rPr>
            <a:t>m</a:t>
          </a:r>
        </a:p>
        <a:p xmlns:a="http://schemas.openxmlformats.org/drawingml/2006/main">
          <a:endParaRPr lang="en-US" sz="1400" b="1" dirty="0">
            <a:solidFill>
              <a:srgbClr val="00B050"/>
            </a:solidFill>
          </a:endParaRPr>
        </a:p>
        <a:p xmlns:a="http://schemas.openxmlformats.org/drawingml/2006/main">
          <a:endParaRPr lang="en-US" sz="800" b="1" dirty="0" smtClean="0">
            <a:solidFill>
              <a:srgbClr val="00B050"/>
            </a:solidFill>
          </a:endParaRPr>
        </a:p>
        <a:p xmlns:a="http://schemas.openxmlformats.org/drawingml/2006/main"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M =       -1 </a:t>
          </a:r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m</a:t>
          </a:r>
        </a:p>
        <a:p xmlns:a="http://schemas.openxmlformats.org/drawingml/2006/main"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RMS = 5</a:t>
          </a:r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0</a:t>
          </a:r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m</a:t>
          </a:r>
          <a:endParaRPr lang="ru-RU" sz="1400" b="1" dirty="0" smtClean="0">
            <a:solidFill>
              <a:schemeClr val="tx1">
                <a:lumMod val="95000"/>
                <a:lumOff val="5000"/>
              </a:schemeClr>
            </a:solidFill>
          </a:endParaRPr>
        </a:p>
        <a:p xmlns:a="http://schemas.openxmlformats.org/drawingml/2006/main">
          <a:endParaRPr lang="en-US" sz="1800" b="1" dirty="0">
            <a:solidFill>
              <a:srgbClr val="00B050"/>
            </a:solidFill>
          </a:endParaRPr>
        </a:p>
        <a:p xmlns:a="http://schemas.openxmlformats.org/drawingml/2006/main">
          <a:r>
            <a:rPr lang="en-US" sz="1400" b="1" dirty="0" smtClean="0">
              <a:solidFill>
                <a:srgbClr val="FF0000"/>
              </a:solidFill>
            </a:rPr>
            <a:t>M =        1 </a:t>
          </a:r>
          <a:r>
            <a:rPr lang="en-US" sz="1400" b="1" dirty="0" smtClean="0">
              <a:solidFill>
                <a:srgbClr val="FF0000"/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rgbClr val="FF0000"/>
              </a:solidFill>
            </a:rPr>
            <a:t>m</a:t>
          </a:r>
        </a:p>
        <a:p xmlns:a="http://schemas.openxmlformats.org/drawingml/2006/main">
          <a:r>
            <a:rPr lang="en-US" sz="1400" b="1" dirty="0" smtClean="0">
              <a:solidFill>
                <a:srgbClr val="FF0000"/>
              </a:solidFill>
            </a:rPr>
            <a:t>RMS = 70 </a:t>
          </a:r>
          <a:r>
            <a:rPr lang="en-US" sz="1400" b="1" dirty="0" smtClean="0">
              <a:solidFill>
                <a:srgbClr val="FF0000"/>
              </a:solidFill>
              <a:latin typeface="Symbol" panose="05050102010706020507" pitchFamily="18" charset="2"/>
            </a:rPr>
            <a:t>m</a:t>
          </a:r>
          <a:r>
            <a:rPr lang="en-US" sz="1400" b="1" dirty="0" smtClean="0">
              <a:solidFill>
                <a:srgbClr val="FF0000"/>
              </a:solidFill>
            </a:rPr>
            <a:t>m</a:t>
          </a:r>
          <a:endParaRPr lang="ru-RU" sz="1400" b="1" dirty="0" smtClean="0">
            <a:solidFill>
              <a:srgbClr val="FF0000"/>
            </a:solidFill>
          </a:endParaRPr>
        </a:p>
        <a:p xmlns:a="http://schemas.openxmlformats.org/drawingml/2006/main">
          <a:endParaRPr lang="ru-RU" sz="1400" b="1" dirty="0">
            <a:solidFill>
              <a:srgbClr val="00B05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516B6-E814-2C49-B860-3D7D92FE734D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2035E-95DC-9B4D-8232-4EDB811CE9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644174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D38E8-592A-1242-A6AE-43D7FCB2893E}" type="datetimeFigureOut">
              <a:rPr lang="en-US" smtClean="0"/>
              <a:pPr/>
              <a:t>9/3/14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369FE-8D88-BE4F-9507-5AAF9B74EC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122860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C418A-C961-CB46-9E80-100EE20C74E0}" type="slidenum">
              <a:rPr lang="fr-CA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CF606-59DC-6348-A838-67D5377F8CA1}" type="slidenum">
              <a:rPr lang="fr-CA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02119-D8E2-5340-81C6-B751867484AB}" type="slidenum">
              <a:rPr lang="fr-CA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8150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8427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4402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5566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43610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6307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4097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8849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D63EA-9C91-4F40-82F3-46536DDDA87A}" type="slidenum">
              <a:rPr lang="fr-CA"/>
              <a:pPr/>
              <a:t>‹#›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211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4237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397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7E825-A76C-EF47-8B17-F22E488215F6}" type="slidenum">
              <a:rPr lang="fr-CA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9DF6E-0A86-4D4B-8CC9-90E51CF661C0}" type="slidenum">
              <a:rPr lang="fr-CA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A6CA0-8074-2344-9618-4319383DB990}" type="slidenum">
              <a:rPr lang="fr-CA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DF844-ED02-9241-9D8E-609928222135}" type="slidenum">
              <a:rPr lang="fr-CA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1A4102-80D7-E349-AF67-1CA1EDA26F96}" type="slidenum">
              <a:rPr lang="fr-CA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76D3C-8735-D64F-985D-5EE4A1BBAF43}" type="slidenum">
              <a:rPr lang="fr-CA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B0E13D-F58A-6042-A26E-51DE7CFE68AA}" type="slidenum">
              <a:rPr lang="fr-CA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3D4A93E-7C0E-5146-82AA-8E68F5EFBF51}" type="slidenum">
              <a:rPr lang="fr-CA"/>
              <a:pPr/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C4226CF-410C-0540-A02A-10C658FF6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9/3/14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78E90F6-050C-374D-9F27-8E1F4F88467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5030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3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jpeg"/><Relationship Id="rId9" Type="http://schemas.openxmlformats.org/officeDocument/2006/relationships/image" Target="../media/image37.jpeg"/><Relationship Id="rId10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7" Type="http://schemas.openxmlformats.org/officeDocument/2006/relationships/chart" Target="../charts/chart3.xml"/><Relationship Id="rId8" Type="http://schemas.openxmlformats.org/officeDocument/2006/relationships/chart" Target="../charts/chart4.xml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chart" Target="../charts/chart5.xml"/><Relationship Id="rId6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image" Target="../media/image31.jpeg"/><Relationship Id="rId11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8420472" cy="240369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Assembling of Straw Modules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at JINR</a:t>
            </a:r>
            <a:br>
              <a:rPr lang="en-US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has been FINISHED!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5932288"/>
            <a:ext cx="4673724" cy="648072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>
                <a:solidFill>
                  <a:srgbClr val="002060"/>
                </a:solidFill>
                <a:latin typeface="Comic Sans MS" charset="0"/>
              </a:rPr>
              <a:t>Yu. </a:t>
            </a:r>
            <a:r>
              <a:rPr lang="en-US" sz="2000" dirty="0" err="1">
                <a:solidFill>
                  <a:srgbClr val="002060"/>
                </a:solidFill>
                <a:latin typeface="Comic Sans MS" charset="0"/>
              </a:rPr>
              <a:t>Potrebenikov</a:t>
            </a:r>
            <a:endParaRPr lang="en-US" sz="2000" dirty="0">
              <a:solidFill>
                <a:srgbClr val="002060"/>
              </a:solidFill>
              <a:latin typeface="Comic Sans MS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1800" i="1" dirty="0">
                <a:solidFill>
                  <a:srgbClr val="0000FF"/>
                </a:solidFill>
                <a:latin typeface="Comic Sans MS" charset="0"/>
              </a:rPr>
              <a:t>Straw WG meeting, September </a:t>
            </a:r>
            <a:r>
              <a:rPr lang="en-US" sz="1800" i="1" dirty="0" smtClean="0">
                <a:solidFill>
                  <a:srgbClr val="0000FF"/>
                </a:solidFill>
                <a:latin typeface="Comic Sans MS" charset="0"/>
              </a:rPr>
              <a:t>03, </a:t>
            </a:r>
            <a:r>
              <a:rPr lang="en-US" sz="1800" i="1" dirty="0">
                <a:solidFill>
                  <a:srgbClr val="0000FF"/>
                </a:solidFill>
                <a:latin typeface="Comic Sans MS" charset="0"/>
              </a:rPr>
              <a:t>2014</a:t>
            </a:r>
            <a:endParaRPr lang="ru-RU" sz="1800" i="1" dirty="0">
              <a:solidFill>
                <a:srgbClr val="0000FF"/>
              </a:solidFill>
              <a:latin typeface="Comic Sans MS" charset="0"/>
            </a:endParaRPr>
          </a:p>
          <a:p>
            <a:endParaRPr lang="en-US" dirty="0"/>
          </a:p>
        </p:txBody>
      </p:sp>
      <p:pic>
        <p:nvPicPr>
          <p:cNvPr id="4" name="Picture 7" descr="na62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304" y="-27384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5" name="Picture 12" descr="emblemaLHEP-l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447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Untitled-2"/>
          <p:cNvPicPr>
            <a:picLocks noChangeAspect="1" noChangeArrowheads="1"/>
          </p:cNvPicPr>
          <p:nvPr/>
        </p:nvPicPr>
        <p:blipFill>
          <a:blip r:embed="rId3" cstate="print"/>
          <a:srcRect t="33961" r="6107" b="30190"/>
          <a:stretch>
            <a:fillRect/>
          </a:stretch>
        </p:blipFill>
        <p:spPr bwMode="auto">
          <a:xfrm>
            <a:off x="4688656" y="5669959"/>
            <a:ext cx="39878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5536" y="44624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400" kern="0" dirty="0">
                <a:solidFill>
                  <a:srgbClr val="000090"/>
                </a:solidFill>
                <a:latin typeface="Comic Sans MS" charset="0"/>
              </a:rPr>
              <a:t>Detector production at </a:t>
            </a: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JINR: </a:t>
            </a:r>
          </a:p>
          <a:p>
            <a:pPr lvl="0" algn="ctr"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                               straw positioning test</a:t>
            </a: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02896" y="6337126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10</a:t>
            </a:fld>
            <a:endParaRPr lang="fr-CA" dirty="0"/>
          </a:p>
        </p:txBody>
      </p:sp>
      <p:pic>
        <p:nvPicPr>
          <p:cNvPr id="23" name="Picture 2" descr="D:\NA62\Отчеты\Доклад Болгария 2013\Machinery August 2011 quality micro epsilon Laser triangulation princip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4765" y="4447952"/>
            <a:ext cx="91916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46"/>
          <p:cNvSpPr txBox="1">
            <a:spLocks noChangeArrowheads="1"/>
          </p:cNvSpPr>
          <p:nvPr/>
        </p:nvSpPr>
        <p:spPr bwMode="auto">
          <a:xfrm>
            <a:off x="1928813" y="4507490"/>
            <a:ext cx="8467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Laser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25" name="Picture 3" descr="P1010114"/>
          <p:cNvPicPr>
            <a:picLocks noChangeAspect="1" noChangeArrowheads="1"/>
          </p:cNvPicPr>
          <p:nvPr/>
        </p:nvPicPr>
        <p:blipFill>
          <a:blip r:embed="rId7" cstate="print"/>
          <a:srcRect l="6815" t="13290" r="44374"/>
          <a:stretch>
            <a:fillRect/>
          </a:stretch>
        </p:blipFill>
        <p:spPr bwMode="auto">
          <a:xfrm>
            <a:off x="214313" y="4500563"/>
            <a:ext cx="1643062" cy="21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 descr="I:\DCIM\100OLYMP\P10100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5" y="571500"/>
            <a:ext cx="280987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D:\NA62\Отчеты\Доклад Болгария 2013\teilungen_l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764704"/>
            <a:ext cx="1357313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170"/>
          <p:cNvSpPr txBox="1">
            <a:spLocks noChangeArrowheads="1"/>
          </p:cNvSpPr>
          <p:nvPr/>
        </p:nvSpPr>
        <p:spPr bwMode="auto">
          <a:xfrm>
            <a:off x="3212976" y="1740193"/>
            <a:ext cx="11430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Optical </a:t>
            </a:r>
            <a:r>
              <a:rPr lang="en-US" sz="1400" dirty="0">
                <a:solidFill>
                  <a:srgbClr val="002060"/>
                </a:solidFill>
                <a:latin typeface="+mn-lt"/>
                <a:cs typeface="Arial" pitchFamily="34" charset="0"/>
              </a:rPr>
              <a:t>ruler</a:t>
            </a:r>
            <a:endParaRPr lang="ru-RU" sz="14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0" name="Picture 4" descr="D:\NA62\Отчеты\Доклад Болгария 2013\SDSS4.jpg"/>
          <p:cNvPicPr>
            <a:picLocks noChangeAspect="1" noChangeArrowheads="1"/>
          </p:cNvPicPr>
          <p:nvPr/>
        </p:nvPicPr>
        <p:blipFill>
          <a:blip r:embed="rId10" cstate="print"/>
          <a:srcRect r="-1511" b="29031"/>
          <a:stretch>
            <a:fillRect/>
          </a:stretch>
        </p:blipFill>
        <p:spPr bwMode="auto">
          <a:xfrm>
            <a:off x="3203278" y="2056706"/>
            <a:ext cx="142875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72"/>
          <p:cNvSpPr txBox="1">
            <a:spLocks noChangeArrowheads="1"/>
          </p:cNvSpPr>
          <p:nvPr/>
        </p:nvSpPr>
        <p:spPr bwMode="auto">
          <a:xfrm>
            <a:off x="3143249" y="2924944"/>
            <a:ext cx="142875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Optical sensor</a:t>
            </a:r>
            <a:endParaRPr lang="ru-RU" sz="14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1520" y="2944667"/>
            <a:ext cx="3429000" cy="1420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        </a:t>
            </a:r>
            <a:r>
              <a:rPr lang="en-US" sz="1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Optical 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ruler: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     </a:t>
            </a:r>
            <a:r>
              <a:rPr lang="en-US" sz="1400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Handenhain</a:t>
            </a:r>
            <a:endParaRPr lang="en-US" sz="14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measurement 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- up to   L=4500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 accuracy   </a:t>
            </a:r>
            <a:r>
              <a:rPr lang="en-US" sz="1400" dirty="0" smtClean="0">
                <a:solidFill>
                  <a:srgbClr val="FFFF00"/>
                </a:solidFill>
                <a:latin typeface="Comic Sans MS" panose="030F0702030302020204" pitchFamily="66" charset="0"/>
                <a:cs typeface="Arial" pitchFamily="34" charset="0"/>
              </a:rPr>
              <a:t>     </a:t>
            </a:r>
            <a:r>
              <a:rPr lang="en-US" sz="1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- 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(1-2) </a:t>
            </a:r>
            <a:r>
              <a:rPr lang="en-US" sz="1400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mkm</a:t>
            </a:r>
            <a:endParaRPr lang="en-US" sz="1400" dirty="0" smtClean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 Stepping 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motor with raster pattern: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	 </a:t>
            </a:r>
            <a:r>
              <a:rPr lang="en-US" sz="14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            1 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step = 10,4 </a:t>
            </a:r>
            <a:r>
              <a:rPr lang="en-US" sz="1400" dirty="0" err="1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mkm</a:t>
            </a:r>
            <a:endParaRPr lang="en-US" sz="14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28812" y="5000625"/>
            <a:ext cx="2714626" cy="1714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“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Micro Epsilon” Laser sensor: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 measurement 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distance  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                    L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=(30-50) mm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accuracy  - 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            3 </a:t>
            </a:r>
            <a:r>
              <a:rPr lang="en-US" sz="1600" dirty="0" err="1">
                <a:solidFill>
                  <a:srgbClr val="002060"/>
                </a:solidFill>
                <a:cs typeface="Arial" pitchFamily="34" charset="0"/>
              </a:rPr>
              <a:t>mkm</a:t>
            </a: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2060"/>
                </a:solidFill>
                <a:cs typeface="Arial" pitchFamily="34" charset="0"/>
              </a:rPr>
              <a:t> beam diameter – </a:t>
            </a:r>
            <a:r>
              <a:rPr lang="en-US" sz="1600" dirty="0" smtClean="0">
                <a:solidFill>
                  <a:srgbClr val="002060"/>
                </a:solidFill>
                <a:cs typeface="Arial" pitchFamily="34" charset="0"/>
              </a:rPr>
              <a:t> 0.3 mm</a:t>
            </a:r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6" name="Text Box 170"/>
          <p:cNvSpPr txBox="1">
            <a:spLocks noChangeArrowheads="1"/>
          </p:cNvSpPr>
          <p:nvPr/>
        </p:nvSpPr>
        <p:spPr bwMode="auto">
          <a:xfrm>
            <a:off x="2195736" y="650350"/>
            <a:ext cx="66236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2060"/>
                </a:solidFill>
                <a:latin typeface="+mn-lt"/>
                <a:cs typeface="Arial" pitchFamily="34" charset="0"/>
              </a:rPr>
              <a:t>INFN</a:t>
            </a:r>
            <a:endParaRPr lang="ru-RU" sz="16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7" name="Рисунок 12"/>
          <p:cNvPicPr>
            <a:picLocks noChangeAspect="1" noChangeArrowheads="1"/>
          </p:cNvPicPr>
          <p:nvPr/>
        </p:nvPicPr>
        <p:blipFill>
          <a:blip r:embed="rId11" cstate="print"/>
          <a:srcRect l="7910" t="14725" r="15125" b="13655"/>
          <a:stretch>
            <a:fillRect/>
          </a:stretch>
        </p:blipFill>
        <p:spPr bwMode="auto">
          <a:xfrm>
            <a:off x="4786313" y="1120878"/>
            <a:ext cx="3929062" cy="257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 Box 146"/>
          <p:cNvSpPr txBox="1">
            <a:spLocks noChangeArrowheads="1"/>
          </p:cNvSpPr>
          <p:nvPr/>
        </p:nvSpPr>
        <p:spPr bwMode="auto">
          <a:xfrm>
            <a:off x="7740352" y="2714625"/>
            <a:ext cx="1155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commands</a:t>
            </a:r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0" name="Text Box 146"/>
          <p:cNvSpPr txBox="1">
            <a:spLocks noChangeArrowheads="1"/>
          </p:cNvSpPr>
          <p:nvPr/>
        </p:nvSpPr>
        <p:spPr bwMode="auto">
          <a:xfrm>
            <a:off x="6012160" y="3378478"/>
            <a:ext cx="13532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visualization</a:t>
            </a:r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41" name="Text Box 146"/>
          <p:cNvSpPr txBox="1">
            <a:spLocks noChangeArrowheads="1"/>
          </p:cNvSpPr>
          <p:nvPr/>
        </p:nvSpPr>
        <p:spPr bwMode="auto">
          <a:xfrm>
            <a:off x="5685308" y="1043444"/>
            <a:ext cx="15509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saving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data</a:t>
            </a:r>
          </a:p>
        </p:txBody>
      </p:sp>
      <p:cxnSp>
        <p:nvCxnSpPr>
          <p:cNvPr id="42" name="Прямая со стрелкой 41"/>
          <p:cNvCxnSpPr>
            <a:stCxn id="39" idx="0"/>
          </p:cNvCxnSpPr>
          <p:nvPr/>
        </p:nvCxnSpPr>
        <p:spPr>
          <a:xfrm flipV="1">
            <a:off x="8318202" y="1916832"/>
            <a:ext cx="70222" cy="79779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6621463" y="2857500"/>
            <a:ext cx="665162" cy="5175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5400000" flipH="1" flipV="1">
            <a:off x="6302376" y="2462212"/>
            <a:ext cx="1231900" cy="5937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rot="5400000" flipH="1" flipV="1">
            <a:off x="5802313" y="2319338"/>
            <a:ext cx="1874837" cy="2365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rot="10800000" flipV="1">
            <a:off x="5000625" y="1123950"/>
            <a:ext cx="758825" cy="37623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Box 146"/>
          <p:cNvSpPr txBox="1">
            <a:spLocks noChangeArrowheads="1"/>
          </p:cNvSpPr>
          <p:nvPr/>
        </p:nvSpPr>
        <p:spPr bwMode="auto">
          <a:xfrm>
            <a:off x="4644008" y="3378478"/>
            <a:ext cx="14434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+mn-lt"/>
                <a:cs typeface="Arial" pitchFamily="34" charset="0"/>
              </a:rPr>
              <a:t>Scan indicator</a:t>
            </a:r>
            <a:endParaRPr lang="ru-RU" sz="14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flipH="1" flipV="1">
            <a:off x="4999038" y="2424114"/>
            <a:ext cx="77018" cy="9543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Picture 98" descr="D:\NA62\Отчеты\Доклад Болгария 2013\straw_example.png"/>
          <p:cNvPicPr>
            <a:picLocks noChangeAspect="1" noChangeArrowheads="1"/>
          </p:cNvPicPr>
          <p:nvPr/>
        </p:nvPicPr>
        <p:blipFill>
          <a:blip r:embed="rId12" cstate="print"/>
          <a:srcRect l="6828" r="8659"/>
          <a:stretch>
            <a:fillRect/>
          </a:stretch>
        </p:blipFill>
        <p:spPr bwMode="auto">
          <a:xfrm>
            <a:off x="4749392" y="4127594"/>
            <a:ext cx="3965984" cy="100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146"/>
          <p:cNvSpPr txBox="1">
            <a:spLocks noChangeArrowheads="1"/>
          </p:cNvSpPr>
          <p:nvPr/>
        </p:nvSpPr>
        <p:spPr bwMode="auto">
          <a:xfrm>
            <a:off x="6065131" y="764704"/>
            <a:ext cx="17778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User interface</a:t>
            </a:r>
            <a:endParaRPr lang="en-US" sz="1600" b="1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54" name="Text Box 146"/>
          <p:cNvSpPr txBox="1">
            <a:spLocks noChangeArrowheads="1"/>
          </p:cNvSpPr>
          <p:nvPr/>
        </p:nvSpPr>
        <p:spPr bwMode="auto">
          <a:xfrm>
            <a:off x="4821114" y="3789040"/>
            <a:ext cx="40713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Example: measurement of a straw shape</a:t>
            </a:r>
            <a:endParaRPr lang="en-US" sz="16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55" name="Text Box 146"/>
          <p:cNvSpPr txBox="1">
            <a:spLocks noChangeArrowheads="1"/>
          </p:cNvSpPr>
          <p:nvPr/>
        </p:nvSpPr>
        <p:spPr bwMode="auto">
          <a:xfrm>
            <a:off x="4858277" y="5085184"/>
            <a:ext cx="4034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and  distances between straws in a module view</a:t>
            </a:r>
            <a:endParaRPr lang="en-US" sz="1600" dirty="0">
              <a:solidFill>
                <a:srgbClr val="00206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3" name="Picture 2" descr="Untitled-2"/>
          <p:cNvPicPr>
            <a:picLocks noChangeAspect="1" noChangeArrowheads="1"/>
          </p:cNvPicPr>
          <p:nvPr/>
        </p:nvPicPr>
        <p:blipFill>
          <a:blip r:embed="rId3" cstate="print"/>
          <a:srcRect t="33961" r="6107" b="30190"/>
          <a:stretch>
            <a:fillRect/>
          </a:stretch>
        </p:blipFill>
        <p:spPr bwMode="auto">
          <a:xfrm>
            <a:off x="173576" y="2162741"/>
            <a:ext cx="8727398" cy="191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810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5536" y="88900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400" kern="0" dirty="0">
                <a:solidFill>
                  <a:srgbClr val="000090"/>
                </a:solidFill>
                <a:latin typeface="Comic Sans MS" charset="0"/>
              </a:rPr>
              <a:t>Detector production at </a:t>
            </a: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JINR: </a:t>
            </a:r>
          </a:p>
          <a:p>
            <a:pPr lvl="0" algn="ctr"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                               straw pretention test</a:t>
            </a: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02896" y="6337126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11</a:t>
            </a:fld>
            <a:endParaRPr lang="fr-CA" dirty="0"/>
          </a:p>
        </p:txBody>
      </p:sp>
      <p:pic>
        <p:nvPicPr>
          <p:cNvPr id="33" name="Рисунок 32"/>
          <p:cNvPicPr/>
          <p:nvPr/>
        </p:nvPicPr>
        <p:blipFill>
          <a:blip r:embed="rId5" cstate="print"/>
          <a:srcRect l="11339" t="18251" r="39027" b="16730"/>
          <a:stretch>
            <a:fillRect/>
          </a:stretch>
        </p:blipFill>
        <p:spPr bwMode="auto">
          <a:xfrm>
            <a:off x="172101" y="3429000"/>
            <a:ext cx="4440409" cy="326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" descr="C:\Users\ASUS\Desktop\IMG_31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238203"/>
            <a:ext cx="29479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Прямая соединительная линия 51"/>
          <p:cNvCxnSpPr>
            <a:endCxn id="57" idx="2"/>
          </p:cNvCxnSpPr>
          <p:nvPr/>
        </p:nvCxnSpPr>
        <p:spPr>
          <a:xfrm>
            <a:off x="6021850" y="5038165"/>
            <a:ext cx="12119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stCxn id="57" idx="4"/>
          </p:cNvCxnSpPr>
          <p:nvPr/>
        </p:nvCxnSpPr>
        <p:spPr>
          <a:xfrm flipH="1">
            <a:off x="7297958" y="5109602"/>
            <a:ext cx="7315" cy="981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7233835" y="4966727"/>
            <a:ext cx="142875" cy="142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6833778" y="4579259"/>
            <a:ext cx="857250" cy="357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15</a:t>
            </a:r>
            <a:r>
              <a:rPr lang="en-US" sz="1400" dirty="0" smtClean="0">
                <a:solidFill>
                  <a:srgbClr val="002060"/>
                </a:solidFill>
              </a:rPr>
              <a:t>0</a:t>
            </a:r>
            <a:r>
              <a:rPr lang="ru-RU" sz="1400" dirty="0" smtClean="0">
                <a:solidFill>
                  <a:srgbClr val="002060"/>
                </a:solidFill>
              </a:rPr>
              <a:t>0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G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394251" y="3028156"/>
            <a:ext cx="3373138" cy="8435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Requirement: F &gt; </a:t>
            </a: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1.5 KG   </a:t>
            </a: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Fr &gt;=65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Hz)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0" name="Рисунок 5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908720"/>
            <a:ext cx="28803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1134434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72986" y="908720"/>
            <a:ext cx="284748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48539" y="2643147"/>
            <a:ext cx="14430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Opto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-coupler</a:t>
            </a:r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2120" y="2636912"/>
            <a:ext cx="35317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Oscilloscope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with the FFT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function</a:t>
            </a:r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065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5536" y="88900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ru-RU" sz="2400" kern="0" dirty="0" smtClean="0">
                <a:solidFill>
                  <a:srgbClr val="000090"/>
                </a:solidFill>
                <a:latin typeface="Comic Sans MS" charset="0"/>
              </a:rPr>
              <a:t>    </a:t>
            </a: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Detector </a:t>
            </a:r>
            <a:r>
              <a:rPr lang="en-US" sz="2400" kern="0" dirty="0">
                <a:solidFill>
                  <a:srgbClr val="000090"/>
                </a:solidFill>
                <a:latin typeface="Comic Sans MS" charset="0"/>
              </a:rPr>
              <a:t>production at </a:t>
            </a: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JINR: </a:t>
            </a:r>
          </a:p>
          <a:p>
            <a:pPr lvl="0" algn="ctr"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     HV and gas leakage test</a:t>
            </a: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02896" y="6337126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12</a:t>
            </a:fld>
            <a:endParaRPr lang="fr-CA" dirty="0"/>
          </a:p>
        </p:txBody>
      </p:sp>
      <p:pic>
        <p:nvPicPr>
          <p:cNvPr id="19" name="Picture 4" descr="D:\NA62\Доклад потреб\Фото\IMG_3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642938"/>
            <a:ext cx="1143000" cy="601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D:\NA62\Доклад потреб\Фото\IMG_31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0050" y="870942"/>
            <a:ext cx="2471050" cy="419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D:\NA62\Доклад потреб\Фото\IMG_31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6088" y="2132856"/>
            <a:ext cx="439102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749426" y="917848"/>
            <a:ext cx="4357687" cy="1143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Requirement: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	I &lt; 4 </a:t>
            </a:r>
            <a:r>
              <a:rPr lang="en-US" dirty="0" err="1">
                <a:solidFill>
                  <a:srgbClr val="002060"/>
                </a:solidFill>
                <a:latin typeface="Comic Sans MS" panose="030F0702030302020204" pitchFamily="66" charset="0"/>
              </a:rPr>
              <a:t>nA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at HV = +2200 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	 Temp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T=(23-25) degree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	Humidity H=(35-40) %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H="1">
            <a:off x="1071564" y="1285875"/>
            <a:ext cx="750092" cy="14287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475656" y="5205809"/>
            <a:ext cx="7381298" cy="167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Chamber CH2 M1 U-V      </a:t>
            </a:r>
            <a:r>
              <a:rPr lang="en-US" dirty="0">
                <a:solidFill>
                  <a:srgbClr val="002060"/>
                </a:solidFill>
              </a:rPr>
              <a:t>- </a:t>
            </a:r>
            <a:r>
              <a:rPr lang="en-US" dirty="0" smtClean="0">
                <a:solidFill>
                  <a:srgbClr val="002060"/>
                </a:solidFill>
              </a:rPr>
              <a:t> HV – OK, L = 0.5 cm</a:t>
            </a:r>
            <a:r>
              <a:rPr lang="en-US" baseline="30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/min</a:t>
            </a:r>
            <a:endParaRPr lang="en-US" dirty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Chamber CH2 M2 X-Y      </a:t>
            </a:r>
            <a:r>
              <a:rPr lang="en-US" dirty="0">
                <a:solidFill>
                  <a:srgbClr val="002060"/>
                </a:solidFill>
              </a:rPr>
              <a:t>-  HV – OK, L = 0.5 cm</a:t>
            </a:r>
            <a:r>
              <a:rPr lang="en-US" baseline="30000" dirty="0">
                <a:solidFill>
                  <a:srgbClr val="002060"/>
                </a:solidFill>
              </a:rPr>
              <a:t>3</a:t>
            </a:r>
            <a:r>
              <a:rPr lang="en-US" dirty="0">
                <a:solidFill>
                  <a:srgbClr val="002060"/>
                </a:solidFill>
              </a:rPr>
              <a:t>/min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Chamber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CH4 M1 U-V      </a:t>
            </a:r>
            <a:r>
              <a:rPr lang="en-US" dirty="0">
                <a:solidFill>
                  <a:srgbClr val="002060"/>
                </a:solidFill>
              </a:rPr>
              <a:t>-  HV – OK, L = </a:t>
            </a:r>
            <a:r>
              <a:rPr lang="en-US" dirty="0" smtClean="0">
                <a:solidFill>
                  <a:srgbClr val="002060"/>
                </a:solidFill>
              </a:rPr>
              <a:t>0.1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3</a:t>
            </a:r>
            <a:r>
              <a:rPr lang="en-US" dirty="0">
                <a:solidFill>
                  <a:srgbClr val="002060"/>
                </a:solidFill>
              </a:rPr>
              <a:t>/min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Chamber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CH4 M1 U-V      </a:t>
            </a:r>
            <a:r>
              <a:rPr lang="en-US" dirty="0">
                <a:solidFill>
                  <a:srgbClr val="002060"/>
                </a:solidFill>
              </a:rPr>
              <a:t>-  HV – OK, L = </a:t>
            </a:r>
            <a:r>
              <a:rPr lang="en-US" dirty="0" smtClean="0">
                <a:solidFill>
                  <a:srgbClr val="002060"/>
                </a:solidFill>
              </a:rPr>
              <a:t>0.1 cm</a:t>
            </a:r>
            <a:r>
              <a:rPr lang="en-US" baseline="30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/min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dirty="0" smtClean="0">
              <a:solidFill>
                <a:srgbClr val="00206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These tests have been done for </a:t>
            </a:r>
            <a:r>
              <a:rPr lang="en-US" b="1" dirty="0">
                <a:solidFill>
                  <a:srgbClr val="FF0000"/>
                </a:solidFill>
              </a:rPr>
              <a:t>last 2 modules  </a:t>
            </a:r>
            <a:r>
              <a:rPr lang="en-US" b="1" dirty="0" smtClean="0">
                <a:solidFill>
                  <a:srgbClr val="FF0000"/>
                </a:solidFill>
              </a:rPr>
              <a:t>simultaneously!</a:t>
            </a:r>
            <a:endParaRPr lang="en-US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2135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51720" y="2480670"/>
            <a:ext cx="721077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Wire position measurement</a:t>
            </a:r>
            <a:endParaRPr lang="ru-RU" sz="4000" dirty="0">
              <a:solidFill>
                <a:srgbClr val="002060"/>
              </a:solidFill>
            </a:endParaRPr>
          </a:p>
          <a:p>
            <a:pPr algn="r"/>
            <a:r>
              <a:rPr lang="en-US" sz="4000" dirty="0" smtClean="0">
                <a:solidFill>
                  <a:srgbClr val="002060"/>
                </a:solidFill>
              </a:rPr>
              <a:t>	</a:t>
            </a:r>
            <a:r>
              <a:rPr lang="en-US" sz="2800" dirty="0">
                <a:solidFill>
                  <a:srgbClr val="002060"/>
                </a:solidFill>
              </a:rPr>
              <a:t>s</a:t>
            </a:r>
            <a:r>
              <a:rPr lang="en-US" sz="2800" dirty="0" smtClean="0">
                <a:solidFill>
                  <a:srgbClr val="002060"/>
                </a:solidFill>
              </a:rPr>
              <a:t>uggested by </a:t>
            </a:r>
            <a:r>
              <a:rPr lang="en-US" sz="2800" dirty="0" err="1" smtClean="0">
                <a:solidFill>
                  <a:srgbClr val="002060"/>
                </a:solidFill>
              </a:rPr>
              <a:t>L.Glonti</a:t>
            </a:r>
            <a:endParaRPr lang="en-US" sz="2800" dirty="0" smtClean="0">
              <a:solidFill>
                <a:srgbClr val="002060"/>
              </a:solidFill>
            </a:endParaRPr>
          </a:p>
          <a:p>
            <a:pPr algn="r"/>
            <a:r>
              <a:rPr lang="en-US" sz="2400" smtClean="0">
                <a:solidFill>
                  <a:srgbClr val="002060"/>
                </a:solidFill>
              </a:rPr>
              <a:t>  performed </a:t>
            </a:r>
            <a:r>
              <a:rPr lang="en-US" sz="2400" dirty="0" smtClean="0">
                <a:solidFill>
                  <a:srgbClr val="002060"/>
                </a:solidFill>
              </a:rPr>
              <a:t>by </a:t>
            </a:r>
            <a:r>
              <a:rPr lang="en-US" sz="2400" dirty="0" err="1" smtClean="0">
                <a:solidFill>
                  <a:srgbClr val="002060"/>
                </a:solidFill>
              </a:rPr>
              <a:t>T.Enik</a:t>
            </a:r>
            <a:r>
              <a:rPr lang="en-US" sz="2400" dirty="0" smtClean="0">
                <a:solidFill>
                  <a:srgbClr val="002060"/>
                </a:solidFill>
              </a:rPr>
              <a:t> and </a:t>
            </a:r>
            <a:r>
              <a:rPr lang="en-US" sz="2400" dirty="0" err="1" smtClean="0">
                <a:solidFill>
                  <a:srgbClr val="002060"/>
                </a:solidFill>
              </a:rPr>
              <a:t>A.Kolesnikov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13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5536" y="88900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</a:rPr>
              <a:t>Tooling</a:t>
            </a: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02896" y="6337126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14</a:t>
            </a:fld>
            <a:endParaRPr lang="fr-CA" dirty="0"/>
          </a:p>
        </p:txBody>
      </p:sp>
      <p:pic>
        <p:nvPicPr>
          <p:cNvPr id="1026" name="Picture 2" descr="C:\Users\Yury\Documents\NA62\2014\IMG_2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8962" y="688975"/>
            <a:ext cx="3789415" cy="284189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ury\Documents\NA62\2014\20140608_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83321"/>
            <a:ext cx="4032448" cy="302433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44736" y="659992"/>
            <a:ext cx="2826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High-intensity light source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Digital microscope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843809" y="1441772"/>
            <a:ext cx="1700927" cy="4610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123728" y="836712"/>
            <a:ext cx="2421008" cy="106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00594" y="5007774"/>
            <a:ext cx="2531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Wire image in a straw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in reflected lite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 flipV="1">
            <a:off x="6425318" y="3595203"/>
            <a:ext cx="459292" cy="14481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06827" y="4247102"/>
            <a:ext cx="2531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The same optical ruler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as was used for straw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position measurement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0042" y="3682811"/>
            <a:ext cx="3978335" cy="26499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06686" y="5641656"/>
            <a:ext cx="2369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Two high-intensity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light sources</a:t>
            </a:r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31" name="Прямая со стрелкой 30"/>
          <p:cNvCxnSpPr>
            <a:stCxn id="23" idx="1"/>
          </p:cNvCxnSpPr>
          <p:nvPr/>
        </p:nvCxnSpPr>
        <p:spPr>
          <a:xfrm flipH="1" flipV="1">
            <a:off x="1422958" y="5007775"/>
            <a:ext cx="3083728" cy="95704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1422958" y="4495737"/>
            <a:ext cx="3031030" cy="134939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 flipV="1">
            <a:off x="3694272" y="5007775"/>
            <a:ext cx="3181984" cy="3555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196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95736" y="127386"/>
            <a:ext cx="6840760" cy="92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dirty="0">
                <a:solidFill>
                  <a:srgbClr val="002060"/>
                </a:solidFill>
              </a:rPr>
              <a:t>M</a:t>
            </a:r>
            <a:r>
              <a:rPr lang="en-US" sz="2400" dirty="0" smtClean="0">
                <a:solidFill>
                  <a:srgbClr val="002060"/>
                </a:solidFill>
              </a:rPr>
              <a:t>odule </a:t>
            </a:r>
            <a:r>
              <a:rPr lang="en-US" sz="2400" dirty="0">
                <a:solidFill>
                  <a:srgbClr val="002060"/>
                </a:solidFill>
              </a:rPr>
              <a:t>8 (</a:t>
            </a:r>
            <a:r>
              <a:rPr lang="en-US" sz="2400" dirty="0" smtClean="0">
                <a:solidFill>
                  <a:srgbClr val="002060"/>
                </a:solidFill>
              </a:rPr>
              <a:t>X-Y): </a:t>
            </a:r>
          </a:p>
          <a:p>
            <a:pPr>
              <a:defRPr/>
            </a:pPr>
            <a:r>
              <a:rPr lang="en-US" sz="2000" kern="0" dirty="0" smtClean="0">
                <a:solidFill>
                  <a:srgbClr val="002060"/>
                </a:solidFill>
                <a:latin typeface="Comic Sans MS" charset="0"/>
              </a:rPr>
              <a:t>measurement</a:t>
            </a:r>
            <a:r>
              <a:rPr lang="ru-RU" sz="2000" kern="0" dirty="0" smtClean="0">
                <a:solidFill>
                  <a:srgbClr val="002060"/>
                </a:solidFill>
                <a:latin typeface="Comic Sans MS" charset="0"/>
              </a:rPr>
              <a:t> </a:t>
            </a:r>
            <a:r>
              <a:rPr lang="en-US" sz="2000" kern="0" dirty="0" smtClean="0">
                <a:solidFill>
                  <a:srgbClr val="002060"/>
                </a:solidFill>
                <a:latin typeface="Comic Sans MS" charset="0"/>
              </a:rPr>
              <a:t>of distances between wires inside straws</a:t>
            </a:r>
            <a:r>
              <a:rPr lang="ru-RU" sz="2000" kern="0" dirty="0" smtClean="0">
                <a:solidFill>
                  <a:srgbClr val="002060"/>
                </a:solidFill>
                <a:latin typeface="Comic Sans MS" charset="0"/>
              </a:rPr>
              <a:t> </a:t>
            </a:r>
            <a:endParaRPr lang="en-US" sz="2000" kern="0" dirty="0" smtClean="0">
              <a:solidFill>
                <a:srgbClr val="002060"/>
              </a:solidFill>
              <a:latin typeface="Comic Sans MS" charset="0"/>
            </a:endParaRP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02896" y="6337126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15</a:t>
            </a:fld>
            <a:endParaRPr lang="fr-CA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66366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X-plane, layer 1: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0335169"/>
              </p:ext>
            </p:extLst>
          </p:nvPr>
        </p:nvGraphicFramePr>
        <p:xfrm>
          <a:off x="233082" y="990829"/>
          <a:ext cx="3623496" cy="2726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07312687"/>
              </p:ext>
            </p:extLst>
          </p:nvPr>
        </p:nvGraphicFramePr>
        <p:xfrm>
          <a:off x="3943499" y="4587457"/>
          <a:ext cx="5151289" cy="1787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0651690"/>
              </p:ext>
            </p:extLst>
          </p:nvPr>
        </p:nvGraphicFramePr>
        <p:xfrm>
          <a:off x="3910212" y="2638441"/>
          <a:ext cx="5184576" cy="1921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2812575"/>
              </p:ext>
            </p:extLst>
          </p:nvPr>
        </p:nvGraphicFramePr>
        <p:xfrm>
          <a:off x="3971311" y="867997"/>
          <a:ext cx="5184576" cy="1768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56376" y="1074222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49 wires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68703" y="2852936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97 wires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38602" y="4750405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33 wires</a:t>
            </a:r>
            <a:endParaRPr lang="ru-RU" sz="1600" b="1" dirty="0">
              <a:solidFill>
                <a:srgbClr val="00B050"/>
              </a:solidFill>
            </a:endParaRPr>
          </a:p>
        </p:txBody>
      </p:sp>
      <p:pic>
        <p:nvPicPr>
          <p:cNvPr id="1030" name="Picture 6" descr="C:\Users\Yury\Documents\NA62\2014\wire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6264" y="3689945"/>
            <a:ext cx="2590947" cy="305142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59673" y="6402814"/>
            <a:ext cx="3900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RMS for wire positions – </a:t>
            </a:r>
            <a:r>
              <a:rPr lang="en-US" sz="1600" b="1" dirty="0" smtClean="0">
                <a:solidFill>
                  <a:srgbClr val="FF0000"/>
                </a:solidFill>
              </a:rPr>
              <a:t>40 ÷ 50 </a:t>
            </a:r>
            <a:r>
              <a:rPr lang="en-US" sz="16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</a:rPr>
              <a:t>m</a:t>
            </a:r>
            <a:endParaRPr lang="ru-RU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525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37643" y="326062"/>
            <a:ext cx="6466805" cy="58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Module </a:t>
            </a:r>
            <a:r>
              <a:rPr lang="en-US" sz="2400" dirty="0">
                <a:solidFill>
                  <a:srgbClr val="002060"/>
                </a:solidFill>
              </a:rPr>
              <a:t>8 (</a:t>
            </a:r>
            <a:r>
              <a:rPr lang="en-US" sz="2400" dirty="0" smtClean="0">
                <a:solidFill>
                  <a:srgbClr val="002060"/>
                </a:solidFill>
              </a:rPr>
              <a:t>X-Y)</a:t>
            </a:r>
          </a:p>
          <a:p>
            <a:pPr>
              <a:defRPr/>
            </a:pPr>
            <a:r>
              <a:rPr lang="en-US" sz="2400" kern="0" dirty="0">
                <a:solidFill>
                  <a:srgbClr val="002060"/>
                </a:solidFill>
                <a:latin typeface="Comic Sans MS" charset="0"/>
              </a:rPr>
              <a:t>	 </a:t>
            </a:r>
            <a:r>
              <a:rPr lang="en-US" sz="2400" kern="0" dirty="0" smtClean="0">
                <a:solidFill>
                  <a:srgbClr val="002060"/>
                </a:solidFill>
                <a:latin typeface="Comic Sans MS" charset="0"/>
              </a:rPr>
              <a:t>   </a:t>
            </a:r>
            <a:r>
              <a:rPr lang="en-US" sz="2000" kern="0" dirty="0" smtClean="0">
                <a:solidFill>
                  <a:srgbClr val="002060"/>
                </a:solidFill>
                <a:latin typeface="Comic Sans MS" charset="0"/>
              </a:rPr>
              <a:t>measurement at CERN</a:t>
            </a: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902896" y="6337126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16</a:t>
            </a:fld>
            <a:endParaRPr lang="fr-CA" dirty="0"/>
          </a:p>
        </p:txBody>
      </p:sp>
      <p:sp>
        <p:nvSpPr>
          <p:cNvPr id="15" name="TextBox 14"/>
          <p:cNvSpPr txBox="1"/>
          <p:nvPr/>
        </p:nvSpPr>
        <p:spPr>
          <a:xfrm>
            <a:off x="208267" y="620688"/>
            <a:ext cx="184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dirty="0" smtClean="0">
                <a:solidFill>
                  <a:srgbClr val="FFFF00"/>
                </a:solidFill>
              </a:rPr>
              <a:t>-plane, layer 4: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76616" y="3717032"/>
            <a:ext cx="99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39 wires</a:t>
            </a:r>
            <a:endParaRPr lang="ru-RU" sz="1600" b="1" dirty="0">
              <a:solidFill>
                <a:srgbClr val="C00000"/>
              </a:solidFill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03214652"/>
              </p:ext>
            </p:extLst>
          </p:nvPr>
        </p:nvGraphicFramePr>
        <p:xfrm>
          <a:off x="245618" y="1205949"/>
          <a:ext cx="4110358" cy="2583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55106" y="1692097"/>
            <a:ext cx="1716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 =        0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600" b="1" dirty="0">
                <a:solidFill>
                  <a:srgbClr val="FF0000"/>
                </a:solidFill>
              </a:rPr>
              <a:t>m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RMS = </a:t>
            </a:r>
            <a:r>
              <a:rPr lang="en-US" sz="1600" b="1" dirty="0" smtClean="0">
                <a:solidFill>
                  <a:srgbClr val="FF0000"/>
                </a:solidFill>
              </a:rPr>
              <a:t>40 </a:t>
            </a:r>
            <a:r>
              <a:rPr lang="en-US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600" b="1" dirty="0">
                <a:solidFill>
                  <a:srgbClr val="FF0000"/>
                </a:solidFill>
              </a:rPr>
              <a:t>m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8272478"/>
              </p:ext>
            </p:extLst>
          </p:nvPr>
        </p:nvGraphicFramePr>
        <p:xfrm>
          <a:off x="2468231" y="3717032"/>
          <a:ext cx="66110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0220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55775" y="2636912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Thank you for attention!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17</a:t>
            </a:fld>
            <a:endParaRPr lang="fr-CA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72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909637" y="188640"/>
            <a:ext cx="7929563" cy="6731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dirty="0" smtClean="0">
                <a:solidFill>
                  <a:srgbClr val="000090"/>
                </a:solidFill>
                <a:latin typeface="Comic Sans MS" charset="0"/>
              </a:rPr>
              <a:t>Summary</a:t>
            </a:r>
            <a:endParaRPr lang="en-GB" sz="2400" b="0" dirty="0">
              <a:solidFill>
                <a:srgbClr val="000090"/>
              </a:solidFill>
              <a:latin typeface="Comic Sans MS" charset="0"/>
            </a:endParaRPr>
          </a:p>
        </p:txBody>
      </p:sp>
      <p:pic>
        <p:nvPicPr>
          <p:cNvPr id="5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6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Slide Number Placeholder 22"/>
          <p:cNvSpPr txBox="1">
            <a:spLocks/>
          </p:cNvSpPr>
          <p:nvPr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CA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9pPr>
          </a:lstStyle>
          <a:p>
            <a:fld id="{020D63EA-9C91-4F40-82F3-46536DDDA87A}" type="slidenum">
              <a:rPr lang="fr-CA" smtClean="0"/>
              <a:pPr/>
              <a:t>2</a:t>
            </a:fld>
            <a:endParaRPr lang="fr-CA"/>
          </a:p>
        </p:txBody>
      </p:sp>
      <p:graphicFrame>
        <p:nvGraphicFramePr>
          <p:cNvPr id="2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3214917"/>
              </p:ext>
            </p:extLst>
          </p:nvPr>
        </p:nvGraphicFramePr>
        <p:xfrm>
          <a:off x="179512" y="1772816"/>
          <a:ext cx="8843268" cy="2503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/>
                <a:gridCol w="1296144"/>
                <a:gridCol w="1368152"/>
                <a:gridCol w="1152128"/>
                <a:gridCol w="1224136"/>
                <a:gridCol w="1714476"/>
              </a:tblGrid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Number (</a:t>
                      </a:r>
                      <a:r>
                        <a:rPr lang="en-US" sz="1800" dirty="0" err="1" smtClean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Ch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/Mod/ 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Coordinates)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Start of assembling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End of assembling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End of testing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Delivered to CERN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Assembling</a:t>
                      </a:r>
                      <a:r>
                        <a:rPr lang="en-US" sz="1800" baseline="0" dirty="0" smtClean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 and testing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 time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rgbClr val="002060"/>
                          </a:solidFill>
                          <a:effectLst/>
                          <a:latin typeface="Comic Sans MS" panose="030F0702030302020204" pitchFamily="66" charset="0"/>
                        </a:rPr>
                        <a:t>(months)</a:t>
                      </a:r>
                      <a:endParaRPr lang="en-US" sz="1800" dirty="0" smtClean="0">
                        <a:solidFill>
                          <a:srgbClr val="00206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/>
                </a:tc>
              </a:tr>
              <a:tr h="409318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CH2 M1 U-V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Comic Sans MS" panose="030F0702030302020204" pitchFamily="66" charset="0"/>
                        </a:rPr>
                        <a:t>09.2012</a:t>
                      </a:r>
                      <a:endParaRPr lang="ru-RU" sz="1800" b="1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  <a:r>
                        <a:rPr lang="ru-RU" sz="1800" dirty="0">
                          <a:effectLst/>
                          <a:latin typeface="Comic Sans MS" panose="030F0702030302020204" pitchFamily="66" charset="0"/>
                        </a:rPr>
                        <a:t>4</a:t>
                      </a: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.2013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10.2013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11.2013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effectLst/>
                          <a:latin typeface="Comic Sans MS" panose="030F0702030302020204" pitchFamily="66" charset="0"/>
                          <a:ea typeface="Times New Roman"/>
                        </a:rPr>
                        <a:t>11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9318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CH2 M2 X-Y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07.2013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01.2014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02.2014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Comic Sans MS" panose="030F0702030302020204" pitchFamily="66" charset="0"/>
                        </a:rPr>
                        <a:t>04.2014</a:t>
                      </a:r>
                      <a:endParaRPr lang="ru-RU" sz="180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effectLst/>
                          <a:latin typeface="Comic Sans MS" panose="030F0702030302020204" pitchFamily="66" charset="0"/>
                          <a:ea typeface="Times New Roman"/>
                        </a:rPr>
                        <a:t>8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9318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CH4 M1 U-V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12.2013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02.2014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03.2014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04.2014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effectLst/>
                          <a:latin typeface="Comic Sans MS" panose="030F0702030302020204" pitchFamily="66" charset="0"/>
                          <a:ea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9318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</a:rPr>
                        <a:t>CH4 M2 X-Y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02.2014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05.2014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Comic Sans MS" panose="030F0702030302020204" pitchFamily="66" charset="0"/>
                        </a:rPr>
                        <a:t>06.2014</a:t>
                      </a:r>
                      <a:endParaRPr lang="ru-RU" sz="1800" b="1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omic Sans MS" panose="030F0702030302020204" pitchFamily="66" charset="0"/>
                        </a:rPr>
                        <a:t>07.2014</a:t>
                      </a:r>
                      <a:endParaRPr lang="ru-RU" sz="18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effectLst/>
                          <a:latin typeface="Comic Sans MS" panose="030F0702030302020204" pitchFamily="66" charset="0"/>
                          <a:ea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omic Sans MS" panose="030F0702030302020204" pitchFamily="66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6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Slide Number Placeholder 22"/>
          <p:cNvSpPr txBox="1">
            <a:spLocks/>
          </p:cNvSpPr>
          <p:nvPr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CA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9pPr>
          </a:lstStyle>
          <a:p>
            <a:fld id="{020D63EA-9C91-4F40-82F3-46536DDDA87A}" type="slidenum">
              <a:rPr lang="fr-CA" smtClean="0"/>
              <a:pPr/>
              <a:t>3</a:t>
            </a:fld>
            <a:endParaRPr lang="fr-CA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7399" y="187166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002060"/>
                </a:solidFill>
              </a:rPr>
              <a:t>Features </a:t>
            </a: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002060"/>
                </a:solidFill>
              </a:rPr>
              <a:t>of the </a:t>
            </a:r>
            <a:r>
              <a:rPr lang="en-US" sz="4000" dirty="0" err="1" smtClean="0">
                <a:solidFill>
                  <a:srgbClr val="002060"/>
                </a:solidFill>
              </a:rPr>
              <a:t>Dubna</a:t>
            </a:r>
            <a:r>
              <a:rPr lang="en-US" sz="4000" dirty="0" smtClean="0">
                <a:solidFill>
                  <a:srgbClr val="002060"/>
                </a:solidFill>
              </a:rPr>
              <a:t> assembling line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01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5"/>
          <p:cNvGrpSpPr/>
          <p:nvPr/>
        </p:nvGrpSpPr>
        <p:grpSpPr>
          <a:xfrm>
            <a:off x="5529603" y="655638"/>
            <a:ext cx="3707904" cy="2796704"/>
            <a:chOff x="4212145" y="1293013"/>
            <a:chExt cx="4822155" cy="3676694"/>
          </a:xfrm>
          <a:solidFill>
            <a:schemeClr val="accent2">
              <a:lumMod val="40000"/>
              <a:lumOff val="60000"/>
            </a:schemeClr>
          </a:solidFill>
          <a:effectLst/>
        </p:grpSpPr>
        <p:pic>
          <p:nvPicPr>
            <p:cNvPr id="13" name="Picture 2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444" y="3697642"/>
              <a:ext cx="4504690" cy="12720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6" descr="A_soudure cote A_meas_50x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283" y="2110267"/>
              <a:ext cx="4462143" cy="14530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212145" y="1293013"/>
              <a:ext cx="4822155" cy="68785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Microscope pictures of a straw cross- section for quality control of the weld</a:t>
              </a:r>
              <a:endParaRPr lang="en-US" sz="14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890909" y="-27384"/>
            <a:ext cx="7929563" cy="6731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 dirty="0" smtClean="0">
                <a:solidFill>
                  <a:srgbClr val="000090"/>
                </a:solidFill>
                <a:latin typeface="Comic Sans MS" charset="0"/>
              </a:rPr>
              <a:t>Straw production line</a:t>
            </a:r>
            <a:endParaRPr lang="en-GB" sz="2400" b="0" dirty="0">
              <a:solidFill>
                <a:srgbClr val="000090"/>
              </a:solidFill>
              <a:latin typeface="Comic Sans MS" charset="0"/>
            </a:endParaRPr>
          </a:p>
        </p:txBody>
      </p:sp>
      <p:pic>
        <p:nvPicPr>
          <p:cNvPr id="5" name="Picture 7" descr="na62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6" name="Picture 12" descr="emblemaLHEP-las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 1" descr="P1010003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536" y="2791544"/>
            <a:ext cx="4464496" cy="360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 3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5848" y="142684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0916" y="908720"/>
            <a:ext cx="244490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  <a:latin typeface="Comic Sans MS"/>
                <a:cs typeface="Comic Sans MS"/>
              </a:rPr>
              <a:t>Humidity and temperature 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Comic Sans MS"/>
                <a:cs typeface="Comic Sans MS"/>
              </a:rPr>
              <a:t>c</a:t>
            </a:r>
            <a:r>
              <a:rPr lang="en-US" sz="1400" dirty="0" smtClean="0">
                <a:solidFill>
                  <a:srgbClr val="002060"/>
                </a:solidFill>
                <a:latin typeface="Comic Sans MS"/>
                <a:cs typeface="Comic Sans MS"/>
              </a:rPr>
              <a:t>ontrol at clean room</a:t>
            </a:r>
            <a:endParaRPr lang="en-US" sz="1400" dirty="0">
              <a:solidFill>
                <a:srgbClr val="002060"/>
              </a:solidFill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21" y="1622962"/>
            <a:ext cx="24558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omic Sans MS"/>
                <a:cs typeface="Comic Sans MS"/>
              </a:rPr>
              <a:t>Common view of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Comic Sans MS"/>
                <a:cs typeface="Comic Sans MS"/>
              </a:rPr>
              <a:t>t</a:t>
            </a:r>
            <a:r>
              <a:rPr lang="en-US" dirty="0" smtClean="0">
                <a:solidFill>
                  <a:srgbClr val="002060"/>
                </a:solidFill>
                <a:latin typeface="Comic Sans MS"/>
                <a:cs typeface="Comic Sans MS"/>
              </a:rPr>
              <a:t>he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Clean room</a:t>
            </a:r>
            <a:r>
              <a:rPr lang="ru-RU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Comic Sans MS"/>
                <a:cs typeface="Comic Sans MS"/>
              </a:rPr>
              <a:t>ISO clean room standard 6</a:t>
            </a:r>
            <a:endParaRPr lang="en-US" sz="1400" dirty="0">
              <a:solidFill>
                <a:srgbClr val="002060"/>
              </a:solidFill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 rot="375816">
            <a:off x="6726859" y="1775269"/>
            <a:ext cx="785793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600 </a:t>
            </a:r>
            <a:r>
              <a:rPr lang="en-US" sz="1400" dirty="0" smtClean="0">
                <a:solidFill>
                  <a:schemeClr val="bg1"/>
                </a:solidFill>
                <a:latin typeface="Symbol"/>
              </a:rPr>
              <a:t>m</a:t>
            </a:r>
            <a:r>
              <a:rPr lang="en-US" sz="1400" dirty="0" smtClean="0">
                <a:solidFill>
                  <a:schemeClr val="bg1"/>
                </a:solidFill>
              </a:rPr>
              <a:t>m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20"/>
          <p:cNvCxnSpPr/>
          <p:nvPr/>
        </p:nvCxnSpPr>
        <p:spPr>
          <a:xfrm>
            <a:off x="6643360" y="2052646"/>
            <a:ext cx="880968" cy="80210"/>
          </a:xfrm>
          <a:prstGeom prst="straightConnector1">
            <a:avLst/>
          </a:prstGeom>
          <a:ln w="22225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 5" descr="P1010009_a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86457" y="4613737"/>
            <a:ext cx="1433264" cy="176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 4" descr="P1010002_a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12414" y="4595481"/>
            <a:ext cx="2340647" cy="178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332883" y="3596823"/>
            <a:ext cx="3720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Comic Sans MS"/>
                <a:cs typeface="Comic Sans MS"/>
              </a:rPr>
              <a:t>On-line control of a weld seam by the digital microscope     </a:t>
            </a:r>
            <a:r>
              <a:rPr lang="en-US" sz="1600" dirty="0" smtClean="0">
                <a:solidFill>
                  <a:srgbClr val="002060"/>
                </a:solidFill>
                <a:latin typeface="Comic Sans MS"/>
                <a:cs typeface="Comic Sans MS"/>
              </a:rPr>
              <a:t>(zoom x20 on a PC monitor)</a:t>
            </a:r>
          </a:p>
          <a:p>
            <a:endParaRPr lang="en-US" dirty="0">
              <a:solidFill>
                <a:srgbClr val="002060"/>
              </a:solidFill>
              <a:latin typeface="Comic Sans MS"/>
              <a:cs typeface="Comic Sans MS"/>
            </a:endParaRPr>
          </a:p>
        </p:txBody>
      </p:sp>
      <p:cxnSp>
        <p:nvCxnSpPr>
          <p:cNvPr id="24" name="Straight Connector 21"/>
          <p:cNvCxnSpPr/>
          <p:nvPr/>
        </p:nvCxnSpPr>
        <p:spPr>
          <a:xfrm>
            <a:off x="7265988" y="4495800"/>
            <a:ext cx="653867" cy="805408"/>
          </a:xfrm>
          <a:prstGeom prst="line">
            <a:avLst/>
          </a:prstGeom>
          <a:ln w="34925"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8962" y="4898504"/>
            <a:ext cx="1821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Unique welding machine</a:t>
            </a:r>
          </a:p>
          <a:p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6" name="Slide Number Placeholder 22"/>
          <p:cNvSpPr txBox="1">
            <a:spLocks/>
          </p:cNvSpPr>
          <p:nvPr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CA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65" charset="0"/>
                <a:ea typeface="+mn-ea"/>
                <a:cs typeface="+mn-cs"/>
              </a:defRPr>
            </a:lvl9pPr>
          </a:lstStyle>
          <a:p>
            <a:fld id="{020D63EA-9C91-4F40-82F3-46536DDDA87A}" type="slidenum">
              <a:rPr lang="fr-CA" smtClean="0"/>
              <a:pPr/>
              <a:t>4</a:t>
            </a:fld>
            <a:endParaRPr lang="fr-CA"/>
          </a:p>
        </p:txBody>
      </p:sp>
      <p:cxnSp>
        <p:nvCxnSpPr>
          <p:cNvPr id="32" name="Straight Connector 21"/>
          <p:cNvCxnSpPr/>
          <p:nvPr/>
        </p:nvCxnSpPr>
        <p:spPr>
          <a:xfrm flipV="1">
            <a:off x="2339752" y="4725144"/>
            <a:ext cx="792088" cy="432048"/>
          </a:xfrm>
          <a:prstGeom prst="line">
            <a:avLst/>
          </a:prstGeom>
          <a:ln w="34925"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223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4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4837" y="0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Straw mass production: off-line tests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 charset="0"/>
              <a:ea typeface="+mj-ea"/>
              <a:cs typeface="+mj-cs"/>
            </a:endParaRPr>
          </a:p>
        </p:txBody>
      </p:sp>
      <p:pic>
        <p:nvPicPr>
          <p:cNvPr id="7" name="P 6" descr="P1010017_a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1295400"/>
            <a:ext cx="2514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tand_for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960" y="1295400"/>
            <a:ext cx="1714840" cy="2286053"/>
          </a:xfrm>
          <a:prstGeom prst="rect">
            <a:avLst/>
          </a:prstGeom>
        </p:spPr>
      </p:pic>
      <p:pic>
        <p:nvPicPr>
          <p:cNvPr id="10" name="Picture 9" descr="inducator_forc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1293941"/>
            <a:ext cx="1515738" cy="22874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90793" y="685800"/>
            <a:ext cx="3162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Stand for tensile strength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measurement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3000" y="649069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Optical check of seam quality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15" name="Picture 14" descr="nipel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588" y="4114800"/>
            <a:ext cx="1308100" cy="2057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0" y="36576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Straw long term overpressure test (&gt; 1 month as min)</a:t>
            </a:r>
            <a:endParaRPr lang="en-US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4064" y="6172200"/>
            <a:ext cx="220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Straw end-plugs </a:t>
            </a:r>
          </a:p>
          <a:p>
            <a:pPr algn="ctr">
              <a:spcAft>
                <a:spcPts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omic Sans MS"/>
                <a:cs typeface="Comic Sans MS"/>
              </a:rPr>
              <a:t>(top </a:t>
            </a: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with nipple) 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53940" y="6172200"/>
            <a:ext cx="35862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Straw storage after 3 bar overpressure test with 1,5 bar overpressure inside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85013" y="6197302"/>
            <a:ext cx="220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Stand for straw gas leak measurement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705600" y="6381750"/>
            <a:ext cx="2133600" cy="476250"/>
          </a:xfrm>
        </p:spPr>
        <p:txBody>
          <a:bodyPr/>
          <a:lstStyle/>
          <a:p>
            <a:fld id="{020D63EA-9C91-4F40-82F3-46536DDDA87A}" type="slidenum">
              <a:rPr lang="fr-CA" smtClean="0"/>
              <a:pPr/>
              <a:t>5</a:t>
            </a:fld>
            <a:endParaRPr lang="fr-CA" dirty="0"/>
          </a:p>
        </p:txBody>
      </p:sp>
      <p:pic>
        <p:nvPicPr>
          <p:cNvPr id="25" name="Рисунок 24"/>
          <p:cNvPicPr/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45903" y="4090352"/>
            <a:ext cx="3578225" cy="21062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Рисунок 8" descr="DSC0343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16284" y="4113463"/>
            <a:ext cx="2832180" cy="212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4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9552" y="-27384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Summary of straw mass production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58490" y="4581128"/>
            <a:ext cx="6057926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Parameter of the quality control	    </a:t>
            </a:r>
            <a:r>
              <a:rPr lang="en-US" sz="1400" dirty="0" smtClean="0">
                <a:solidFill>
                  <a:srgbClr val="000000"/>
                </a:solidFill>
                <a:latin typeface="Comic Sans MS"/>
                <a:cs typeface="Comic Sans MS"/>
              </a:rPr>
              <a:t>  </a:t>
            </a: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Rejected straws	</a:t>
            </a:r>
            <a:endParaRPr lang="en-US" sz="14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6</a:t>
            </a:fld>
            <a:endParaRPr lang="fr-CA" dirty="0"/>
          </a:p>
        </p:txBody>
      </p:sp>
      <p:pic>
        <p:nvPicPr>
          <p:cNvPr id="37" name="Рисунок 36"/>
          <p:cNvPicPr/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34855"/>
            <a:ext cx="6119495" cy="29400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3" name="Rectangle 21"/>
          <p:cNvSpPr/>
          <p:nvPr/>
        </p:nvSpPr>
        <p:spPr>
          <a:xfrm>
            <a:off x="3108754" y="4221088"/>
            <a:ext cx="468052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Comic Sans MS"/>
                <a:cs typeface="Comic Sans MS"/>
              </a:rPr>
              <a:t>Straw quality vs roll of Mylar tape</a:t>
            </a:r>
            <a:endParaRPr lang="en-US" dirty="0">
              <a:solidFill>
                <a:srgbClr val="002060"/>
              </a:solidFill>
              <a:latin typeface="Comic Sans MS"/>
              <a:cs typeface="Comic Sans MS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912568"/>
            <a:ext cx="60674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611396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6740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2.7 m straws </a:t>
            </a:r>
            <a:r>
              <a:rPr lang="en-US" dirty="0" smtClean="0">
                <a:solidFill>
                  <a:srgbClr val="002060"/>
                </a:solidFill>
              </a:rPr>
              <a:t>have been produced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 rot="16200000">
            <a:off x="4921235" y="-1095223"/>
            <a:ext cx="358562" cy="5377516"/>
          </a:xfrm>
          <a:prstGeom prst="rightBrace">
            <a:avLst/>
          </a:prstGeom>
          <a:ln w="158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54738" y="1043444"/>
            <a:ext cx="80583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Length of a roll:                                          300 m                                   250 m        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авая фигурная скобка 12"/>
          <p:cNvSpPr/>
          <p:nvPr/>
        </p:nvSpPr>
        <p:spPr>
          <a:xfrm rot="16200000">
            <a:off x="7872972" y="1330556"/>
            <a:ext cx="358562" cy="525957"/>
          </a:xfrm>
          <a:prstGeom prst="rightBrace">
            <a:avLst/>
          </a:prstGeom>
          <a:ln w="158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3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4837" y="12700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Straw </a:t>
            </a:r>
            <a:r>
              <a:rPr lang="en-US" sz="2400" kern="0" dirty="0" smtClean="0">
                <a:solidFill>
                  <a:srgbClr val="000090"/>
                </a:solidFill>
                <a:latin typeface="Comic Sans MS" charset="0"/>
                <a:ea typeface="+mj-ea"/>
                <a:cs typeface="+mj-cs"/>
              </a:rPr>
              <a:t>data base and new design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omic Sans MS" charset="0"/>
              <a:ea typeface="+mj-ea"/>
              <a:cs typeface="+mj-cs"/>
            </a:endParaRPr>
          </a:p>
        </p:txBody>
      </p:sp>
      <p:pic>
        <p:nvPicPr>
          <p:cNvPr id="7" name="Content Placeholder 3" descr="db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9318" y="2816898"/>
            <a:ext cx="4800600" cy="385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1010001_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1370012"/>
            <a:ext cx="2514600" cy="1068388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566100" y="851118"/>
            <a:ext cx="4206300" cy="1815882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00CC"/>
                </a:solidFill>
              </a:rPr>
              <a:t>NA62 straw label:</a:t>
            </a:r>
            <a:r>
              <a:rPr lang="en-US" sz="1600" b="1" dirty="0" smtClean="0"/>
              <a:t> </a:t>
            </a:r>
            <a:r>
              <a:rPr lang="en-US" sz="1600" dirty="0" smtClean="0"/>
              <a:t>  </a:t>
            </a:r>
            <a:r>
              <a:rPr lang="en-US" sz="1600" b="1" dirty="0"/>
              <a:t>NA62TASTDU003525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NA62 – NA62 experiment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TA or TR – Tracker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ST - straw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DU–</a:t>
            </a:r>
            <a:r>
              <a:rPr lang="en-US" sz="1600" b="1" dirty="0" err="1">
                <a:solidFill>
                  <a:srgbClr val="0000CC"/>
                </a:solidFill>
              </a:rPr>
              <a:t>Dubna</a:t>
            </a:r>
            <a:r>
              <a:rPr lang="en-US" sz="1600" b="1" dirty="0">
                <a:solidFill>
                  <a:srgbClr val="0000CC"/>
                </a:solidFill>
              </a:rPr>
              <a:t>, JINR,</a:t>
            </a:r>
            <a:r>
              <a:rPr lang="en-US" sz="1600" dirty="0"/>
              <a:t> </a:t>
            </a:r>
            <a:r>
              <a:rPr lang="en-US" sz="1600" b="1" dirty="0">
                <a:solidFill>
                  <a:srgbClr val="0000CC"/>
                </a:solidFill>
              </a:rPr>
              <a:t>Russia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CE – CERN (</a:t>
            </a:r>
            <a:r>
              <a:rPr lang="en-US" sz="1600" b="1" dirty="0" err="1">
                <a:solidFill>
                  <a:srgbClr val="0000CC"/>
                </a:solidFill>
              </a:rPr>
              <a:t>Sefar</a:t>
            </a:r>
            <a:r>
              <a:rPr lang="en-US" sz="1600" b="1" dirty="0">
                <a:solidFill>
                  <a:srgbClr val="0000CC"/>
                </a:solidFill>
              </a:rPr>
              <a:t>, Swiss)</a:t>
            </a:r>
          </a:p>
          <a:p>
            <a:r>
              <a:rPr lang="en-US" sz="1600" b="1" dirty="0">
                <a:solidFill>
                  <a:srgbClr val="0000CC"/>
                </a:solidFill>
              </a:rPr>
              <a:t>003525 – straw serial # (000001-999999)</a:t>
            </a:r>
          </a:p>
        </p:txBody>
      </p:sp>
      <p:pic>
        <p:nvPicPr>
          <p:cNvPr id="10" name="Picture 6" descr="P10100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2362200"/>
            <a:ext cx="971550" cy="12954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762000" y="710624"/>
            <a:ext cx="2514600" cy="5847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Barcode and the NA62 Data </a:t>
            </a:r>
            <a:r>
              <a:rPr lang="en-US" sz="1600" b="1" dirty="0">
                <a:solidFill>
                  <a:srgbClr val="000000"/>
                </a:solidFill>
                <a:latin typeface="Comic Sans MS"/>
                <a:cs typeface="Comic Sans MS"/>
              </a:rPr>
              <a:t>B</a:t>
            </a:r>
            <a:r>
              <a:rPr lang="en-US" sz="16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ase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7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2012-09-26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800" y="891100"/>
            <a:ext cx="3024900" cy="191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5536" y="88900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800" kern="0" dirty="0">
                <a:solidFill>
                  <a:srgbClr val="000090"/>
                </a:solidFill>
                <a:latin typeface="Comic Sans MS" charset="0"/>
              </a:rPr>
              <a:t>Detector production at </a:t>
            </a:r>
            <a:r>
              <a:rPr lang="en-US" sz="2800" kern="0" dirty="0" smtClean="0">
                <a:solidFill>
                  <a:srgbClr val="000090"/>
                </a:solidFill>
                <a:latin typeface="Comic Sans MS" charset="0"/>
              </a:rPr>
              <a:t>JINR: </a:t>
            </a:r>
          </a:p>
          <a:p>
            <a:pPr lvl="0" algn="ctr">
              <a:defRPr/>
            </a:pPr>
            <a:r>
              <a:rPr lang="en-US" sz="2800" kern="0" dirty="0" smtClean="0">
                <a:solidFill>
                  <a:srgbClr val="000090"/>
                </a:solidFill>
                <a:latin typeface="Comic Sans MS" charset="0"/>
              </a:rPr>
              <a:t>                           Modules 2,3,7,8 </a:t>
            </a:r>
            <a:endParaRPr lang="en-US" sz="2800" kern="0" dirty="0">
              <a:solidFill>
                <a:srgbClr val="000090"/>
              </a:solidFill>
              <a:latin typeface="Comic Sans MS" charset="0"/>
            </a:endParaRP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8</a:t>
            </a:fld>
            <a:endParaRPr lang="fr-CA"/>
          </a:p>
        </p:txBody>
      </p:sp>
      <p:pic>
        <p:nvPicPr>
          <p:cNvPr id="19" name="P 14" descr="IMG_571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2262570" y="956757"/>
            <a:ext cx="2314603" cy="167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07704" y="2780928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Sealing of the Module elements </a:t>
            </a: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in a special “Dry room”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2780928"/>
            <a:ext cx="3888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omic Sans MS"/>
                <a:cs typeface="Comic Sans MS"/>
              </a:rPr>
              <a:t>Vacuum test of the Module after sealing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15" name="Рисунок 12" descr="P101001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41997"/>
            <a:ext cx="3764410" cy="28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85933" y="6174407"/>
            <a:ext cx="2858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b="1" dirty="0">
                <a:solidFill>
                  <a:srgbClr val="000090"/>
                </a:solidFill>
                <a:latin typeface="Comic Sans MS"/>
                <a:cs typeface="Comic Sans MS"/>
              </a:rPr>
              <a:t>The 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JINR </a:t>
            </a:r>
            <a:r>
              <a:rPr lang="en-US" sz="1600" b="1" dirty="0">
                <a:solidFill>
                  <a:srgbClr val="000090"/>
                </a:solidFill>
                <a:latin typeface="Comic Sans MS"/>
                <a:cs typeface="Comic Sans MS"/>
              </a:rPr>
              <a:t>assembling 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area</a:t>
            </a:r>
            <a:endParaRPr lang="en-US" sz="16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algn="ctr">
              <a:spcAft>
                <a:spcPts val="0"/>
              </a:spcAft>
            </a:pPr>
            <a:r>
              <a:rPr lang="en-US" sz="1600" b="1" dirty="0">
                <a:solidFill>
                  <a:srgbClr val="000090"/>
                </a:solidFill>
                <a:latin typeface="Comic Sans MS"/>
                <a:cs typeface="Comic Sans MS"/>
              </a:rPr>
              <a:t>w</a:t>
            </a:r>
            <a:r>
              <a:rPr lang="en-US" sz="16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ith 2 assembling jigs</a:t>
            </a:r>
          </a:p>
        </p:txBody>
      </p:sp>
      <p:pic>
        <p:nvPicPr>
          <p:cNvPr id="21" name="Рисунок 20" descr="9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95736" y="3309678"/>
            <a:ext cx="2155828" cy="285562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691680" y="6237312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A Module assembly rotation jig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95536" y="88900"/>
            <a:ext cx="792956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800" kern="0" dirty="0">
                <a:solidFill>
                  <a:srgbClr val="000090"/>
                </a:solidFill>
                <a:latin typeface="Comic Sans MS" charset="0"/>
              </a:rPr>
              <a:t>Detector production at </a:t>
            </a:r>
            <a:r>
              <a:rPr lang="en-US" sz="2800" kern="0" dirty="0" smtClean="0">
                <a:solidFill>
                  <a:srgbClr val="000090"/>
                </a:solidFill>
                <a:latin typeface="Comic Sans MS" charset="0"/>
              </a:rPr>
              <a:t>JINR: </a:t>
            </a:r>
          </a:p>
          <a:p>
            <a:pPr lvl="0" algn="ctr">
              <a:defRPr/>
            </a:pPr>
            <a:r>
              <a:rPr lang="en-US" sz="2800" kern="0" dirty="0" smtClean="0">
                <a:solidFill>
                  <a:srgbClr val="000090"/>
                </a:solidFill>
                <a:latin typeface="Comic Sans MS" charset="0"/>
              </a:rPr>
              <a:t>            straw assembling and wiring</a:t>
            </a:r>
            <a:endParaRPr lang="en-US" sz="2800" kern="0" dirty="0">
              <a:solidFill>
                <a:srgbClr val="000090"/>
              </a:solidFill>
              <a:latin typeface="Comic Sans MS" charset="0"/>
            </a:endParaRPr>
          </a:p>
        </p:txBody>
      </p:sp>
      <p:pic>
        <p:nvPicPr>
          <p:cNvPr id="12" name="Picture 7" descr="na62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5988" y="53975"/>
            <a:ext cx="1828800" cy="6350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pic>
        <p:nvPicPr>
          <p:cNvPr id="13" name="Picture 12" descr="emblemaLHEP-la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779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D63EA-9C91-4F40-82F3-46536DDDA87A}" type="slidenum">
              <a:rPr lang="fr-CA" smtClean="0"/>
              <a:pPr/>
              <a:t>9</a:t>
            </a:fld>
            <a:endParaRPr lang="fr-CA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10717" y="3110847"/>
            <a:ext cx="3622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Straw insertion and fixing in a horizontal position of a module frame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16" name="Рисунок 15" descr="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0717" y="980746"/>
            <a:ext cx="1954297" cy="2105028"/>
          </a:xfrm>
          <a:prstGeom prst="rect">
            <a:avLst/>
          </a:prstGeom>
        </p:spPr>
      </p:pic>
      <p:pic>
        <p:nvPicPr>
          <p:cNvPr id="17" name="Рисунок 16" descr="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938859"/>
            <a:ext cx="1843176" cy="2130101"/>
          </a:xfrm>
          <a:prstGeom prst="rect">
            <a:avLst/>
          </a:prstGeom>
        </p:spPr>
      </p:pic>
      <p:pic>
        <p:nvPicPr>
          <p:cNvPr id="18" name="Рисунок 17" descr="77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35881" y="980728"/>
            <a:ext cx="1656184" cy="2068845"/>
          </a:xfrm>
          <a:prstGeom prst="rect">
            <a:avLst/>
          </a:prstGeom>
        </p:spPr>
      </p:pic>
      <p:pic>
        <p:nvPicPr>
          <p:cNvPr id="23" name="Рисунок 22" descr="8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7928" y="980728"/>
            <a:ext cx="1866520" cy="2068845"/>
          </a:xfrm>
          <a:prstGeom prst="rect">
            <a:avLst/>
          </a:prstGeom>
        </p:spPr>
      </p:pic>
      <p:pic>
        <p:nvPicPr>
          <p:cNvPr id="24" name="Рисунок 23" descr="P1010010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00500" y="3669884"/>
            <a:ext cx="2088232" cy="2929245"/>
          </a:xfrm>
          <a:prstGeom prst="rect">
            <a:avLst/>
          </a:prstGeom>
        </p:spPr>
      </p:pic>
      <p:pic>
        <p:nvPicPr>
          <p:cNvPr id="25" name="Рисунок 24" descr="P1010010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73247" y="3660994"/>
            <a:ext cx="1599962" cy="1518715"/>
          </a:xfrm>
          <a:prstGeom prst="rect">
            <a:avLst/>
          </a:prstGeom>
        </p:spPr>
      </p:pic>
      <p:pic>
        <p:nvPicPr>
          <p:cNvPr id="26" name="Рисунок 25" descr="5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99020" y="5346189"/>
            <a:ext cx="1606960" cy="125294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903754" y="3068960"/>
            <a:ext cx="3700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Straw gluing from the top and bottom in a vertical position of a module frame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21231" y="4870146"/>
            <a:ext cx="19542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Wiring in vertical position of a module frame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43613" y="3680511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Top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171528" y="6284749"/>
            <a:ext cx="15689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Bottom</a:t>
            </a:r>
            <a:endParaRPr lang="en-US" sz="1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16216" y="4255928"/>
            <a:ext cx="2421938" cy="147732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This procedure need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15 days 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for wire insertion –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more than 2 times faster than usually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0715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30128</TotalTime>
  <Words>864</Words>
  <Application>Microsoft Office PowerPoint</Application>
  <PresentationFormat>On-screen Show (4:3)</PresentationFormat>
  <Paragraphs>187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Modèle par défaut</vt:lpstr>
      <vt:lpstr>Office Theme</vt:lpstr>
      <vt:lpstr>Assembling of Straw Modules at JINR  has been FINISHED!</vt:lpstr>
      <vt:lpstr>Summary</vt:lpstr>
      <vt:lpstr>Slide 3</vt:lpstr>
      <vt:lpstr>Straw production line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Party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Ric</dc:creator>
  <cp:lastModifiedBy>Юрий Потребенников</cp:lastModifiedBy>
  <cp:revision>460</cp:revision>
  <dcterms:created xsi:type="dcterms:W3CDTF">2014-09-03T06:46:58Z</dcterms:created>
  <dcterms:modified xsi:type="dcterms:W3CDTF">2014-09-03T07:22:50Z</dcterms:modified>
</cp:coreProperties>
</file>