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84" r:id="rId19"/>
    <p:sldId id="285" r:id="rId20"/>
    <p:sldId id="286" r:id="rId21"/>
    <p:sldId id="287" r:id="rId22"/>
    <p:sldId id="257" r:id="rId23"/>
    <p:sldId id="258" r:id="rId24"/>
    <p:sldId id="259" r:id="rId25"/>
    <p:sldId id="260" r:id="rId26"/>
    <p:sldId id="261" r:id="rId27"/>
    <p:sldId id="262" r:id="rId28"/>
    <p:sldId id="264" r:id="rId29"/>
    <p:sldId id="297" r:id="rId30"/>
    <p:sldId id="298" r:id="rId31"/>
    <p:sldId id="299" r:id="rId32"/>
    <p:sldId id="301" r:id="rId33"/>
    <p:sldId id="303" r:id="rId34"/>
    <p:sldId id="288" r:id="rId35"/>
    <p:sldId id="289" r:id="rId36"/>
    <p:sldId id="290" r:id="rId37"/>
    <p:sldId id="291" r:id="rId38"/>
    <p:sldId id="293" r:id="rId39"/>
    <p:sldId id="294" r:id="rId40"/>
    <p:sldId id="296" r:id="rId41"/>
    <p:sldId id="302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0D737-A55A-4023-8009-EA77A2EEB981}" type="datetimeFigureOut">
              <a:rPr lang="it-IT" smtClean="0"/>
              <a:pPr/>
              <a:t>03/09/2014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41CEF-A3A3-478E-925F-49A8DF3CB99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11807-4F43-4426-92E4-E7ECD7B7D07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RICH WG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M.Lenti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Complete!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644008" y="332656"/>
            <a:ext cx="423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Some </a:t>
            </a:r>
            <a:r>
              <a:rPr lang="it-IT" dirty="0" err="1" smtClean="0"/>
              <a:t>mirrors</a:t>
            </a:r>
            <a:r>
              <a:rPr lang="it-IT" dirty="0" smtClean="0"/>
              <a:t> show “</a:t>
            </a:r>
            <a:r>
              <a:rPr lang="it-IT" dirty="0" err="1" smtClean="0"/>
              <a:t>halos</a:t>
            </a:r>
            <a:r>
              <a:rPr lang="it-IT" dirty="0" smtClean="0"/>
              <a:t>”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looked</a:t>
            </a:r>
            <a:r>
              <a:rPr lang="it-IT" dirty="0" smtClean="0"/>
              <a:t> at</a:t>
            </a:r>
          </a:p>
          <a:p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angles</a:t>
            </a:r>
            <a:r>
              <a:rPr lang="it-IT" dirty="0" smtClean="0"/>
              <a:t>. Under </a:t>
            </a:r>
            <a:r>
              <a:rPr lang="it-IT" dirty="0" err="1" smtClean="0"/>
              <a:t>investigation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843808" y="5805264"/>
            <a:ext cx="99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Now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779912" y="5795972"/>
            <a:ext cx="57606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OK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5775"/>
            <a:ext cx="7858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755576" y="2996952"/>
            <a:ext cx="7704856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388424" cy="1656184"/>
          </a:xfrm>
        </p:spPr>
        <p:txBody>
          <a:bodyPr/>
          <a:lstStyle/>
          <a:p>
            <a:r>
              <a:rPr lang="it-IT" sz="4800" dirty="0" smtClean="0"/>
              <a:t>Status and INSTALLATION OF </a:t>
            </a:r>
            <a:r>
              <a:rPr lang="it-IT" sz="4800" dirty="0" err="1" smtClean="0"/>
              <a:t>PMTs</a:t>
            </a:r>
            <a:r>
              <a:rPr lang="it-IT" sz="4800" dirty="0" smtClean="0"/>
              <a:t> and FE</a:t>
            </a:r>
            <a:endParaRPr lang="en-US" sz="4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43608" y="3429000"/>
            <a:ext cx="6400800" cy="1198984"/>
          </a:xfrm>
        </p:spPr>
        <p:txBody>
          <a:bodyPr/>
          <a:lstStyle/>
          <a:p>
            <a:r>
              <a:rPr lang="it-IT" dirty="0" smtClean="0"/>
              <a:t>F. Bucci</a:t>
            </a:r>
          </a:p>
          <a:p>
            <a:r>
              <a:rPr lang="it-IT" dirty="0" smtClean="0"/>
              <a:t>INFN Florence</a:t>
            </a:r>
            <a:endParaRPr lang="en-US" dirty="0"/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1043608" y="4581128"/>
            <a:ext cx="6624736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RICH </a:t>
            </a:r>
            <a:r>
              <a:rPr lang="it-IT" dirty="0" err="1" smtClean="0"/>
              <a:t>Working</a:t>
            </a:r>
            <a:r>
              <a:rPr lang="it-IT" dirty="0" smtClean="0"/>
              <a:t> Group, 02/09/2014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453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PMTS INSTALLATION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5644" y="3160968"/>
            <a:ext cx="4109218" cy="269202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148064" y="26369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Saleve</a:t>
            </a:r>
            <a:r>
              <a:rPr lang="it-IT" dirty="0" smtClean="0"/>
              <a:t> </a:t>
            </a:r>
            <a:r>
              <a:rPr lang="it-IT" dirty="0" err="1"/>
              <a:t>l</a:t>
            </a:r>
            <a:r>
              <a:rPr lang="it-IT" dirty="0" err="1" smtClean="0"/>
              <a:t>odging</a:t>
            </a:r>
            <a:r>
              <a:rPr lang="it-IT" dirty="0" smtClean="0"/>
              <a:t> disk</a:t>
            </a:r>
            <a:endParaRPr lang="en-US" dirty="0"/>
          </a:p>
        </p:txBody>
      </p:sp>
      <p:pic>
        <p:nvPicPr>
          <p:cNvPr id="1026" name="Picture 2" descr="C:\Users\buccifra\Documents\presentazioni\PMT_Installation\foto\Jura_disk_test_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95" y="3160968"/>
            <a:ext cx="4309405" cy="26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827584" y="262760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Jura</a:t>
            </a:r>
            <a:r>
              <a:rPr lang="it-IT" dirty="0" smtClean="0"/>
              <a:t> </a:t>
            </a:r>
            <a:r>
              <a:rPr lang="it-IT" dirty="0" err="1"/>
              <a:t>l</a:t>
            </a:r>
            <a:r>
              <a:rPr lang="it-IT" dirty="0" err="1" smtClean="0"/>
              <a:t>odging</a:t>
            </a:r>
            <a:r>
              <a:rPr lang="it-IT" dirty="0" smtClean="0"/>
              <a:t> disk</a:t>
            </a:r>
            <a:endParaRPr lang="en-US" dirty="0"/>
          </a:p>
        </p:txBody>
      </p:sp>
      <p:sp>
        <p:nvSpPr>
          <p:cNvPr id="14" name="Segnaposto contenuto 2"/>
          <p:cNvSpPr txBox="1">
            <a:spLocks noGrp="1"/>
          </p:cNvSpPr>
          <p:nvPr>
            <p:ph idx="1"/>
          </p:nvPr>
        </p:nvSpPr>
        <p:spPr>
          <a:xfrm>
            <a:off x="426244" y="1520692"/>
            <a:ext cx="7962180" cy="972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000" dirty="0" smtClean="0">
                <a:sym typeface="Symbol"/>
              </a:rPr>
              <a:t>Installation of </a:t>
            </a:r>
            <a:r>
              <a:rPr lang="it-IT" sz="2000" dirty="0" err="1" smtClean="0">
                <a:sym typeface="Symbol"/>
              </a:rPr>
              <a:t>PMTs</a:t>
            </a:r>
            <a:r>
              <a:rPr lang="it-IT" sz="2000" dirty="0" smtClean="0">
                <a:sym typeface="Symbol"/>
              </a:rPr>
              <a:t> on the </a:t>
            </a:r>
            <a:r>
              <a:rPr lang="it-IT" sz="2000" dirty="0" err="1" smtClean="0">
                <a:sym typeface="Symbol"/>
              </a:rPr>
              <a:t>Jura</a:t>
            </a:r>
            <a:r>
              <a:rPr lang="it-IT" sz="2000" dirty="0" smtClean="0">
                <a:sym typeface="Symbol"/>
              </a:rPr>
              <a:t> and </a:t>
            </a:r>
            <a:r>
              <a:rPr lang="it-IT" sz="2000" dirty="0" err="1" smtClean="0">
                <a:sym typeface="Symbol"/>
              </a:rPr>
              <a:t>Saleve</a:t>
            </a:r>
            <a:r>
              <a:rPr lang="it-IT" sz="2000" dirty="0" smtClean="0">
                <a:sym typeface="Symbol"/>
              </a:rPr>
              <a:t> </a:t>
            </a:r>
            <a:r>
              <a:rPr lang="it-IT" sz="2000" dirty="0" err="1" smtClean="0">
                <a:sym typeface="Symbol"/>
              </a:rPr>
              <a:t>lodging</a:t>
            </a:r>
            <a:r>
              <a:rPr lang="it-IT" sz="2000" dirty="0" smtClean="0">
                <a:sym typeface="Symbol"/>
              </a:rPr>
              <a:t> disk </a:t>
            </a:r>
            <a:r>
              <a:rPr lang="it-IT" sz="2000" dirty="0" err="1" smtClean="0">
                <a:sym typeface="Symbol"/>
              </a:rPr>
              <a:t>completed</a:t>
            </a:r>
            <a:r>
              <a:rPr lang="it-IT" sz="2000" dirty="0" smtClean="0"/>
              <a:t> 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it-IT" sz="2000" dirty="0" err="1"/>
              <a:t>L</a:t>
            </a:r>
            <a:r>
              <a:rPr lang="it-IT" sz="2000" dirty="0" err="1" smtClean="0"/>
              <a:t>ooked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</a:t>
            </a:r>
            <a:r>
              <a:rPr lang="it-IT" sz="2000" dirty="0" err="1" smtClean="0"/>
              <a:t>signal</a:t>
            </a:r>
            <a:r>
              <a:rPr lang="it-IT" sz="2000" dirty="0" smtClean="0"/>
              <a:t> </a:t>
            </a:r>
            <a:r>
              <a:rPr lang="it-IT" sz="2000" dirty="0" err="1" smtClean="0"/>
              <a:t>shape</a:t>
            </a:r>
            <a:r>
              <a:rPr lang="it-IT" sz="2000" dirty="0" smtClean="0"/>
              <a:t> and </a:t>
            </a:r>
            <a:r>
              <a:rPr lang="it-IT" sz="2000" dirty="0" err="1" smtClean="0"/>
              <a:t>measured</a:t>
            </a:r>
            <a:r>
              <a:rPr lang="it-IT" sz="2000" dirty="0" smtClean="0"/>
              <a:t> the rate of </a:t>
            </a:r>
            <a:r>
              <a:rPr lang="it-IT" sz="2000" dirty="0" err="1" smtClean="0"/>
              <a:t>each</a:t>
            </a:r>
            <a:r>
              <a:rPr lang="it-IT" sz="2000" dirty="0" smtClean="0"/>
              <a:t> PMT</a:t>
            </a:r>
          </a:p>
        </p:txBody>
      </p:sp>
    </p:spTree>
    <p:extLst>
      <p:ext uri="{BB962C8B-B14F-4D97-AF65-F5344CB8AC3E}">
        <p14:creationId xmlns:p14="http://schemas.microsoft.com/office/powerpoint/2010/main" xmlns="" val="6100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PMTS TEST 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69828" y="1364650"/>
            <a:ext cx="9075406" cy="1629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it-IT" sz="20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144205"/>
            <a:ext cx="4968552" cy="372641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95536" y="5939894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P</a:t>
            </a:r>
            <a:r>
              <a:rPr lang="it-IT" sz="2000" dirty="0" err="1" smtClean="0"/>
              <a:t>lugged</a:t>
            </a:r>
            <a:r>
              <a:rPr lang="it-IT" sz="2000" dirty="0" smtClean="0"/>
              <a:t> </a:t>
            </a:r>
            <a:r>
              <a:rPr lang="it-IT" sz="2000" dirty="0" err="1" smtClean="0"/>
              <a:t>all</a:t>
            </a:r>
            <a:r>
              <a:rPr lang="it-IT" sz="2000" dirty="0" smtClean="0"/>
              <a:t> the HV </a:t>
            </a:r>
            <a:r>
              <a:rPr lang="it-IT" sz="2000" dirty="0" err="1" smtClean="0"/>
              <a:t>cables</a:t>
            </a:r>
            <a:r>
              <a:rPr lang="it-IT" sz="2000" dirty="0" smtClean="0"/>
              <a:t> of the PMT </a:t>
            </a:r>
            <a:r>
              <a:rPr lang="it-IT" sz="2000" dirty="0" err="1" smtClean="0"/>
              <a:t>dividers</a:t>
            </a:r>
            <a:r>
              <a:rPr lang="it-IT" sz="2000" dirty="0" smtClean="0"/>
              <a:t> in the HV </a:t>
            </a:r>
            <a:r>
              <a:rPr lang="it-IT" sz="2000" dirty="0" err="1" smtClean="0"/>
              <a:t>distribution</a:t>
            </a:r>
            <a:r>
              <a:rPr lang="it-IT" sz="2000" dirty="0" smtClean="0"/>
              <a:t> </a:t>
            </a:r>
            <a:r>
              <a:rPr lang="it-IT" sz="2000" dirty="0" err="1" smtClean="0"/>
              <a:t>boards</a:t>
            </a:r>
            <a:r>
              <a:rPr lang="it-IT" sz="2000" dirty="0" smtClean="0"/>
              <a:t> </a:t>
            </a:r>
            <a:r>
              <a:rPr lang="it-IT" sz="2000" dirty="0" err="1" smtClean="0"/>
              <a:t>located</a:t>
            </a:r>
            <a:r>
              <a:rPr lang="it-IT" sz="2000" dirty="0" smtClean="0"/>
              <a:t> 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</a:t>
            </a:r>
            <a:r>
              <a:rPr lang="it-IT" sz="2000" dirty="0" err="1" smtClean="0"/>
              <a:t>same</a:t>
            </a:r>
            <a:r>
              <a:rPr lang="it-IT" sz="2000" dirty="0" smtClean="0"/>
              <a:t> </a:t>
            </a:r>
            <a:r>
              <a:rPr lang="it-IT" sz="2000" dirty="0" err="1" smtClean="0"/>
              <a:t>distance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experimental</a:t>
            </a:r>
            <a:r>
              <a:rPr lang="it-IT" sz="2000" dirty="0" smtClean="0"/>
              <a:t> area</a:t>
            </a:r>
            <a:endParaRPr lang="en-US" sz="2000" dirty="0"/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748376" y="1364650"/>
            <a:ext cx="771831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it-IT" sz="2000" dirty="0" err="1" smtClean="0"/>
              <a:t>Installed</a:t>
            </a:r>
            <a:r>
              <a:rPr lang="it-IT" sz="2000" dirty="0" smtClean="0"/>
              <a:t> the disks on a light tight box and </a:t>
            </a:r>
            <a:r>
              <a:rPr lang="it-IT" sz="2000" dirty="0" err="1" smtClean="0"/>
              <a:t>illuminated</a:t>
            </a:r>
            <a:r>
              <a:rPr lang="it-IT" sz="2000" dirty="0" smtClean="0"/>
              <a:t> with a laser  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11444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JURA PMT TEST</a:t>
            </a:r>
            <a:endParaRPr lang="en-US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013919"/>
            <a:ext cx="4204664" cy="2718409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2973468"/>
            <a:ext cx="4320480" cy="275886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7544" y="2581872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b</a:t>
            </a:r>
            <a:r>
              <a:rPr lang="it-IT" sz="1600" dirty="0" err="1" smtClean="0"/>
              <a:t>efore</a:t>
            </a:r>
            <a:r>
              <a:rPr lang="it-IT" sz="1600" dirty="0" smtClean="0"/>
              <a:t> </a:t>
            </a:r>
            <a:r>
              <a:rPr lang="it-IT" sz="1600" dirty="0" err="1" smtClean="0"/>
              <a:t>slewing</a:t>
            </a:r>
            <a:r>
              <a:rPr lang="it-IT" sz="1600" dirty="0" smtClean="0"/>
              <a:t> </a:t>
            </a:r>
            <a:r>
              <a:rPr lang="it-IT" sz="1600" dirty="0" err="1" smtClean="0"/>
              <a:t>correction</a:t>
            </a:r>
            <a:endParaRPr lang="en-US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004048" y="2581872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after</a:t>
            </a:r>
            <a:r>
              <a:rPr lang="it-IT" sz="1600" dirty="0" smtClean="0"/>
              <a:t> </a:t>
            </a:r>
            <a:r>
              <a:rPr lang="it-IT" sz="1600" dirty="0" err="1" smtClean="0"/>
              <a:t>slewing</a:t>
            </a:r>
            <a:r>
              <a:rPr lang="it-IT" sz="1600" dirty="0" smtClean="0"/>
              <a:t> </a:t>
            </a:r>
            <a:r>
              <a:rPr lang="it-IT" sz="1600" dirty="0" err="1" smtClean="0"/>
              <a:t>correction</a:t>
            </a:r>
            <a:endParaRPr lang="en-US" sz="1600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712846" y="1597642"/>
            <a:ext cx="7718310" cy="984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000" dirty="0" smtClean="0"/>
              <a:t>Data </a:t>
            </a:r>
            <a:r>
              <a:rPr lang="it-IT" sz="2000" dirty="0" err="1" smtClean="0"/>
              <a:t>acquisition</a:t>
            </a:r>
            <a:r>
              <a:rPr lang="it-IT" sz="2000" dirty="0" smtClean="0"/>
              <a:t> </a:t>
            </a:r>
            <a:r>
              <a:rPr lang="it-IT" sz="2000" dirty="0" err="1" smtClean="0"/>
              <a:t>performed</a:t>
            </a:r>
            <a:r>
              <a:rPr lang="it-IT" sz="2000" dirty="0" smtClean="0"/>
              <a:t> with 2 </a:t>
            </a:r>
            <a:r>
              <a:rPr lang="it-IT" sz="2000" dirty="0" err="1" smtClean="0"/>
              <a:t>old</a:t>
            </a:r>
            <a:r>
              <a:rPr lang="it-IT" sz="2000" dirty="0" smtClean="0"/>
              <a:t> FE </a:t>
            </a:r>
            <a:r>
              <a:rPr lang="it-IT" sz="2000" dirty="0" err="1" smtClean="0"/>
              <a:t>boards</a:t>
            </a:r>
            <a:r>
              <a:rPr lang="it-IT" sz="2000" dirty="0" smtClean="0"/>
              <a:t> (48 </a:t>
            </a:r>
            <a:r>
              <a:rPr lang="it-IT" sz="2000" dirty="0" err="1" smtClean="0"/>
              <a:t>channels</a:t>
            </a:r>
            <a:r>
              <a:rPr lang="it-IT" sz="2000" dirty="0" smtClean="0"/>
              <a:t>) and 1 CAEN TDC (128 </a:t>
            </a:r>
            <a:r>
              <a:rPr lang="it-IT" sz="2000" dirty="0" err="1" smtClean="0"/>
              <a:t>channels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12" name="Ovale 11"/>
          <p:cNvSpPr/>
          <p:nvPr/>
        </p:nvSpPr>
        <p:spPr>
          <a:xfrm>
            <a:off x="2771800" y="5229200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1835696" y="602128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</a:rPr>
              <a:t>3 dead </a:t>
            </a:r>
            <a:r>
              <a:rPr lang="it-IT" sz="1600" dirty="0" err="1" smtClean="0">
                <a:solidFill>
                  <a:srgbClr val="FF0000"/>
                </a:solidFill>
              </a:rPr>
              <a:t>channels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 flipV="1">
            <a:off x="2771800" y="5589240"/>
            <a:ext cx="324036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3995936" y="3298839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/>
          <p:cNvSpPr/>
          <p:nvPr/>
        </p:nvSpPr>
        <p:spPr>
          <a:xfrm>
            <a:off x="8431156" y="3271129"/>
            <a:ext cx="461325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02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SALEVE PMT TEST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6" y="2660248"/>
            <a:ext cx="4320481" cy="26159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660249"/>
            <a:ext cx="4320481" cy="261598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7544" y="2226350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b</a:t>
            </a:r>
            <a:r>
              <a:rPr lang="it-IT" sz="1600" dirty="0" err="1" smtClean="0"/>
              <a:t>efore</a:t>
            </a:r>
            <a:r>
              <a:rPr lang="it-IT" sz="1600" dirty="0" smtClean="0"/>
              <a:t> </a:t>
            </a:r>
            <a:r>
              <a:rPr lang="it-IT" sz="1600" dirty="0" err="1" smtClean="0"/>
              <a:t>slewing</a:t>
            </a:r>
            <a:r>
              <a:rPr lang="it-IT" sz="1600" dirty="0" smtClean="0"/>
              <a:t> </a:t>
            </a:r>
            <a:r>
              <a:rPr lang="it-IT" sz="1600" dirty="0" err="1" smtClean="0"/>
              <a:t>correction</a:t>
            </a:r>
            <a:endParaRPr lang="en-US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148064" y="223257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after</a:t>
            </a:r>
            <a:r>
              <a:rPr lang="it-IT" sz="1600" dirty="0" smtClean="0"/>
              <a:t> </a:t>
            </a:r>
            <a:r>
              <a:rPr lang="it-IT" sz="1600" dirty="0" err="1" smtClean="0"/>
              <a:t>slewing</a:t>
            </a:r>
            <a:r>
              <a:rPr lang="it-IT" sz="1600" dirty="0" smtClean="0"/>
              <a:t> </a:t>
            </a:r>
            <a:r>
              <a:rPr lang="it-IT" sz="1600" dirty="0" err="1" smtClean="0"/>
              <a:t>correction</a:t>
            </a:r>
            <a:endParaRPr lang="en-US" sz="1600" dirty="0"/>
          </a:p>
        </p:txBody>
      </p:sp>
      <p:sp>
        <p:nvSpPr>
          <p:cNvPr id="11" name="Ovale 10"/>
          <p:cNvSpPr/>
          <p:nvPr/>
        </p:nvSpPr>
        <p:spPr>
          <a:xfrm>
            <a:off x="3940516" y="2938609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8510468" y="2926212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446375" y="568273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FF0000"/>
                </a:solidFill>
              </a:rPr>
              <a:t>3 dead </a:t>
            </a:r>
            <a:r>
              <a:rPr lang="it-IT" sz="1600" dirty="0" err="1" smtClean="0">
                <a:solidFill>
                  <a:srgbClr val="FF0000"/>
                </a:solidFill>
              </a:rPr>
              <a:t>channels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1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FE STATUS AND TEST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25365" y="2742476"/>
            <a:ext cx="7718310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000" dirty="0" smtClean="0"/>
              <a:t>New FE </a:t>
            </a:r>
            <a:r>
              <a:rPr lang="it-IT" sz="2000" dirty="0" err="1" smtClean="0"/>
              <a:t>board</a:t>
            </a:r>
            <a:r>
              <a:rPr lang="it-IT" sz="2000" dirty="0" smtClean="0"/>
              <a:t> </a:t>
            </a:r>
            <a:r>
              <a:rPr lang="it-IT" sz="2000" dirty="0" err="1" smtClean="0"/>
              <a:t>prototype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ready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setup </a:t>
            </a:r>
            <a:r>
              <a:rPr lang="it-IT" sz="2000" dirty="0" err="1" smtClean="0"/>
              <a:t>still</a:t>
            </a:r>
            <a:r>
              <a:rPr lang="it-IT" sz="2000" dirty="0" smtClean="0"/>
              <a:t> under </a:t>
            </a:r>
            <a:r>
              <a:rPr lang="it-IT" sz="2000" dirty="0" err="1" smtClean="0"/>
              <a:t>testing</a:t>
            </a:r>
            <a:endParaRPr lang="it-IT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it-IT" sz="2000" dirty="0" err="1" smtClean="0"/>
              <a:t>Performances</a:t>
            </a:r>
            <a:r>
              <a:rPr lang="it-IT" sz="2000" dirty="0" smtClean="0"/>
              <a:t> are OK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000" dirty="0" smtClean="0"/>
              <a:t>Order to be </a:t>
            </a:r>
            <a:r>
              <a:rPr lang="it-IT" sz="2000" dirty="0" err="1" smtClean="0"/>
              <a:t>placed</a:t>
            </a:r>
            <a:r>
              <a:rPr lang="it-IT" sz="2000" dirty="0" smtClean="0"/>
              <a:t> </a:t>
            </a:r>
            <a:r>
              <a:rPr lang="it-IT" sz="2000" dirty="0" err="1" smtClean="0"/>
              <a:t>within</a:t>
            </a:r>
            <a:r>
              <a:rPr lang="it-IT" sz="2000" dirty="0" smtClean="0"/>
              <a:t> the end of the week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000" dirty="0" smtClean="0"/>
              <a:t>Full production </a:t>
            </a:r>
            <a:r>
              <a:rPr lang="it-IT" sz="2000" dirty="0" err="1" smtClean="0"/>
              <a:t>should</a:t>
            </a:r>
            <a:r>
              <a:rPr lang="it-IT" sz="2000" dirty="0" smtClean="0"/>
              <a:t> be </a:t>
            </a:r>
            <a:r>
              <a:rPr lang="it-IT" sz="2000" dirty="0" err="1" smtClean="0"/>
              <a:t>finished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end of </a:t>
            </a:r>
            <a:r>
              <a:rPr lang="it-IT" sz="2000" dirty="0" err="1" smtClean="0"/>
              <a:t>September</a:t>
            </a:r>
            <a:endParaRPr lang="it-IT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it-IT" sz="2000" dirty="0" smtClean="0"/>
              <a:t>The </a:t>
            </a:r>
            <a:r>
              <a:rPr lang="it-IT" sz="2000" dirty="0" err="1" smtClean="0"/>
              <a:t>arrival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CERN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foreseen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</a:t>
            </a:r>
            <a:r>
              <a:rPr lang="it-IT" sz="2000" dirty="0" err="1" smtClean="0"/>
              <a:t>beginning</a:t>
            </a:r>
            <a:r>
              <a:rPr lang="it-IT" sz="2000" dirty="0" smtClean="0"/>
              <a:t> of </a:t>
            </a:r>
            <a:r>
              <a:rPr lang="it-IT" sz="2000" dirty="0" err="1" smtClean="0"/>
              <a:t>October</a:t>
            </a:r>
            <a:r>
              <a:rPr lang="it-IT" sz="2000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it-IT" sz="20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197444"/>
            <a:ext cx="3862032" cy="21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95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564904"/>
            <a:ext cx="8496944" cy="25922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The </a:t>
            </a:r>
            <a:r>
              <a:rPr lang="it-IT" sz="2000" dirty="0" err="1" smtClean="0"/>
              <a:t>PMTs</a:t>
            </a:r>
            <a:r>
              <a:rPr lang="it-IT" sz="2000" dirty="0"/>
              <a:t> </a:t>
            </a:r>
            <a:r>
              <a:rPr lang="it-IT" sz="2000" dirty="0" smtClean="0"/>
              <a:t>with </a:t>
            </a:r>
            <a:r>
              <a:rPr lang="it-IT" sz="2000" dirty="0" err="1" smtClean="0"/>
              <a:t>their</a:t>
            </a:r>
            <a:r>
              <a:rPr lang="it-IT" sz="2000" dirty="0" smtClean="0"/>
              <a:t> </a:t>
            </a:r>
            <a:r>
              <a:rPr lang="it-IT" sz="2000" dirty="0" err="1" smtClean="0"/>
              <a:t>dividers</a:t>
            </a:r>
            <a:r>
              <a:rPr lang="it-IT" sz="2000" dirty="0" smtClean="0"/>
              <a:t> </a:t>
            </a:r>
            <a:r>
              <a:rPr lang="it-IT" sz="2000" dirty="0" err="1" smtClean="0"/>
              <a:t>have</a:t>
            </a:r>
            <a:r>
              <a:rPr lang="it-IT" sz="2000" dirty="0" smtClean="0"/>
              <a:t> </a:t>
            </a:r>
            <a:r>
              <a:rPr lang="it-IT" sz="2000" dirty="0" err="1" smtClean="0"/>
              <a:t>been</a:t>
            </a:r>
            <a:r>
              <a:rPr lang="it-IT" sz="2000" dirty="0" smtClean="0"/>
              <a:t> </a:t>
            </a:r>
            <a:r>
              <a:rPr lang="it-IT" sz="2000" dirty="0" err="1" smtClean="0"/>
              <a:t>installed</a:t>
            </a:r>
            <a:r>
              <a:rPr lang="it-IT" sz="2000" dirty="0" smtClean="0"/>
              <a:t> and </a:t>
            </a:r>
            <a:r>
              <a:rPr lang="it-IT" sz="2000" dirty="0" err="1" smtClean="0"/>
              <a:t>tested</a:t>
            </a:r>
            <a:r>
              <a:rPr lang="it-IT" sz="2000" dirty="0" smtClean="0"/>
              <a:t> on the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lodging</a:t>
            </a:r>
            <a:r>
              <a:rPr lang="it-IT" sz="2000" dirty="0" smtClean="0"/>
              <a:t> disks</a:t>
            </a:r>
          </a:p>
          <a:p>
            <a:r>
              <a:rPr lang="it-IT" sz="2000" dirty="0" smtClean="0"/>
              <a:t>FE </a:t>
            </a:r>
            <a:r>
              <a:rPr lang="it-IT" sz="2000" dirty="0" err="1" smtClean="0"/>
              <a:t>boards</a:t>
            </a:r>
            <a:r>
              <a:rPr lang="it-IT" sz="2000" dirty="0" smtClean="0"/>
              <a:t> </a:t>
            </a:r>
            <a:r>
              <a:rPr lang="it-IT" sz="2000" dirty="0" err="1" smtClean="0"/>
              <a:t>still</a:t>
            </a:r>
            <a:r>
              <a:rPr lang="it-IT" sz="2000" dirty="0" smtClean="0"/>
              <a:t> </a:t>
            </a:r>
            <a:r>
              <a:rPr lang="it-IT" sz="2000" dirty="0" err="1" smtClean="0"/>
              <a:t>missing</a:t>
            </a:r>
            <a:r>
              <a:rPr lang="it-IT" sz="2000" dirty="0" smtClean="0"/>
              <a:t> </a:t>
            </a:r>
            <a:r>
              <a:rPr lang="it-IT" sz="2000" dirty="0" err="1" smtClean="0"/>
              <a:t>but</a:t>
            </a:r>
            <a:r>
              <a:rPr lang="it-IT" sz="2000" dirty="0" smtClean="0"/>
              <a:t> </a:t>
            </a:r>
            <a:r>
              <a:rPr lang="it-IT" sz="2000" dirty="0" err="1" smtClean="0"/>
              <a:t>prototype</a:t>
            </a:r>
            <a:r>
              <a:rPr lang="it-IT" sz="2000" dirty="0" smtClean="0"/>
              <a:t> ready and under test</a:t>
            </a:r>
          </a:p>
          <a:p>
            <a:r>
              <a:rPr lang="it-IT" sz="2000" dirty="0" smtClean="0"/>
              <a:t>Full FE </a:t>
            </a:r>
            <a:r>
              <a:rPr lang="it-IT" sz="2000" dirty="0" err="1" smtClean="0"/>
              <a:t>boards</a:t>
            </a:r>
            <a:r>
              <a:rPr lang="it-IT" sz="2000" dirty="0" smtClean="0"/>
              <a:t> production </a:t>
            </a:r>
            <a:r>
              <a:rPr lang="it-IT" sz="2000" dirty="0" err="1" smtClean="0"/>
              <a:t>foreseen</a:t>
            </a:r>
            <a:r>
              <a:rPr lang="it-IT" sz="2000" dirty="0" smtClean="0"/>
              <a:t> by the end of </a:t>
            </a:r>
            <a:r>
              <a:rPr lang="it-IT" sz="2000" dirty="0" err="1" smtClean="0"/>
              <a:t>September</a:t>
            </a:r>
            <a:endParaRPr lang="it-IT" sz="2000" dirty="0" smtClean="0"/>
          </a:p>
          <a:p>
            <a:r>
              <a:rPr lang="it-IT" sz="2000" dirty="0" err="1" smtClean="0"/>
              <a:t>All</a:t>
            </a:r>
            <a:r>
              <a:rPr lang="it-IT" sz="2000" dirty="0" smtClean="0"/>
              <a:t> the </a:t>
            </a:r>
            <a:r>
              <a:rPr lang="it-IT" sz="2000" dirty="0" err="1" smtClean="0"/>
              <a:t>electronics</a:t>
            </a:r>
            <a:r>
              <a:rPr lang="it-IT" sz="2000" dirty="0" smtClean="0"/>
              <a:t> </a:t>
            </a:r>
            <a:r>
              <a:rPr lang="it-IT" sz="2000" dirty="0" err="1" smtClean="0"/>
              <a:t>except</a:t>
            </a:r>
            <a:r>
              <a:rPr lang="it-IT" sz="2000" dirty="0" smtClean="0"/>
              <a:t> the FE </a:t>
            </a:r>
            <a:r>
              <a:rPr lang="it-IT" sz="2000" dirty="0" err="1" smtClean="0"/>
              <a:t>boards</a:t>
            </a:r>
            <a:r>
              <a:rPr lang="it-IT" sz="2000" dirty="0" smtClean="0"/>
              <a:t> </a:t>
            </a:r>
            <a:r>
              <a:rPr lang="it-IT" sz="2000" dirty="0" err="1" smtClean="0"/>
              <a:t>will</a:t>
            </a:r>
            <a:r>
              <a:rPr lang="it-IT" sz="2000" dirty="0" smtClean="0"/>
              <a:t> be </a:t>
            </a:r>
            <a:r>
              <a:rPr lang="it-IT" sz="2000" dirty="0" err="1" smtClean="0"/>
              <a:t>carried</a:t>
            </a:r>
            <a:r>
              <a:rPr lang="it-IT" sz="2000" dirty="0" smtClean="0"/>
              <a:t> and </a:t>
            </a:r>
            <a:r>
              <a:rPr lang="it-IT" sz="2000" dirty="0" err="1" smtClean="0"/>
              <a:t>installed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CERN </a:t>
            </a:r>
            <a:r>
              <a:rPr lang="it-IT" sz="2000" dirty="0" err="1" smtClean="0"/>
              <a:t>starting</a:t>
            </a:r>
            <a:r>
              <a:rPr lang="it-IT" sz="2000" dirty="0" smtClean="0"/>
              <a:t> from </a:t>
            </a:r>
            <a:r>
              <a:rPr lang="it-IT" sz="2000" dirty="0" err="1" smtClean="0"/>
              <a:t>next</a:t>
            </a:r>
            <a:r>
              <a:rPr lang="it-IT" sz="2000" dirty="0" smtClean="0"/>
              <a:t> </a:t>
            </a:r>
            <a:r>
              <a:rPr lang="it-IT" sz="2000" dirty="0" err="1" smtClean="0"/>
              <a:t>Monday</a:t>
            </a:r>
            <a:endParaRPr lang="it-IT" sz="2000" dirty="0" smtClean="0"/>
          </a:p>
          <a:p>
            <a:r>
              <a:rPr lang="it-IT" sz="2000" dirty="0" smtClean="0"/>
              <a:t>FE </a:t>
            </a:r>
            <a:r>
              <a:rPr lang="it-IT" sz="2000" dirty="0" err="1" smtClean="0"/>
              <a:t>boards</a:t>
            </a:r>
            <a:r>
              <a:rPr lang="it-IT" sz="2000" dirty="0" smtClean="0"/>
              <a:t> schedule tight </a:t>
            </a:r>
            <a:r>
              <a:rPr lang="it-IT" sz="2000" dirty="0" err="1" smtClean="0"/>
              <a:t>but</a:t>
            </a:r>
            <a:r>
              <a:rPr lang="it-IT" sz="2000" dirty="0" smtClean="0"/>
              <a:t> </a:t>
            </a:r>
            <a:r>
              <a:rPr lang="it-IT" sz="2000" dirty="0" err="1" smtClean="0"/>
              <a:t>still</a:t>
            </a:r>
            <a:r>
              <a:rPr lang="it-IT" sz="2000" dirty="0" smtClean="0"/>
              <a:t> </a:t>
            </a:r>
            <a:r>
              <a:rPr lang="it-IT" sz="2000" dirty="0" err="1" smtClean="0"/>
              <a:t>feasible</a:t>
            </a:r>
            <a:endParaRPr lang="en-US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909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8560" y="1484784"/>
            <a:ext cx="82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firmware</a:t>
            </a:r>
            <a:r>
              <a:rPr lang="it-IT" sz="2000" dirty="0" smtClean="0"/>
              <a:t> </a:t>
            </a:r>
            <a:r>
              <a:rPr lang="it-IT" sz="2000" dirty="0" err="1" smtClean="0"/>
              <a:t>versions</a:t>
            </a:r>
            <a:r>
              <a:rPr lang="it-IT" sz="2000" dirty="0" smtClean="0"/>
              <a:t> </a:t>
            </a:r>
            <a:r>
              <a:rPr lang="it-IT" sz="2000" dirty="0" err="1" smtClean="0"/>
              <a:t>has</a:t>
            </a:r>
            <a:r>
              <a:rPr lang="it-IT" sz="2000" dirty="0" smtClean="0"/>
              <a:t> </a:t>
            </a:r>
            <a:r>
              <a:rPr lang="it-IT" sz="2000" dirty="0" err="1" smtClean="0"/>
              <a:t>been</a:t>
            </a:r>
            <a:r>
              <a:rPr lang="it-IT" sz="2000" dirty="0" smtClean="0"/>
              <a:t> </a:t>
            </a:r>
            <a:r>
              <a:rPr lang="it-IT" sz="2000" dirty="0" err="1" smtClean="0"/>
              <a:t>developed</a:t>
            </a:r>
            <a:r>
              <a:rPr lang="it-IT" sz="2000" dirty="0" smtClean="0"/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it-IT" sz="2000" dirty="0" smtClean="0"/>
              <a:t> RICH </a:t>
            </a:r>
            <a:r>
              <a:rPr lang="it-IT" sz="2000" dirty="0" err="1" smtClean="0"/>
              <a:t>version</a:t>
            </a:r>
            <a:endParaRPr lang="it-IT" sz="2000" dirty="0" smtClean="0"/>
          </a:p>
          <a:p>
            <a:pPr lvl="1">
              <a:buFont typeface="Wingdings" pitchFamily="2" charset="2"/>
              <a:buChar char="§"/>
            </a:pPr>
            <a:r>
              <a:rPr lang="it-IT" sz="2000" dirty="0" smtClean="0"/>
              <a:t> GPURICH </a:t>
            </a:r>
            <a:r>
              <a:rPr lang="it-IT" sz="2000" dirty="0" err="1" smtClean="0"/>
              <a:t>version</a:t>
            </a:r>
            <a:endParaRPr lang="it-IT" sz="2000" dirty="0" smtClean="0"/>
          </a:p>
          <a:p>
            <a:pPr lvl="1"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</a:t>
            </a:r>
            <a:r>
              <a:rPr lang="it-IT" sz="2000" dirty="0" err="1" smtClean="0"/>
              <a:t>Most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firmware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common </a:t>
            </a:r>
            <a:r>
              <a:rPr lang="it-IT" sz="2000" dirty="0" err="1" smtClean="0"/>
              <a:t>between</a:t>
            </a:r>
            <a:r>
              <a:rPr lang="it-IT" sz="2000" dirty="0" smtClean="0"/>
              <a:t> the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versions</a:t>
            </a:r>
            <a:endParaRPr lang="it-IT" sz="2000" dirty="0" smtClean="0"/>
          </a:p>
        </p:txBody>
      </p:sp>
      <p:sp>
        <p:nvSpPr>
          <p:cNvPr id="8" name="Rettangolo arrotondato 7"/>
          <p:cNvSpPr/>
          <p:nvPr/>
        </p:nvSpPr>
        <p:spPr>
          <a:xfrm>
            <a:off x="1475656" y="4221088"/>
            <a:ext cx="2448272" cy="10081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HITS CLUSTERING</a:t>
            </a:r>
            <a:endParaRPr lang="it-IT" dirty="0"/>
          </a:p>
        </p:txBody>
      </p:sp>
      <p:sp>
        <p:nvSpPr>
          <p:cNvPr id="9" name="Rettangolo arrotondato 8"/>
          <p:cNvSpPr/>
          <p:nvPr/>
        </p:nvSpPr>
        <p:spPr>
          <a:xfrm>
            <a:off x="5220072" y="4230380"/>
            <a:ext cx="2448272" cy="10081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CLUSTERS MERGING</a:t>
            </a:r>
            <a:endParaRPr lang="it-IT" dirty="0"/>
          </a:p>
        </p:txBody>
      </p:sp>
      <p:sp>
        <p:nvSpPr>
          <p:cNvPr id="10" name="Rettangolo arrotondato 9"/>
          <p:cNvSpPr/>
          <p:nvPr/>
        </p:nvSpPr>
        <p:spPr>
          <a:xfrm>
            <a:off x="1331640" y="4077072"/>
            <a:ext cx="2808312" cy="2304256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CHANNELS INFO</a:t>
            </a:r>
          </a:p>
          <a:p>
            <a:pPr algn="ctr"/>
            <a:r>
              <a:rPr lang="it-IT" dirty="0" smtClean="0"/>
              <a:t>HANDLING</a:t>
            </a:r>
            <a:endParaRPr lang="it-IT" dirty="0"/>
          </a:p>
        </p:txBody>
      </p:sp>
      <p:sp>
        <p:nvSpPr>
          <p:cNvPr id="11" name="Rettangolo arrotondato 10"/>
          <p:cNvSpPr/>
          <p:nvPr/>
        </p:nvSpPr>
        <p:spPr>
          <a:xfrm>
            <a:off x="5076056" y="4077072"/>
            <a:ext cx="2808312" cy="2304256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CHANNELS INFO</a:t>
            </a:r>
          </a:p>
          <a:p>
            <a:pPr algn="ctr"/>
            <a:r>
              <a:rPr lang="it-IT" dirty="0" smtClean="0"/>
              <a:t>HANDLING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187624" y="42210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1"/>
                </a:solidFill>
              </a:rPr>
              <a:t>RICH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932040" y="42210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1"/>
                </a:solidFill>
              </a:rPr>
              <a:t>RICH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148064" y="60119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6"/>
                </a:solidFill>
              </a:rPr>
              <a:t>GPURICH</a:t>
            </a:r>
            <a:endParaRPr lang="it-IT" b="1" dirty="0">
              <a:solidFill>
                <a:schemeClr val="accent6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331640" y="60119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6"/>
                </a:solidFill>
              </a:rPr>
              <a:t>GPURICH</a:t>
            </a:r>
            <a:endParaRPr lang="it-IT" b="1" dirty="0">
              <a:solidFill>
                <a:schemeClr val="accent6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267744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PP </a:t>
            </a:r>
            <a:r>
              <a:rPr lang="it-IT" b="1" dirty="0" smtClean="0"/>
              <a:t>FPGA</a:t>
            </a:r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940152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SL FPGA</a:t>
            </a:r>
            <a:endParaRPr lang="it-IT" b="1" dirty="0"/>
          </a:p>
        </p:txBody>
      </p:sp>
      <p:sp>
        <p:nvSpPr>
          <p:cNvPr id="18" name="Freccia a destra 17"/>
          <p:cNvSpPr/>
          <p:nvPr/>
        </p:nvSpPr>
        <p:spPr>
          <a:xfrm>
            <a:off x="4283968" y="5085184"/>
            <a:ext cx="648072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1043608" y="-18256"/>
            <a:ext cx="749808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smtClean="0"/>
              <a:t>RICH Trigger </a:t>
            </a:r>
            <a:r>
              <a:rPr lang="it-IT" sz="4400" dirty="0" err="1" smtClean="0"/>
              <a:t>Firmware</a:t>
            </a:r>
            <a:r>
              <a:rPr lang="it-IT" sz="4400" dirty="0" smtClean="0"/>
              <a:t> Status</a:t>
            </a:r>
            <a:endParaRPr lang="it-IT" sz="44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0C7B-9A58-4D02-BDF1-C3767CF6F638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5875"/>
    </mc:Choice>
    <mc:Fallback>
      <p:transition spd="slow" advTm="6587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043608" y="-18256"/>
            <a:ext cx="749808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smtClean="0"/>
              <a:t>RICH </a:t>
            </a:r>
            <a:r>
              <a:rPr kumimoji="0" lang="it-IT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Firmware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8520" y="1196752"/>
            <a:ext cx="8207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400" dirty="0" smtClean="0"/>
              <a:t> RICH </a:t>
            </a:r>
            <a:r>
              <a:rPr lang="it-IT" sz="2400" dirty="0" err="1" smtClean="0"/>
              <a:t>version</a:t>
            </a:r>
            <a:r>
              <a:rPr lang="it-IT" sz="2400" dirty="0" smtClean="0"/>
              <a:t> </a:t>
            </a:r>
            <a:r>
              <a:rPr lang="it-IT" sz="2400" dirty="0" err="1" smtClean="0"/>
              <a:t>tested</a:t>
            </a:r>
            <a:r>
              <a:rPr lang="it-IT" sz="2400" dirty="0" smtClean="0"/>
              <a:t> in </a:t>
            </a:r>
            <a:r>
              <a:rPr lang="it-IT" sz="2400" dirty="0" err="1" smtClean="0"/>
              <a:t>June</a:t>
            </a:r>
            <a:endParaRPr lang="it-IT" sz="24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400" dirty="0" smtClean="0"/>
              <a:t> Primitive production </a:t>
            </a:r>
            <a:r>
              <a:rPr lang="it-IT" sz="2400" dirty="0" err="1" smtClean="0"/>
              <a:t>worked</a:t>
            </a:r>
            <a:r>
              <a:rPr lang="it-IT" sz="2400" dirty="0" smtClean="0"/>
              <a:t> fine</a:t>
            </a:r>
          </a:p>
        </p:txBody>
      </p:sp>
      <p:pic>
        <p:nvPicPr>
          <p:cNvPr id="258" name="Immagine 257" descr="RICH_FW_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564007"/>
            <a:ext cx="6716063" cy="4293993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0C7B-9A58-4D02-BDF1-C3767CF6F638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05"/>
    </mc:Choice>
    <mc:Fallback>
      <p:transition spd="slow" advTm="90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899592" y="3627021"/>
            <a:ext cx="122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0xA0000000</a:t>
            </a:r>
          </a:p>
          <a:p>
            <a:r>
              <a:rPr lang="it-IT" sz="1400" dirty="0" smtClean="0"/>
              <a:t>0x4368030b</a:t>
            </a:r>
          </a:p>
          <a:p>
            <a:r>
              <a:rPr lang="it-IT" sz="1400" dirty="0" smtClean="0"/>
              <a:t>0x4068</a:t>
            </a:r>
            <a:r>
              <a:rPr lang="it-IT" sz="1400" b="1" u="sng" dirty="0" smtClean="0">
                <a:solidFill>
                  <a:srgbClr val="008000"/>
                </a:solidFill>
              </a:rPr>
              <a:t>0185</a:t>
            </a:r>
          </a:p>
          <a:p>
            <a:r>
              <a:rPr lang="it-IT" sz="1400" dirty="0" smtClean="0"/>
              <a:t>0xB0000002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771800" y="3612500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TRIG_IB1:  0x5c</a:t>
            </a:r>
            <a:r>
              <a:rPr lang="it-IT" sz="1400" b="1" u="sng" dirty="0" smtClean="0">
                <a:solidFill>
                  <a:srgbClr val="FA5105"/>
                </a:solidFill>
              </a:rPr>
              <a:t>01</a:t>
            </a:r>
            <a:r>
              <a:rPr lang="it-IT" sz="1400" dirty="0" smtClean="0"/>
              <a:t>00</a:t>
            </a:r>
            <a:r>
              <a:rPr lang="it-IT" sz="1400" b="1" u="sng" dirty="0" smtClean="0">
                <a:solidFill>
                  <a:srgbClr val="008000"/>
                </a:solidFill>
              </a:rPr>
              <a:t>85</a:t>
            </a:r>
            <a:r>
              <a:rPr lang="it-IT" sz="1400" dirty="0" smtClean="0"/>
              <a:t>   </a:t>
            </a:r>
          </a:p>
          <a:p>
            <a:r>
              <a:rPr lang="it-IT" sz="1400" dirty="0" smtClean="0"/>
              <a:t>TRIG_IB1:  0x000000</a:t>
            </a:r>
            <a:r>
              <a:rPr lang="it-IT" sz="1400" b="1" u="sng" dirty="0" smtClean="0">
                <a:solidFill>
                  <a:srgbClr val="008000"/>
                </a:solidFill>
              </a:rPr>
              <a:t>01</a:t>
            </a:r>
            <a:r>
              <a:rPr lang="it-IT" sz="1400" dirty="0" smtClean="0"/>
              <a:t>   </a:t>
            </a:r>
          </a:p>
          <a:p>
            <a:r>
              <a:rPr lang="it-IT" sz="1400" dirty="0" smtClean="0"/>
              <a:t>TRIG_IB1:  0x5c01000b   </a:t>
            </a:r>
          </a:p>
          <a:p>
            <a:r>
              <a:rPr lang="it-IT" sz="1400" dirty="0" smtClean="0"/>
              <a:t>TRIG_IB1:  0x00000003   </a:t>
            </a:r>
          </a:p>
        </p:txBody>
      </p:sp>
      <p:sp>
        <p:nvSpPr>
          <p:cNvPr id="17" name="Parentesi quadra aperta 16"/>
          <p:cNvSpPr/>
          <p:nvPr/>
        </p:nvSpPr>
        <p:spPr>
          <a:xfrm>
            <a:off x="2771800" y="3684508"/>
            <a:ext cx="72008" cy="36004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arentesi quadra aperta 17"/>
          <p:cNvSpPr/>
          <p:nvPr/>
        </p:nvSpPr>
        <p:spPr>
          <a:xfrm>
            <a:off x="2771800" y="4116556"/>
            <a:ext cx="72008" cy="36004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/>
          <p:cNvCxnSpPr/>
          <p:nvPr/>
        </p:nvCxnSpPr>
        <p:spPr>
          <a:xfrm>
            <a:off x="1979712" y="3972540"/>
            <a:ext cx="648072" cy="28803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1979712" y="3828524"/>
            <a:ext cx="648072" cy="36004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6012160" y="2348880"/>
            <a:ext cx="30243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0x00000000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0x000100</a:t>
            </a:r>
            <a:r>
              <a:rPr lang="it-IT" sz="1400" b="1" u="sng" dirty="0" smtClean="0">
                <a:solidFill>
                  <a:srgbClr val="0070C0"/>
                </a:solidFill>
              </a:rPr>
              <a:t>61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</a:t>
            </a:r>
            <a:r>
              <a:rPr lang="it-IT" sz="1400" b="1" u="sng" dirty="0" smtClean="0">
                <a:solidFill>
                  <a:srgbClr val="0070C0"/>
                </a:solidFill>
              </a:rPr>
              <a:t>00</a:t>
            </a:r>
          </a:p>
          <a:p>
            <a:endParaRPr lang="it-IT" sz="1400" dirty="0" smtClean="0"/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0x00000001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0x000200c2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0x00000000</a:t>
            </a:r>
          </a:p>
          <a:p>
            <a:endParaRPr lang="it-IT" sz="1400" dirty="0" smtClean="0"/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0x00000002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0x00010024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0x00000001</a:t>
            </a:r>
          </a:p>
          <a:p>
            <a:endParaRPr lang="it-IT" sz="1400" dirty="0" smtClean="0"/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0x00000003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</a:t>
            </a:r>
            <a:r>
              <a:rPr lang="it-IT" sz="1400" b="1" u="sng" dirty="0" smtClean="0">
                <a:solidFill>
                  <a:srgbClr val="FA5105"/>
                </a:solidFill>
              </a:rPr>
              <a:t>02</a:t>
            </a:r>
            <a:r>
              <a:rPr lang="it-IT" sz="1400" dirty="0" smtClean="0"/>
              <a:t>00</a:t>
            </a:r>
            <a:r>
              <a:rPr lang="it-IT" sz="1400" b="1" u="sng" dirty="0" smtClean="0">
                <a:solidFill>
                  <a:srgbClr val="008000"/>
                </a:solidFill>
              </a:rPr>
              <a:t>85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</a:t>
            </a:r>
            <a:r>
              <a:rPr lang="it-IT" sz="1400" b="1" u="sng" dirty="0" smtClean="0">
                <a:solidFill>
                  <a:srgbClr val="008000"/>
                </a:solidFill>
              </a:rPr>
              <a:t>01</a:t>
            </a:r>
          </a:p>
          <a:p>
            <a:endParaRPr lang="it-IT" sz="1400" dirty="0" smtClean="0"/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0x00000004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0x0001000b</a:t>
            </a:r>
          </a:p>
          <a:p>
            <a:r>
              <a:rPr lang="it-IT" sz="1400" dirty="0" err="1" smtClean="0"/>
              <a:t>PRIMITIVE_DATA</a:t>
            </a:r>
            <a:r>
              <a:rPr lang="it-IT" sz="1400" dirty="0" smtClean="0"/>
              <a:t>:  0x00000003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2771800" y="285293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TRIG_IB0:  0x5c0100</a:t>
            </a:r>
            <a:r>
              <a:rPr lang="it-IT" sz="1400" b="1" u="sng" dirty="0" smtClean="0">
                <a:solidFill>
                  <a:srgbClr val="0070C0"/>
                </a:solidFill>
              </a:rPr>
              <a:t>61</a:t>
            </a:r>
          </a:p>
          <a:p>
            <a:r>
              <a:rPr lang="it-IT" sz="1400" dirty="0" smtClean="0"/>
              <a:t>TRIG_IB0:  0x000000</a:t>
            </a:r>
            <a:r>
              <a:rPr lang="it-IT" sz="1400" b="1" u="sng" dirty="0" smtClean="0">
                <a:solidFill>
                  <a:srgbClr val="0070C0"/>
                </a:solidFill>
              </a:rPr>
              <a:t>00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899592" y="2852936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0xA0000000</a:t>
            </a:r>
          </a:p>
          <a:p>
            <a:r>
              <a:rPr lang="it-IT" sz="1400" dirty="0" smtClean="0"/>
              <a:t>0x42d0</a:t>
            </a:r>
            <a:r>
              <a:rPr lang="it-IT" sz="1400" b="1" u="sng" dirty="0" smtClean="0">
                <a:solidFill>
                  <a:srgbClr val="0070C0"/>
                </a:solidFill>
              </a:rPr>
              <a:t>0061</a:t>
            </a:r>
            <a:r>
              <a:rPr lang="it-IT" sz="1400" dirty="0" smtClean="0"/>
              <a:t> </a:t>
            </a:r>
          </a:p>
          <a:p>
            <a:r>
              <a:rPr lang="it-IT" sz="1400" dirty="0" smtClean="0"/>
              <a:t>0xB0000002</a:t>
            </a:r>
          </a:p>
        </p:txBody>
      </p:sp>
      <p:cxnSp>
        <p:nvCxnSpPr>
          <p:cNvPr id="41" name="Connettore 2 40"/>
          <p:cNvCxnSpPr/>
          <p:nvPr/>
        </p:nvCxnSpPr>
        <p:spPr>
          <a:xfrm flipV="1">
            <a:off x="2051720" y="3068960"/>
            <a:ext cx="576064" cy="14401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arentesi quadra aperta 43"/>
          <p:cNvSpPr/>
          <p:nvPr/>
        </p:nvSpPr>
        <p:spPr>
          <a:xfrm>
            <a:off x="2771800" y="2924944"/>
            <a:ext cx="72008" cy="36004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Parentesi quadra aperta 44"/>
          <p:cNvSpPr/>
          <p:nvPr/>
        </p:nvSpPr>
        <p:spPr>
          <a:xfrm>
            <a:off x="6012160" y="2348880"/>
            <a:ext cx="72008" cy="72008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Parentesi quadra aperta 45"/>
          <p:cNvSpPr/>
          <p:nvPr/>
        </p:nvSpPr>
        <p:spPr>
          <a:xfrm>
            <a:off x="6012160" y="3212976"/>
            <a:ext cx="72008" cy="72008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Parentesi quadra aperta 46"/>
          <p:cNvSpPr/>
          <p:nvPr/>
        </p:nvSpPr>
        <p:spPr>
          <a:xfrm>
            <a:off x="6012160" y="4077072"/>
            <a:ext cx="72008" cy="72008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Parentesi quadra aperta 47"/>
          <p:cNvSpPr/>
          <p:nvPr/>
        </p:nvSpPr>
        <p:spPr>
          <a:xfrm>
            <a:off x="6012160" y="4941168"/>
            <a:ext cx="72008" cy="72008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Parentesi quadra aperta 48"/>
          <p:cNvSpPr/>
          <p:nvPr/>
        </p:nvSpPr>
        <p:spPr>
          <a:xfrm>
            <a:off x="6012160" y="5805264"/>
            <a:ext cx="72008" cy="72008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2771800" y="4780309"/>
            <a:ext cx="1944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TRIG_IB2:  0x5c0200c2   </a:t>
            </a:r>
          </a:p>
          <a:p>
            <a:r>
              <a:rPr lang="it-IT" sz="1400" dirty="0" smtClean="0"/>
              <a:t>TRIG_IB2:  0x00000000   </a:t>
            </a:r>
          </a:p>
          <a:p>
            <a:r>
              <a:rPr lang="it-IT" sz="1400" dirty="0" smtClean="0"/>
              <a:t>TRIG_IB2:  0x5c010024   </a:t>
            </a:r>
          </a:p>
          <a:p>
            <a:r>
              <a:rPr lang="it-IT" sz="1400" dirty="0" smtClean="0"/>
              <a:t>TRIG_IB2:  0x00000001   </a:t>
            </a:r>
          </a:p>
          <a:p>
            <a:r>
              <a:rPr lang="it-IT" sz="1400" dirty="0" smtClean="0"/>
              <a:t>TRIG_IB2:  0x5c</a:t>
            </a:r>
            <a:r>
              <a:rPr lang="it-IT" sz="1400" b="1" u="sng" dirty="0" smtClean="0">
                <a:solidFill>
                  <a:srgbClr val="FA5105"/>
                </a:solidFill>
              </a:rPr>
              <a:t>01</a:t>
            </a:r>
            <a:r>
              <a:rPr lang="it-IT" sz="1400" dirty="0" smtClean="0"/>
              <a:t>00</a:t>
            </a:r>
            <a:r>
              <a:rPr lang="it-IT" sz="1400" b="1" u="sng" dirty="0" smtClean="0">
                <a:solidFill>
                  <a:srgbClr val="008000"/>
                </a:solidFill>
              </a:rPr>
              <a:t>85</a:t>
            </a:r>
            <a:r>
              <a:rPr lang="it-IT" sz="1400" dirty="0" smtClean="0"/>
              <a:t>   </a:t>
            </a:r>
          </a:p>
          <a:p>
            <a:r>
              <a:rPr lang="it-IT" sz="1400" dirty="0" smtClean="0"/>
              <a:t>TRIG_IB2:  0x000000</a:t>
            </a:r>
            <a:r>
              <a:rPr lang="it-IT" sz="1400" b="1" u="sng" dirty="0" smtClean="0">
                <a:solidFill>
                  <a:srgbClr val="008000"/>
                </a:solidFill>
              </a:rPr>
              <a:t>01</a:t>
            </a:r>
            <a:r>
              <a:rPr lang="it-IT" sz="1400" dirty="0" smtClean="0"/>
              <a:t>  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899592" y="4780309"/>
            <a:ext cx="1152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0xA0000000</a:t>
            </a:r>
          </a:p>
          <a:p>
            <a:r>
              <a:rPr lang="it-IT" sz="1400" dirty="0" smtClean="0"/>
              <a:t>0x42600124</a:t>
            </a:r>
          </a:p>
          <a:p>
            <a:r>
              <a:rPr lang="it-IT" sz="1400" dirty="0" smtClean="0"/>
              <a:t>0x430800c2</a:t>
            </a:r>
          </a:p>
          <a:p>
            <a:r>
              <a:rPr lang="it-IT" sz="1400" dirty="0" smtClean="0"/>
              <a:t>0x4078</a:t>
            </a:r>
            <a:r>
              <a:rPr lang="it-IT" sz="1400" b="1" u="sng" dirty="0" smtClean="0">
                <a:solidFill>
                  <a:srgbClr val="008000"/>
                </a:solidFill>
              </a:rPr>
              <a:t>0185</a:t>
            </a:r>
          </a:p>
          <a:p>
            <a:r>
              <a:rPr lang="it-IT" sz="1400" dirty="0" smtClean="0"/>
              <a:t>0x409800c2</a:t>
            </a:r>
          </a:p>
          <a:p>
            <a:r>
              <a:rPr lang="it-IT" sz="1400" dirty="0" smtClean="0"/>
              <a:t>0xB0000005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899592" y="621814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0xA0000000</a:t>
            </a:r>
          </a:p>
          <a:p>
            <a:r>
              <a:rPr lang="it-IT" sz="1400" dirty="0" smtClean="0"/>
              <a:t>0xB0000001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2771800" y="6220469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TRIG_IB3:  - - - - - - - - - -    </a:t>
            </a:r>
          </a:p>
        </p:txBody>
      </p:sp>
      <p:sp>
        <p:nvSpPr>
          <p:cNvPr id="54" name="Parentesi quadra aperta 53"/>
          <p:cNvSpPr/>
          <p:nvPr/>
        </p:nvSpPr>
        <p:spPr>
          <a:xfrm>
            <a:off x="2771800" y="4869160"/>
            <a:ext cx="72008" cy="36004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Parentesi quadra aperta 54"/>
          <p:cNvSpPr/>
          <p:nvPr/>
        </p:nvSpPr>
        <p:spPr>
          <a:xfrm>
            <a:off x="2771800" y="5301208"/>
            <a:ext cx="72008" cy="36004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Parentesi quadra aperta 55"/>
          <p:cNvSpPr/>
          <p:nvPr/>
        </p:nvSpPr>
        <p:spPr>
          <a:xfrm>
            <a:off x="2771800" y="5733256"/>
            <a:ext cx="72008" cy="36004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7" name="Connettore 2 56"/>
          <p:cNvCxnSpPr/>
          <p:nvPr/>
        </p:nvCxnSpPr>
        <p:spPr>
          <a:xfrm flipV="1">
            <a:off x="2051720" y="5013176"/>
            <a:ext cx="576064" cy="28803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 flipV="1">
            <a:off x="2051720" y="5157192"/>
            <a:ext cx="576064" cy="57606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V="1">
            <a:off x="4716016" y="2780928"/>
            <a:ext cx="1224136" cy="28803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>
            <a:endCxn id="48" idx="1"/>
          </p:cNvCxnSpPr>
          <p:nvPr/>
        </p:nvCxnSpPr>
        <p:spPr>
          <a:xfrm flipV="1">
            <a:off x="4716016" y="5301208"/>
            <a:ext cx="1296144" cy="57606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/>
          <p:cNvCxnSpPr>
            <a:endCxn id="48" idx="1"/>
          </p:cNvCxnSpPr>
          <p:nvPr/>
        </p:nvCxnSpPr>
        <p:spPr>
          <a:xfrm>
            <a:off x="4716016" y="3789040"/>
            <a:ext cx="1296144" cy="1512168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olo 1"/>
          <p:cNvSpPr txBox="1">
            <a:spLocks/>
          </p:cNvSpPr>
          <p:nvPr/>
        </p:nvSpPr>
        <p:spPr>
          <a:xfrm>
            <a:off x="1043608" y="-18256"/>
            <a:ext cx="749808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smtClean="0"/>
              <a:t>RICH </a:t>
            </a:r>
            <a:r>
              <a:rPr kumimoji="0" lang="it-IT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Firmware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95457" y="908720"/>
            <a:ext cx="820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From</a:t>
            </a:r>
            <a:r>
              <a:rPr lang="it-IT" sz="2000" dirty="0" smtClean="0"/>
              <a:t> data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primitives</a:t>
            </a:r>
            <a:r>
              <a:rPr lang="it-IT" sz="2000" dirty="0" smtClean="0"/>
              <a:t>:</a:t>
            </a:r>
          </a:p>
          <a:p>
            <a:r>
              <a:rPr lang="it-IT" sz="2000" dirty="0" smtClean="0"/>
              <a:t>(data </a:t>
            </a:r>
            <a:r>
              <a:rPr lang="it-IT" sz="2000" dirty="0" err="1" smtClean="0"/>
              <a:t>from</a:t>
            </a:r>
            <a:r>
              <a:rPr lang="it-IT" sz="2000" dirty="0" smtClean="0"/>
              <a:t> </a:t>
            </a:r>
            <a:r>
              <a:rPr lang="it-IT" sz="2000" dirty="0" err="1" smtClean="0"/>
              <a:t>June</a:t>
            </a:r>
            <a:r>
              <a:rPr lang="it-IT" sz="2000" dirty="0" smtClean="0"/>
              <a:t> test)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72008" y="2987660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TDCB 0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72008" y="3923764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TDCB 1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107504" y="5363924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TDCB 2</a:t>
            </a:r>
            <a:endParaRPr lang="it-IT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107504" y="6300028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TDCB 3</a:t>
            </a:r>
            <a:endParaRPr lang="it-IT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899592" y="176352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PP INPUT</a:t>
            </a:r>
            <a:endParaRPr lang="it-IT" b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2699792" y="1763524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PP OUTPUT / SL INPUT</a:t>
            </a:r>
            <a:endParaRPr lang="it-IT" b="1" dirty="0"/>
          </a:p>
        </p:txBody>
      </p:sp>
      <p:sp>
        <p:nvSpPr>
          <p:cNvPr id="58" name="CasellaDiTesto 57"/>
          <p:cNvSpPr txBox="1"/>
          <p:nvPr/>
        </p:nvSpPr>
        <p:spPr>
          <a:xfrm>
            <a:off x="6588224" y="177281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SL OUTPUT</a:t>
            </a:r>
            <a:endParaRPr lang="it-IT" b="1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1835696" y="355327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 err="1" smtClean="0"/>
              <a:t>sorting</a:t>
            </a:r>
            <a:endParaRPr lang="it-IT" sz="1400" b="1" cap="small" dirty="0"/>
          </a:p>
        </p:txBody>
      </p:sp>
      <p:sp>
        <p:nvSpPr>
          <p:cNvPr id="61" name="CasellaDiTesto 60"/>
          <p:cNvSpPr txBox="1"/>
          <p:nvPr/>
        </p:nvSpPr>
        <p:spPr>
          <a:xfrm>
            <a:off x="1835696" y="465313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 smtClean="0"/>
              <a:t> </a:t>
            </a:r>
            <a:r>
              <a:rPr lang="it-IT" sz="1400" b="1" cap="small" dirty="0" err="1" smtClean="0"/>
              <a:t>clustering</a:t>
            </a:r>
            <a:endParaRPr lang="it-IT" sz="1400" b="1" cap="small" dirty="0"/>
          </a:p>
        </p:txBody>
      </p:sp>
      <p:sp>
        <p:nvSpPr>
          <p:cNvPr id="62" name="CasellaDiTesto 61"/>
          <p:cNvSpPr txBox="1"/>
          <p:nvPr/>
        </p:nvSpPr>
        <p:spPr>
          <a:xfrm>
            <a:off x="4788024" y="486916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 smtClean="0"/>
              <a:t>cluster</a:t>
            </a:r>
          </a:p>
          <a:p>
            <a:pPr algn="ctr"/>
            <a:r>
              <a:rPr lang="it-IT" sz="1400" b="1" cap="small" dirty="0" err="1" smtClean="0"/>
              <a:t>merging</a:t>
            </a:r>
            <a:endParaRPr lang="it-IT" sz="1400" b="1" cap="small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3275856" y="256490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 err="1" smtClean="0"/>
              <a:t>multiplicity</a:t>
            </a:r>
            <a:endParaRPr lang="it-IT" sz="1400" b="1" cap="small" dirty="0"/>
          </a:p>
        </p:txBody>
      </p:sp>
      <p:sp>
        <p:nvSpPr>
          <p:cNvPr id="64" name="CasellaDiTesto 63"/>
          <p:cNvSpPr txBox="1"/>
          <p:nvPr/>
        </p:nvSpPr>
        <p:spPr>
          <a:xfrm>
            <a:off x="4139952" y="234888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 err="1" smtClean="0"/>
              <a:t>Average</a:t>
            </a:r>
            <a:r>
              <a:rPr lang="it-IT" sz="1400" b="1" cap="small" dirty="0" smtClean="0"/>
              <a:t> </a:t>
            </a:r>
            <a:r>
              <a:rPr lang="it-IT" sz="1400" b="1" cap="small" dirty="0" err="1" smtClean="0"/>
              <a:t>finetime</a:t>
            </a:r>
            <a:endParaRPr lang="it-IT" sz="1400" b="1" cap="small" dirty="0"/>
          </a:p>
        </p:txBody>
      </p:sp>
      <p:sp>
        <p:nvSpPr>
          <p:cNvPr id="65" name="CasellaDiTesto 64"/>
          <p:cNvSpPr txBox="1"/>
          <p:nvPr/>
        </p:nvSpPr>
        <p:spPr>
          <a:xfrm>
            <a:off x="3275856" y="330442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 err="1" smtClean="0"/>
              <a:t>timestamp</a:t>
            </a:r>
            <a:r>
              <a:rPr lang="it-IT" sz="1400" b="1" cap="small" dirty="0" smtClean="0"/>
              <a:t> – </a:t>
            </a:r>
            <a:r>
              <a:rPr lang="it-IT" sz="1400" b="1" cap="small" dirty="0" err="1" smtClean="0"/>
              <a:t>lsb</a:t>
            </a:r>
            <a:r>
              <a:rPr lang="it-IT" sz="1400" b="1" cap="small" dirty="0" smtClean="0"/>
              <a:t> 25 </a:t>
            </a:r>
            <a:r>
              <a:rPr lang="it-IT" sz="1400" b="1" dirty="0" err="1" smtClean="0"/>
              <a:t>ns</a:t>
            </a:r>
            <a:endParaRPr lang="it-IT" sz="1400" b="1" dirty="0"/>
          </a:p>
        </p:txBody>
      </p:sp>
      <p:sp>
        <p:nvSpPr>
          <p:cNvPr id="66" name="Parentesi quadra aperta 65"/>
          <p:cNvSpPr/>
          <p:nvPr/>
        </p:nvSpPr>
        <p:spPr>
          <a:xfrm rot="5400000">
            <a:off x="4431169" y="2829994"/>
            <a:ext cx="72008" cy="117891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Parentesi quadra aperta 72"/>
          <p:cNvSpPr/>
          <p:nvPr/>
        </p:nvSpPr>
        <p:spPr>
          <a:xfrm rot="5400000">
            <a:off x="4058067" y="2829995"/>
            <a:ext cx="72008" cy="117891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Parentesi quadra aperta 73"/>
          <p:cNvSpPr/>
          <p:nvPr/>
        </p:nvSpPr>
        <p:spPr>
          <a:xfrm rot="5400000" flipH="1">
            <a:off x="4078668" y="2842211"/>
            <a:ext cx="72007" cy="957552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0C7B-9A58-4D02-BDF1-C3767CF6F638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1236"/>
    </mc:Choice>
    <mc:Fallback>
      <p:transition spd="slow" advTm="4123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5496" y="1196752"/>
            <a:ext cx="90354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buFont typeface="Arial" pitchFamily="34" charset="0"/>
              <a:buChar char="•"/>
            </a:pPr>
            <a:r>
              <a:rPr lang="it-IT" sz="2400" dirty="0" smtClean="0"/>
              <a:t> </a:t>
            </a:r>
            <a:r>
              <a:rPr lang="it-IT" sz="2400" dirty="0" err="1" smtClean="0"/>
              <a:t>Firmware</a:t>
            </a:r>
            <a:r>
              <a:rPr lang="it-IT" sz="2400" dirty="0" smtClean="0"/>
              <a:t> </a:t>
            </a:r>
            <a:r>
              <a:rPr lang="it-IT" sz="2400" dirty="0" err="1" smtClean="0"/>
              <a:t>tested</a:t>
            </a:r>
            <a:r>
              <a:rPr lang="it-IT" sz="2400" dirty="0" smtClean="0"/>
              <a:t> at CERN </a:t>
            </a:r>
            <a:r>
              <a:rPr lang="it-IT" sz="2400" dirty="0" err="1" smtClean="0"/>
              <a:t>with</a:t>
            </a:r>
            <a:r>
              <a:rPr lang="it-IT" sz="2400" dirty="0" smtClean="0"/>
              <a:t> </a:t>
            </a:r>
            <a:r>
              <a:rPr lang="it-IT" sz="2400" dirty="0" err="1" smtClean="0"/>
              <a:t>emulated</a:t>
            </a:r>
            <a:r>
              <a:rPr lang="it-IT" sz="2400" dirty="0" smtClean="0"/>
              <a:t> data</a:t>
            </a:r>
          </a:p>
          <a:p>
            <a:pPr>
              <a:lnSpc>
                <a:spcPct val="250000"/>
              </a:lnSpc>
              <a:buFont typeface="Arial" pitchFamily="34" charset="0"/>
              <a:buChar char="•"/>
            </a:pPr>
            <a:r>
              <a:rPr lang="it-IT" sz="2400" dirty="0" smtClean="0"/>
              <a:t> Primitive production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working</a:t>
            </a:r>
            <a:r>
              <a:rPr lang="it-IT" sz="2400" dirty="0" smtClean="0"/>
              <a:t> fine (some </a:t>
            </a:r>
            <a:r>
              <a:rPr lang="it-IT" sz="2400" dirty="0" err="1" smtClean="0"/>
              <a:t>issues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be</a:t>
            </a:r>
            <a:r>
              <a:rPr lang="it-IT" sz="2400" dirty="0" smtClean="0"/>
              <a:t> </a:t>
            </a:r>
            <a:r>
              <a:rPr lang="it-IT" sz="2400" dirty="0" err="1" smtClean="0"/>
              <a:t>addressed</a:t>
            </a:r>
            <a:r>
              <a:rPr lang="it-IT" sz="2400" dirty="0" smtClean="0"/>
              <a:t>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sz="2400" dirty="0" smtClean="0"/>
              <a:t> Some </a:t>
            </a:r>
            <a:r>
              <a:rPr lang="it-IT" sz="2400" dirty="0" err="1" smtClean="0"/>
              <a:t>problems</a:t>
            </a:r>
            <a:r>
              <a:rPr lang="it-IT" sz="2400" dirty="0" smtClean="0"/>
              <a:t> </a:t>
            </a:r>
            <a:r>
              <a:rPr lang="it-IT" sz="2400" dirty="0" err="1" smtClean="0"/>
              <a:t>during</a:t>
            </a:r>
            <a:r>
              <a:rPr lang="it-IT" sz="2400" dirty="0" smtClean="0"/>
              <a:t> the </a:t>
            </a:r>
            <a:r>
              <a:rPr lang="it-IT" sz="2400" dirty="0" err="1" smtClean="0"/>
              <a:t>integration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trigger </a:t>
            </a:r>
            <a:r>
              <a:rPr lang="it-IT" sz="2400" dirty="0" err="1" smtClean="0"/>
              <a:t>firmware</a:t>
            </a:r>
            <a:r>
              <a:rPr lang="it-IT" sz="2400" dirty="0" smtClean="0"/>
              <a:t> in the  </a:t>
            </a:r>
          </a:p>
          <a:p>
            <a:r>
              <a:rPr lang="it-IT" sz="2400" dirty="0" smtClean="0"/>
              <a:t>  “</a:t>
            </a:r>
            <a:r>
              <a:rPr lang="it-IT" sz="2400" dirty="0" err="1" smtClean="0"/>
              <a:t>generic</a:t>
            </a:r>
            <a:r>
              <a:rPr lang="it-IT" sz="2400" dirty="0" smtClean="0"/>
              <a:t>” </a:t>
            </a:r>
            <a:r>
              <a:rPr lang="it-IT" sz="2400" dirty="0" err="1" smtClean="0"/>
              <a:t>one</a:t>
            </a:r>
            <a:r>
              <a:rPr lang="it-IT" sz="2400" dirty="0" smtClean="0"/>
              <a:t> (</a:t>
            </a:r>
            <a:r>
              <a:rPr lang="it-IT" sz="2400" dirty="0" smtClean="0">
                <a:solidFill>
                  <a:srgbClr val="FF0000"/>
                </a:solidFill>
              </a:rPr>
              <a:t>talk </a:t>
            </a:r>
            <a:r>
              <a:rPr lang="it-IT" sz="2400" dirty="0" err="1" smtClean="0">
                <a:solidFill>
                  <a:srgbClr val="FF0000"/>
                </a:solidFill>
              </a:rPr>
              <a:t>by</a:t>
            </a:r>
            <a:r>
              <a:rPr lang="it-IT" sz="2400" dirty="0" smtClean="0">
                <a:solidFill>
                  <a:srgbClr val="FF0000"/>
                </a:solidFill>
              </a:rPr>
              <a:t> Roberto </a:t>
            </a:r>
            <a:r>
              <a:rPr lang="it-IT" sz="2400" dirty="0" err="1" smtClean="0">
                <a:solidFill>
                  <a:srgbClr val="FF0000"/>
                </a:solidFill>
              </a:rPr>
              <a:t>Piandani</a:t>
            </a:r>
            <a:r>
              <a:rPr lang="it-IT" sz="2400" dirty="0" smtClean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it-IT" sz="2400" dirty="0" smtClean="0"/>
              <a:t> </a:t>
            </a:r>
            <a:r>
              <a:rPr lang="it-IT" sz="2400" dirty="0" err="1" smtClean="0"/>
              <a:t>Found</a:t>
            </a:r>
            <a:r>
              <a:rPr lang="it-IT" sz="2400" dirty="0" smtClean="0"/>
              <a:t> a </a:t>
            </a:r>
            <a:r>
              <a:rPr lang="it-IT" sz="2400" dirty="0" err="1" smtClean="0"/>
              <a:t>working</a:t>
            </a:r>
            <a:r>
              <a:rPr lang="it-IT" sz="2400" dirty="0" smtClean="0"/>
              <a:t> </a:t>
            </a:r>
            <a:r>
              <a:rPr lang="it-IT" sz="2400" dirty="0" err="1" smtClean="0"/>
              <a:t>temporary</a:t>
            </a:r>
            <a:r>
              <a:rPr lang="it-IT" sz="2400" dirty="0" smtClean="0"/>
              <a:t> </a:t>
            </a:r>
            <a:r>
              <a:rPr lang="it-IT" sz="2400" dirty="0" err="1" smtClean="0"/>
              <a:t>solution</a:t>
            </a:r>
            <a:endParaRPr lang="it-IT" sz="2400" dirty="0" smtClean="0"/>
          </a:p>
          <a:p>
            <a:pPr lvl="1">
              <a:buFont typeface="Wingdings" pitchFamily="2" charset="2"/>
              <a:buChar char="§"/>
            </a:pPr>
            <a:r>
              <a:rPr lang="it-IT" sz="2400" dirty="0" smtClean="0"/>
              <a:t> </a:t>
            </a:r>
            <a:r>
              <a:rPr lang="it-IT" sz="2400" dirty="0" err="1" smtClean="0"/>
              <a:t>Final</a:t>
            </a:r>
            <a:r>
              <a:rPr lang="it-IT" sz="2400" dirty="0" smtClean="0"/>
              <a:t> </a:t>
            </a:r>
            <a:r>
              <a:rPr lang="it-IT" sz="2400" dirty="0" err="1" smtClean="0"/>
              <a:t>solution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under test</a:t>
            </a:r>
          </a:p>
          <a:p>
            <a:pPr>
              <a:lnSpc>
                <a:spcPct val="250000"/>
              </a:lnSpc>
              <a:buFont typeface="Arial" pitchFamily="34" charset="0"/>
              <a:buChar char="•"/>
            </a:pPr>
            <a:r>
              <a:rPr lang="it-IT" sz="2400" dirty="0" smtClean="0"/>
              <a:t> Rate and </a:t>
            </a:r>
            <a:r>
              <a:rPr lang="it-IT" sz="2400" dirty="0" err="1" smtClean="0"/>
              <a:t>latency</a:t>
            </a:r>
            <a:r>
              <a:rPr lang="it-IT" sz="2400" dirty="0" smtClean="0"/>
              <a:t> </a:t>
            </a:r>
            <a:r>
              <a:rPr lang="it-IT" sz="2400" dirty="0" err="1" smtClean="0"/>
              <a:t>tests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be</a:t>
            </a:r>
            <a:r>
              <a:rPr lang="it-IT" sz="2400" dirty="0" smtClean="0"/>
              <a:t> </a:t>
            </a:r>
            <a:r>
              <a:rPr lang="it-IT" sz="2400" dirty="0" err="1" smtClean="0"/>
              <a:t>done</a:t>
            </a:r>
            <a:endParaRPr lang="it-IT" sz="2400" dirty="0" smtClean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043608" y="-18256"/>
            <a:ext cx="749808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4400" dirty="0" smtClean="0"/>
              <a:t>RICH Trigger </a:t>
            </a:r>
            <a:r>
              <a:rPr lang="it-IT" sz="4400" dirty="0" err="1" smtClean="0"/>
              <a:t>Firmware</a:t>
            </a:r>
            <a:r>
              <a:rPr lang="it-IT" sz="4400" dirty="0" smtClean="0"/>
              <a:t> Status</a:t>
            </a:r>
            <a:endParaRPr lang="it-IT" sz="44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0C7B-9A58-4D02-BDF1-C3767CF6F638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140"/>
    </mc:Choice>
    <mc:Fallback>
      <p:transition spd="slow" advTm="1814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RICH Software Status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1600" y="2060848"/>
            <a:ext cx="8892480" cy="3312368"/>
          </a:xfrm>
        </p:spPr>
        <p:txBody>
          <a:bodyPr>
            <a:normAutofit lnSpcReduction="10000"/>
          </a:bodyPr>
          <a:lstStyle/>
          <a:p>
            <a:r>
              <a:rPr lang="it-IT" sz="2400" dirty="0" err="1" smtClean="0"/>
              <a:t>Simulation</a:t>
            </a:r>
            <a:r>
              <a:rPr lang="it-IT" sz="2400" dirty="0" smtClean="0"/>
              <a:t>: </a:t>
            </a:r>
            <a:r>
              <a:rPr lang="it-IT" sz="2400" dirty="0" err="1" smtClean="0">
                <a:solidFill>
                  <a:srgbClr val="FF0000"/>
                </a:solidFill>
              </a:rPr>
              <a:t>updated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the </a:t>
            </a:r>
            <a:r>
              <a:rPr lang="it-IT" sz="2400" dirty="0" err="1" smtClean="0"/>
              <a:t>final</a:t>
            </a:r>
            <a:r>
              <a:rPr lang="it-IT" sz="2400" dirty="0" smtClean="0"/>
              <a:t> </a:t>
            </a:r>
            <a:r>
              <a:rPr lang="it-IT" sz="2400" dirty="0" err="1" smtClean="0"/>
              <a:t>geometry</a:t>
            </a:r>
            <a:r>
              <a:rPr lang="it-IT" sz="2400" dirty="0" smtClean="0"/>
              <a:t> and </a:t>
            </a:r>
            <a:r>
              <a:rPr lang="it-IT" sz="2400" dirty="0" err="1" smtClean="0">
                <a:solidFill>
                  <a:srgbClr val="FF0000"/>
                </a:solidFill>
              </a:rPr>
              <a:t>committed</a:t>
            </a:r>
            <a:endParaRPr lang="it-IT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err="1" smtClean="0"/>
              <a:t>Digitization</a:t>
            </a:r>
            <a:r>
              <a:rPr lang="it-IT" sz="2400" dirty="0" smtClean="0"/>
              <a:t>: </a:t>
            </a:r>
            <a:r>
              <a:rPr lang="it-IT" sz="2400" dirty="0" err="1" smtClean="0">
                <a:solidFill>
                  <a:srgbClr val="FF0000"/>
                </a:solidFill>
              </a:rPr>
              <a:t>improved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include the </a:t>
            </a:r>
            <a:r>
              <a:rPr lang="it-IT" sz="2400" dirty="0" err="1" smtClean="0"/>
              <a:t>SuperCell</a:t>
            </a:r>
            <a:r>
              <a:rPr lang="it-IT" sz="2400" dirty="0" smtClean="0"/>
              <a:t> </a:t>
            </a:r>
            <a:r>
              <a:rPr lang="it-IT" sz="2400" dirty="0" err="1" smtClean="0"/>
              <a:t>grouping</a:t>
            </a:r>
            <a:r>
              <a:rPr lang="it-IT" sz="2400" dirty="0" smtClean="0"/>
              <a:t> (</a:t>
            </a:r>
            <a:r>
              <a:rPr lang="it-IT" sz="2400" dirty="0" err="1" smtClean="0">
                <a:solidFill>
                  <a:srgbClr val="FF0000"/>
                </a:solidFill>
              </a:rPr>
              <a:t>not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committed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yet</a:t>
            </a:r>
            <a:r>
              <a:rPr lang="it-IT" sz="2400" dirty="0" smtClean="0"/>
              <a:t>)</a:t>
            </a:r>
          </a:p>
          <a:p>
            <a:pPr>
              <a:buNone/>
            </a:pPr>
            <a:endParaRPr lang="it-IT" sz="2400" dirty="0" smtClean="0"/>
          </a:p>
          <a:p>
            <a:r>
              <a:rPr lang="it-IT" sz="2400" dirty="0" err="1" smtClean="0"/>
              <a:t>Reconstruction</a:t>
            </a:r>
            <a:r>
              <a:rPr lang="it-IT" sz="2400" dirty="0" smtClean="0"/>
              <a:t>: </a:t>
            </a:r>
            <a:r>
              <a:rPr lang="it-IT" sz="2400" dirty="0" err="1" smtClean="0"/>
              <a:t>committed</a:t>
            </a:r>
            <a:r>
              <a:rPr lang="it-IT" sz="2400" dirty="0" smtClean="0"/>
              <a:t> </a:t>
            </a:r>
            <a:r>
              <a:rPr lang="it-IT" sz="2400" dirty="0" err="1" smtClean="0"/>
              <a:t>version</a:t>
            </a:r>
            <a:r>
              <a:rPr lang="it-IT" sz="2400" dirty="0" smtClean="0"/>
              <a:t> </a:t>
            </a:r>
            <a:r>
              <a:rPr lang="it-IT" sz="2400" dirty="0" err="1" smtClean="0"/>
              <a:t>includes</a:t>
            </a:r>
            <a:r>
              <a:rPr lang="it-IT" sz="2400" dirty="0" smtClean="0"/>
              <a:t> </a:t>
            </a:r>
            <a:r>
              <a:rPr lang="it-IT" sz="2400" dirty="0" err="1" smtClean="0"/>
              <a:t>multiring</a:t>
            </a:r>
            <a:r>
              <a:rPr lang="it-IT" sz="2400" dirty="0" smtClean="0"/>
              <a:t> </a:t>
            </a:r>
            <a:r>
              <a:rPr lang="it-IT" sz="2400" dirty="0" err="1" smtClean="0"/>
              <a:t>reconstruction</a:t>
            </a:r>
            <a:r>
              <a:rPr lang="it-IT" sz="2400" dirty="0" smtClean="0"/>
              <a:t> and online </a:t>
            </a:r>
            <a:r>
              <a:rPr lang="it-IT" sz="2400" dirty="0" err="1" smtClean="0"/>
              <a:t>monitoring</a:t>
            </a:r>
            <a:r>
              <a:rPr lang="it-IT" sz="2400" dirty="0" smtClean="0"/>
              <a:t>. </a:t>
            </a:r>
          </a:p>
          <a:p>
            <a:pPr>
              <a:buNone/>
            </a:pPr>
            <a:r>
              <a:rPr lang="it-IT" sz="2400" dirty="0" smtClean="0"/>
              <a:t>	</a:t>
            </a:r>
            <a:r>
              <a:rPr lang="it-IT" sz="2400" dirty="0" err="1" smtClean="0">
                <a:solidFill>
                  <a:srgbClr val="FF0000"/>
                </a:solidFill>
              </a:rPr>
              <a:t>Improved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include </a:t>
            </a:r>
            <a:r>
              <a:rPr lang="it-IT" sz="2400" dirty="0" err="1" smtClean="0"/>
              <a:t>SuperCell</a:t>
            </a:r>
            <a:r>
              <a:rPr lang="it-IT" sz="2400" dirty="0" smtClean="0"/>
              <a:t> </a:t>
            </a:r>
            <a:r>
              <a:rPr lang="it-IT" sz="2400" dirty="0" err="1" smtClean="0"/>
              <a:t>grouping</a:t>
            </a:r>
            <a:r>
              <a:rPr lang="it-IT" sz="2400" dirty="0" smtClean="0"/>
              <a:t> (</a:t>
            </a:r>
            <a:r>
              <a:rPr lang="it-IT" sz="2400" dirty="0" err="1" smtClean="0">
                <a:solidFill>
                  <a:srgbClr val="FF0000"/>
                </a:solidFill>
              </a:rPr>
              <a:t>not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committed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yet</a:t>
            </a:r>
            <a:r>
              <a:rPr lang="it-IT" sz="2400" dirty="0" smtClean="0"/>
              <a:t>)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The RICH </a:t>
            </a:r>
            <a:r>
              <a:rPr lang="it-IT" dirty="0" err="1" smtClean="0"/>
              <a:t>Mirrors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installed</a:t>
            </a:r>
            <a:r>
              <a:rPr lang="it-IT" dirty="0" smtClean="0"/>
              <a:t> and </a:t>
            </a:r>
            <a:r>
              <a:rPr lang="it-IT" dirty="0" err="1" smtClean="0"/>
              <a:t>aligned</a:t>
            </a:r>
            <a:endParaRPr lang="it-IT" dirty="0" smtClean="0"/>
          </a:p>
          <a:p>
            <a:r>
              <a:rPr lang="it-IT" dirty="0" smtClean="0"/>
              <a:t>The PM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installed</a:t>
            </a:r>
            <a:r>
              <a:rPr lang="it-IT" dirty="0" smtClean="0"/>
              <a:t> </a:t>
            </a:r>
            <a:r>
              <a:rPr lang="it-IT" dirty="0" err="1" smtClean="0"/>
              <a:t>starting</a:t>
            </a:r>
            <a:r>
              <a:rPr lang="it-IT" dirty="0" smtClean="0"/>
              <a:t> </a:t>
            </a:r>
            <a:r>
              <a:rPr lang="it-IT" dirty="0" err="1" smtClean="0"/>
              <a:t>next</a:t>
            </a:r>
            <a:r>
              <a:rPr lang="it-IT" dirty="0" smtClean="0"/>
              <a:t> week </a:t>
            </a:r>
            <a:r>
              <a:rPr lang="it-IT" dirty="0" err="1" smtClean="0"/>
              <a:t>with</a:t>
            </a:r>
            <a:r>
              <a:rPr lang="it-IT" dirty="0" smtClean="0"/>
              <a:t> HV, </a:t>
            </a:r>
            <a:r>
              <a:rPr lang="it-IT" dirty="0" err="1" smtClean="0"/>
              <a:t>LV</a:t>
            </a:r>
            <a:r>
              <a:rPr lang="it-IT" dirty="0" smtClean="0"/>
              <a:t>, </a:t>
            </a:r>
            <a:r>
              <a:rPr lang="it-IT" dirty="0" err="1" smtClean="0"/>
              <a:t>etc</a:t>
            </a:r>
            <a:endParaRPr lang="it-IT" dirty="0" smtClean="0"/>
          </a:p>
          <a:p>
            <a:r>
              <a:rPr lang="it-IT" dirty="0" smtClean="0"/>
              <a:t>FE </a:t>
            </a:r>
            <a:r>
              <a:rPr lang="it-IT" dirty="0" err="1" smtClean="0"/>
              <a:t>electronics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installed</a:t>
            </a:r>
            <a:r>
              <a:rPr lang="it-IT" dirty="0" smtClean="0"/>
              <a:t> </a:t>
            </a:r>
            <a:r>
              <a:rPr lang="it-IT" dirty="0" err="1" smtClean="0"/>
              <a:t>beginning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October</a:t>
            </a:r>
            <a:endParaRPr lang="it-IT" dirty="0" smtClean="0"/>
          </a:p>
          <a:p>
            <a:r>
              <a:rPr lang="it-IT" dirty="0" smtClean="0"/>
              <a:t>RICH software in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smtClean="0"/>
              <a:t>shape</a:t>
            </a:r>
            <a:endParaRPr lang="it-IT" dirty="0" smtClean="0"/>
          </a:p>
          <a:p>
            <a:r>
              <a:rPr lang="it-IT" dirty="0" smtClean="0"/>
              <a:t>RICH DCS </a:t>
            </a:r>
            <a:r>
              <a:rPr lang="it-IT" dirty="0" err="1" smtClean="0"/>
              <a:t>quite</a:t>
            </a:r>
            <a:r>
              <a:rPr lang="it-IT" dirty="0" smtClean="0"/>
              <a:t> </a:t>
            </a:r>
            <a:r>
              <a:rPr lang="it-IT" dirty="0" err="1" smtClean="0"/>
              <a:t>progressing</a:t>
            </a:r>
            <a:endParaRPr lang="it-IT" dirty="0" smtClean="0"/>
          </a:p>
          <a:p>
            <a:r>
              <a:rPr lang="it-IT" dirty="0" err="1" smtClean="0"/>
              <a:t>Tough</a:t>
            </a:r>
            <a:r>
              <a:rPr lang="it-IT" dirty="0" smtClean="0"/>
              <a:t> </a:t>
            </a:r>
            <a:r>
              <a:rPr lang="it-IT" dirty="0" err="1" smtClean="0"/>
              <a:t>schedule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on </a:t>
            </a:r>
            <a:r>
              <a:rPr lang="it-IT" dirty="0" err="1" smtClean="0"/>
              <a:t>track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ready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the start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run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rows</a:t>
            </a:r>
            <a:r>
              <a:rPr lang="it-IT" dirty="0" smtClean="0"/>
              <a:t> and </a:t>
            </a:r>
            <a:r>
              <a:rPr lang="it-IT" dirty="0" err="1" smtClean="0"/>
              <a:t>half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4 </a:t>
            </a:r>
            <a:r>
              <a:rPr lang="it-IT" dirty="0" err="1" smtClean="0"/>
              <a:t>rows</a:t>
            </a:r>
            <a:r>
              <a:rPr lang="it-IT" dirty="0" smtClean="0"/>
              <a:t> and 1 </a:t>
            </a:r>
            <a:r>
              <a:rPr lang="it-IT" dirty="0" err="1" smtClean="0"/>
              <a:t>mirror</a:t>
            </a: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semihex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04/09/2014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NA62 Meeting Ferrara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1807-4F43-4426-92E4-E7ECD7B7D07F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81013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Zoom…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858</Words>
  <Application>Microsoft Office PowerPoint</Application>
  <PresentationFormat>Presentazione su schermo (4:3)</PresentationFormat>
  <Paragraphs>283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RICH WG</vt:lpstr>
      <vt:lpstr>Diapositiva 2</vt:lpstr>
      <vt:lpstr>Diapositiva 3</vt:lpstr>
      <vt:lpstr>Diapositiva 4</vt:lpstr>
      <vt:lpstr>Diapositiva 5</vt:lpstr>
      <vt:lpstr>Two rows and half</vt:lpstr>
      <vt:lpstr>4 rows and 1 mirror</vt:lpstr>
      <vt:lpstr>All but one semihex</vt:lpstr>
      <vt:lpstr>Zoom….</vt:lpstr>
      <vt:lpstr>Complete!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Status and INSTALLATION OF PMTs and FE</vt:lpstr>
      <vt:lpstr>PMTS INSTALLATION</vt:lpstr>
      <vt:lpstr>PMTS TEST </vt:lpstr>
      <vt:lpstr>JURA PMT TEST</vt:lpstr>
      <vt:lpstr>SALEVE PMT TEST</vt:lpstr>
      <vt:lpstr>FE STATUS AND TEST</vt:lpstr>
      <vt:lpstr>CONCLUSIONS</vt:lpstr>
      <vt:lpstr>Diapositiva 29</vt:lpstr>
      <vt:lpstr>Diapositiva 30</vt:lpstr>
      <vt:lpstr>Diapositiva 31</vt:lpstr>
      <vt:lpstr>Diapositiva 32</vt:lpstr>
      <vt:lpstr>RICH Software Status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Conclusions of Conclusions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 WG</dc:title>
  <dc:creator>lenti</dc:creator>
  <cp:lastModifiedBy>lenti</cp:lastModifiedBy>
  <cp:revision>20</cp:revision>
  <dcterms:created xsi:type="dcterms:W3CDTF">2014-09-02T14:23:33Z</dcterms:created>
  <dcterms:modified xsi:type="dcterms:W3CDTF">2014-09-03T13:57:52Z</dcterms:modified>
</cp:coreProperties>
</file>