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317" r:id="rId3"/>
    <p:sldId id="318" r:id="rId4"/>
    <p:sldId id="310" r:id="rId5"/>
    <p:sldId id="319" r:id="rId6"/>
    <p:sldId id="320" r:id="rId7"/>
    <p:sldId id="321" r:id="rId8"/>
    <p:sldId id="322" r:id="rId9"/>
    <p:sldId id="328" r:id="rId10"/>
    <p:sldId id="329" r:id="rId11"/>
    <p:sldId id="330" r:id="rId12"/>
    <p:sldId id="331" r:id="rId13"/>
    <p:sldId id="323" r:id="rId14"/>
    <p:sldId id="324" r:id="rId15"/>
    <p:sldId id="325" r:id="rId16"/>
    <p:sldId id="326" r:id="rId17"/>
    <p:sldId id="327" r:id="rId18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115D578-E6C7-4F9B-AAE4-7FC71FA5F503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E5E3D53-9E24-4364-8838-484DA09B7BC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3D53-9E24-4364-8838-484DA09B7BC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7FAE9-3DE2-4B76-83C1-36F8BB5D43B5}" type="datetimeFigureOut">
              <a:rPr lang="it-IT" smtClean="0"/>
              <a:pPr/>
              <a:t>04/09/2014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5AE373-6664-4F7B-8D2B-39673B0016F6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LKr</a:t>
            </a:r>
            <a:r>
              <a:rPr lang="en-US" dirty="0" smtClean="0"/>
              <a:t> status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</a:t>
            </a:r>
            <a:r>
              <a:rPr lang="en-US" dirty="0" err="1" smtClean="0"/>
              <a:t>Fantechi</a:t>
            </a:r>
            <a:r>
              <a:rPr lang="en-US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LKr</a:t>
            </a:r>
            <a:r>
              <a:rPr lang="en-US" dirty="0" smtClean="0"/>
              <a:t> trigger infrastructure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78" y="1935163"/>
            <a:ext cx="65978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LKr</a:t>
            </a:r>
            <a:r>
              <a:rPr lang="en-US" dirty="0" smtClean="0"/>
              <a:t> trigger electronics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Teldes</a:t>
            </a:r>
            <a:r>
              <a:rPr lang="en-US" dirty="0" smtClean="0"/>
              <a:t> available at CERN now</a:t>
            </a:r>
          </a:p>
          <a:p>
            <a:pPr lvl="1"/>
            <a:r>
              <a:rPr lang="en-US" dirty="0" smtClean="0"/>
              <a:t>To be </a:t>
            </a:r>
            <a:r>
              <a:rPr lang="en-US" dirty="0" err="1" smtClean="0"/>
              <a:t>ent</a:t>
            </a:r>
            <a:r>
              <a:rPr lang="en-US" dirty="0" smtClean="0"/>
              <a:t> back to PG for testing</a:t>
            </a:r>
          </a:p>
          <a:p>
            <a:r>
              <a:rPr lang="en-US" dirty="0" smtClean="0"/>
              <a:t>Mezzanine receiver cards</a:t>
            </a:r>
          </a:p>
          <a:p>
            <a:pPr lvl="1"/>
            <a:r>
              <a:rPr lang="en-US" dirty="0" smtClean="0"/>
              <a:t>2</a:t>
            </a:r>
            <a:r>
              <a:rPr lang="en-US" dirty="0" smtClean="0"/>
              <a:t> preproduction cards assembled and tested</a:t>
            </a:r>
          </a:p>
          <a:p>
            <a:r>
              <a:rPr lang="en-US" dirty="0" smtClean="0"/>
              <a:t>Mezzanine transmitter cards </a:t>
            </a:r>
          </a:p>
          <a:p>
            <a:pPr lvl="1"/>
            <a:r>
              <a:rPr lang="en-US" dirty="0" smtClean="0"/>
              <a:t>2 prototype tested, 4 preproduction PCB being produced this </a:t>
            </a:r>
            <a:r>
              <a:rPr lang="en-US" dirty="0" smtClean="0"/>
              <a:t>week, </a:t>
            </a:r>
            <a:r>
              <a:rPr lang="en-US" dirty="0" smtClean="0"/>
              <a:t>1 week </a:t>
            </a:r>
            <a:r>
              <a:rPr lang="en-US" dirty="0" smtClean="0"/>
              <a:t>needed and </a:t>
            </a:r>
            <a:r>
              <a:rPr lang="en-US" dirty="0" smtClean="0"/>
              <a:t>then to </a:t>
            </a:r>
            <a:r>
              <a:rPr lang="en-US" dirty="0" smtClean="0"/>
              <a:t>be assembled</a:t>
            </a:r>
          </a:p>
          <a:p>
            <a:r>
              <a:rPr lang="en-US" dirty="0" smtClean="0"/>
              <a:t>Cables in preparation</a:t>
            </a:r>
          </a:p>
          <a:p>
            <a:r>
              <a:rPr lang="en-US" dirty="0" smtClean="0"/>
              <a:t>Test bench available for TX/RX cards</a:t>
            </a:r>
          </a:p>
          <a:p>
            <a:r>
              <a:rPr lang="en-US" dirty="0" smtClean="0"/>
              <a:t>Request for a </a:t>
            </a:r>
            <a:r>
              <a:rPr lang="en-US" dirty="0" err="1" smtClean="0"/>
              <a:t>LKr</a:t>
            </a:r>
            <a:r>
              <a:rPr lang="en-US" dirty="0" smtClean="0"/>
              <a:t> trigger test bench at CERN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 for the early days of the run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515046" cy="454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hardware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Calibration driver electronics unchanged </a:t>
            </a:r>
            <a:r>
              <a:rPr lang="en-US" dirty="0" err="1" smtClean="0"/>
              <a:t>wrt</a:t>
            </a:r>
            <a:r>
              <a:rPr lang="en-US" dirty="0" smtClean="0"/>
              <a:t> NA48</a:t>
            </a:r>
          </a:p>
          <a:p>
            <a:pPr lvl="1"/>
            <a:r>
              <a:rPr lang="en-US" dirty="0" smtClean="0"/>
              <a:t>Only some cosmetics in connections</a:t>
            </a:r>
          </a:p>
          <a:p>
            <a:r>
              <a:rPr lang="en-US" dirty="0" smtClean="0"/>
              <a:t>The in/out interface for the programming has been changed</a:t>
            </a:r>
          </a:p>
          <a:p>
            <a:pPr lvl="1"/>
            <a:r>
              <a:rPr lang="en-US" dirty="0" smtClean="0"/>
              <a:t>From CAMAC/NIM to VME/TALK board</a:t>
            </a:r>
          </a:p>
          <a:p>
            <a:pPr lvl="1"/>
            <a:r>
              <a:rPr lang="en-US" dirty="0" smtClean="0"/>
              <a:t>Patch panel for connections</a:t>
            </a:r>
          </a:p>
          <a:p>
            <a:r>
              <a:rPr lang="en-US" dirty="0" smtClean="0"/>
              <a:t>VME software rewritten with C++ classes</a:t>
            </a:r>
          </a:p>
          <a:p>
            <a:r>
              <a:rPr lang="en-US" dirty="0" smtClean="0"/>
              <a:t>Calibration sequence software integrated with the run control</a:t>
            </a:r>
          </a:p>
          <a:p>
            <a:r>
              <a:rPr lang="en-US" dirty="0" smtClean="0"/>
              <a:t>Ready to go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software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going on by Alan and Michal</a:t>
            </a:r>
          </a:p>
          <a:p>
            <a:pPr lvl="1"/>
            <a:r>
              <a:rPr lang="en-US" dirty="0" smtClean="0"/>
              <a:t>Migrate NA48 Fortran code to NA62 C++ one</a:t>
            </a:r>
          </a:p>
          <a:p>
            <a:pPr lvl="1"/>
            <a:r>
              <a:rPr lang="en-US" dirty="0" smtClean="0"/>
              <a:t>Be ready for the 2014 run</a:t>
            </a:r>
          </a:p>
          <a:p>
            <a:pPr lvl="1"/>
            <a:r>
              <a:rPr lang="en-US" dirty="0" smtClean="0"/>
              <a:t>Crosscheck the procedures with 2012 data</a:t>
            </a:r>
          </a:p>
          <a:p>
            <a:pPr lvl="1"/>
            <a:r>
              <a:rPr lang="en-US" dirty="0" smtClean="0"/>
              <a:t>Fundamental not only to get calibration constants but also for a continuous check of the performances of the single channels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Eventually be able to prepare digital filter constants for the CREAMs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it-IT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058" y="1988840"/>
            <a:ext cx="759272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alignment of pulses</a:t>
            </a:r>
            <a:endParaRPr lang="it-IT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93096"/>
            <a:ext cx="4537075" cy="229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4726285" cy="241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331640" y="54452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Fermi-Dirac fit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it-IT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7" y="2010569"/>
            <a:ext cx="7172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Lkr</a:t>
            </a:r>
            <a:r>
              <a:rPr lang="en-US" dirty="0" smtClean="0"/>
              <a:t> components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Ok, sleeping for 2 years..</a:t>
            </a:r>
          </a:p>
          <a:p>
            <a:pPr lvl="1"/>
            <a:r>
              <a:rPr lang="en-US" dirty="0" smtClean="0"/>
              <a:t>Cold since 1998</a:t>
            </a:r>
          </a:p>
          <a:p>
            <a:r>
              <a:rPr lang="en-US" dirty="0" smtClean="0"/>
              <a:t>HV/LV</a:t>
            </a:r>
          </a:p>
          <a:p>
            <a:r>
              <a:rPr lang="en-US" dirty="0" smtClean="0"/>
              <a:t>Readout</a:t>
            </a:r>
          </a:p>
          <a:p>
            <a:pPr lvl="1"/>
            <a:r>
              <a:rPr lang="en-US" dirty="0" smtClean="0"/>
              <a:t>Preamplifiers, transceivers, CREAMs</a:t>
            </a:r>
          </a:p>
          <a:p>
            <a:r>
              <a:rPr lang="en-US" dirty="0" smtClean="0"/>
              <a:t>Trigger</a:t>
            </a:r>
          </a:p>
          <a:p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Hardware, software</a:t>
            </a:r>
          </a:p>
          <a:p>
            <a:pPr lvl="1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voltage – Low voltage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HV ready to be switched on</a:t>
            </a:r>
          </a:p>
          <a:p>
            <a:pPr lvl="1"/>
            <a:r>
              <a:rPr lang="en-US" dirty="0" smtClean="0"/>
              <a:t>Fix one channel of the current monitoring system which seems to be broken</a:t>
            </a:r>
          </a:p>
          <a:p>
            <a:pPr lvl="1"/>
            <a:r>
              <a:rPr lang="en-US" dirty="0" smtClean="0"/>
              <a:t>Start with the standard 3000 V value</a:t>
            </a:r>
          </a:p>
          <a:p>
            <a:endParaRPr lang="en-US" dirty="0" smtClean="0"/>
          </a:p>
          <a:p>
            <a:r>
              <a:rPr lang="en-US" dirty="0" smtClean="0"/>
              <a:t>LV for preamplifier and transceiver almost ok</a:t>
            </a:r>
          </a:p>
          <a:p>
            <a:pPr lvl="1"/>
            <a:r>
              <a:rPr lang="en-US" dirty="0" smtClean="0"/>
              <a:t>Need to change fuses to single transceivers and check one regulator card for transceivers</a:t>
            </a:r>
          </a:p>
          <a:p>
            <a:pPr lvl="1"/>
            <a:r>
              <a:rPr lang="en-US" dirty="0" smtClean="0"/>
              <a:t>Likely no transceiver to be replaced</a:t>
            </a:r>
          </a:p>
          <a:p>
            <a:endParaRPr lang="en-US" dirty="0" smtClean="0"/>
          </a:p>
          <a:p>
            <a:r>
              <a:rPr lang="en-US" dirty="0" smtClean="0"/>
              <a:t>DCS for both subsystems ready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5983374" cy="43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75856" y="9807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data using only 75% of channels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CREAM installation</a:t>
            </a:r>
            <a:endParaRPr lang="it-IT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81369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fully cabled crate</a:t>
            </a:r>
            <a:endParaRPr lang="it-IT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600563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524328" y="24208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Eth data cables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36450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Gray Eth sum cables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621166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choke/error  cable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44008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TTC fiber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249289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 Eth DCS cable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1547664" y="2780928"/>
            <a:ext cx="864096" cy="14401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331640" y="3861048"/>
            <a:ext cx="864096" cy="14401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6444208" y="2708920"/>
            <a:ext cx="1224136" cy="3600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3923928" y="4005064"/>
            <a:ext cx="432048" cy="22322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4355976" y="2996952"/>
            <a:ext cx="855712" cy="21518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CREAMs still to be delivered at CERN</a:t>
            </a:r>
          </a:p>
          <a:p>
            <a:pPr lvl="1"/>
            <a:r>
              <a:rPr lang="en-US" dirty="0" smtClean="0"/>
              <a:t>Faulty modules repaired at CAEN</a:t>
            </a:r>
          </a:p>
          <a:p>
            <a:pPr lvl="1"/>
            <a:r>
              <a:rPr lang="en-US" dirty="0" smtClean="0"/>
              <a:t>In some cases, need to redo the production</a:t>
            </a:r>
          </a:p>
          <a:p>
            <a:pPr lvl="1"/>
            <a:r>
              <a:rPr lang="en-US" dirty="0" smtClean="0"/>
              <a:t>Additional 5 prototypes available if needed (FW not loadable via VME)</a:t>
            </a:r>
          </a:p>
          <a:p>
            <a:pPr lvl="1"/>
            <a:r>
              <a:rPr lang="en-US" dirty="0" smtClean="0"/>
              <a:t>Enough modules to be able to lend some to Mainz for the MUV readout</a:t>
            </a:r>
          </a:p>
          <a:p>
            <a:r>
              <a:rPr lang="en-US" dirty="0" smtClean="0"/>
              <a:t>Firmware refinements under way</a:t>
            </a:r>
          </a:p>
          <a:p>
            <a:pPr lvl="1"/>
            <a:r>
              <a:rPr lang="en-US" dirty="0" smtClean="0"/>
              <a:t>Proper handling of choke/error conditions</a:t>
            </a:r>
          </a:p>
          <a:p>
            <a:pPr lvl="1"/>
            <a:r>
              <a:rPr lang="en-US" dirty="0" smtClean="0"/>
              <a:t>Fix a problem with TSL handling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sigma distributions</a:t>
            </a:r>
            <a:endParaRPr lang="it-IT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3960440" cy="388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971600" y="22768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Preamplifiers /transceiver off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8024" y="22768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Preamplifiers /transceiver on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89238"/>
            <a:ext cx="3686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LKr</a:t>
            </a:r>
            <a:r>
              <a:rPr lang="en-US" dirty="0" smtClean="0"/>
              <a:t> trigger infrastructure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Crates and power supplies arrived, PS to be installed</a:t>
            </a:r>
          </a:p>
          <a:p>
            <a:r>
              <a:rPr lang="en-US" dirty="0" smtClean="0"/>
              <a:t>Cabling done for racks 6,7,8</a:t>
            </a:r>
          </a:p>
          <a:p>
            <a:r>
              <a:rPr lang="en-US" dirty="0" smtClean="0"/>
              <a:t>Two weeks and half needed to complete the cabling</a:t>
            </a:r>
          </a:p>
          <a:p>
            <a:pPr lvl="1"/>
            <a:r>
              <a:rPr lang="en-US" dirty="0" smtClean="0"/>
              <a:t>From 15/9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774</TotalTime>
  <Words>445</Words>
  <Application>Microsoft Office PowerPoint</Application>
  <PresentationFormat>Presentazione su schermo (4:3)</PresentationFormat>
  <Paragraphs>97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Equinozio</vt:lpstr>
      <vt:lpstr>LKr status</vt:lpstr>
      <vt:lpstr>Lkr components </vt:lpstr>
      <vt:lpstr>High voltage – Low voltage</vt:lpstr>
      <vt:lpstr>Diapositiva 4</vt:lpstr>
      <vt:lpstr>CREAM installation</vt:lpstr>
      <vt:lpstr>A fully cabled crate</vt:lpstr>
      <vt:lpstr>Current issues</vt:lpstr>
      <vt:lpstr>Baseline sigma distributions</vt:lpstr>
      <vt:lpstr>LKr trigger infrastructure</vt:lpstr>
      <vt:lpstr>LKr trigger infrastructure</vt:lpstr>
      <vt:lpstr>LKr trigger electronics</vt:lpstr>
      <vt:lpstr>Plans for the early days of the run</vt:lpstr>
      <vt:lpstr>Calibration hardware</vt:lpstr>
      <vt:lpstr>Calibration software</vt:lpstr>
      <vt:lpstr>Strategy</vt:lpstr>
      <vt:lpstr>Time alignment of pulses</vt:lpstr>
      <vt:lpstr>Current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plans for the dismounting of the LKr readout</dc:title>
  <dc:creator>Riccardo</dc:creator>
  <cp:lastModifiedBy>Riccardo</cp:lastModifiedBy>
  <cp:revision>35</cp:revision>
  <dcterms:created xsi:type="dcterms:W3CDTF">2013-03-24T22:03:19Z</dcterms:created>
  <dcterms:modified xsi:type="dcterms:W3CDTF">2014-09-04T06:22:20Z</dcterms:modified>
</cp:coreProperties>
</file>