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4" r:id="rId7"/>
    <p:sldId id="276" r:id="rId8"/>
    <p:sldId id="277" r:id="rId9"/>
    <p:sldId id="278" r:id="rId10"/>
    <p:sldId id="280" r:id="rId11"/>
    <p:sldId id="281" r:id="rId12"/>
    <p:sldId id="271" r:id="rId13"/>
    <p:sldId id="269" r:id="rId14"/>
    <p:sldId id="262" r:id="rId15"/>
    <p:sldId id="270" r:id="rId16"/>
    <p:sldId id="273" r:id="rId17"/>
    <p:sldId id="267" r:id="rId18"/>
    <p:sldId id="26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y\Documents\NA62\2014\new_meas_wir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y\Documents\NA62\2014\new_meas_wi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y\Documents\NA62\2014\new_meas_wi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ry\Documents\NA62\2014\new_meas_wi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Round!$Q$7:$Q$8</c:f>
              <c:strCache>
                <c:ptCount val="1"/>
                <c:pt idx="0">
                  <c:v>Bottom, -90 cm 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numRef>
              <c:f>Round!$P$9:$P$19</c:f>
              <c:numCache>
                <c:formatCode>General</c:formatCode>
                <c:ptCount val="11"/>
                <c:pt idx="0">
                  <c:v>-200.0</c:v>
                </c:pt>
                <c:pt idx="1">
                  <c:v>-160.0</c:v>
                </c:pt>
                <c:pt idx="2">
                  <c:v>-120.0</c:v>
                </c:pt>
                <c:pt idx="3">
                  <c:v>-80.0</c:v>
                </c:pt>
                <c:pt idx="4">
                  <c:v>-40.0</c:v>
                </c:pt>
                <c:pt idx="5">
                  <c:v>0.0</c:v>
                </c:pt>
                <c:pt idx="6">
                  <c:v>40.0</c:v>
                </c:pt>
                <c:pt idx="7">
                  <c:v>80.0</c:v>
                </c:pt>
                <c:pt idx="8">
                  <c:v>120.0</c:v>
                </c:pt>
                <c:pt idx="9">
                  <c:v>160.0</c:v>
                </c:pt>
                <c:pt idx="10">
                  <c:v>200.0</c:v>
                </c:pt>
              </c:numCache>
            </c:numRef>
          </c:cat>
          <c:val>
            <c:numRef>
              <c:f>Round!$Q$9:$Q$19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6.0</c:v>
                </c:pt>
                <c:pt idx="4">
                  <c:v>6.0</c:v>
                </c:pt>
                <c:pt idx="5">
                  <c:v>8.0</c:v>
                </c:pt>
                <c:pt idx="6">
                  <c:v>2.0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Round!$R$7:$R$8</c:f>
              <c:strCache>
                <c:ptCount val="1"/>
                <c:pt idx="0">
                  <c:v>Middle, 0 cm 0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cat>
            <c:numRef>
              <c:f>Round!$P$9:$P$19</c:f>
              <c:numCache>
                <c:formatCode>General</c:formatCode>
                <c:ptCount val="11"/>
                <c:pt idx="0">
                  <c:v>-200.0</c:v>
                </c:pt>
                <c:pt idx="1">
                  <c:v>-160.0</c:v>
                </c:pt>
                <c:pt idx="2">
                  <c:v>-120.0</c:v>
                </c:pt>
                <c:pt idx="3">
                  <c:v>-80.0</c:v>
                </c:pt>
                <c:pt idx="4">
                  <c:v>-40.0</c:v>
                </c:pt>
                <c:pt idx="5">
                  <c:v>0.0</c:v>
                </c:pt>
                <c:pt idx="6">
                  <c:v>40.0</c:v>
                </c:pt>
                <c:pt idx="7">
                  <c:v>80.0</c:v>
                </c:pt>
                <c:pt idx="8">
                  <c:v>120.0</c:v>
                </c:pt>
                <c:pt idx="9">
                  <c:v>160.0</c:v>
                </c:pt>
                <c:pt idx="10">
                  <c:v>200.0</c:v>
                </c:pt>
              </c:numCache>
            </c:numRef>
          </c:cat>
          <c:val>
            <c:numRef>
              <c:f>Round!$R$9:$R$19</c:f>
              <c:numCache>
                <c:formatCode>General</c:formatCode>
                <c:ptCount val="11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  <c:pt idx="3">
                  <c:v>13.0</c:v>
                </c:pt>
                <c:pt idx="4">
                  <c:v>32.0</c:v>
                </c:pt>
                <c:pt idx="5">
                  <c:v>25.0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Round!$S$7:$S$8</c:f>
              <c:strCache>
                <c:ptCount val="1"/>
                <c:pt idx="0">
                  <c:v>Top, 85 cm 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Round!$P$9:$P$19</c:f>
              <c:numCache>
                <c:formatCode>General</c:formatCode>
                <c:ptCount val="11"/>
                <c:pt idx="0">
                  <c:v>-200.0</c:v>
                </c:pt>
                <c:pt idx="1">
                  <c:v>-160.0</c:v>
                </c:pt>
                <c:pt idx="2">
                  <c:v>-120.0</c:v>
                </c:pt>
                <c:pt idx="3">
                  <c:v>-80.0</c:v>
                </c:pt>
                <c:pt idx="4">
                  <c:v>-40.0</c:v>
                </c:pt>
                <c:pt idx="5">
                  <c:v>0.0</c:v>
                </c:pt>
                <c:pt idx="6">
                  <c:v>40.0</c:v>
                </c:pt>
                <c:pt idx="7">
                  <c:v>80.0</c:v>
                </c:pt>
                <c:pt idx="8">
                  <c:v>120.0</c:v>
                </c:pt>
                <c:pt idx="9">
                  <c:v>160.0</c:v>
                </c:pt>
                <c:pt idx="10">
                  <c:v>200.0</c:v>
                </c:pt>
              </c:numCache>
            </c:numRef>
          </c:cat>
          <c:val>
            <c:numRef>
              <c:f>Round!$S$9:$S$19</c:f>
              <c:numCache>
                <c:formatCode>General</c:formatCode>
                <c:ptCount val="11"/>
                <c:pt idx="0">
                  <c:v>1.0</c:v>
                </c:pt>
                <c:pt idx="1">
                  <c:v>0.0</c:v>
                </c:pt>
                <c:pt idx="2">
                  <c:v>5.0</c:v>
                </c:pt>
                <c:pt idx="3">
                  <c:v>11.0</c:v>
                </c:pt>
                <c:pt idx="4">
                  <c:v>6.0</c:v>
                </c:pt>
                <c:pt idx="5">
                  <c:v>12.0</c:v>
                </c:pt>
                <c:pt idx="6">
                  <c:v>2.0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115864"/>
        <c:axId val="-2020111144"/>
      </c:lineChart>
      <c:catAx>
        <c:axId val="-202011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20111144"/>
        <c:crosses val="autoZero"/>
        <c:auto val="1"/>
        <c:lblAlgn val="ctr"/>
        <c:lblOffset val="100"/>
        <c:noMultiLvlLbl val="0"/>
      </c:catAx>
      <c:valAx>
        <c:axId val="-2020111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20115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818525373142"/>
          <c:y val="0.0481718431029454"/>
          <c:w val="0.361654913690934"/>
          <c:h val="0.871248541848936"/>
        </c:manualLayout>
      </c:layout>
      <c:overlay val="0"/>
      <c:txPr>
        <a:bodyPr/>
        <a:lstStyle/>
        <a:p>
          <a:pPr>
            <a:defRPr lang="ru-RU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ru-RU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Round!$C$1</c:f>
              <c:strCache>
                <c:ptCount val="1"/>
                <c:pt idx="0">
                  <c:v>Bottom, -90 cm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val>
            <c:numRef>
              <c:f>Round!$C$2:$C$121</c:f>
              <c:numCache>
                <c:formatCode>General</c:formatCode>
                <c:ptCount val="119"/>
                <c:pt idx="34">
                  <c:v>-28.0</c:v>
                </c:pt>
                <c:pt idx="35">
                  <c:v>1.0</c:v>
                </c:pt>
                <c:pt idx="36">
                  <c:v>-59.0</c:v>
                </c:pt>
                <c:pt idx="37">
                  <c:v>35.0</c:v>
                </c:pt>
                <c:pt idx="38">
                  <c:v>37.0</c:v>
                </c:pt>
                <c:pt idx="39">
                  <c:v>-13.0</c:v>
                </c:pt>
                <c:pt idx="40">
                  <c:v>-101.0</c:v>
                </c:pt>
                <c:pt idx="41">
                  <c:v>77.0</c:v>
                </c:pt>
                <c:pt idx="42">
                  <c:v>-64.0</c:v>
                </c:pt>
                <c:pt idx="43">
                  <c:v>73.0</c:v>
                </c:pt>
                <c:pt idx="44">
                  <c:v>-6.0</c:v>
                </c:pt>
                <c:pt idx="45">
                  <c:v>-50.0</c:v>
                </c:pt>
                <c:pt idx="46">
                  <c:v>26.0</c:v>
                </c:pt>
                <c:pt idx="47">
                  <c:v>44.0</c:v>
                </c:pt>
                <c:pt idx="48">
                  <c:v>-120.0</c:v>
                </c:pt>
                <c:pt idx="49">
                  <c:v>76.0</c:v>
                </c:pt>
                <c:pt idx="50">
                  <c:v>17.0</c:v>
                </c:pt>
                <c:pt idx="51">
                  <c:v>-1.0</c:v>
                </c:pt>
                <c:pt idx="52">
                  <c:v>58.0</c:v>
                </c:pt>
                <c:pt idx="53">
                  <c:v>-64.0</c:v>
                </c:pt>
                <c:pt idx="54">
                  <c:v>-56.0</c:v>
                </c:pt>
                <c:pt idx="63">
                  <c:v>3.0</c:v>
                </c:pt>
                <c:pt idx="64">
                  <c:v>71.0</c:v>
                </c:pt>
                <c:pt idx="65">
                  <c:v>6.0</c:v>
                </c:pt>
                <c:pt idx="66">
                  <c:v>-9.0</c:v>
                </c:pt>
                <c:pt idx="67">
                  <c:v>35.0</c:v>
                </c:pt>
                <c:pt idx="68">
                  <c:v>-65.0</c:v>
                </c:pt>
                <c:pt idx="69">
                  <c:v>75.0</c:v>
                </c:pt>
                <c:pt idx="70">
                  <c:v>102.0</c:v>
                </c:pt>
                <c:pt idx="71">
                  <c:v>43.0</c:v>
                </c:pt>
                <c:pt idx="72">
                  <c:v>64.0</c:v>
                </c:pt>
                <c:pt idx="73">
                  <c:v>-29.0</c:v>
                </c:pt>
                <c:pt idx="74">
                  <c:v>41.0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082312"/>
        <c:axId val="-2020079624"/>
      </c:lineChart>
      <c:catAx>
        <c:axId val="-202008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ru-RU"/>
            </a:pPr>
            <a:endParaRPr lang="en-US"/>
          </a:p>
        </c:txPr>
        <c:crossAx val="-2020079624"/>
        <c:crosses val="autoZero"/>
        <c:auto val="1"/>
        <c:lblAlgn val="ctr"/>
        <c:lblOffset val="100"/>
        <c:noMultiLvlLbl val="0"/>
      </c:catAx>
      <c:valAx>
        <c:axId val="-2020079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2008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ru-RU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Round!$H$1</c:f>
              <c:strCache>
                <c:ptCount val="1"/>
                <c:pt idx="0">
                  <c:v>Middle, 0 cm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92D050"/>
                </a:solidFill>
              </a:ln>
            </c:spPr>
          </c:marker>
          <c:val>
            <c:numRef>
              <c:f>Round!$H$2:$H$121</c:f>
              <c:numCache>
                <c:formatCode>General</c:formatCode>
                <c:ptCount val="119"/>
                <c:pt idx="6">
                  <c:v>-36.0</c:v>
                </c:pt>
                <c:pt idx="7">
                  <c:v>64.0</c:v>
                </c:pt>
                <c:pt idx="8">
                  <c:v>-91.0</c:v>
                </c:pt>
                <c:pt idx="9">
                  <c:v>144.0</c:v>
                </c:pt>
                <c:pt idx="10">
                  <c:v>-27.0</c:v>
                </c:pt>
                <c:pt idx="11">
                  <c:v>-18.0</c:v>
                </c:pt>
                <c:pt idx="12">
                  <c:v>-46.0</c:v>
                </c:pt>
                <c:pt idx="13">
                  <c:v>90.0</c:v>
                </c:pt>
                <c:pt idx="14">
                  <c:v>-53.0</c:v>
                </c:pt>
                <c:pt idx="15">
                  <c:v>97.0</c:v>
                </c:pt>
                <c:pt idx="16">
                  <c:v>-127.0</c:v>
                </c:pt>
                <c:pt idx="17">
                  <c:v>33.0</c:v>
                </c:pt>
                <c:pt idx="18">
                  <c:v>-11.0</c:v>
                </c:pt>
                <c:pt idx="19">
                  <c:v>8.0</c:v>
                </c:pt>
                <c:pt idx="20">
                  <c:v>18.0</c:v>
                </c:pt>
                <c:pt idx="21">
                  <c:v>1.0</c:v>
                </c:pt>
                <c:pt idx="22">
                  <c:v>-41.0</c:v>
                </c:pt>
                <c:pt idx="23">
                  <c:v>2.0</c:v>
                </c:pt>
                <c:pt idx="24">
                  <c:v>11.0</c:v>
                </c:pt>
                <c:pt idx="25">
                  <c:v>41.0</c:v>
                </c:pt>
                <c:pt idx="26">
                  <c:v>-15.0</c:v>
                </c:pt>
                <c:pt idx="27">
                  <c:v>4.0</c:v>
                </c:pt>
                <c:pt idx="28">
                  <c:v>-23.0</c:v>
                </c:pt>
                <c:pt idx="29">
                  <c:v>5.0</c:v>
                </c:pt>
                <c:pt idx="30">
                  <c:v>-8.0</c:v>
                </c:pt>
                <c:pt idx="31">
                  <c:v>59.0</c:v>
                </c:pt>
                <c:pt idx="32">
                  <c:v>-49.0</c:v>
                </c:pt>
                <c:pt idx="33">
                  <c:v>51.0</c:v>
                </c:pt>
                <c:pt idx="34">
                  <c:v>-43.0</c:v>
                </c:pt>
                <c:pt idx="35">
                  <c:v>39.0</c:v>
                </c:pt>
                <c:pt idx="36">
                  <c:v>-33.0</c:v>
                </c:pt>
                <c:pt idx="37">
                  <c:v>-38.0</c:v>
                </c:pt>
                <c:pt idx="38">
                  <c:v>72.0</c:v>
                </c:pt>
                <c:pt idx="39">
                  <c:v>0.0</c:v>
                </c:pt>
                <c:pt idx="40">
                  <c:v>-75.0</c:v>
                </c:pt>
                <c:pt idx="41">
                  <c:v>53.0</c:v>
                </c:pt>
                <c:pt idx="42">
                  <c:v>-56.0</c:v>
                </c:pt>
                <c:pt idx="43">
                  <c:v>47.0</c:v>
                </c:pt>
                <c:pt idx="44">
                  <c:v>-28.0</c:v>
                </c:pt>
                <c:pt idx="45">
                  <c:v>22.0</c:v>
                </c:pt>
                <c:pt idx="46">
                  <c:v>33.0</c:v>
                </c:pt>
                <c:pt idx="47">
                  <c:v>33.0</c:v>
                </c:pt>
                <c:pt idx="48">
                  <c:v>-166.0</c:v>
                </c:pt>
                <c:pt idx="49">
                  <c:v>121.0</c:v>
                </c:pt>
                <c:pt idx="50">
                  <c:v>-4.0</c:v>
                </c:pt>
                <c:pt idx="51">
                  <c:v>-38.0</c:v>
                </c:pt>
                <c:pt idx="52">
                  <c:v>73.0</c:v>
                </c:pt>
                <c:pt idx="53">
                  <c:v>-77.0</c:v>
                </c:pt>
                <c:pt idx="54">
                  <c:v>-19.0</c:v>
                </c:pt>
                <c:pt idx="63">
                  <c:v>13.0</c:v>
                </c:pt>
                <c:pt idx="64">
                  <c:v>8.0</c:v>
                </c:pt>
                <c:pt idx="65">
                  <c:v>33.0</c:v>
                </c:pt>
                <c:pt idx="66">
                  <c:v>-72.0</c:v>
                </c:pt>
                <c:pt idx="67">
                  <c:v>75.0</c:v>
                </c:pt>
                <c:pt idx="68">
                  <c:v>-108.0</c:v>
                </c:pt>
                <c:pt idx="69">
                  <c:v>66.0</c:v>
                </c:pt>
                <c:pt idx="70">
                  <c:v>-24.0</c:v>
                </c:pt>
                <c:pt idx="71">
                  <c:v>39.0</c:v>
                </c:pt>
                <c:pt idx="72">
                  <c:v>-22.0</c:v>
                </c:pt>
                <c:pt idx="73">
                  <c:v>24.0</c:v>
                </c:pt>
                <c:pt idx="74">
                  <c:v>-5.0</c:v>
                </c:pt>
                <c:pt idx="75">
                  <c:v>-7.0</c:v>
                </c:pt>
                <c:pt idx="76">
                  <c:v>-14.0</c:v>
                </c:pt>
                <c:pt idx="77">
                  <c:v>-12.0</c:v>
                </c:pt>
                <c:pt idx="78">
                  <c:v>7.0</c:v>
                </c:pt>
                <c:pt idx="79">
                  <c:v>-29.0</c:v>
                </c:pt>
                <c:pt idx="80">
                  <c:v>56.0</c:v>
                </c:pt>
                <c:pt idx="81">
                  <c:v>8.0</c:v>
                </c:pt>
                <c:pt idx="82">
                  <c:v>-60.0</c:v>
                </c:pt>
                <c:pt idx="83">
                  <c:v>42.0</c:v>
                </c:pt>
                <c:pt idx="84">
                  <c:v>-4.0</c:v>
                </c:pt>
                <c:pt idx="85">
                  <c:v>3.0</c:v>
                </c:pt>
                <c:pt idx="86">
                  <c:v>12.0</c:v>
                </c:pt>
                <c:pt idx="87">
                  <c:v>-17.0</c:v>
                </c:pt>
                <c:pt idx="88">
                  <c:v>-26.0</c:v>
                </c:pt>
                <c:pt idx="89">
                  <c:v>26.0</c:v>
                </c:pt>
                <c:pt idx="90">
                  <c:v>-4.0</c:v>
                </c:pt>
                <c:pt idx="91">
                  <c:v>-13.0</c:v>
                </c:pt>
                <c:pt idx="92">
                  <c:v>-44.0</c:v>
                </c:pt>
                <c:pt idx="93">
                  <c:v>61.0</c:v>
                </c:pt>
                <c:pt idx="94">
                  <c:v>13.0</c:v>
                </c:pt>
                <c:pt idx="95">
                  <c:v>-99.0</c:v>
                </c:pt>
                <c:pt idx="96">
                  <c:v>66.0</c:v>
                </c:pt>
                <c:pt idx="97">
                  <c:v>-7.0</c:v>
                </c:pt>
                <c:pt idx="98">
                  <c:v>-44.0</c:v>
                </c:pt>
                <c:pt idx="99">
                  <c:v>63.0</c:v>
                </c:pt>
                <c:pt idx="100">
                  <c:v>43.0</c:v>
                </c:pt>
                <c:pt idx="101">
                  <c:v>-38.0</c:v>
                </c:pt>
                <c:pt idx="102">
                  <c:v>-62.0</c:v>
                </c:pt>
                <c:pt idx="103">
                  <c:v>45.0</c:v>
                </c:pt>
                <c:pt idx="104">
                  <c:v>15.0</c:v>
                </c:pt>
                <c:pt idx="105">
                  <c:v>-28.0</c:v>
                </c:pt>
                <c:pt idx="106">
                  <c:v>-22.0</c:v>
                </c:pt>
                <c:pt idx="107">
                  <c:v>65.0</c:v>
                </c:pt>
                <c:pt idx="108">
                  <c:v>-9.0</c:v>
                </c:pt>
                <c:pt idx="109">
                  <c:v>4.0</c:v>
                </c:pt>
                <c:pt idx="110">
                  <c:v>-22.0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052328"/>
        <c:axId val="-2020049608"/>
      </c:lineChart>
      <c:catAx>
        <c:axId val="-202005232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lang="ru-RU"/>
            </a:pPr>
            <a:endParaRPr lang="en-US"/>
          </a:p>
        </c:txPr>
        <c:crossAx val="-2020049608"/>
        <c:crosses val="autoZero"/>
        <c:auto val="1"/>
        <c:lblAlgn val="ctr"/>
        <c:lblOffset val="100"/>
        <c:noMultiLvlLbl val="0"/>
      </c:catAx>
      <c:valAx>
        <c:axId val="-2020049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20052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ru-RU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Round!$M$1</c:f>
              <c:strCache>
                <c:ptCount val="1"/>
                <c:pt idx="0">
                  <c:v>Top, 85 cm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val>
            <c:numRef>
              <c:f>Round!$M$2:$M$121</c:f>
              <c:numCache>
                <c:formatCode>General</c:formatCode>
                <c:ptCount val="119"/>
                <c:pt idx="30">
                  <c:v>-10.0</c:v>
                </c:pt>
                <c:pt idx="31">
                  <c:v>20.0</c:v>
                </c:pt>
                <c:pt idx="32">
                  <c:v>-18.0</c:v>
                </c:pt>
                <c:pt idx="33">
                  <c:v>29.0</c:v>
                </c:pt>
                <c:pt idx="34">
                  <c:v>-41.0</c:v>
                </c:pt>
                <c:pt idx="35">
                  <c:v>75.0</c:v>
                </c:pt>
                <c:pt idx="36">
                  <c:v>-3.0</c:v>
                </c:pt>
                <c:pt idx="37">
                  <c:v>-103.0</c:v>
                </c:pt>
                <c:pt idx="38">
                  <c:v>110.0</c:v>
                </c:pt>
                <c:pt idx="39">
                  <c:v>7.0</c:v>
                </c:pt>
                <c:pt idx="40">
                  <c:v>-65.0</c:v>
                </c:pt>
                <c:pt idx="41">
                  <c:v>33.0</c:v>
                </c:pt>
                <c:pt idx="42">
                  <c:v>-46.0</c:v>
                </c:pt>
                <c:pt idx="43">
                  <c:v>29.0</c:v>
                </c:pt>
                <c:pt idx="44">
                  <c:v>-50.0</c:v>
                </c:pt>
                <c:pt idx="45">
                  <c:v>78.0</c:v>
                </c:pt>
                <c:pt idx="46">
                  <c:v>36.0</c:v>
                </c:pt>
                <c:pt idx="47">
                  <c:v>19.0</c:v>
                </c:pt>
                <c:pt idx="48">
                  <c:v>-191.0</c:v>
                </c:pt>
                <c:pt idx="49">
                  <c:v>145.0</c:v>
                </c:pt>
                <c:pt idx="50">
                  <c:v>-13.0</c:v>
                </c:pt>
                <c:pt idx="51">
                  <c:v>-59.0</c:v>
                </c:pt>
                <c:pt idx="52">
                  <c:v>76.0</c:v>
                </c:pt>
                <c:pt idx="53">
                  <c:v>-84.0</c:v>
                </c:pt>
                <c:pt idx="54">
                  <c:v>10.0</c:v>
                </c:pt>
                <c:pt idx="63">
                  <c:v>28.0</c:v>
                </c:pt>
                <c:pt idx="64">
                  <c:v>-43.0</c:v>
                </c:pt>
                <c:pt idx="65">
                  <c:v>65.0</c:v>
                </c:pt>
                <c:pt idx="66">
                  <c:v>-118.0</c:v>
                </c:pt>
                <c:pt idx="67">
                  <c:v>122.0</c:v>
                </c:pt>
                <c:pt idx="68">
                  <c:v>-107.0</c:v>
                </c:pt>
                <c:pt idx="69">
                  <c:v>58.0</c:v>
                </c:pt>
                <c:pt idx="70">
                  <c:v>-57.0</c:v>
                </c:pt>
                <c:pt idx="71">
                  <c:v>98.0</c:v>
                </c:pt>
                <c:pt idx="72">
                  <c:v>-75.0</c:v>
                </c:pt>
                <c:pt idx="73">
                  <c:v>75.0</c:v>
                </c:pt>
                <c:pt idx="74">
                  <c:v>-53.0</c:v>
                </c:pt>
                <c:pt idx="75">
                  <c:v>57.0</c:v>
                </c:pt>
                <c:pt idx="76">
                  <c:v>-59.0</c:v>
                </c:pt>
                <c:pt idx="77">
                  <c:v>31.0</c:v>
                </c:pt>
                <c:pt idx="78">
                  <c:v>-16.0</c:v>
                </c:pt>
                <c:pt idx="79">
                  <c:v>-15.0</c:v>
                </c:pt>
                <c:pt idx="80">
                  <c:v>16.0</c:v>
                </c:pt>
                <c:pt idx="81">
                  <c:v>72.0</c:v>
                </c:pt>
                <c:pt idx="82">
                  <c:v>-105.0</c:v>
                </c:pt>
                <c:pt idx="83">
                  <c:v>72.0</c:v>
                </c:pt>
                <c:pt idx="84">
                  <c:v>-48.0</c:v>
                </c:pt>
                <c:pt idx="85">
                  <c:v>50.0</c:v>
                </c:pt>
                <c:pt idx="86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022264"/>
        <c:axId val="-2020019544"/>
      </c:lineChart>
      <c:catAx>
        <c:axId val="-20200222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lang="ru-RU"/>
            </a:pPr>
            <a:endParaRPr lang="en-US"/>
          </a:p>
        </c:txPr>
        <c:crossAx val="-2020019544"/>
        <c:crosses val="autoZero"/>
        <c:auto val="1"/>
        <c:lblAlgn val="ctr"/>
        <c:lblOffset val="100"/>
        <c:noMultiLvlLbl val="0"/>
      </c:catAx>
      <c:valAx>
        <c:axId val="-2020019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-2020022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0.62114</cdr:x>
      <cdr:y>0.15477</cdr:y>
    </cdr:from>
    <cdr:to>
      <cdr:x>0.96213</cdr:x>
      <cdr:y>0.97429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0686" y="421946"/>
          <a:ext cx="1235576" cy="2234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r>
            <a:rPr lang="en-US" sz="1400" b="1" dirty="0" smtClean="0">
              <a:solidFill>
                <a:srgbClr val="00B050"/>
              </a:solidFill>
            </a:rPr>
            <a:t>M =         7 </a:t>
          </a:r>
          <a:r>
            <a:rPr lang="en-US" sz="1400" b="1" dirty="0" smtClean="0">
              <a:solidFill>
                <a:srgbClr val="00B050"/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rgbClr val="00B050"/>
              </a:solidFill>
            </a:rPr>
            <a:t>m</a:t>
          </a:r>
        </a:p>
        <a:p xmlns:a="http://schemas.openxmlformats.org/drawingml/2006/main">
          <a:r>
            <a:rPr lang="en-US" sz="1400" b="1" dirty="0" smtClean="0">
              <a:solidFill>
                <a:srgbClr val="00B050"/>
              </a:solidFill>
            </a:rPr>
            <a:t>RMS = 57 </a:t>
          </a:r>
          <a:r>
            <a:rPr lang="en-US" sz="1400" b="1" dirty="0" smtClean="0">
              <a:solidFill>
                <a:srgbClr val="00B050"/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rgbClr val="00B050"/>
              </a:solidFill>
            </a:rPr>
            <a:t>m</a:t>
          </a:r>
        </a:p>
        <a:p xmlns:a="http://schemas.openxmlformats.org/drawingml/2006/main">
          <a:endParaRPr lang="en-US" sz="1400" b="1" dirty="0">
            <a:solidFill>
              <a:srgbClr val="00B050"/>
            </a:solidFill>
          </a:endParaRPr>
        </a:p>
        <a:p xmlns:a="http://schemas.openxmlformats.org/drawingml/2006/main">
          <a:endParaRPr lang="en-US" sz="800" b="1" dirty="0" smtClean="0">
            <a:solidFill>
              <a:srgbClr val="00B050"/>
            </a:solidFill>
          </a:endParaRPr>
        </a:p>
        <a:p xmlns:a="http://schemas.openxmlformats.org/drawingml/2006/main"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 =       -1 </a:t>
          </a:r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</a:t>
          </a:r>
        </a:p>
        <a:p xmlns:a="http://schemas.openxmlformats.org/drawingml/2006/main"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RMS = 5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</a:t>
          </a:r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 xmlns:a="http://schemas.openxmlformats.org/drawingml/2006/main">
          <a:endParaRPr lang="en-US" sz="1800" b="1" dirty="0">
            <a:solidFill>
              <a:srgbClr val="00B050"/>
            </a:solidFill>
          </a:endParaRPr>
        </a:p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M =        1 </a:t>
          </a:r>
          <a:r>
            <a:rPr lang="en-US" sz="1400" b="1" dirty="0" smtClean="0">
              <a:solidFill>
                <a:srgbClr val="FF0000"/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rgbClr val="FF0000"/>
              </a:solidFill>
            </a:rPr>
            <a:t>m</a:t>
          </a:r>
        </a:p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RMS = 70 </a:t>
          </a:r>
          <a:r>
            <a:rPr lang="en-US" sz="1400" b="1" dirty="0" smtClean="0">
              <a:solidFill>
                <a:srgbClr val="FF0000"/>
              </a:solidFill>
              <a:latin typeface="Symbol" panose="05050102010706020507" pitchFamily="18" charset="2"/>
            </a:rPr>
            <a:t>m</a:t>
          </a:r>
          <a:r>
            <a:rPr lang="en-US" sz="1400" b="1" dirty="0" smtClean="0">
              <a:solidFill>
                <a:srgbClr val="FF0000"/>
              </a:solidFill>
            </a:rPr>
            <a:t>m</a:t>
          </a:r>
          <a:endParaRPr lang="ru-RU" sz="1400" b="1" dirty="0" smtClean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8252D6-02D9-B842-91A4-15FDF5798E9F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3451424-ED31-B54F-8B79-F5175146DA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Straw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Ferrara </a:t>
            </a:r>
            <a:r>
              <a:rPr lang="en-US" dirty="0" smtClean="0"/>
              <a:t>4/</a:t>
            </a:r>
            <a:r>
              <a:rPr lang="en-US" dirty="0" smtClean="0"/>
              <a:t>9/2014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88900"/>
            <a:ext cx="79295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rgbClr val="000090"/>
                </a:solidFill>
                <a:latin typeface="Comic Sans MS" charset="0"/>
              </a:rPr>
              <a:t>Tooling</a:t>
            </a:r>
          </a:p>
        </p:txBody>
      </p:sp>
      <p:pic>
        <p:nvPicPr>
          <p:cNvPr id="12" name="Picture 7" descr="na62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53975"/>
            <a:ext cx="1828800" cy="635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3" name="Picture 12" descr="emblemaLHEP-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020D63EA-9C91-4F40-82F3-46536DDDA87A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1026" name="Picture 2" descr="C:\Users\Yury\Documents\NA62\2014\IMG_2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" y="688975"/>
            <a:ext cx="3789415" cy="28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ry\Documents\NA62\2014\20140608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83321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4736" y="659992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High-intensity light source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Digital microscope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43809" y="1441772"/>
            <a:ext cx="1700927" cy="4610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123728" y="836712"/>
            <a:ext cx="2421008" cy="106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00594" y="5007774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Wire image in a straw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reflected lite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6425318" y="3595203"/>
            <a:ext cx="459292" cy="14481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6827" y="4247102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same optical ruler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 was used for straw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position measurement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2" y="3682811"/>
            <a:ext cx="3978335" cy="26499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06686" y="5641656"/>
            <a:ext cx="236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Two high-intensity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light sources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1" name="Прямая со стрелкой 30"/>
          <p:cNvCxnSpPr>
            <a:stCxn id="23" idx="1"/>
          </p:cNvCxnSpPr>
          <p:nvPr/>
        </p:nvCxnSpPr>
        <p:spPr>
          <a:xfrm flipH="1" flipV="1">
            <a:off x="1422958" y="5007775"/>
            <a:ext cx="3083728" cy="957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422958" y="4495737"/>
            <a:ext cx="3031030" cy="13493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3694272" y="5007775"/>
            <a:ext cx="3181984" cy="355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95736" y="127386"/>
            <a:ext cx="6840760" cy="9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rgbClr val="002060"/>
                </a:solidFill>
              </a:rPr>
              <a:t>odule </a:t>
            </a:r>
            <a:r>
              <a:rPr lang="en-US" sz="2400" dirty="0">
                <a:solidFill>
                  <a:srgbClr val="002060"/>
                </a:solidFill>
              </a:rPr>
              <a:t>8 (</a:t>
            </a:r>
            <a:r>
              <a:rPr lang="en-US" sz="2400" dirty="0" smtClean="0">
                <a:solidFill>
                  <a:srgbClr val="002060"/>
                </a:solidFill>
              </a:rPr>
              <a:t>X-Y): </a:t>
            </a:r>
          </a:p>
          <a:p>
            <a:pPr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Comic Sans MS" charset="0"/>
              </a:rPr>
              <a:t>measurement</a:t>
            </a:r>
            <a:r>
              <a:rPr lang="ru-RU" sz="2000" kern="0" dirty="0" smtClean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en-US" sz="2000" kern="0" dirty="0" smtClean="0">
                <a:solidFill>
                  <a:srgbClr val="002060"/>
                </a:solidFill>
                <a:latin typeface="Comic Sans MS" charset="0"/>
              </a:rPr>
              <a:t>of distances between wires inside straws</a:t>
            </a:r>
            <a:r>
              <a:rPr lang="ru-RU" sz="2000" kern="0" dirty="0" smtClean="0">
                <a:solidFill>
                  <a:srgbClr val="002060"/>
                </a:solidFill>
                <a:latin typeface="Comic Sans MS" charset="0"/>
              </a:rPr>
              <a:t> </a:t>
            </a:r>
            <a:endParaRPr lang="en-US" sz="2000" kern="0" dirty="0" smtClean="0">
              <a:solidFill>
                <a:srgbClr val="002060"/>
              </a:solidFill>
              <a:latin typeface="Comic Sans MS" charset="0"/>
            </a:endParaRPr>
          </a:p>
        </p:txBody>
      </p:sp>
      <p:pic>
        <p:nvPicPr>
          <p:cNvPr id="12" name="Picture 7" descr="na62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53975"/>
            <a:ext cx="1828800" cy="635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3" name="Picture 12" descr="emblemaLHEP-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020D63EA-9C91-4F40-82F3-46536DDDA87A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66366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X-plane, layer 1: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169897"/>
              </p:ext>
            </p:extLst>
          </p:nvPr>
        </p:nvGraphicFramePr>
        <p:xfrm>
          <a:off x="233082" y="990829"/>
          <a:ext cx="3623496" cy="272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689284"/>
              </p:ext>
            </p:extLst>
          </p:nvPr>
        </p:nvGraphicFramePr>
        <p:xfrm>
          <a:off x="3943499" y="4587457"/>
          <a:ext cx="5151289" cy="178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688999"/>
              </p:ext>
            </p:extLst>
          </p:nvPr>
        </p:nvGraphicFramePr>
        <p:xfrm>
          <a:off x="3910212" y="2638441"/>
          <a:ext cx="5184576" cy="192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65349"/>
              </p:ext>
            </p:extLst>
          </p:nvPr>
        </p:nvGraphicFramePr>
        <p:xfrm>
          <a:off x="3971311" y="867997"/>
          <a:ext cx="5184576" cy="176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074222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49 wires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8703" y="285293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97 wires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8602" y="4750405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33 wires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1030" name="Picture 6" descr="C:\Users\Yury\Documents\NA62\2014\wi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64" y="3689945"/>
            <a:ext cx="2590947" cy="30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59673" y="6402814"/>
            <a:ext cx="390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RMS for wire positions – </a:t>
            </a:r>
            <a:r>
              <a:rPr lang="en-US" sz="1600" b="1" dirty="0" smtClean="0">
                <a:solidFill>
                  <a:srgbClr val="FF0000"/>
                </a:solidFill>
              </a:rPr>
              <a:t>40 ÷ 50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Система оратной связи\Документ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714500"/>
            <a:ext cx="7072312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313" y="2286000"/>
            <a:ext cx="3429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Straw tracker – Carioca 1-16 ch. output analog signal</a:t>
            </a:r>
            <a:endParaRPr lang="ru-RU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25" y="3571875"/>
            <a:ext cx="1571625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</a:rPr>
              <a:t>MPOD Universal Low and High Voltage Power Supply System</a:t>
            </a:r>
          </a:p>
          <a:p>
            <a:pPr algn="ctr"/>
            <a:endParaRPr lang="ru-RU" sz="14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13" y="4786313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Amplifer</a:t>
            </a:r>
            <a:endParaRPr lang="ru-RU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8" y="4143375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ADC</a:t>
            </a:r>
            <a:endParaRPr lang="ru-RU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1785938"/>
            <a:ext cx="2286000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PC monitoring </a:t>
            </a:r>
            <a:r>
              <a:rPr lang="en-US"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gas gain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 (LabView, C++)</a:t>
            </a:r>
            <a:endParaRPr lang="ru-RU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13" y="285750"/>
            <a:ext cx="8715375" cy="785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 Straw gas gain monitor</a:t>
            </a:r>
            <a:endParaRPr lang="ru-RU" sz="320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50" y="6429375"/>
            <a:ext cx="38576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</a:rPr>
              <a:t>High Voltage Power Supply</a:t>
            </a:r>
            <a:endParaRPr lang="ru-RU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25" y="3143250"/>
            <a:ext cx="228600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6688" y="3357563"/>
            <a:ext cx="142875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feedback system</a:t>
            </a:r>
          </a:p>
        </p:txBody>
      </p:sp>
    </p:spTree>
    <p:extLst>
      <p:ext uri="{BB962C8B-B14F-4D97-AF65-F5344CB8AC3E}">
        <p14:creationId xmlns:p14="http://schemas.microsoft.com/office/powerpoint/2010/main" val="13229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17714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Decay tube (Sector 5)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4422" y="1549434"/>
            <a:ext cx="379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Vacuum instruments installation completed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54422" y="1865902"/>
            <a:ext cx="5082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u="sng" dirty="0" smtClean="0"/>
              <a:t>Remote</a:t>
            </a:r>
            <a:r>
              <a:rPr lang="de-CH" sz="1600" dirty="0" smtClean="0"/>
              <a:t> control of all instruments (apart cryopumps) ready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54422" y="2170702"/>
            <a:ext cx="4527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Pressure reached during Decay tube commissioning:</a:t>
            </a:r>
          </a:p>
          <a:p>
            <a:r>
              <a:rPr lang="de-CH" sz="1600" dirty="0"/>
              <a:t>	</a:t>
            </a:r>
            <a:r>
              <a:rPr lang="de-CH" sz="1600" dirty="0" smtClean="0"/>
              <a:t>1.2E-6 mbar (decay area)</a:t>
            </a:r>
          </a:p>
          <a:p>
            <a:r>
              <a:rPr lang="de-CH" sz="1600" dirty="0"/>
              <a:t>	</a:t>
            </a:r>
            <a:r>
              <a:rPr lang="de-CH" sz="1600" dirty="0" smtClean="0"/>
              <a:t>3.2 E-6 mbar (straw area)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54422" y="2983471"/>
            <a:ext cx="643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Still water outgassing dominated.</a:t>
            </a:r>
          </a:p>
          <a:p>
            <a:r>
              <a:rPr lang="de-CH" sz="1600" b="1" u="sng" dirty="0" smtClean="0">
                <a:solidFill>
                  <a:schemeClr val="accent3">
                    <a:lumMod val="75000"/>
                  </a:schemeClr>
                </a:solidFill>
              </a:rPr>
              <a:t>No major leaks on system, neither on vacuum tank nore on Straw system.</a:t>
            </a:r>
            <a:endParaRPr lang="en-GB" sz="1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174" y="-71459"/>
            <a:ext cx="7847242" cy="1143000"/>
          </a:xfrm>
        </p:spPr>
        <p:txBody>
          <a:bodyPr/>
          <a:lstStyle/>
          <a:p>
            <a:r>
              <a:rPr lang="en-US" dirty="0" smtClean="0"/>
              <a:t>Status Vacuum System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6744" y="1178896"/>
            <a:ext cx="1963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Berthold </a:t>
            </a:r>
            <a:r>
              <a:rPr lang="en-US" dirty="0"/>
              <a:t>J</a:t>
            </a:r>
            <a:r>
              <a:rPr lang="en-US" dirty="0" smtClean="0"/>
              <a:t>enninger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422" y="3568246"/>
            <a:ext cx="5136224" cy="32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50876" y="4535399"/>
            <a:ext cx="161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5376 straws!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68"/>
            <a:ext cx="8229600" cy="882938"/>
          </a:xfrm>
        </p:spPr>
        <p:txBody>
          <a:bodyPr>
            <a:normAutofit/>
          </a:bodyPr>
          <a:lstStyle/>
          <a:p>
            <a:r>
              <a:rPr lang="en-US" dirty="0" smtClean="0"/>
              <a:t>Passport (Ch1)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5992"/>
            <a:ext cx="9144000" cy="55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35" y="-10705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and </a:t>
            </a:r>
            <a:r>
              <a:rPr lang="en-GB" dirty="0" smtClean="0"/>
              <a:t>plans (Peter)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24" y="586753"/>
            <a:ext cx="8229600" cy="5750758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GB" sz="1400" dirty="0" smtClean="0"/>
              <a:t>HV connectors assembly on 3 chambers is on-going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Data cables for 4-th chamber ordered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Possibly delivered end of the next week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Cable installation critical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Final installation of VME crates in racks and cable routing next week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3 MPODs should arrive next week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Installation and integration in DCS (</a:t>
            </a:r>
            <a:r>
              <a:rPr lang="en-GB" sz="1400" dirty="0" err="1" smtClean="0"/>
              <a:t>Serguei</a:t>
            </a:r>
            <a:r>
              <a:rPr lang="en-GB" sz="1400" dirty="0" smtClean="0"/>
              <a:t> S.)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Patch panel power supplies arrived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Johan preparing software for control and monitoring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Install them in a crate shelf 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We have to re-do cover test bench and install it in 154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Small scale readout system in 154</a:t>
            </a:r>
          </a:p>
          <a:p>
            <a:pPr>
              <a:lnSpc>
                <a:spcPct val="50000"/>
              </a:lnSpc>
            </a:pPr>
            <a:r>
              <a:rPr lang="en-GB" sz="1400" dirty="0" smtClean="0"/>
              <a:t>SRB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Originally </a:t>
            </a:r>
            <a:r>
              <a:rPr lang="en-GB" sz="1400" dirty="0"/>
              <a:t>w</a:t>
            </a:r>
            <a:r>
              <a:rPr lang="en-GB" sz="1400" dirty="0" smtClean="0"/>
              <a:t>e expected all assembled boards at CERN now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50 PCBs produced in July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2 assembled at CERN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Problem with 1 type of FPGA and EPROM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We secured enough components for 24 boards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Should arrive to CERN assembled next week – </a:t>
            </a:r>
            <a:r>
              <a:rPr lang="en-GB" sz="1200" dirty="0" smtClean="0">
                <a:solidFill>
                  <a:srgbClr val="FF0000"/>
                </a:solidFill>
              </a:rPr>
              <a:t>assembly started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Enough for 3 chambers fully equipped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Equip 1 chamber first and do the noise scans and </a:t>
            </a:r>
            <a:r>
              <a:rPr lang="en-GB" sz="1200" dirty="0" err="1" smtClean="0"/>
              <a:t>cosmics</a:t>
            </a:r>
            <a:endParaRPr lang="en-GB" sz="1200" dirty="0" smtClean="0"/>
          </a:p>
          <a:p>
            <a:pPr lvl="1">
              <a:lnSpc>
                <a:spcPct val="50000"/>
              </a:lnSpc>
            </a:pPr>
            <a:r>
              <a:rPr lang="en-GB" sz="1400" dirty="0" smtClean="0"/>
              <a:t>The rest of FPGA should arrive to CERN after 11.9.2014 </a:t>
            </a:r>
            <a:r>
              <a:rPr lang="en-GB" sz="1400" dirty="0" smtClean="0">
                <a:solidFill>
                  <a:srgbClr val="FF0000"/>
                </a:solidFill>
              </a:rPr>
              <a:t>– received 2 deliveries this week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The rest of boards could be ready in 3 weeks – first/second week of October 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Testing 1 week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Ready for installation ~15.10.2014</a:t>
            </a:r>
          </a:p>
          <a:p>
            <a:pPr lvl="1">
              <a:lnSpc>
                <a:spcPct val="50000"/>
              </a:lnSpc>
            </a:pPr>
            <a:r>
              <a:rPr lang="en-GB" sz="1400" dirty="0" smtClean="0"/>
              <a:t>Firmware/software development continues (and probably will for a long time)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Cover readout next week</a:t>
            </a:r>
          </a:p>
          <a:p>
            <a:pPr lvl="2">
              <a:lnSpc>
                <a:spcPct val="50000"/>
              </a:lnSpc>
            </a:pPr>
            <a:r>
              <a:rPr lang="en-GB" sz="1200" dirty="0" smtClean="0"/>
              <a:t>Data to pc-farm as soon as we have more boards</a:t>
            </a:r>
          </a:p>
        </p:txBody>
      </p:sp>
    </p:spTree>
    <p:extLst>
      <p:ext uri="{BB962C8B-B14F-4D97-AF65-F5344CB8AC3E}">
        <p14:creationId xmlns:p14="http://schemas.microsoft.com/office/powerpoint/2010/main" val="220615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-181416"/>
            <a:ext cx="8042276" cy="804802"/>
          </a:xfrm>
        </p:spPr>
        <p:txBody>
          <a:bodyPr/>
          <a:lstStyle/>
          <a:p>
            <a:r>
              <a:rPr lang="en-US" sz="4400" dirty="0" smtClean="0"/>
              <a:t>Conclusions and </a:t>
            </a:r>
            <a:r>
              <a:rPr lang="en-US" sz="4400" dirty="0" smtClean="0"/>
              <a:t>Plans (Vito)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623386"/>
            <a:ext cx="8225909" cy="495941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800" dirty="0" smtClean="0"/>
              <a:t>The first (small) step toward SRB integration within the TDAQ system has been done</a:t>
            </a:r>
            <a:r>
              <a:rPr lang="en-US" sz="1800" dirty="0"/>
              <a:t>,</a:t>
            </a:r>
            <a:endParaRPr lang="en-US" sz="1800" dirty="0" smtClean="0"/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Software</a:t>
            </a:r>
            <a:r>
              <a:rPr lang="en-US" sz="1800" dirty="0" smtClean="0"/>
              <a:t> will be completed within next 2/3 weeks (at least the main parts),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Run control </a:t>
            </a:r>
            <a:r>
              <a:rPr lang="en-US" sz="1800" dirty="0" smtClean="0"/>
              <a:t>must be tested text week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Monitoring</a:t>
            </a:r>
            <a:r>
              <a:rPr lang="en-US" sz="1800" dirty="0" smtClean="0"/>
              <a:t> is not in a good shape but we can have something </a:t>
            </a:r>
          </a:p>
          <a:p>
            <a:pPr marL="82296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82296" indent="0">
              <a:lnSpc>
                <a:spcPct val="70000"/>
              </a:lnSpc>
              <a:buNone/>
            </a:pPr>
            <a:r>
              <a:rPr lang="en-US" sz="1800" dirty="0"/>
              <a:t>	</a:t>
            </a:r>
            <a:r>
              <a:rPr lang="en-US" sz="3200" dirty="0" smtClean="0"/>
              <a:t>Next steps toward October the 6th:</a:t>
            </a:r>
            <a:endParaRPr lang="en-US" sz="1800" dirty="0" smtClean="0"/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Develop the firmware to send realistic (but still fake) data to PC farm,</a:t>
            </a:r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/>
              <a:t>Installation of the new SBCs is planned for the next week,</a:t>
            </a:r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Next </a:t>
            </a:r>
            <a:r>
              <a:rPr lang="en-US" sz="1800" dirty="0"/>
              <a:t>week is foreseen a first implementation of RUN control, </a:t>
            </a:r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Real data in PC farm (~ mid Sept.),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Coarse time ordering (steps of 25ns) not immediately ready,</a:t>
            </a:r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L0 matching will be next step,</a:t>
            </a:r>
          </a:p>
          <a:p>
            <a:pPr marL="596646" indent="-514350"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On line monitoring.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28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last chamber was completed on 1.08.2014 ! Chamber 1 , 2 and 3 are installed, but not fully cabled yet. Chamber 4 will be in installed in the coming weeks.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Chamber 1,2 &amp; 3 (5376 straws) were part of the vacuum test with final pressure of ~ 3 x 10</a:t>
            </a:r>
            <a:r>
              <a:rPr lang="en-US" baseline="30000" dirty="0" smtClean="0"/>
              <a:t>-6 </a:t>
            </a:r>
            <a:r>
              <a:rPr lang="en-US" dirty="0" smtClean="0"/>
              <a:t>mbar. All three chambers were connected to the gas system with final gas mixture circulating.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Between now and October 6, the work is concentrated on the SRB and the readout of the four chambers. Firmware , software run control monitoring. No major problem, but still a lot of work.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457" y="446506"/>
            <a:ext cx="4428114" cy="1143000"/>
          </a:xfrm>
        </p:spPr>
        <p:txBody>
          <a:bodyPr/>
          <a:lstStyle/>
          <a:p>
            <a:r>
              <a:rPr lang="en-US" dirty="0" smtClean="0"/>
              <a:t>Garfield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" b="339"/>
          <a:stretch/>
        </p:blipFill>
        <p:spPr>
          <a:xfrm>
            <a:off x="142096" y="3506351"/>
            <a:ext cx="3238117" cy="32251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91" y="446506"/>
            <a:ext cx="2836946" cy="2956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328" y="2289310"/>
            <a:ext cx="130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R=-0.006cm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53" y="1589506"/>
            <a:ext cx="5686593" cy="49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9" y="85933"/>
            <a:ext cx="8042276" cy="766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35" y="721766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Status and Plans</a:t>
            </a:r>
            <a:endParaRPr lang="en-US" dirty="0" smtClean="0"/>
          </a:p>
          <a:p>
            <a:pPr lvl="1"/>
            <a:r>
              <a:rPr lang="en-US" dirty="0" smtClean="0"/>
              <a:t>Installation of Chambers 1-3</a:t>
            </a:r>
            <a:endParaRPr lang="en-US" dirty="0" smtClean="0"/>
          </a:p>
          <a:p>
            <a:pPr lvl="1"/>
            <a:r>
              <a:rPr lang="en-US" dirty="0" smtClean="0"/>
              <a:t>Chamber 4</a:t>
            </a:r>
            <a:endParaRPr lang="en-US" dirty="0" smtClean="0"/>
          </a:p>
          <a:p>
            <a:pPr lvl="1"/>
            <a:r>
              <a:rPr lang="en-US" dirty="0" smtClean="0"/>
              <a:t>Vacuum test</a:t>
            </a:r>
          </a:p>
          <a:p>
            <a:pPr lvl="1"/>
            <a:r>
              <a:rPr lang="en-US" dirty="0" smtClean="0"/>
              <a:t>SRB </a:t>
            </a:r>
            <a:endParaRPr lang="en-US" dirty="0"/>
          </a:p>
          <a:p>
            <a:pPr lvl="1"/>
            <a:r>
              <a:rPr lang="en-US" dirty="0" smtClean="0"/>
              <a:t>Readout, monitoring and software</a:t>
            </a:r>
          </a:p>
          <a:p>
            <a:pPr lvl="1"/>
            <a:r>
              <a:rPr lang="en-US" dirty="0" smtClean="0"/>
              <a:t>Passports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001" y="3300420"/>
            <a:ext cx="6827999" cy="3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313" y="1074864"/>
            <a:ext cx="2715846" cy="1336956"/>
          </a:xfrm>
        </p:spPr>
        <p:txBody>
          <a:bodyPr/>
          <a:lstStyle/>
          <a:p>
            <a:r>
              <a:rPr lang="en-US" sz="2400" dirty="0" smtClean="0"/>
              <a:t>Last preparations on Chamber 4</a:t>
            </a:r>
            <a:br>
              <a:rPr lang="en-US" sz="2400" dirty="0" smtClean="0"/>
            </a:br>
            <a:r>
              <a:rPr lang="en-US" sz="2400" dirty="0" smtClean="0"/>
              <a:t>in 154</a:t>
            </a:r>
            <a:endParaRPr lang="en-US" sz="2400" dirty="0"/>
          </a:p>
        </p:txBody>
      </p:sp>
      <p:pic>
        <p:nvPicPr>
          <p:cNvPr id="5" name="Content Placeholder 4" descr="9Z2B02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44" y="343736"/>
            <a:ext cx="6191205" cy="3404924"/>
          </a:xfrm>
        </p:spPr>
      </p:pic>
      <p:pic>
        <p:nvPicPr>
          <p:cNvPr id="6" name="Picture 5" descr="9Z2B02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1" y="3074848"/>
            <a:ext cx="5360126" cy="35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77" y="354660"/>
            <a:ext cx="8042276" cy="537452"/>
          </a:xfrm>
        </p:spPr>
        <p:txBody>
          <a:bodyPr/>
          <a:lstStyle/>
          <a:p>
            <a:r>
              <a:rPr lang="en-US" sz="3600" dirty="0" smtClean="0"/>
              <a:t>Powering </a:t>
            </a:r>
            <a:r>
              <a:rPr lang="en-US" sz="3600" dirty="0" smtClean="0"/>
              <a:t>up</a:t>
            </a:r>
            <a:r>
              <a:rPr lang="en-US" sz="3600" dirty="0" smtClean="0"/>
              <a:t> Chamber 1 in ECN3</a:t>
            </a:r>
            <a:endParaRPr lang="en-US" sz="3600" dirty="0"/>
          </a:p>
        </p:txBody>
      </p:sp>
      <p:pic>
        <p:nvPicPr>
          <p:cNvPr id="4" name="Content Placeholder 3" descr="9Z2B02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1181079" y="2400922"/>
            <a:ext cx="5607033" cy="3083652"/>
          </a:xfrm>
        </p:spPr>
      </p:pic>
      <p:pic>
        <p:nvPicPr>
          <p:cNvPr id="5" name="Content Placeholder 3" descr="9Z2B023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 b="-323"/>
          <a:stretch/>
        </p:blipFill>
        <p:spPr>
          <a:xfrm>
            <a:off x="3078324" y="2947553"/>
            <a:ext cx="5826960" cy="39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3465"/>
            <a:ext cx="5717416" cy="690224"/>
          </a:xfrm>
        </p:spPr>
        <p:txBody>
          <a:bodyPr/>
          <a:lstStyle/>
          <a:p>
            <a:r>
              <a:rPr lang="en-US" dirty="0" smtClean="0"/>
              <a:t>Installation of chamber 1-3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246" y="83180"/>
            <a:ext cx="3037575" cy="3475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03" y="2239506"/>
            <a:ext cx="3420560" cy="369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63" y="3523287"/>
            <a:ext cx="4718148" cy="35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2" t="-504" b="141"/>
          <a:stretch/>
        </p:blipFill>
        <p:spPr>
          <a:xfrm>
            <a:off x="-59191" y="1"/>
            <a:ext cx="9203192" cy="6858000"/>
          </a:xfrm>
        </p:spPr>
      </p:pic>
    </p:spTree>
    <p:extLst>
      <p:ext uri="{BB962C8B-B14F-4D97-AF65-F5344CB8AC3E}">
        <p14:creationId xmlns:p14="http://schemas.microsoft.com/office/powerpoint/2010/main" val="2567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909637" y="188640"/>
            <a:ext cx="7929563" cy="673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Summary</a:t>
            </a:r>
            <a:endParaRPr lang="en-GB" sz="2400" b="0" dirty="0">
              <a:solidFill>
                <a:srgbClr val="000090"/>
              </a:solidFill>
              <a:latin typeface="Comic Sans MS" charset="0"/>
            </a:endParaRPr>
          </a:p>
        </p:txBody>
      </p:sp>
      <p:pic>
        <p:nvPicPr>
          <p:cNvPr id="5" name="Picture 7" descr="na62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53975"/>
            <a:ext cx="1828800" cy="635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" name="Picture 12" descr="emblemaLHEP-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2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9pPr>
          </a:lstStyle>
          <a:p>
            <a:fld id="{020D63EA-9C91-4F40-82F3-46536DDDA87A}" type="slidenum">
              <a:rPr lang="fr-CA" smtClean="0"/>
              <a:pPr/>
              <a:t>7</a:t>
            </a:fld>
            <a:endParaRPr lang="fr-CA"/>
          </a:p>
        </p:txBody>
      </p:sp>
      <p:graphicFrame>
        <p:nvGraphicFramePr>
          <p:cNvPr id="2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56783"/>
              </p:ext>
            </p:extLst>
          </p:nvPr>
        </p:nvGraphicFramePr>
        <p:xfrm>
          <a:off x="179512" y="1772816"/>
          <a:ext cx="8843268" cy="2460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1296144"/>
                <a:gridCol w="1368152"/>
                <a:gridCol w="1152128"/>
                <a:gridCol w="1224136"/>
                <a:gridCol w="1714476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Number (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Ch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/Mod/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Coordinates)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Start of assembling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End of assembling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End of testing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Delivered to CERN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Assembling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and testing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time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(months)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</a:tr>
              <a:tr h="4093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CH2 M1 U-V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Comic Sans MS" panose="030F0702030302020204" pitchFamily="66" charset="0"/>
                        </a:rPr>
                        <a:t>09.2012</a:t>
                      </a:r>
                      <a:endParaRPr lang="ru-RU" sz="18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.2013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10.2013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11.2013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93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CH2 M2 X-Y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07.2013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01.2014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02.2014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omic Sans MS" panose="030F0702030302020204" pitchFamily="66" charset="0"/>
                        </a:rPr>
                        <a:t>04.2014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93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CH4 M1 U-V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12.2013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02.2014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03.2014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04.2014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93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CH4 M2 X-Y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02.2014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05.2014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Comic Sans MS" panose="030F0702030302020204" pitchFamily="66" charset="0"/>
                        </a:rPr>
                        <a:t>06.2014</a:t>
                      </a:r>
                      <a:endParaRPr lang="ru-RU" sz="18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07.2014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08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5"/>
          <p:cNvGrpSpPr/>
          <p:nvPr/>
        </p:nvGrpSpPr>
        <p:grpSpPr>
          <a:xfrm>
            <a:off x="5529603" y="655638"/>
            <a:ext cx="3707904" cy="2796704"/>
            <a:chOff x="4212145" y="1293013"/>
            <a:chExt cx="4822155" cy="3676694"/>
          </a:xfrm>
          <a:solidFill>
            <a:schemeClr val="accent2">
              <a:lumMod val="40000"/>
              <a:lumOff val="60000"/>
            </a:schemeClr>
          </a:solidFill>
          <a:effectLst/>
        </p:grpSpPr>
        <p:pic>
          <p:nvPicPr>
            <p:cNvPr id="13" name="Picture 2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44" y="3697642"/>
              <a:ext cx="4504690" cy="12720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A_soudure cote A_meas_50x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283" y="2110267"/>
              <a:ext cx="4462143" cy="1453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212145" y="1293013"/>
              <a:ext cx="4822155" cy="6878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Microscope pictures of a straw cross- section for quality control of the weld</a:t>
              </a:r>
              <a:endParaRPr lang="en-US" sz="1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890909" y="-27384"/>
            <a:ext cx="7929563" cy="673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Straw production line</a:t>
            </a:r>
            <a:endParaRPr lang="en-GB" sz="2400" b="0" dirty="0">
              <a:solidFill>
                <a:srgbClr val="000090"/>
              </a:solidFill>
              <a:latin typeface="Comic Sans MS" charset="0"/>
            </a:endParaRPr>
          </a:p>
        </p:txBody>
      </p:sp>
      <p:pic>
        <p:nvPicPr>
          <p:cNvPr id="5" name="Picture 7" descr="na62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53975"/>
            <a:ext cx="1828800" cy="635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" name="Picture 12" descr="emblemaLHEP-l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77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1" descr="P101000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91544"/>
            <a:ext cx="4464496" cy="36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48" y="142684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0916" y="908720"/>
            <a:ext cx="24449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/>
                <a:cs typeface="Comic Sans MS"/>
              </a:rPr>
              <a:t>Humidity and temperature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Comic Sans MS"/>
                <a:cs typeface="Comic Sans MS"/>
              </a:rPr>
              <a:t>c</a:t>
            </a:r>
            <a:r>
              <a:rPr lang="en-US" sz="1400" dirty="0" smtClean="0">
                <a:solidFill>
                  <a:srgbClr val="002060"/>
                </a:solidFill>
                <a:latin typeface="Comic Sans MS"/>
                <a:cs typeface="Comic Sans MS"/>
              </a:rPr>
              <a:t>ontrol at clean room</a:t>
            </a:r>
            <a:endParaRPr lang="en-US" sz="1400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21" y="1622962"/>
            <a:ext cx="2455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Common view of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he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Clean room</a:t>
            </a:r>
            <a:r>
              <a:rPr lang="ru-RU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omic Sans MS"/>
                <a:cs typeface="Comic Sans MS"/>
              </a:rPr>
              <a:t>ISO clean room standard 6</a:t>
            </a:r>
            <a:endParaRPr lang="en-US" sz="1400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 rot="375816">
            <a:off x="6726859" y="1775269"/>
            <a:ext cx="7857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600 </a:t>
            </a:r>
            <a:r>
              <a:rPr lang="en-US" sz="1400" dirty="0" smtClean="0">
                <a:solidFill>
                  <a:schemeClr val="bg1"/>
                </a:solidFill>
                <a:latin typeface="Symbol"/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20"/>
          <p:cNvCxnSpPr/>
          <p:nvPr/>
        </p:nvCxnSpPr>
        <p:spPr>
          <a:xfrm>
            <a:off x="6643360" y="2052646"/>
            <a:ext cx="880968" cy="80210"/>
          </a:xfrm>
          <a:prstGeom prst="straightConnector1">
            <a:avLst/>
          </a:prstGeom>
          <a:ln w="22225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 5" descr="P1010009_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457" y="4613737"/>
            <a:ext cx="1433264" cy="17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 4" descr="P1010002_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414" y="4595481"/>
            <a:ext cx="2340647" cy="17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332883" y="3596823"/>
            <a:ext cx="372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On-line control of a weld seam by the digital microscope     </a:t>
            </a:r>
            <a:r>
              <a:rPr lang="en-US" sz="1600" dirty="0" smtClean="0">
                <a:solidFill>
                  <a:srgbClr val="002060"/>
                </a:solidFill>
                <a:latin typeface="Comic Sans MS"/>
                <a:cs typeface="Comic Sans MS"/>
              </a:rPr>
              <a:t>(zoom x20 on a PC monitor)</a:t>
            </a:r>
          </a:p>
          <a:p>
            <a:endParaRPr lang="en-US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cxnSp>
        <p:nvCxnSpPr>
          <p:cNvPr id="24" name="Straight Connector 21"/>
          <p:cNvCxnSpPr/>
          <p:nvPr/>
        </p:nvCxnSpPr>
        <p:spPr>
          <a:xfrm>
            <a:off x="7265988" y="4495800"/>
            <a:ext cx="653867" cy="805408"/>
          </a:xfrm>
          <a:prstGeom prst="line">
            <a:avLst/>
          </a:prstGeom>
          <a:ln w="34925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8962" y="4898504"/>
            <a:ext cx="182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Unique welding machine</a:t>
            </a:r>
          </a:p>
          <a:p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6" name="Slide Number Placeholder 22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9pPr>
          </a:lstStyle>
          <a:p>
            <a:fld id="{020D63EA-9C91-4F40-82F3-46536DDDA87A}" type="slidenum">
              <a:rPr lang="fr-CA" smtClean="0"/>
              <a:pPr/>
              <a:t>8</a:t>
            </a:fld>
            <a:endParaRPr lang="fr-CA"/>
          </a:p>
        </p:txBody>
      </p:sp>
      <p:cxnSp>
        <p:nvCxnSpPr>
          <p:cNvPr id="32" name="Straight Connector 21"/>
          <p:cNvCxnSpPr/>
          <p:nvPr/>
        </p:nvCxnSpPr>
        <p:spPr>
          <a:xfrm flipV="1">
            <a:off x="2339752" y="4725144"/>
            <a:ext cx="792088" cy="432048"/>
          </a:xfrm>
          <a:prstGeom prst="line">
            <a:avLst/>
          </a:prstGeom>
          <a:ln w="34925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3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na62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53975"/>
            <a:ext cx="1828800" cy="635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" name="Picture 12" descr="emblemaLHEP-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-27384"/>
            <a:ext cx="79295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 charset="0"/>
                <a:ea typeface="+mj-ea"/>
                <a:cs typeface="+mj-cs"/>
              </a:rPr>
              <a:t>Summary of straw mass production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58490" y="4581128"/>
            <a:ext cx="605792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Parameter of the quality control	   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Rejected straws	</a:t>
            </a:r>
            <a:endParaRPr lang="en-US" sz="1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63EA-9C91-4F40-82F3-46536DDDA87A}" type="slidenum">
              <a:rPr lang="fr-CA" smtClean="0"/>
              <a:pPr/>
              <a:t>9</a:t>
            </a:fld>
            <a:endParaRPr lang="fr-CA" dirty="0"/>
          </a:p>
        </p:txBody>
      </p:sp>
      <p:pic>
        <p:nvPicPr>
          <p:cNvPr id="37" name="Рисунок 3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34855"/>
            <a:ext cx="6119495" cy="29400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3" name="Rectangle 21"/>
          <p:cNvSpPr/>
          <p:nvPr/>
        </p:nvSpPr>
        <p:spPr>
          <a:xfrm>
            <a:off x="3108754" y="4221088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omic Sans MS"/>
                <a:cs typeface="Comic Sans MS"/>
              </a:rPr>
              <a:t>Straw quality vs roll of Mylar tape</a:t>
            </a:r>
            <a:endParaRPr lang="en-US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912568"/>
            <a:ext cx="6067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1139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6740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2.7 m straws </a:t>
            </a:r>
            <a:r>
              <a:rPr lang="en-US" dirty="0" smtClean="0">
                <a:solidFill>
                  <a:srgbClr val="002060"/>
                </a:solidFill>
              </a:rPr>
              <a:t>have been produced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921235" y="-1095223"/>
            <a:ext cx="358562" cy="5377516"/>
          </a:xfrm>
          <a:prstGeom prst="rightBrace">
            <a:avLst/>
          </a:prstGeom>
          <a:ln w="158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4738" y="1043444"/>
            <a:ext cx="80583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Length of a roll:                                          300 m                                   250 m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7872972" y="1330556"/>
            <a:ext cx="358562" cy="525957"/>
          </a:xfrm>
          <a:prstGeom prst="rightBrace">
            <a:avLst/>
          </a:prstGeom>
          <a:ln w="158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0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3061</TotalTime>
  <Words>833</Words>
  <Application>Microsoft Macintosh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Straw Working group</vt:lpstr>
      <vt:lpstr>Outline</vt:lpstr>
      <vt:lpstr>Last preparations on Chamber 4 in 154</vt:lpstr>
      <vt:lpstr>Powering up Chamber 1 in ECN3</vt:lpstr>
      <vt:lpstr>Installation of chamber 1-3</vt:lpstr>
      <vt:lpstr>PowerPoint Presentation</vt:lpstr>
      <vt:lpstr>Summary</vt:lpstr>
      <vt:lpstr>Straw production line</vt:lpstr>
      <vt:lpstr>PowerPoint Presentation</vt:lpstr>
      <vt:lpstr>PowerPoint Presentation</vt:lpstr>
      <vt:lpstr>PowerPoint Presentation</vt:lpstr>
      <vt:lpstr>PowerPoint Presentation</vt:lpstr>
      <vt:lpstr>Status Vacuum System </vt:lpstr>
      <vt:lpstr>Passport (Ch1)</vt:lpstr>
      <vt:lpstr>Summary and plans (Peter)</vt:lpstr>
      <vt:lpstr>Conclusions and Plans (Vito)</vt:lpstr>
      <vt:lpstr>Summary</vt:lpstr>
      <vt:lpstr>Spares</vt:lpstr>
      <vt:lpstr>Garfield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Working group</dc:title>
  <dc:creator>hans danielsson</dc:creator>
  <cp:lastModifiedBy>hans danielsson</cp:lastModifiedBy>
  <cp:revision>62</cp:revision>
  <dcterms:created xsi:type="dcterms:W3CDTF">2014-08-29T15:59:19Z</dcterms:created>
  <dcterms:modified xsi:type="dcterms:W3CDTF">2014-09-04T06:49:51Z</dcterms:modified>
</cp:coreProperties>
</file>