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uno" initials="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14.wmf"/><Relationship Id="rId7" Type="http://schemas.openxmlformats.org/officeDocument/2006/relationships/image" Target="../media/image6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10.wmf"/><Relationship Id="rId5" Type="http://schemas.openxmlformats.org/officeDocument/2006/relationships/image" Target="../media/image16.wmf"/><Relationship Id="rId10" Type="http://schemas.openxmlformats.org/officeDocument/2006/relationships/image" Target="../media/image9.wmf"/><Relationship Id="rId4" Type="http://schemas.openxmlformats.org/officeDocument/2006/relationships/image" Target="../media/image15.wmf"/><Relationship Id="rId9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14.wmf"/><Relationship Id="rId7" Type="http://schemas.openxmlformats.org/officeDocument/2006/relationships/image" Target="../media/image6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10.wmf"/><Relationship Id="rId5" Type="http://schemas.openxmlformats.org/officeDocument/2006/relationships/image" Target="../media/image16.wmf"/><Relationship Id="rId10" Type="http://schemas.openxmlformats.org/officeDocument/2006/relationships/image" Target="../media/image9.wmf"/><Relationship Id="rId4" Type="http://schemas.openxmlformats.org/officeDocument/2006/relationships/image" Target="../media/image15.wmf"/><Relationship Id="rId9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ttango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ttango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ttango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ttango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ettangolo arrotondat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ttango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tango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ttango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ttangolo arrotondato 5"/>
          <p:cNvSpPr/>
          <p:nvPr/>
        </p:nvSpPr>
        <p:spPr>
          <a:xfrm>
            <a:off x="179512" y="45882"/>
            <a:ext cx="8784976" cy="208697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971600" y="0"/>
            <a:ext cx="7272808" cy="2132856"/>
          </a:xfrm>
        </p:spPr>
        <p:txBody>
          <a:bodyPr anchor="ctr">
            <a:normAutofit/>
          </a:bodyPr>
          <a:lstStyle>
            <a:lvl1pPr algn="ctr">
              <a:defRPr sz="4000" b="0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Gill Sans MT" pitchFamily="34" charset="0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pic>
        <p:nvPicPr>
          <p:cNvPr id="20" name="Immagine 9" descr="cherubin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131137"/>
            <a:ext cx="1541094" cy="1573200"/>
          </a:xfrm>
          <a:prstGeom prst="rect">
            <a:avLst/>
          </a:prstGeom>
        </p:spPr>
      </p:pic>
      <p:pic>
        <p:nvPicPr>
          <p:cNvPr id="21" name="Immagine 10" descr="infnPisa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76256" y="2133040"/>
            <a:ext cx="1895475" cy="1571625"/>
          </a:xfrm>
          <a:prstGeom prst="rect">
            <a:avLst/>
          </a:prstGeom>
        </p:spPr>
      </p:pic>
      <p:pic>
        <p:nvPicPr>
          <p:cNvPr id="22" name="Immagine 11" descr="na62symbol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99792" y="2447014"/>
            <a:ext cx="3378154" cy="1250853"/>
          </a:xfrm>
          <a:prstGeom prst="rect">
            <a:avLst/>
          </a:prstGeom>
        </p:spPr>
      </p:pic>
      <p:sp>
        <p:nvSpPr>
          <p:cNvPr id="32" name="Rettangolo arrotondato 7"/>
          <p:cNvSpPr/>
          <p:nvPr/>
        </p:nvSpPr>
        <p:spPr>
          <a:xfrm>
            <a:off x="971600" y="4187970"/>
            <a:ext cx="7056784" cy="16172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013083" y="4195330"/>
            <a:ext cx="4953000" cy="1608584"/>
          </a:xfrm>
        </p:spPr>
        <p:txBody>
          <a:bodyPr anchor="ctr">
            <a:normAutofit/>
          </a:bodyPr>
          <a:lstStyle>
            <a:lvl1pPr marL="64008" indent="0" algn="ctr">
              <a:buNone/>
              <a:defRPr sz="27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0" hasCustomPrompt="1"/>
          </p:nvPr>
        </p:nvSpPr>
        <p:spPr>
          <a:xfrm>
            <a:off x="971600" y="5994002"/>
            <a:ext cx="7056784" cy="459334"/>
          </a:xfrm>
        </p:spPr>
        <p:txBody>
          <a:bodyPr>
            <a:normAutofit/>
          </a:bodyPr>
          <a:lstStyle>
            <a:lvl1pPr algn="ctr">
              <a:buNone/>
              <a:defRPr sz="2500" b="1" baseline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defRPr>
            </a:lvl1pPr>
          </a:lstStyle>
          <a:p>
            <a:pPr lvl="0"/>
            <a:r>
              <a:rPr lang="en-US" dirty="0" smtClean="0"/>
              <a:t>Event, Place xx/</a:t>
            </a:r>
            <a:r>
              <a:rPr lang="en-US" dirty="0" err="1" smtClean="0"/>
              <a:t>yy</a:t>
            </a:r>
            <a:r>
              <a:rPr lang="en-US" dirty="0" smtClean="0"/>
              <a:t>/zzzz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21FB8-FBCB-416B-A5F1-F4539F3FDAFE}" type="datetimeFigureOut">
              <a:rPr lang="it-IT" smtClean="0"/>
              <a:pPr/>
              <a:t>01/09/2014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3296-5BA2-4E01-916E-746746680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21FB8-FBCB-416B-A5F1-F4539F3FDAFE}" type="datetimeFigureOut">
              <a:rPr lang="it-IT" smtClean="0"/>
              <a:pPr/>
              <a:t>01/09/2014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3296-5BA2-4E01-916E-746746680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21FB8-FBCB-416B-A5F1-F4539F3FDAFE}" type="datetimeFigureOut">
              <a:rPr lang="it-IT" smtClean="0"/>
              <a:pPr/>
              <a:t>01/09/2014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3296-5BA2-4E01-916E-746746680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8321FB8-FBCB-416B-A5F1-F4539F3FDAFE}" type="datetimeFigureOut">
              <a:rPr lang="it-IT" smtClean="0"/>
              <a:pPr/>
              <a:t>01/09/2014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2E83296-5BA2-4E01-916E-746746680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titolo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ttango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ttango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ttango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ttango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ettangolo arrotondat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ttango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tango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ttango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ttangolo arrotondato 5"/>
          <p:cNvSpPr/>
          <p:nvPr/>
        </p:nvSpPr>
        <p:spPr>
          <a:xfrm>
            <a:off x="179512" y="837970"/>
            <a:ext cx="8784976" cy="208697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971600" y="792088"/>
            <a:ext cx="7272808" cy="2132856"/>
          </a:xfrm>
        </p:spPr>
        <p:txBody>
          <a:bodyPr anchor="ctr">
            <a:normAutofit/>
          </a:bodyPr>
          <a:lstStyle>
            <a:lvl1pPr algn="ctr">
              <a:defRPr sz="4000" b="0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Gill Sans MT" pitchFamily="34" charset="0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32" name="Rettangolo arrotondato 7"/>
          <p:cNvSpPr/>
          <p:nvPr/>
        </p:nvSpPr>
        <p:spPr>
          <a:xfrm>
            <a:off x="971600" y="4187970"/>
            <a:ext cx="7056784" cy="16172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013083" y="4195330"/>
            <a:ext cx="4953000" cy="1608584"/>
          </a:xfrm>
        </p:spPr>
        <p:txBody>
          <a:bodyPr anchor="ctr">
            <a:normAutofit/>
          </a:bodyPr>
          <a:lstStyle>
            <a:lvl1pPr marL="64008" indent="0" algn="ctr">
              <a:buNone/>
              <a:defRPr sz="27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0" hasCustomPrompt="1"/>
          </p:nvPr>
        </p:nvSpPr>
        <p:spPr>
          <a:xfrm>
            <a:off x="971600" y="5994002"/>
            <a:ext cx="7056784" cy="459334"/>
          </a:xfrm>
        </p:spPr>
        <p:txBody>
          <a:bodyPr>
            <a:normAutofit/>
          </a:bodyPr>
          <a:lstStyle>
            <a:lvl1pPr algn="ctr">
              <a:buNone/>
              <a:defRPr sz="2500" b="1" baseline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defRPr>
            </a:lvl1pPr>
          </a:lstStyle>
          <a:p>
            <a:pPr lvl="0"/>
            <a:r>
              <a:rPr lang="en-US" dirty="0" smtClean="0"/>
              <a:t>Event, Place xx/</a:t>
            </a:r>
            <a:r>
              <a:rPr lang="en-US" dirty="0" err="1" smtClean="0"/>
              <a:t>yy</a:t>
            </a:r>
            <a:r>
              <a:rPr lang="en-US" dirty="0" smtClean="0"/>
              <a:t>/zzzz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5"/>
          <p:cNvSpPr/>
          <p:nvPr/>
        </p:nvSpPr>
        <p:spPr>
          <a:xfrm>
            <a:off x="1943708" y="522554"/>
            <a:ext cx="5256584" cy="60219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47664" y="416512"/>
            <a:ext cx="6048672" cy="720080"/>
          </a:xfrm>
          <a:effectLst/>
        </p:spPr>
        <p:txBody>
          <a:bodyPr>
            <a:normAutofit/>
          </a:bodyPr>
          <a:lstStyle>
            <a:lvl1pPr algn="ctr">
              <a:defRPr sz="3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21FB8-FBCB-416B-A5F1-F4539F3FDAFE}" type="datetimeFigureOut">
              <a:rPr lang="it-IT" smtClean="0"/>
              <a:pPr/>
              <a:t>01/09/2014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0" y="84040"/>
            <a:ext cx="8892480" cy="332656"/>
          </a:xfr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3296-5BA2-4E01-916E-746746680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21FB8-FBCB-416B-A5F1-F4539F3FDAFE}" type="datetimeFigureOut">
              <a:rPr lang="it-IT" smtClean="0"/>
              <a:pPr/>
              <a:t>01/09/2014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3296-5BA2-4E01-916E-746746680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21FB8-FBCB-416B-A5F1-F4539F3FDAFE}" type="datetimeFigureOut">
              <a:rPr lang="it-IT" smtClean="0"/>
              <a:pPr/>
              <a:t>01/09/2014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3296-5BA2-4E01-916E-746746680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8321FB8-FBCB-416B-A5F1-F4539F3FDAFE}" type="datetimeFigureOut">
              <a:rPr lang="it-IT" smtClean="0"/>
              <a:pPr/>
              <a:t>01/09/2014</a:t>
            </a:fld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E83296-5BA2-4E01-916E-746746680D8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8321FB8-FBCB-416B-A5F1-F4539F3FDAFE}" type="datetimeFigureOut">
              <a:rPr lang="it-IT" smtClean="0"/>
              <a:pPr/>
              <a:t>01/09/2014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2E83296-5BA2-4E01-916E-746746680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21FB8-FBCB-416B-A5F1-F4539F3FDAFE}" type="datetimeFigureOut">
              <a:rPr lang="it-IT" smtClean="0"/>
              <a:pPr/>
              <a:t>01/09/2014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3296-5BA2-4E01-916E-746746680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21FB8-FBCB-416B-A5F1-F4539F3FDAFE}" type="datetimeFigureOut">
              <a:rPr lang="it-IT" smtClean="0"/>
              <a:pPr/>
              <a:t>01/09/2014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3296-5BA2-4E01-916E-746746680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ttango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ttango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ttango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ttango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ettangolo arrotondat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ettangolo arrotondat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ttango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tango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tango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ttango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ttango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ttango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8321FB8-FBCB-416B-A5F1-F4539F3FDAFE}" type="datetimeFigureOut">
              <a:rPr lang="it-IT" smtClean="0"/>
              <a:pPr/>
              <a:t>01/09/2014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7884368" cy="1069848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2E83296-5BA2-4E01-916E-746746680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L0 trigger simulation</a:t>
            </a:r>
            <a:endParaRPr lang="en-GB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Bruno Angelucci</a:t>
            </a:r>
          </a:p>
          <a:p>
            <a:r>
              <a:rPr lang="en-GB" smtClean="0"/>
              <a:t>INFN &amp; University of Pisa</a:t>
            </a:r>
            <a:endParaRPr lang="en-GB"/>
          </a:p>
        </p:txBody>
      </p:sp>
      <p:sp>
        <p:nvSpPr>
          <p:cNvPr id="9" name="Segnaposto testo 8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GB" smtClean="0"/>
              <a:t>NA62 Physics WG – Ferrara 01/09/14</a:t>
            </a:r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Varying time windows</a:t>
            </a:r>
            <a:endParaRPr lang="en-GB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2699792" y="2075264"/>
          <a:ext cx="3888432" cy="4450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96144"/>
                <a:gridCol w="1296144"/>
                <a:gridCol w="1296144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it-IT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it-IT" baseline="0" dirty="0" smtClean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lang="en-GB" dirty="0" smtClean="0"/>
                        <a:t>1 ns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it-IT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it-IT" baseline="0" dirty="0" smtClean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lang="en-GB" dirty="0" smtClean="0"/>
                        <a:t>0.5 ns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it-IT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it-IT" baseline="0" dirty="0" smtClean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lang="en-GB" dirty="0" smtClean="0"/>
                        <a:t>2 ns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180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173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181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175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178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519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502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524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599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576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606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474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465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477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121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121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28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19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36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19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26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447179"/>
            <a:ext cx="648072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2710404" y="2459054"/>
          <a:ext cx="1285532" cy="4066290"/>
        </p:xfrm>
        <a:graphic>
          <a:graphicData uri="http://schemas.openxmlformats.org/drawingml/2006/table">
            <a:tbl>
              <a:tblPr/>
              <a:tblGrid>
                <a:gridCol w="1285532"/>
              </a:tblGrid>
              <a:tr h="406629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0000"/>
                      </a:solidFill>
                      <a:prstDash val="solid"/>
                    </a:lnL>
                    <a:lnR w="12700" cmpd="sng">
                      <a:solidFill>
                        <a:srgbClr val="FF0000"/>
                      </a:solidFill>
                      <a:prstDash val="solid"/>
                    </a:lnR>
                    <a:lnT w="12700" cmpd="sng">
                      <a:solidFill>
                        <a:srgbClr val="FF0000"/>
                      </a:solidFill>
                      <a:prstDash val="solid"/>
                    </a:lnT>
                    <a:lnB w="12700" cmpd="sng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2520151" y="1280635"/>
            <a:ext cx="4032448" cy="707886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Number of events passing L0 within the specified time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window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Parentesi graffa chiusa 7"/>
          <p:cNvSpPr/>
          <p:nvPr/>
        </p:nvSpPr>
        <p:spPr>
          <a:xfrm>
            <a:off x="6804248" y="4725144"/>
            <a:ext cx="288032" cy="1728192"/>
          </a:xfrm>
          <a:prstGeom prst="rightBrac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asellaDiTesto 8"/>
          <p:cNvSpPr txBox="1"/>
          <p:nvPr/>
        </p:nvSpPr>
        <p:spPr>
          <a:xfrm>
            <a:off x="898834" y="5877272"/>
            <a:ext cx="1152128" cy="261610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Only 3k events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7164288" y="5301208"/>
            <a:ext cx="1224136" cy="523220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Evidence of</a:t>
            </a:r>
            <a:r>
              <a:rPr kumimoji="0" lang="en-GB" sz="1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this effect</a:t>
            </a: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Only accidentals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/>
          <a:lstStyle/>
          <a:p>
            <a:r>
              <a:rPr lang="en-GB" dirty="0" smtClean="0"/>
              <a:t>Sample with no central event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Count non due to central event = </a:t>
            </a:r>
          </a:p>
          <a:p>
            <a:pPr>
              <a:buNone/>
            </a:pPr>
            <a:r>
              <a:rPr lang="en-GB" dirty="0" smtClean="0"/>
              <a:t>  (7.1</a:t>
            </a:r>
            <a:r>
              <a:rPr lang="en-GB" dirty="0" smtClean="0">
                <a:latin typeface="Times New Roman"/>
                <a:cs typeface="Times New Roman"/>
              </a:rPr>
              <a:t>±</a:t>
            </a:r>
            <a:r>
              <a:rPr lang="en-GB" dirty="0" smtClean="0"/>
              <a:t>0.8) </a:t>
            </a:r>
            <a:r>
              <a:rPr lang="en-GB" dirty="0" err="1" smtClean="0"/>
              <a:t>evt</a:t>
            </a:r>
            <a:r>
              <a:rPr lang="en-GB" dirty="0" smtClean="0"/>
              <a:t>/ns (over 10</a:t>
            </a:r>
            <a:r>
              <a:rPr lang="en-GB" baseline="30000" dirty="0" smtClean="0"/>
              <a:t>4</a:t>
            </a:r>
            <a:r>
              <a:rPr lang="en-GB" dirty="0" smtClean="0"/>
              <a:t> generated events)</a:t>
            </a:r>
          </a:p>
          <a:p>
            <a:pPr lvl="1">
              <a:buNone/>
            </a:pPr>
            <a:r>
              <a:rPr lang="en-GB" dirty="0" smtClean="0"/>
              <a:t>same order of beam pions and muon halo</a:t>
            </a:r>
            <a:endParaRPr lang="en-GB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403648" y="2420888"/>
          <a:ext cx="60960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Primitive time win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# events passing L0</a:t>
                      </a:r>
                      <a:r>
                        <a:rPr lang="en-GB" baseline="0" dirty="0" smtClean="0"/>
                        <a:t> (/10</a:t>
                      </a:r>
                      <a:r>
                        <a:rPr lang="en-GB" baseline="30000" dirty="0" smtClean="0"/>
                        <a:t>4</a:t>
                      </a:r>
                      <a:r>
                        <a:rPr lang="en-GB" baseline="0" dirty="0" smtClean="0"/>
                        <a:t>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0.5 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 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 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10 ns</a:t>
                      </a:r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71</a:t>
                      </a:r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Correction</a:t>
            </a:r>
            <a:endParaRPr lang="en-GB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2699792" y="2075264"/>
          <a:ext cx="3888432" cy="4450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96144"/>
                <a:gridCol w="1296144"/>
                <a:gridCol w="1296144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it-IT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it-IT" baseline="0" dirty="0" smtClean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lang="en-GB" dirty="0" smtClean="0"/>
                        <a:t>1 ns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it-IT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it-IT" baseline="0" dirty="0" smtClean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lang="en-GB" dirty="0" smtClean="0"/>
                        <a:t>0.5 ns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it-IT" dirty="0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it-IT" baseline="0" dirty="0" smtClean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lang="en-GB" dirty="0" smtClean="0"/>
                        <a:t>2 ns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172.9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169.45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166.8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167.9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161.45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163.8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511.9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498.45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509.8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591.9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572.45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591.8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466.9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461.45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462.8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113.9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117.45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110.8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20.9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15.45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21.8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11.9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11.45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11.8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2.9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0.45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1.87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1.935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1.74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3.9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1.45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1.8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447179"/>
            <a:ext cx="648072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2710404" y="2459054"/>
          <a:ext cx="1285532" cy="4066290"/>
        </p:xfrm>
        <a:graphic>
          <a:graphicData uri="http://schemas.openxmlformats.org/drawingml/2006/table">
            <a:tbl>
              <a:tblPr/>
              <a:tblGrid>
                <a:gridCol w="1285532"/>
              </a:tblGrid>
              <a:tr h="406629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rgbClr val="FF0000"/>
                      </a:solidFill>
                      <a:prstDash val="solid"/>
                    </a:lnL>
                    <a:lnR w="12700" cmpd="sng">
                      <a:solidFill>
                        <a:srgbClr val="FF0000"/>
                      </a:solidFill>
                      <a:prstDash val="solid"/>
                    </a:lnR>
                    <a:lnT w="12700" cmpd="sng">
                      <a:solidFill>
                        <a:srgbClr val="FF0000"/>
                      </a:solidFill>
                      <a:prstDash val="solid"/>
                    </a:lnT>
                    <a:lnB w="12700" cmpd="sng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1403648" y="1280635"/>
            <a:ext cx="6480720" cy="707886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Number of events passing L0 within the specified time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window after the correction for accidentals counting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98834" y="5877272"/>
            <a:ext cx="1152128" cy="261610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Only 3k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 rates</a:t>
            </a:r>
            <a:endParaRPr lang="en-GB" dirty="0"/>
          </a:p>
        </p:txBody>
      </p:sp>
      <p:graphicFrame>
        <p:nvGraphicFramePr>
          <p:cNvPr id="4" name="Segnaposto contenuto 3"/>
          <p:cNvGraphicFramePr>
            <a:graphicFrameLocks/>
          </p:cNvGraphicFramePr>
          <p:nvPr/>
        </p:nvGraphicFramePr>
        <p:xfrm>
          <a:off x="2" y="1268760"/>
          <a:ext cx="9143999" cy="546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630"/>
                <a:gridCol w="1152128"/>
                <a:gridCol w="2232248"/>
                <a:gridCol w="2171905"/>
                <a:gridCol w="232808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Process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Rate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(kHz)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L0 rate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kHz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it-IT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 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L0 rate (kHz)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it-IT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0.5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 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L0 rate (kHz)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it-IT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2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 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8452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146±11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143±11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141±11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446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7.5±0.6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7.2±0.6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7.3±0.6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674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34.5±1.5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33.6±1.5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34.3±1.5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2748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163±7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157±7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163±7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743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34.7±1.6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34.2±1.6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34.3±1.6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234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2.7±0.3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2.7±0.3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2.6±0.3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99144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210±50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150±40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220±60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11792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4±2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14±5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14±6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21375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6±6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&lt;5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&lt;8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3035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&lt;2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2±2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&lt;2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526562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200±180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&lt;200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&lt;300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820±190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620±130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700±240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Eff. signal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(78.0±1.1)%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(76.3±1.1)%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(78.5±1.1)%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479000" y="1963566"/>
          <a:ext cx="398462" cy="344487"/>
        </p:xfrm>
        <a:graphic>
          <a:graphicData uri="http://schemas.openxmlformats.org/presentationml/2006/ole">
            <p:oleObj spid="_x0000_s23554" name="Equazione" r:id="rId3" imgW="279360" imgH="241200" progId="Equation.3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483762" y="2339803"/>
          <a:ext cx="379413" cy="344488"/>
        </p:xfrm>
        <a:graphic>
          <a:graphicData uri="http://schemas.openxmlformats.org/presentationml/2006/ole">
            <p:oleObj spid="_x0000_s23555" name="Equazione" r:id="rId4" imgW="266400" imgH="241200" progId="Equation.3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483762" y="2708103"/>
          <a:ext cx="361950" cy="327025"/>
        </p:xfrm>
        <a:graphic>
          <a:graphicData uri="http://schemas.openxmlformats.org/presentationml/2006/ole">
            <p:oleObj spid="_x0000_s23556" name="Equazione" r:id="rId5" imgW="253800" imgH="228600" progId="Equation.3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483762" y="3068466"/>
          <a:ext cx="398463" cy="327025"/>
        </p:xfrm>
        <a:graphic>
          <a:graphicData uri="http://schemas.openxmlformats.org/presentationml/2006/ole">
            <p:oleObj spid="_x0000_s23557" name="Equazione" r:id="rId6" imgW="279360" imgH="228600" progId="Equation.3">
              <p:embed/>
            </p:oleObj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477412" y="3479628"/>
          <a:ext cx="381000" cy="325438"/>
        </p:xfrm>
        <a:graphic>
          <a:graphicData uri="http://schemas.openxmlformats.org/presentationml/2006/ole">
            <p:oleObj spid="_x0000_s23558" name="Equazione" r:id="rId7" imgW="266400" imgH="228600" progId="Equation.3">
              <p:embed/>
            </p:oleObj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474237" y="3789040"/>
          <a:ext cx="379413" cy="344487"/>
        </p:xfrm>
        <a:graphic>
          <a:graphicData uri="http://schemas.openxmlformats.org/presentationml/2006/ole">
            <p:oleObj spid="_x0000_s23559" name="Equazione" r:id="rId8" imgW="266400" imgH="241200" progId="Equation.3">
              <p:embed/>
            </p:oleObj>
          </a:graphicData>
        </a:graphic>
      </p:graphicFrame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474237" y="4149080"/>
          <a:ext cx="361950" cy="346075"/>
        </p:xfrm>
        <a:graphic>
          <a:graphicData uri="http://schemas.openxmlformats.org/presentationml/2006/ole">
            <p:oleObj spid="_x0000_s23560" name="Equazione" r:id="rId9" imgW="253800" imgH="241200" progId="Equation.3">
              <p:embed/>
            </p:oleObj>
          </a:graphicData>
        </a:graphic>
      </p:graphicFrame>
      <p:graphicFrame>
        <p:nvGraphicFramePr>
          <p:cNvPr id="23561" name="Object 9"/>
          <p:cNvGraphicFramePr>
            <a:graphicFrameLocks noChangeAspect="1"/>
          </p:cNvGraphicFramePr>
          <p:nvPr/>
        </p:nvGraphicFramePr>
        <p:xfrm>
          <a:off x="475825" y="4498803"/>
          <a:ext cx="379412" cy="346075"/>
        </p:xfrm>
        <a:graphic>
          <a:graphicData uri="http://schemas.openxmlformats.org/presentationml/2006/ole">
            <p:oleObj spid="_x0000_s23561" name="Equazione" r:id="rId10" imgW="266400" imgH="241200" progId="Equation.3">
              <p:embed/>
            </p:oleObj>
          </a:graphicData>
        </a:graphic>
      </p:graphicFrame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483762" y="4852816"/>
          <a:ext cx="361950" cy="346075"/>
        </p:xfrm>
        <a:graphic>
          <a:graphicData uri="http://schemas.openxmlformats.org/presentationml/2006/ole">
            <p:oleObj spid="_x0000_s23562" name="Equazione" r:id="rId11" imgW="253800" imgH="241200" progId="Equation.3">
              <p:embed/>
            </p:oleObj>
          </a:graphicData>
        </a:graphic>
      </p:graphicFrame>
      <p:graphicFrame>
        <p:nvGraphicFramePr>
          <p:cNvPr id="23563" name="Object 11"/>
          <p:cNvGraphicFramePr>
            <a:graphicFrameLocks noChangeAspect="1"/>
          </p:cNvGraphicFramePr>
          <p:nvPr/>
        </p:nvGraphicFramePr>
        <p:xfrm>
          <a:off x="485350" y="5217941"/>
          <a:ext cx="379412" cy="346075"/>
        </p:xfrm>
        <a:graphic>
          <a:graphicData uri="http://schemas.openxmlformats.org/presentationml/2006/ole">
            <p:oleObj spid="_x0000_s23563" name="Equazione" r:id="rId12" imgW="266400" imgH="241200" progId="Equation.3">
              <p:embed/>
            </p:oleObj>
          </a:graphicData>
        </a:graphic>
      </p:graphicFrame>
      <p:graphicFrame>
        <p:nvGraphicFramePr>
          <p:cNvPr id="23564" name="Object 12"/>
          <p:cNvGraphicFramePr>
            <a:graphicFrameLocks noChangeAspect="1"/>
          </p:cNvGraphicFramePr>
          <p:nvPr/>
        </p:nvGraphicFramePr>
        <p:xfrm>
          <a:off x="542500" y="5619578"/>
          <a:ext cx="288925" cy="290513"/>
        </p:xfrm>
        <a:graphic>
          <a:graphicData uri="http://schemas.openxmlformats.org/presentationml/2006/ole">
            <p:oleObj spid="_x0000_s23564" name="Equazione" r:id="rId13" imgW="20304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79608"/>
            <a:ext cx="8229600" cy="4729712"/>
          </a:xfrm>
        </p:spPr>
        <p:txBody>
          <a:bodyPr>
            <a:normAutofit fontScale="92500"/>
          </a:bodyPr>
          <a:lstStyle/>
          <a:p>
            <a:pPr>
              <a:spcBef>
                <a:spcPts val="1200"/>
              </a:spcBef>
            </a:pPr>
            <a:r>
              <a:rPr lang="en-GB" dirty="0" smtClean="0"/>
              <a:t>Muon halo and beam pions added in the simulation of accidentals at generation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Few statistic for halo highlighted the necessity to consider the time window to search for the primitive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Final rates expected for this L0 configuration</a:t>
            </a:r>
          </a:p>
          <a:p>
            <a:pPr lvl="1">
              <a:spcBef>
                <a:spcPts val="1200"/>
              </a:spcBef>
            </a:pPr>
            <a:r>
              <a:rPr lang="en-GB" dirty="0" smtClean="0"/>
              <a:t>uncertainty on halo rate needs more events to be </a:t>
            </a:r>
            <a:r>
              <a:rPr lang="en-GB" dirty="0" smtClean="0"/>
              <a:t>simulated</a:t>
            </a:r>
          </a:p>
          <a:p>
            <a:pPr lvl="1">
              <a:spcBef>
                <a:spcPts val="1200"/>
              </a:spcBef>
            </a:pPr>
            <a:r>
              <a:rPr lang="en-GB" dirty="0" smtClean="0"/>
              <a:t>rate of ~700kHz compatible with the estimated count non due to central event (7.1)</a:t>
            </a:r>
            <a:endParaRPr lang="en-GB" dirty="0" smtClean="0"/>
          </a:p>
          <a:p>
            <a:pPr>
              <a:spcBef>
                <a:spcPts val="1200"/>
              </a:spcBef>
            </a:pPr>
            <a:r>
              <a:rPr lang="en-GB" dirty="0" smtClean="0"/>
              <a:t>A note will be published next week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Muon halo and beam pions in accidentals generation</a:t>
            </a:r>
          </a:p>
          <a:p>
            <a:pPr lvl="1"/>
            <a:r>
              <a:rPr lang="en-GB" dirty="0" smtClean="0"/>
              <a:t>Why</a:t>
            </a:r>
          </a:p>
          <a:p>
            <a:pPr lvl="1"/>
            <a:r>
              <a:rPr lang="en-GB" dirty="0" smtClean="0"/>
              <a:t>How</a:t>
            </a:r>
          </a:p>
          <a:p>
            <a:pPr lvl="1"/>
            <a:r>
              <a:rPr lang="en-GB" dirty="0" smtClean="0"/>
              <a:t>Results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Study of the central event’s RICH primitive time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Final L0 trigger results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Halo in accidentals - why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68760"/>
            <a:ext cx="7790703" cy="4485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827584" y="5889466"/>
            <a:ext cx="7488832" cy="707886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2000" noProof="0" dirty="0" smtClean="0"/>
              <a:t>Muon halo and beam pions missing in the former simulation presented in Physics WG on 04/06/14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99304" y="4725144"/>
            <a:ext cx="7704856" cy="28803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e 6"/>
          <p:cNvSpPr/>
          <p:nvPr/>
        </p:nvSpPr>
        <p:spPr>
          <a:xfrm>
            <a:off x="5710060" y="3241112"/>
            <a:ext cx="360040" cy="15121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Halo in accidentals - how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161760"/>
          </a:xfrm>
        </p:spPr>
        <p:txBody>
          <a:bodyPr>
            <a:normAutofit/>
          </a:bodyPr>
          <a:lstStyle/>
          <a:p>
            <a:r>
              <a:rPr lang="en-GB" dirty="0" smtClean="0"/>
              <a:t>Software rev342 (NA62MC and NA62Reconstruction)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Downgrade to rev301 for the Spectrometer (with private patches) to avoid crashes (CERN </a:t>
            </a:r>
            <a:r>
              <a:rPr lang="en-US" sz="2400" dirty="0" err="1" smtClean="0"/>
              <a:t>Jira</a:t>
            </a:r>
            <a:r>
              <a:rPr lang="en-US" sz="2400" dirty="0" smtClean="0"/>
              <a:t> NARKD-21).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400" dirty="0" smtClean="0"/>
              <a:t>   Private CHOD </a:t>
            </a:r>
            <a:r>
              <a:rPr lang="en-US" sz="2400" dirty="0" err="1" smtClean="0"/>
              <a:t>digi</a:t>
            </a:r>
            <a:r>
              <a:rPr lang="en-US" sz="2400" dirty="0" smtClean="0"/>
              <a:t> to compare results. 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400" dirty="0" smtClean="0"/>
              <a:t>   </a:t>
            </a:r>
            <a:r>
              <a:rPr lang="en-US" sz="2400" dirty="0" err="1" smtClean="0"/>
              <a:t>LKr</a:t>
            </a:r>
            <a:r>
              <a:rPr lang="en-US" sz="2400" dirty="0" smtClean="0"/>
              <a:t> cluster </a:t>
            </a:r>
            <a:r>
              <a:rPr lang="en-US" sz="2400" dirty="0" err="1" smtClean="0"/>
              <a:t>reco</a:t>
            </a:r>
            <a:r>
              <a:rPr lang="en-US" sz="2400" dirty="0" smtClean="0"/>
              <a:t> excluded to avoid crashes (not designed for too big pile up windows?)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10k </a:t>
            </a:r>
            <a:r>
              <a:rPr lang="en-US" sz="2400" dirty="0" err="1" smtClean="0"/>
              <a:t>πνν</a:t>
            </a:r>
            <a:r>
              <a:rPr lang="en-US" sz="2400" dirty="0" smtClean="0"/>
              <a:t> events + 10k of 6 K main decays + 10k of 4 </a:t>
            </a:r>
            <a:r>
              <a:rPr lang="en-US" sz="2400" dirty="0" err="1" smtClean="0"/>
              <a:t>muon</a:t>
            </a:r>
            <a:r>
              <a:rPr lang="en-US" sz="2400" dirty="0" smtClean="0"/>
              <a:t> halo components and beam pions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Accidentals superimposed to central event at generation level. Two samples with ±50 ns and ±150 ns (see </a:t>
            </a:r>
            <a:r>
              <a:rPr lang="en-US" sz="2400" dirty="0" err="1" smtClean="0"/>
              <a:t>J.Pinzino’s</a:t>
            </a:r>
            <a:r>
              <a:rPr lang="en-US" sz="2400" dirty="0" smtClean="0"/>
              <a:t> talk) windows.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Halo in accidentals - how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161760"/>
          </a:xfrm>
        </p:spPr>
        <p:txBody>
          <a:bodyPr/>
          <a:lstStyle/>
          <a:p>
            <a:r>
              <a:rPr lang="en-GB" dirty="0" smtClean="0"/>
              <a:t>Halo files from the HALO program</a:t>
            </a:r>
          </a:p>
          <a:p>
            <a:pPr lvl="1"/>
            <a:r>
              <a:rPr lang="en-GB" dirty="0" smtClean="0"/>
              <a:t>99144         - </a:t>
            </a:r>
            <a:r>
              <a:rPr lang="en-GB" sz="2000" dirty="0" smtClean="0">
                <a:solidFill>
                  <a:schemeClr val="tx1"/>
                </a:solidFill>
              </a:rPr>
              <a:t>muons_upstream_gtk3_pip.bin</a:t>
            </a:r>
          </a:p>
          <a:p>
            <a:pPr lvl="1"/>
            <a:r>
              <a:rPr lang="en-GB" dirty="0" smtClean="0"/>
              <a:t>11792         - </a:t>
            </a:r>
            <a:r>
              <a:rPr lang="en-GB" sz="2000" dirty="0" smtClean="0">
                <a:solidFill>
                  <a:schemeClr val="tx1"/>
                </a:solidFill>
              </a:rPr>
              <a:t>muons_upstream_gtk3_kap.bin</a:t>
            </a:r>
          </a:p>
          <a:p>
            <a:pPr lvl="1"/>
            <a:r>
              <a:rPr lang="en-GB" dirty="0" smtClean="0"/>
              <a:t>21375         - </a:t>
            </a:r>
            <a:r>
              <a:rPr lang="en-GB" sz="2000" dirty="0" smtClean="0">
                <a:solidFill>
                  <a:schemeClr val="tx1"/>
                </a:solidFill>
              </a:rPr>
              <a:t>muons_upstream_gtk3_pim.bin</a:t>
            </a:r>
          </a:p>
          <a:p>
            <a:pPr lvl="1"/>
            <a:r>
              <a:rPr lang="en-GB" dirty="0" smtClean="0"/>
              <a:t>3035           - </a:t>
            </a:r>
            <a:r>
              <a:rPr lang="en-GB" sz="2000" dirty="0" smtClean="0">
                <a:solidFill>
                  <a:schemeClr val="tx1"/>
                </a:solidFill>
              </a:rPr>
              <a:t>muons_upstream_gtk3_kam.bin</a:t>
            </a:r>
          </a:p>
          <a:p>
            <a:pPr lvl="1"/>
            <a:r>
              <a:rPr lang="en-GB" dirty="0" smtClean="0"/>
              <a:t>526562       - </a:t>
            </a:r>
            <a:r>
              <a:rPr lang="en-GB" sz="2000" dirty="0" smtClean="0">
                <a:solidFill>
                  <a:schemeClr val="tx1"/>
                </a:solidFill>
              </a:rPr>
              <a:t>pions_downstream_gtk3.bin</a:t>
            </a:r>
          </a:p>
          <a:p>
            <a:pPr lvl="1"/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dirty="0" smtClean="0"/>
              <a:t>2 copies (same particles): central event, accidentals</a:t>
            </a:r>
          </a:p>
          <a:p>
            <a:pPr lvl="1"/>
            <a:r>
              <a:rPr lang="en-GB" dirty="0" smtClean="0"/>
              <a:t>sequential reading for central event</a:t>
            </a:r>
          </a:p>
          <a:p>
            <a:pPr lvl="1"/>
            <a:r>
              <a:rPr lang="en-GB" dirty="0" smtClean="0"/>
              <a:t>skip each time a random number for accidentals</a:t>
            </a:r>
            <a:endParaRPr lang="en-GB" dirty="0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1907704" y="1988840"/>
          <a:ext cx="361950" cy="346075"/>
        </p:xfrm>
        <a:graphic>
          <a:graphicData uri="http://schemas.openxmlformats.org/presentationml/2006/ole">
            <p:oleObj spid="_x0000_s3073" name="Equazione" r:id="rId3" imgW="253800" imgH="241200" progId="Equation.3">
              <p:embed/>
            </p:oleObj>
          </a:graphicData>
        </a:graphic>
      </p:graphicFrame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909292" y="2420888"/>
          <a:ext cx="379412" cy="346075"/>
        </p:xfrm>
        <a:graphic>
          <a:graphicData uri="http://schemas.openxmlformats.org/presentationml/2006/ole">
            <p:oleObj spid="_x0000_s3074" name="Equazione" r:id="rId4" imgW="266400" imgH="24120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917229" y="2852936"/>
          <a:ext cx="361950" cy="346075"/>
        </p:xfrm>
        <a:graphic>
          <a:graphicData uri="http://schemas.openxmlformats.org/presentationml/2006/ole">
            <p:oleObj spid="_x0000_s3075" name="Equazione" r:id="rId5" imgW="253800" imgH="24120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918817" y="3261561"/>
          <a:ext cx="379412" cy="346075"/>
        </p:xfrm>
        <a:graphic>
          <a:graphicData uri="http://schemas.openxmlformats.org/presentationml/2006/ole">
            <p:oleObj spid="_x0000_s3076" name="Equazione" r:id="rId6" imgW="266400" imgH="24120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975967" y="3691334"/>
          <a:ext cx="288925" cy="290513"/>
        </p:xfrm>
        <a:graphic>
          <a:graphicData uri="http://schemas.openxmlformats.org/presentationml/2006/ole">
            <p:oleObj spid="_x0000_s3077" name="Equazione" r:id="rId7" imgW="20304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Halo in accidentals - how</a:t>
            </a:r>
            <a:endParaRPr lang="en-GB" dirty="0"/>
          </a:p>
        </p:txBody>
      </p:sp>
      <p:pic>
        <p:nvPicPr>
          <p:cNvPr id="4" name="Segnaposto contenuto 3" descr="timeline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8751" y="1628800"/>
            <a:ext cx="7955697" cy="4882468"/>
          </a:xfrm>
        </p:spPr>
      </p:pic>
      <p:sp>
        <p:nvSpPr>
          <p:cNvPr id="6" name="Parentesi graffa aperta 5"/>
          <p:cNvSpPr/>
          <p:nvPr/>
        </p:nvSpPr>
        <p:spPr>
          <a:xfrm>
            <a:off x="827584" y="4365104"/>
            <a:ext cx="288032" cy="1080120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asellaDiTesto 6"/>
          <p:cNvSpPr txBox="1"/>
          <p:nvPr/>
        </p:nvSpPr>
        <p:spPr>
          <a:xfrm>
            <a:off x="0" y="4725144"/>
            <a:ext cx="755576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NEW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Halo accidentals - Results</a:t>
            </a:r>
            <a:endParaRPr lang="en-GB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187624" y="1268760"/>
          <a:ext cx="6696744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926619"/>
                <a:gridCol w="347398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Process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Rate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(kHz)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L0 rate with acc (kHz)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8452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152±11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446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7.8±0.6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674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35.0±1.5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2748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165±7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743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35.2±1.6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234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2.8±0.3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99144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280±50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11792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22±5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21375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21±7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3035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4±2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526562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580±170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1300±180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Eff. signal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(78.0±1.1)%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576686" y="1700808"/>
          <a:ext cx="398462" cy="344488"/>
        </p:xfrm>
        <a:graphic>
          <a:graphicData uri="http://schemas.openxmlformats.org/presentationml/2006/ole">
            <p:oleObj spid="_x0000_s1027" name="Equazione" r:id="rId3" imgW="279360" imgH="24120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581250" y="2076450"/>
          <a:ext cx="379412" cy="344488"/>
        </p:xfrm>
        <a:graphic>
          <a:graphicData uri="http://schemas.openxmlformats.org/presentationml/2006/ole">
            <p:oleObj spid="_x0000_s1032" name="Equazione" r:id="rId4" imgW="266400" imgH="24120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1581250" y="2444750"/>
          <a:ext cx="361950" cy="327025"/>
        </p:xfrm>
        <a:graphic>
          <a:graphicData uri="http://schemas.openxmlformats.org/presentationml/2006/ole">
            <p:oleObj spid="_x0000_s1033" name="Equazione" r:id="rId5" imgW="253800" imgH="22860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1581250" y="2805113"/>
          <a:ext cx="398462" cy="327025"/>
        </p:xfrm>
        <a:graphic>
          <a:graphicData uri="http://schemas.openxmlformats.org/presentationml/2006/ole">
            <p:oleObj spid="_x0000_s1034" name="Equazione" r:id="rId6" imgW="279360" imgH="228600" progId="Equation.3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1575098" y="3216275"/>
          <a:ext cx="381000" cy="325438"/>
        </p:xfrm>
        <a:graphic>
          <a:graphicData uri="http://schemas.openxmlformats.org/presentationml/2006/ole">
            <p:oleObj spid="_x0000_s1035" name="Equazione" r:id="rId7" imgW="266400" imgH="228600" progId="Equation.3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1571944" y="3583380"/>
          <a:ext cx="379413" cy="344488"/>
        </p:xfrm>
        <a:graphic>
          <a:graphicData uri="http://schemas.openxmlformats.org/presentationml/2006/ole">
            <p:oleObj spid="_x0000_s1036" name="Equazione" r:id="rId8" imgW="266400" imgH="241200" progId="Equation.3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1571923" y="3941763"/>
          <a:ext cx="361950" cy="346075"/>
        </p:xfrm>
        <a:graphic>
          <a:graphicData uri="http://schemas.openxmlformats.org/presentationml/2006/ole">
            <p:oleObj spid="_x0000_s1037" name="Equazione" r:id="rId9" imgW="253800" imgH="241200" progId="Equation.3">
              <p:embed/>
            </p:oleObj>
          </a:graphicData>
        </a:graphic>
      </p:graphicFrame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1573511" y="4235450"/>
          <a:ext cx="379412" cy="346075"/>
        </p:xfrm>
        <a:graphic>
          <a:graphicData uri="http://schemas.openxmlformats.org/presentationml/2006/ole">
            <p:oleObj spid="_x0000_s1039" name="Equazione" r:id="rId10" imgW="266400" imgH="241200" progId="Equation.3">
              <p:embed/>
            </p:oleObj>
          </a:graphicData>
        </a:graphic>
      </p:graphicFrame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1581250" y="4589438"/>
          <a:ext cx="361950" cy="346075"/>
        </p:xfrm>
        <a:graphic>
          <a:graphicData uri="http://schemas.openxmlformats.org/presentationml/2006/ole">
            <p:oleObj spid="_x0000_s1040" name="Equazione" r:id="rId11" imgW="253800" imgH="241200" progId="Equation.3">
              <p:embed/>
            </p:oleObj>
          </a:graphicData>
        </a:graphic>
      </p:graphicFrame>
      <p:graphicFrame>
        <p:nvGraphicFramePr>
          <p:cNvPr id="1041" name="Object 17"/>
          <p:cNvGraphicFramePr>
            <a:graphicFrameLocks noChangeAspect="1"/>
          </p:cNvGraphicFramePr>
          <p:nvPr/>
        </p:nvGraphicFramePr>
        <p:xfrm>
          <a:off x="1582838" y="4955133"/>
          <a:ext cx="379412" cy="346075"/>
        </p:xfrm>
        <a:graphic>
          <a:graphicData uri="http://schemas.openxmlformats.org/presentationml/2006/ole">
            <p:oleObj spid="_x0000_s1041" name="Equazione" r:id="rId12" imgW="266400" imgH="241200" progId="Equation.3">
              <p:embed/>
            </p:oleObj>
          </a:graphicData>
        </a:graphic>
      </p:graphicFrame>
      <p:graphicFrame>
        <p:nvGraphicFramePr>
          <p:cNvPr id="1042" name="Object 18"/>
          <p:cNvGraphicFramePr>
            <a:graphicFrameLocks noChangeAspect="1"/>
          </p:cNvGraphicFramePr>
          <p:nvPr/>
        </p:nvGraphicFramePr>
        <p:xfrm>
          <a:off x="1640186" y="5356225"/>
          <a:ext cx="288925" cy="290513"/>
        </p:xfrm>
        <a:graphic>
          <a:graphicData uri="http://schemas.openxmlformats.org/presentationml/2006/ole">
            <p:oleObj spid="_x0000_s1042" name="Equazione" r:id="rId13" imgW="203040" imgH="203040" progId="Equation.3">
              <p:embed/>
            </p:oleObj>
          </a:graphicData>
        </a:graphic>
      </p:graphicFrame>
      <p:sp>
        <p:nvSpPr>
          <p:cNvPr id="15" name="Ovale 14"/>
          <p:cNvSpPr/>
          <p:nvPr/>
        </p:nvSpPr>
        <p:spPr>
          <a:xfrm>
            <a:off x="4067944" y="3789040"/>
            <a:ext cx="1872208" cy="230425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Central primitive time</a:t>
            </a:r>
            <a:endParaRPr lang="en-GB" dirty="0"/>
          </a:p>
        </p:txBody>
      </p:sp>
      <p:pic>
        <p:nvPicPr>
          <p:cNvPr id="6" name="Immagine 5" descr="timeline-primwin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3127389"/>
            <a:ext cx="6048672" cy="3712113"/>
          </a:xfrm>
          <a:prstGeom prst="rect">
            <a:avLst/>
          </a:prstGeom>
        </p:spPr>
      </p:pic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736304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en-GB" sz="2600" dirty="0" smtClean="0"/>
              <a:t>How to decide if a central event passes L0?</a:t>
            </a:r>
          </a:p>
          <a:p>
            <a:pPr lvl="1">
              <a:spcBef>
                <a:spcPts val="1200"/>
              </a:spcBef>
              <a:buNone/>
            </a:pPr>
            <a:r>
              <a:rPr lang="en-GB" sz="2400" dirty="0" smtClean="0"/>
              <a:t>At least one RICH primitive (and no veto) within 1ns from the central time (known from MC)</a:t>
            </a:r>
          </a:p>
          <a:p>
            <a:pPr>
              <a:spcBef>
                <a:spcPts val="1200"/>
              </a:spcBef>
            </a:pPr>
            <a:r>
              <a:rPr lang="en-GB" sz="2600" dirty="0" smtClean="0"/>
              <a:t>Probability that accidentals in that 1ns windows produce a L0 signal</a:t>
            </a:r>
          </a:p>
          <a:p>
            <a:pPr lvl="1">
              <a:spcBef>
                <a:spcPts val="1200"/>
              </a:spcBef>
              <a:buNone/>
            </a:pPr>
            <a:r>
              <a:rPr lang="en-GB" sz="2400" dirty="0" smtClean="0"/>
              <a:t>Constant number of event to be subtracted to avoid multiple counting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4200353" y="3729665"/>
            <a:ext cx="0" cy="252028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4561898" y="3717790"/>
            <a:ext cx="0" cy="252028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3924686" y="3712739"/>
            <a:ext cx="0" cy="25202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899693" y="3728382"/>
            <a:ext cx="0" cy="25202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Primitive time and rates</a:t>
            </a:r>
            <a:endParaRPr lang="en-GB" dirty="0"/>
          </a:p>
        </p:txBody>
      </p:sp>
      <p:pic>
        <p:nvPicPr>
          <p:cNvPr id="6" name="Immagine 5" descr="RICHtim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57562"/>
            <a:ext cx="4572000" cy="2986469"/>
          </a:xfrm>
          <a:prstGeom prst="rect">
            <a:avLst/>
          </a:prstGeom>
        </p:spPr>
      </p:pic>
      <p:pic>
        <p:nvPicPr>
          <p:cNvPr id="5" name="Immagine 4" descr="MUV3tim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09" y="4047871"/>
            <a:ext cx="4352653" cy="2798324"/>
          </a:xfrm>
          <a:prstGeom prst="rect">
            <a:avLst/>
          </a:prstGeom>
        </p:spPr>
      </p:pic>
      <p:pic>
        <p:nvPicPr>
          <p:cNvPr id="7" name="Immagine 6" descr="MUV3rate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293096"/>
            <a:ext cx="3224429" cy="2376264"/>
          </a:xfrm>
          <a:prstGeom prst="rect">
            <a:avLst/>
          </a:prstGeom>
        </p:spPr>
      </p:pic>
      <p:sp>
        <p:nvSpPr>
          <p:cNvPr id="8" name="Ovale 7"/>
          <p:cNvSpPr/>
          <p:nvPr/>
        </p:nvSpPr>
        <p:spPr>
          <a:xfrm>
            <a:off x="611560" y="5517232"/>
            <a:ext cx="1512168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Connettore 4 9"/>
          <p:cNvCxnSpPr>
            <a:stCxn id="8" idx="0"/>
          </p:cNvCxnSpPr>
          <p:nvPr/>
        </p:nvCxnSpPr>
        <p:spPr>
          <a:xfrm rot="5400000" flipH="1" flipV="1">
            <a:off x="2573778" y="3879050"/>
            <a:ext cx="432048" cy="2844316"/>
          </a:xfrm>
          <a:prstGeom prst="bent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7020272" y="4509121"/>
            <a:ext cx="2123728" cy="2062103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Primitive</a:t>
            </a:r>
            <a:r>
              <a:rPr kumimoji="0" lang="en-GB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rates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GB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RICH 10.97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/>
                <a:cs typeface="Times New Roman"/>
              </a:rPr>
              <a:t>±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0.17</a:t>
            </a:r>
          </a:p>
          <a:p>
            <a:r>
              <a:rPr lang="en-GB" dirty="0" smtClean="0"/>
              <a:t>CHOD 12.25</a:t>
            </a:r>
            <a:r>
              <a:rPr lang="en-GB" dirty="0" smtClean="0">
                <a:latin typeface="Times New Roman"/>
                <a:cs typeface="Times New Roman"/>
              </a:rPr>
              <a:t>±</a:t>
            </a:r>
            <a:r>
              <a:rPr lang="en-GB" dirty="0" smtClean="0"/>
              <a:t>0.17</a:t>
            </a:r>
          </a:p>
          <a:p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MUV3 12.46</a:t>
            </a:r>
            <a:r>
              <a:rPr lang="en-GB" dirty="0" smtClean="0">
                <a:latin typeface="Times New Roman"/>
                <a:cs typeface="Times New Roman"/>
              </a:rPr>
              <a:t>±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0.16</a:t>
            </a:r>
          </a:p>
          <a:p>
            <a:pPr algn="ctr"/>
            <a:r>
              <a:rPr lang="en-GB" dirty="0" smtClean="0"/>
              <a:t>(MHz)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Immagine 3" descr="CHODtime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11960" y="1340768"/>
            <a:ext cx="4788024" cy="2736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uno_slides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txDef>
      <a:spPr/>
      <a:bodyPr vert="horz"/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1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bruno_slides</Template>
  <TotalTime>142</TotalTime>
  <Words>702</Words>
  <Application>Microsoft Office PowerPoint</Application>
  <PresentationFormat>Presentazione su schermo (4:3)</PresentationFormat>
  <Paragraphs>243</Paragraphs>
  <Slides>14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6" baseType="lpstr">
      <vt:lpstr>bruno_slides</vt:lpstr>
      <vt:lpstr>Equazione</vt:lpstr>
      <vt:lpstr>L0 trigger simulation</vt:lpstr>
      <vt:lpstr>Outline</vt:lpstr>
      <vt:lpstr>Halo in accidentals - why</vt:lpstr>
      <vt:lpstr>Halo in accidentals - how</vt:lpstr>
      <vt:lpstr>Halo in accidentals - how</vt:lpstr>
      <vt:lpstr>Halo in accidentals - how</vt:lpstr>
      <vt:lpstr>Halo accidentals - Results</vt:lpstr>
      <vt:lpstr>Central primitive time</vt:lpstr>
      <vt:lpstr>Primitive time and rates</vt:lpstr>
      <vt:lpstr>Varying time windows</vt:lpstr>
      <vt:lpstr>Only accidentals</vt:lpstr>
      <vt:lpstr>Correction</vt:lpstr>
      <vt:lpstr>Final rates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L0 trigger simulation</dc:title>
  <dc:creator>Bruno</dc:creator>
  <cp:lastModifiedBy>Bruno Angelucci</cp:lastModifiedBy>
  <cp:revision>33</cp:revision>
  <dcterms:created xsi:type="dcterms:W3CDTF">2014-09-01T04:56:19Z</dcterms:created>
  <dcterms:modified xsi:type="dcterms:W3CDTF">2014-09-01T14:00:53Z</dcterms:modified>
</cp:coreProperties>
</file>