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56" r:id="rId2"/>
    <p:sldId id="292" r:id="rId3"/>
    <p:sldId id="321" r:id="rId4"/>
    <p:sldId id="333" r:id="rId5"/>
    <p:sldId id="261" r:id="rId6"/>
    <p:sldId id="326" r:id="rId7"/>
    <p:sldId id="327" r:id="rId8"/>
    <p:sldId id="322" r:id="rId9"/>
    <p:sldId id="282" r:id="rId10"/>
    <p:sldId id="340" r:id="rId11"/>
    <p:sldId id="324" r:id="rId12"/>
    <p:sldId id="341" r:id="rId13"/>
    <p:sldId id="334" r:id="rId14"/>
    <p:sldId id="335" r:id="rId15"/>
    <p:sldId id="330" r:id="rId16"/>
    <p:sldId id="339" r:id="rId17"/>
    <p:sldId id="345" r:id="rId18"/>
    <p:sldId id="336" r:id="rId19"/>
    <p:sldId id="337" r:id="rId20"/>
    <p:sldId id="342" r:id="rId21"/>
    <p:sldId id="347" r:id="rId22"/>
    <p:sldId id="348" r:id="rId2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05" autoAdjust="0"/>
    <p:restoredTop sz="99291" autoAdjust="0"/>
  </p:normalViewPr>
  <p:slideViewPr>
    <p:cSldViewPr>
      <p:cViewPr>
        <p:scale>
          <a:sx n="100" d="100"/>
          <a:sy n="100" d="100"/>
        </p:scale>
        <p:origin x="-1140" y="-6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2D3D3-3073-DE47-9E02-CB9BF69B29EC}" type="datetime1">
              <a:rPr lang="fr-CH" smtClean="0"/>
              <a:t>02.09.2014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507712-16DA-C44D-A0A4-C0551739D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9987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3C9E89-17C7-C141-BDB3-2A3C765D9F7A}" type="datetime1">
              <a:rPr lang="fr-CH" smtClean="0"/>
              <a:t>02.09.2014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31D331-029A-4826-A4BF-A9057D65E93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42600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1D331-029A-4826-A4BF-A9057D65E935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2474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02/09/2014</a:t>
            </a:r>
            <a:endParaRPr lang="fr-F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NA62_GTK_WGM Ferrara</a:t>
            </a:r>
            <a:endParaRPr lang="fr-F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CEB5-8A15-47C1-B48C-2F522905708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02/09/2014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NA62_GTK_WGM Ferrara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CEB5-8A15-47C1-B48C-2F522905708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02/09/2014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NA62_GTK_WGM Ferrara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CEB5-8A15-47C1-B48C-2F522905708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02/09/2014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NA62_GTK_WGM Ferrara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CEB5-8A15-47C1-B48C-2F522905708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02/09/2014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NA62_GTK_WGM Ferrara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CEB5-8A15-47C1-B48C-2F522905708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02/09/2014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NA62_GTK_WGM Ferrara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CEB5-8A15-47C1-B48C-2F522905708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02/09/2014</a:t>
            </a:r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NA62_GTK_WGM Ferrara</a:t>
            </a: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CEB5-8A15-47C1-B48C-2F522905708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02/09/2014</a:t>
            </a:r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NA62_GTK_WGM Ferrara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CEB5-8A15-47C1-B48C-2F522905708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02/09/2014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NA62_GTK_WGM Ferrara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CEB5-8A15-47C1-B48C-2F522905708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02/09/2014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NA62_GTK_WGM Ferrara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CEB5-8A15-47C1-B48C-2F522905708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02/09/2014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NA62_GTK_WGM Ferrara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61FCEB5-8A15-47C1-B48C-2F5229057088}" type="slidenum">
              <a:rPr lang="fr-FR" smtClean="0"/>
              <a:t>‹#›</a:t>
            </a:fld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fr-FR" smtClean="0"/>
              <a:t>02/09/2014</a:t>
            </a:r>
            <a:endParaRPr lang="fr-F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en-US" smtClean="0"/>
              <a:t>NA62_GTK_WGM Ferrara</a:t>
            </a:r>
            <a:endParaRPr lang="fr-F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61FCEB5-8A15-47C1-B48C-2F5229057088}" type="slidenum">
              <a:rPr lang="fr-FR" smtClean="0"/>
              <a:t>‹#›</a:t>
            </a:fld>
            <a:endParaRPr lang="fr-FR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omacis.com/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3645024"/>
            <a:ext cx="7851648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Update on Power Supplies  and GTK carrier </a:t>
            </a:r>
            <a:br>
              <a:rPr lang="en-GB" dirty="0" smtClean="0"/>
            </a:b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err="1" smtClean="0"/>
              <a:t>GTK_WGM_Ferrara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4400" dirty="0" err="1" smtClean="0"/>
              <a:t>M.Morel</a:t>
            </a:r>
            <a:r>
              <a:rPr lang="en-GB" sz="4400" dirty="0" smtClean="0"/>
              <a:t/>
            </a:r>
            <a:br>
              <a:rPr lang="en-GB" sz="4400" dirty="0" smtClean="0"/>
            </a:br>
            <a:r>
              <a:rPr lang="en-GB" sz="4400" dirty="0" smtClean="0"/>
              <a:t>02.09.2014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205344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02/09/2014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NA62_GTK_WGM Ferrara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CEB5-8A15-47C1-B48C-2F5229057088}" type="slidenum">
              <a:rPr lang="fr-FR" smtClean="0"/>
              <a:t>10</a:t>
            </a:fld>
            <a:endParaRPr lang="fr-FR"/>
          </a:p>
        </p:txBody>
      </p:sp>
      <p:sp>
        <p:nvSpPr>
          <p:cNvPr id="5" name="TextBox 4"/>
          <p:cNvSpPr txBox="1"/>
          <p:nvPr/>
        </p:nvSpPr>
        <p:spPr>
          <a:xfrm>
            <a:off x="1835696" y="13407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TextBox 5"/>
          <p:cNvSpPr txBox="1"/>
          <p:nvPr/>
        </p:nvSpPr>
        <p:spPr>
          <a:xfrm>
            <a:off x="1161120" y="1248435"/>
            <a:ext cx="670805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All the cables have been installed between the racks GTK1 to GTK3</a:t>
            </a:r>
          </a:p>
          <a:p>
            <a:r>
              <a:rPr lang="en-GB" dirty="0"/>
              <a:t>a</a:t>
            </a:r>
            <a:r>
              <a:rPr lang="en-GB" dirty="0" smtClean="0"/>
              <a:t>nd the mini racks PP_GTK1 to PP_GTK3.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Electrical patch panels (6 in total) are installed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cables between the mini racks and the </a:t>
            </a:r>
            <a:r>
              <a:rPr lang="en-GB" dirty="0" err="1" smtClean="0"/>
              <a:t>GTK_carriers</a:t>
            </a:r>
            <a:r>
              <a:rPr lang="en-GB" dirty="0" smtClean="0"/>
              <a:t> are ready. </a:t>
            </a:r>
          </a:p>
          <a:p>
            <a:endParaRPr lang="fr-FR" dirty="0"/>
          </a:p>
        </p:txBody>
      </p:sp>
      <p:sp>
        <p:nvSpPr>
          <p:cNvPr id="7" name="TextBox 6"/>
          <p:cNvSpPr txBox="1"/>
          <p:nvPr/>
        </p:nvSpPr>
        <p:spPr>
          <a:xfrm>
            <a:off x="1253486" y="908720"/>
            <a:ext cx="1533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What is done?</a:t>
            </a:r>
            <a:endParaRPr lang="fr-FR" dirty="0"/>
          </a:p>
        </p:txBody>
      </p:sp>
      <p:sp>
        <p:nvSpPr>
          <p:cNvPr id="8" name="TextBox 7"/>
          <p:cNvSpPr txBox="1"/>
          <p:nvPr/>
        </p:nvSpPr>
        <p:spPr>
          <a:xfrm>
            <a:off x="1259632" y="3356992"/>
            <a:ext cx="1754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What is missing?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1120" y="3717032"/>
            <a:ext cx="722595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6600"/>
                </a:solidFill>
              </a:rPr>
              <a:t>Tests of the connections between the racks with specific loads,</a:t>
            </a:r>
          </a:p>
          <a:p>
            <a:r>
              <a:rPr lang="en-GB" dirty="0" smtClean="0"/>
              <a:t>They will be performed on the second week of September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6600"/>
                </a:solidFill>
              </a:rPr>
              <a:t>Cabling the optical </a:t>
            </a:r>
            <a:r>
              <a:rPr lang="en-GB" dirty="0" err="1">
                <a:solidFill>
                  <a:srgbClr val="FF6600"/>
                </a:solidFill>
              </a:rPr>
              <a:t>fibers</a:t>
            </a:r>
            <a:r>
              <a:rPr lang="en-GB" dirty="0">
                <a:solidFill>
                  <a:srgbClr val="FF6600"/>
                </a:solidFill>
              </a:rPr>
              <a:t> breakouts between the mini </a:t>
            </a:r>
            <a:r>
              <a:rPr lang="en-GB" dirty="0" smtClean="0">
                <a:solidFill>
                  <a:srgbClr val="FF6600"/>
                </a:solidFill>
              </a:rPr>
              <a:t>racks</a:t>
            </a:r>
          </a:p>
          <a:p>
            <a:r>
              <a:rPr lang="en-GB" dirty="0" smtClean="0">
                <a:solidFill>
                  <a:srgbClr val="FF6600"/>
                </a:solidFill>
              </a:rPr>
              <a:t> </a:t>
            </a:r>
            <a:r>
              <a:rPr lang="en-GB" dirty="0">
                <a:solidFill>
                  <a:srgbClr val="FF6600"/>
                </a:solidFill>
              </a:rPr>
              <a:t>and the </a:t>
            </a:r>
            <a:r>
              <a:rPr lang="en-GB" dirty="0" err="1">
                <a:solidFill>
                  <a:srgbClr val="FF6600"/>
                </a:solidFill>
              </a:rPr>
              <a:t>GTK_carriers</a:t>
            </a:r>
            <a:r>
              <a:rPr lang="en-GB" dirty="0" smtClean="0">
                <a:solidFill>
                  <a:srgbClr val="FF6600"/>
                </a:solidFill>
              </a:rPr>
              <a:t>.</a:t>
            </a:r>
          </a:p>
          <a:p>
            <a:r>
              <a:rPr lang="en-GB" dirty="0" smtClean="0"/>
              <a:t>Will be done after Angelo Gonzales </a:t>
            </a:r>
            <a:r>
              <a:rPr lang="en-GB" dirty="0" err="1" smtClean="0"/>
              <a:t>Puertas’s</a:t>
            </a:r>
            <a:r>
              <a:rPr lang="en-GB" dirty="0" smtClean="0"/>
              <a:t> intervention in order to move</a:t>
            </a:r>
          </a:p>
          <a:p>
            <a:r>
              <a:rPr lang="en-GB" dirty="0" smtClean="0"/>
              <a:t>the optical patch panels inside the mini racks (3</a:t>
            </a:r>
            <a:r>
              <a:rPr lang="en-GB" baseline="30000" dirty="0" smtClean="0"/>
              <a:t>rd</a:t>
            </a:r>
            <a:r>
              <a:rPr lang="en-GB" dirty="0" smtClean="0"/>
              <a:t> week of September)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226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02/09/2014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NA62_GTK_WGM Ferrara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CEB5-8A15-47C1-B48C-2F5229057088}" type="slidenum">
              <a:rPr lang="fr-FR" smtClean="0"/>
              <a:t>11</a:t>
            </a:fld>
            <a:endParaRPr lang="fr-FR"/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475252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+mj-lt"/>
              <a:buAutoNum type="arabicPeriod"/>
            </a:pPr>
            <a:r>
              <a:rPr lang="en-GB" sz="2800" dirty="0" smtClean="0">
                <a:solidFill>
                  <a:schemeClr val="tx1">
                    <a:lumMod val="50000"/>
                  </a:schemeClr>
                </a:solidFill>
              </a:rPr>
              <a:t>Power Supplies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2800" dirty="0" smtClean="0">
                <a:solidFill>
                  <a:schemeClr val="tx1">
                    <a:lumMod val="50000"/>
                  </a:schemeClr>
                </a:solidFill>
              </a:rPr>
              <a:t>Cables &amp; </a:t>
            </a:r>
            <a:r>
              <a:rPr lang="en-GB" sz="2800" dirty="0" err="1" smtClean="0">
                <a:solidFill>
                  <a:schemeClr val="tx1">
                    <a:lumMod val="50000"/>
                  </a:schemeClr>
                </a:solidFill>
              </a:rPr>
              <a:t>Fibers</a:t>
            </a:r>
            <a:endParaRPr lang="en-GB" sz="2800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GB" sz="2800" dirty="0" err="1" smtClean="0"/>
              <a:t>GTK_carriers</a:t>
            </a:r>
            <a:endParaRPr lang="en-GB" sz="2800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GB" sz="2800" dirty="0" smtClean="0">
                <a:solidFill>
                  <a:schemeClr val="tx1">
                    <a:lumMod val="50000"/>
                  </a:schemeClr>
                </a:solidFill>
              </a:rPr>
              <a:t>Summary</a:t>
            </a:r>
            <a:endParaRPr lang="en-GB" sz="2800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marL="800100" lvl="1" indent="-342900">
              <a:buFont typeface="+mj-lt"/>
              <a:buAutoNum type="arabicPeriod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622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02/09/2014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NA62_GTK_WGM Ferrara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CEB5-8A15-47C1-B48C-2F5229057088}" type="slidenum">
              <a:rPr lang="fr-FR" smtClean="0"/>
              <a:t>12</a:t>
            </a:fld>
            <a:endParaRPr lang="fr-FR"/>
          </a:p>
        </p:txBody>
      </p:sp>
      <p:sp>
        <p:nvSpPr>
          <p:cNvPr id="5" name="TextBox 4"/>
          <p:cNvSpPr txBox="1"/>
          <p:nvPr/>
        </p:nvSpPr>
        <p:spPr>
          <a:xfrm>
            <a:off x="237456" y="764704"/>
            <a:ext cx="8732391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ELTOS has delivered 2 cards of the second batch in beginning August</a:t>
            </a:r>
          </a:p>
          <a:p>
            <a:r>
              <a:rPr lang="en-US" dirty="0" smtClean="0"/>
              <a:t>just before the summer closer.</a:t>
            </a:r>
          </a:p>
          <a:p>
            <a:r>
              <a:rPr lang="en-US" dirty="0" smtClean="0"/>
              <a:t>The boards have not been completed (missing solder masks and silkscreens)</a:t>
            </a:r>
          </a:p>
          <a:p>
            <a:r>
              <a:rPr lang="en-US" dirty="0" smtClean="0"/>
              <a:t>Board1 has several short circuits in the window area</a:t>
            </a:r>
          </a:p>
          <a:p>
            <a:r>
              <a:rPr lang="en-US" dirty="0" smtClean="0"/>
              <a:t> + one open line on the Top </a:t>
            </a:r>
            <a:r>
              <a:rPr lang="en-US" dirty="0" smtClean="0"/>
              <a:t>layer.</a:t>
            </a:r>
            <a:endParaRPr lang="en-US" dirty="0"/>
          </a:p>
          <a:p>
            <a:r>
              <a:rPr lang="en-US" dirty="0" smtClean="0"/>
              <a:t>Board2 has the same short circuits + two opens in the inner layers.</a:t>
            </a:r>
          </a:p>
          <a:p>
            <a:r>
              <a:rPr lang="en-US" dirty="0"/>
              <a:t>Despite these errors we decided to </a:t>
            </a:r>
            <a:r>
              <a:rPr lang="en-US" dirty="0" smtClean="0"/>
              <a:t>add the solder mask (thanks to </a:t>
            </a:r>
            <a:r>
              <a:rPr lang="en-US" dirty="0" err="1" smtClean="0"/>
              <a:t>Rui’s</a:t>
            </a:r>
            <a:r>
              <a:rPr lang="en-US" dirty="0" smtClean="0"/>
              <a:t> Lab),</a:t>
            </a:r>
          </a:p>
          <a:p>
            <a:r>
              <a:rPr lang="en-US" dirty="0" smtClean="0"/>
              <a:t>to mount </a:t>
            </a:r>
            <a:r>
              <a:rPr lang="en-US" dirty="0"/>
              <a:t>the </a:t>
            </a:r>
            <a:r>
              <a:rPr lang="en-US" dirty="0" smtClean="0"/>
              <a:t>SMD components and to integrate the two assemblies equipped with </a:t>
            </a:r>
            <a:r>
              <a:rPr lang="en-US" dirty="0" err="1" smtClean="0"/>
              <a:t>TDCpix</a:t>
            </a:r>
            <a:r>
              <a:rPr lang="en-US" dirty="0" smtClean="0"/>
              <a:t> </a:t>
            </a:r>
          </a:p>
          <a:p>
            <a:r>
              <a:rPr lang="en-US" dirty="0" smtClean="0"/>
              <a:t>with a thickness of 450um.</a:t>
            </a:r>
            <a:endParaRPr lang="en-US" dirty="0"/>
          </a:p>
          <a:p>
            <a:r>
              <a:rPr lang="en-US" dirty="0" smtClean="0"/>
              <a:t>The two </a:t>
            </a:r>
            <a:r>
              <a:rPr lang="en-US" dirty="0" err="1" smtClean="0"/>
              <a:t>GTK_carriers</a:t>
            </a:r>
            <a:r>
              <a:rPr lang="en-US" dirty="0" smtClean="0"/>
              <a:t> have been powered </a:t>
            </a:r>
            <a:r>
              <a:rPr lang="en-US" dirty="0" smtClean="0"/>
              <a:t>without the assembly and </a:t>
            </a:r>
            <a:r>
              <a:rPr lang="en-US" dirty="0" smtClean="0"/>
              <a:t>some </a:t>
            </a:r>
            <a:r>
              <a:rPr lang="en-US" dirty="0" smtClean="0"/>
              <a:t>signals</a:t>
            </a:r>
          </a:p>
          <a:p>
            <a:r>
              <a:rPr lang="en-US" dirty="0" smtClean="0"/>
              <a:t> </a:t>
            </a:r>
            <a:r>
              <a:rPr lang="en-US" dirty="0" smtClean="0"/>
              <a:t>have been successfully </a:t>
            </a:r>
            <a:r>
              <a:rPr lang="en-US" dirty="0" smtClean="0"/>
              <a:t>tested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totality of the board will be validate after the wire bonding of the </a:t>
            </a:r>
            <a:r>
              <a:rPr lang="en-US" dirty="0" err="1" smtClean="0"/>
              <a:t>TDCpix</a:t>
            </a:r>
            <a:r>
              <a:rPr lang="en-US" dirty="0" smtClean="0"/>
              <a:t>.</a:t>
            </a:r>
          </a:p>
          <a:p>
            <a:r>
              <a:rPr lang="en-US" dirty="0" smtClean="0"/>
              <a:t>One of the board is actually in the DSF (gluing of the flange</a:t>
            </a:r>
            <a:r>
              <a:rPr lang="en-US" dirty="0" smtClean="0"/>
              <a:t>).</a:t>
            </a:r>
          </a:p>
          <a:p>
            <a:endParaRPr lang="en-US" dirty="0" smtClean="0"/>
          </a:p>
          <a:p>
            <a:r>
              <a:rPr lang="en-US" dirty="0" smtClean="0"/>
              <a:t>A third batch of 5 </a:t>
            </a:r>
            <a:r>
              <a:rPr lang="en-US" dirty="0" err="1" smtClean="0"/>
              <a:t>GTK_carriers</a:t>
            </a:r>
            <a:r>
              <a:rPr lang="en-US" dirty="0" smtClean="0"/>
              <a:t> is foreseen to be delivered in mid September.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We founded another company able to produce the </a:t>
            </a:r>
            <a:r>
              <a:rPr lang="en-US" dirty="0" err="1" smtClean="0"/>
              <a:t>GTK_carrier</a:t>
            </a:r>
            <a:r>
              <a:rPr lang="en-US" dirty="0" smtClean="0"/>
              <a:t> boards.</a:t>
            </a:r>
          </a:p>
          <a:p>
            <a:r>
              <a:rPr lang="en-US" dirty="0" smtClean="0"/>
              <a:t>This </a:t>
            </a:r>
            <a:r>
              <a:rPr lang="en-US" dirty="0"/>
              <a:t> </a:t>
            </a:r>
            <a:r>
              <a:rPr lang="en-US" dirty="0" smtClean="0"/>
              <a:t>company SOMACIS </a:t>
            </a:r>
            <a:r>
              <a:rPr lang="en-US" dirty="0">
                <a:hlinkClick r:id="rId2"/>
              </a:rPr>
              <a:t>http://www.somacis.com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is specialize in the fabrication </a:t>
            </a:r>
          </a:p>
          <a:p>
            <a:r>
              <a:rPr lang="en-US" dirty="0" smtClean="0"/>
              <a:t>of complex PCBs. Beginning of August we asked them to launch a production of 5 boards</a:t>
            </a:r>
          </a:p>
          <a:p>
            <a:r>
              <a:rPr lang="en-US" dirty="0" smtClean="0"/>
              <a:t>They need 25 working days to complete the production.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980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02/09/2014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NA62_GTK_WGM Ferrara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CEB5-8A15-47C1-B48C-2F5229057088}" type="slidenum">
              <a:rPr lang="fr-FR" smtClean="0"/>
              <a:t>13</a:t>
            </a:fld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76595" y="1792818"/>
            <a:ext cx="6016668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" r="11731"/>
          <a:stretch/>
        </p:blipFill>
        <p:spPr bwMode="auto">
          <a:xfrm>
            <a:off x="4283968" y="260648"/>
            <a:ext cx="4486275" cy="3030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7" t="3085" r="8558"/>
          <a:stretch/>
        </p:blipFill>
        <p:spPr bwMode="auto">
          <a:xfrm>
            <a:off x="4283968" y="3356992"/>
            <a:ext cx="4464496" cy="321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99992" y="404664"/>
            <a:ext cx="2134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GTK_carrier</a:t>
            </a:r>
            <a:r>
              <a:rPr lang="en-US" dirty="0" smtClean="0"/>
              <a:t> Top side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28184" y="6021288"/>
            <a:ext cx="2478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GTK_carrier</a:t>
            </a:r>
            <a:r>
              <a:rPr lang="en-US" dirty="0" smtClean="0"/>
              <a:t> Bottom side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75656" y="6093296"/>
            <a:ext cx="2319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GTK_carrier</a:t>
            </a:r>
            <a:r>
              <a:rPr lang="en-US" dirty="0" smtClean="0"/>
              <a:t> Test setup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31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02/09/2014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NA62_GTK_WGM Ferrara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CEB5-8A15-47C1-B48C-2F5229057088}" type="slidenum">
              <a:rPr lang="fr-FR" smtClean="0"/>
              <a:t>14</a:t>
            </a:fld>
            <a:endParaRPr lang="fr-FR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571784" cy="4821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40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02/09/2014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NA62_GTK_WGM Ferrara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CEB5-8A15-47C1-B48C-2F5229057088}" type="slidenum">
              <a:rPr lang="fr-FR" smtClean="0"/>
              <a:t>15</a:t>
            </a:fld>
            <a:endParaRPr lang="fr-FR"/>
          </a:p>
        </p:txBody>
      </p:sp>
      <p:sp>
        <p:nvSpPr>
          <p:cNvPr id="5" name="TextBox 4"/>
          <p:cNvSpPr txBox="1"/>
          <p:nvPr/>
        </p:nvSpPr>
        <p:spPr>
          <a:xfrm>
            <a:off x="3131840" y="396301"/>
            <a:ext cx="1861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Dummy Assembly</a:t>
            </a:r>
            <a:endParaRPr lang="fr-FR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1052736"/>
            <a:ext cx="80674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used a dummy assembly to validate the full integration in the </a:t>
            </a:r>
            <a:r>
              <a:rPr lang="en-US" dirty="0" err="1" smtClean="0"/>
              <a:t>GTK_carrier</a:t>
            </a:r>
            <a:endParaRPr lang="en-US" dirty="0" smtClean="0"/>
          </a:p>
          <a:p>
            <a:r>
              <a:rPr lang="en-US" dirty="0" smtClean="0"/>
              <a:t>One </a:t>
            </a:r>
            <a:r>
              <a:rPr lang="en-US" dirty="0" err="1" smtClean="0"/>
              <a:t>GTK_carrier</a:t>
            </a:r>
            <a:r>
              <a:rPr lang="en-US" dirty="0" smtClean="0"/>
              <a:t> from the first batch has been selected and sent to the bonding lab.</a:t>
            </a:r>
          </a:p>
          <a:p>
            <a:r>
              <a:rPr lang="en-US" dirty="0" smtClean="0"/>
              <a:t>We discovered during </a:t>
            </a:r>
            <a:r>
              <a:rPr lang="en-US" dirty="0" smtClean="0"/>
              <a:t>the wire bonding </a:t>
            </a:r>
            <a:r>
              <a:rPr lang="en-US" dirty="0" smtClean="0"/>
              <a:t>that the dimension of the countersink was</a:t>
            </a:r>
          </a:p>
          <a:p>
            <a:r>
              <a:rPr lang="en-US" dirty="0" smtClean="0"/>
              <a:t>not respected so the bonding pads are much lower than foreseen</a:t>
            </a:r>
            <a:r>
              <a:rPr lang="en-US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7" name="Picture 2" descr="\\cern.ch\dfs\Users\m\morel\Desktop\20140902_0754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2922"/>
          <a:stretch/>
        </p:blipFill>
        <p:spPr bwMode="auto">
          <a:xfrm>
            <a:off x="1422989" y="2276872"/>
            <a:ext cx="5724525" cy="405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17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4808612" y="4681097"/>
            <a:ext cx="3505200" cy="1806125"/>
            <a:chOff x="611560" y="818321"/>
            <a:chExt cx="3505200" cy="1806125"/>
          </a:xfrm>
        </p:grpSpPr>
        <p:sp>
          <p:nvSpPr>
            <p:cNvPr id="8" name="Rounded Rectangle 7"/>
            <p:cNvSpPr/>
            <p:nvPr/>
          </p:nvSpPr>
          <p:spPr>
            <a:xfrm>
              <a:off x="1575533" y="1806261"/>
              <a:ext cx="788627" cy="300088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8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575532" y="1338910"/>
              <a:ext cx="788627" cy="169509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8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11560" y="1123121"/>
              <a:ext cx="1752600" cy="2286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PCB</a:t>
              </a:r>
              <a:endParaRPr lang="en-GB" sz="16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1560" y="1046921"/>
              <a:ext cx="1752600" cy="762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575533" y="1508419"/>
              <a:ext cx="2541227" cy="304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Micro-cooling plate</a:t>
              </a:r>
              <a:endParaRPr lang="en-GB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957857" y="958131"/>
              <a:ext cx="1158903" cy="228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sensor</a:t>
              </a:r>
              <a:endParaRPr lang="en-GB" dirty="0"/>
            </a:p>
          </p:txBody>
        </p:sp>
        <p:sp>
          <p:nvSpPr>
            <p:cNvPr id="14" name="Arc 13"/>
            <p:cNvSpPr/>
            <p:nvPr/>
          </p:nvSpPr>
          <p:spPr>
            <a:xfrm>
              <a:off x="1830760" y="818321"/>
              <a:ext cx="914400" cy="609600"/>
            </a:xfrm>
            <a:prstGeom prst="arc">
              <a:avLst>
                <a:gd name="adj1" fmla="val 11499704"/>
                <a:gd name="adj2" fmla="val 254411"/>
              </a:avLst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754560" y="1046921"/>
              <a:ext cx="228600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668960" y="1168840"/>
              <a:ext cx="152400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11560" y="1351721"/>
              <a:ext cx="876300" cy="75462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668960" y="1455251"/>
              <a:ext cx="1447800" cy="5316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668960" y="1226651"/>
              <a:ext cx="1447800" cy="2286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TDCpix</a:t>
              </a:r>
              <a:endParaRPr lang="en-GB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11560" y="2106349"/>
              <a:ext cx="1756061" cy="518097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Frame</a:t>
              </a:r>
              <a:endParaRPr lang="fr-FR" dirty="0"/>
            </a:p>
          </p:txBody>
        </p:sp>
      </p:grpSp>
      <p:sp>
        <p:nvSpPr>
          <p:cNvPr id="33" name="Rectangle 32"/>
          <p:cNvSpPr/>
          <p:nvPr/>
        </p:nvSpPr>
        <p:spPr>
          <a:xfrm>
            <a:off x="1132992" y="1292409"/>
            <a:ext cx="1752600" cy="16687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PCB</a:t>
            </a:r>
            <a:endParaRPr lang="en-GB" sz="1600" dirty="0"/>
          </a:p>
        </p:txBody>
      </p:sp>
      <p:sp>
        <p:nvSpPr>
          <p:cNvPr id="34" name="Rectangle 33"/>
          <p:cNvSpPr/>
          <p:nvPr/>
        </p:nvSpPr>
        <p:spPr>
          <a:xfrm>
            <a:off x="1132992" y="1146095"/>
            <a:ext cx="1751112" cy="15708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1132992" y="2942594"/>
            <a:ext cx="876300" cy="328557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1" name="Rectangle 40"/>
          <p:cNvSpPr/>
          <p:nvPr/>
        </p:nvSpPr>
        <p:spPr>
          <a:xfrm>
            <a:off x="1132992" y="2961169"/>
            <a:ext cx="1752600" cy="76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1146362" y="2487901"/>
            <a:ext cx="1737742" cy="76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1131504" y="1959923"/>
            <a:ext cx="1752600" cy="76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/>
          <p:cNvSpPr/>
          <p:nvPr/>
        </p:nvSpPr>
        <p:spPr>
          <a:xfrm>
            <a:off x="1128875" y="1416167"/>
            <a:ext cx="1752600" cy="76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/>
          <p:cNvSpPr/>
          <p:nvPr/>
        </p:nvSpPr>
        <p:spPr>
          <a:xfrm>
            <a:off x="1146362" y="6228173"/>
            <a:ext cx="876300" cy="1633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 57"/>
          <p:cNvSpPr/>
          <p:nvPr/>
        </p:nvSpPr>
        <p:spPr>
          <a:xfrm>
            <a:off x="1142170" y="5723367"/>
            <a:ext cx="880492" cy="76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9" name="Straight Arrow Connector 58"/>
          <p:cNvCxnSpPr>
            <a:endCxn id="54" idx="3"/>
          </p:cNvCxnSpPr>
          <p:nvPr/>
        </p:nvCxnSpPr>
        <p:spPr>
          <a:xfrm flipH="1">
            <a:off x="2022662" y="4007349"/>
            <a:ext cx="2405322" cy="230249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2630436" y="195057"/>
            <a:ext cx="3156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GTK_CARRIER cross section</a:t>
            </a:r>
            <a:endParaRPr lang="fr-FR" dirty="0"/>
          </a:p>
        </p:txBody>
      </p:sp>
      <p:sp>
        <p:nvSpPr>
          <p:cNvPr id="62" name="Left Brace 61"/>
          <p:cNvSpPr/>
          <p:nvPr/>
        </p:nvSpPr>
        <p:spPr>
          <a:xfrm>
            <a:off x="393167" y="1146095"/>
            <a:ext cx="735708" cy="5228834"/>
          </a:xfrm>
          <a:prstGeom prst="leftBrace">
            <a:avLst>
              <a:gd name="adj1" fmla="val 8333"/>
              <a:gd name="adj2" fmla="val 49636"/>
            </a:avLst>
          </a:prstGeom>
          <a:ln w="2540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67" name="TextBox 66"/>
          <p:cNvSpPr txBox="1"/>
          <p:nvPr/>
        </p:nvSpPr>
        <p:spPr>
          <a:xfrm>
            <a:off x="13059" y="3388080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 mm</a:t>
            </a:r>
            <a:endParaRPr lang="fr-FR" dirty="0"/>
          </a:p>
        </p:txBody>
      </p:sp>
      <p:cxnSp>
        <p:nvCxnSpPr>
          <p:cNvPr id="74" name="Straight Connector 73"/>
          <p:cNvCxnSpPr>
            <a:stCxn id="41" idx="2"/>
          </p:cNvCxnSpPr>
          <p:nvPr/>
        </p:nvCxnSpPr>
        <p:spPr>
          <a:xfrm>
            <a:off x="2009292" y="3037369"/>
            <a:ext cx="874812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1131504" y="1140800"/>
            <a:ext cx="1752600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1146362" y="6403616"/>
            <a:ext cx="868871" cy="1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/>
          <p:cNvSpPr/>
          <p:nvPr/>
        </p:nvSpPr>
        <p:spPr>
          <a:xfrm>
            <a:off x="1131504" y="2780928"/>
            <a:ext cx="1752600" cy="76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Left Brace 84"/>
          <p:cNvSpPr/>
          <p:nvPr/>
        </p:nvSpPr>
        <p:spPr>
          <a:xfrm flipH="1">
            <a:off x="2891588" y="1140800"/>
            <a:ext cx="382973" cy="1858469"/>
          </a:xfrm>
          <a:prstGeom prst="leftBrace">
            <a:avLst>
              <a:gd name="adj1" fmla="val 8333"/>
              <a:gd name="adj2" fmla="val 49636"/>
            </a:avLst>
          </a:prstGeom>
          <a:ln w="2540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40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341208" y="1885368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785µm</a:t>
            </a:r>
            <a:endParaRPr lang="fr-FR" dirty="0"/>
          </a:p>
        </p:txBody>
      </p:sp>
      <p:cxnSp>
        <p:nvCxnSpPr>
          <p:cNvPr id="46" name="Straight Arrow Connector 45"/>
          <p:cNvCxnSpPr>
            <a:endCxn id="34" idx="3"/>
          </p:cNvCxnSpPr>
          <p:nvPr/>
        </p:nvCxnSpPr>
        <p:spPr>
          <a:xfrm flipH="1" flipV="1">
            <a:off x="2884104" y="1224637"/>
            <a:ext cx="1543880" cy="22963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 flipV="1">
            <a:off x="2987824" y="3037369"/>
            <a:ext cx="1440160" cy="17560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303179"/>
            <a:ext cx="4088414" cy="281282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02/09/2014</a:t>
            </a:r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NA62_GTK_WGM Ferrara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CEB5-8A15-47C1-B48C-2F5229057088}" type="slidenum">
              <a:rPr lang="fr-FR" smtClean="0"/>
              <a:t>16</a:t>
            </a:fld>
            <a:endParaRPr lang="fr-FR"/>
          </a:p>
        </p:txBody>
      </p:sp>
      <p:cxnSp>
        <p:nvCxnSpPr>
          <p:cNvPr id="7" name="Straight Connector 6"/>
          <p:cNvCxnSpPr/>
          <p:nvPr/>
        </p:nvCxnSpPr>
        <p:spPr>
          <a:xfrm>
            <a:off x="2843808" y="3068960"/>
            <a:ext cx="0" cy="1512168"/>
          </a:xfrm>
          <a:prstGeom prst="line">
            <a:avLst/>
          </a:prstGeom>
          <a:ln w="25400">
            <a:solidFill>
              <a:srgbClr val="0BD0D9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36" idx="3"/>
          </p:cNvCxnSpPr>
          <p:nvPr/>
        </p:nvCxnSpPr>
        <p:spPr>
          <a:xfrm flipV="1">
            <a:off x="2009292" y="4581128"/>
            <a:ext cx="834516" cy="4256"/>
          </a:xfrm>
          <a:prstGeom prst="line">
            <a:avLst/>
          </a:prstGeom>
          <a:ln w="25400">
            <a:solidFill>
              <a:schemeClr val="accent3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987824" y="3573016"/>
            <a:ext cx="846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330µm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43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02/09/2014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NA62_GTK_WGM Ferrara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CEB5-8A15-47C1-B48C-2F5229057088}" type="slidenum">
              <a:rPr lang="fr-FR" smtClean="0"/>
              <a:t>17</a:t>
            </a:fld>
            <a:endParaRPr lang="fr-FR"/>
          </a:p>
        </p:txBody>
      </p:sp>
      <p:pic>
        <p:nvPicPr>
          <p:cNvPr id="3074" name="Picture 2" descr="\\cern.ch\dfs\Users\m\morel\Desktop\20140902_0755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251637" cy="407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1907704" y="4149080"/>
            <a:ext cx="1152128" cy="1440160"/>
          </a:xfrm>
          <a:prstGeom prst="straightConnector1">
            <a:avLst/>
          </a:prstGeom>
          <a:ln w="25400">
            <a:solidFill>
              <a:srgbClr val="C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131840" y="5404574"/>
            <a:ext cx="4188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One dummy </a:t>
            </a:r>
            <a:r>
              <a:rPr lang="en-GB" dirty="0" err="1" smtClean="0"/>
              <a:t>TDCpix</a:t>
            </a:r>
            <a:r>
              <a:rPr lang="en-GB" dirty="0" smtClean="0"/>
              <a:t> has been wire bonded</a:t>
            </a:r>
            <a:endParaRPr lang="fr-FR" dirty="0"/>
          </a:p>
        </p:txBody>
      </p:sp>
      <p:sp>
        <p:nvSpPr>
          <p:cNvPr id="9" name="TextBox 8"/>
          <p:cNvSpPr txBox="1"/>
          <p:nvPr/>
        </p:nvSpPr>
        <p:spPr>
          <a:xfrm>
            <a:off x="2483768" y="620688"/>
            <a:ext cx="3794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Dummy Assembly (daisy chain </a:t>
            </a:r>
            <a:r>
              <a:rPr lang="en-GB" dirty="0" err="1" smtClean="0"/>
              <a:t>TDCpix</a:t>
            </a:r>
            <a:r>
              <a:rPr lang="en-GB" dirty="0" smtClean="0"/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5109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02/09/2014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NA62_GTK_WGM Ferrara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CEB5-8A15-47C1-B48C-2F5229057088}" type="slidenum">
              <a:rPr lang="fr-FR" smtClean="0"/>
              <a:t>18</a:t>
            </a:fld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6527371" cy="4895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63688" y="349549"/>
            <a:ext cx="5489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Dummy Daisy chain chip wire bonded to the </a:t>
            </a:r>
            <a:r>
              <a:rPr lang="en-GB" dirty="0" err="1" smtClean="0"/>
              <a:t>GTK_carrier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288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02/09/2014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NA62_GTK_WGM Ferrara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CEB5-8A15-47C1-B48C-2F5229057088}" type="slidenum">
              <a:rPr lang="fr-FR" smtClean="0"/>
              <a:t>19</a:t>
            </a:fld>
            <a:endParaRPr lang="fr-FR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3719059" cy="2789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808312"/>
            <a:ext cx="5423248" cy="4067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63688" y="349549"/>
            <a:ext cx="5489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Dummy Daisy chain chip wire bonded to the </a:t>
            </a:r>
            <a:r>
              <a:rPr lang="en-GB" dirty="0" err="1" smtClean="0"/>
              <a:t>GTK_carrier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16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6BC3A-8738-483A-A0B3-4919D5FB4BC7}" type="slidenum">
              <a:rPr lang="fr-FR" smtClean="0"/>
              <a:t>2</a:t>
            </a:fld>
            <a:endParaRPr lang="fr-FR"/>
          </a:p>
        </p:txBody>
      </p:sp>
      <p:sp>
        <p:nvSpPr>
          <p:cNvPr id="6" name="TextBox 5"/>
          <p:cNvSpPr txBox="1"/>
          <p:nvPr/>
        </p:nvSpPr>
        <p:spPr>
          <a:xfrm>
            <a:off x="539552" y="1124744"/>
            <a:ext cx="475252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+mj-lt"/>
              <a:buAutoNum type="arabicPeriod"/>
            </a:pPr>
            <a:r>
              <a:rPr lang="en-GB" sz="2800" dirty="0" smtClean="0"/>
              <a:t>Power Supplies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2800" dirty="0" smtClean="0"/>
              <a:t>Cables &amp; </a:t>
            </a:r>
            <a:r>
              <a:rPr lang="en-GB" sz="2800" dirty="0" err="1"/>
              <a:t>f</a:t>
            </a:r>
            <a:r>
              <a:rPr lang="en-GB" sz="2800" dirty="0" err="1" smtClean="0"/>
              <a:t>ibers</a:t>
            </a:r>
            <a:endParaRPr lang="en-GB" sz="2800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GB" sz="2800" dirty="0" err="1" smtClean="0"/>
              <a:t>GTK_carriers</a:t>
            </a:r>
            <a:endParaRPr lang="en-GB" sz="2800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GB" sz="2800" dirty="0" smtClean="0"/>
              <a:t>Summary</a:t>
            </a:r>
            <a:endParaRPr lang="en-GB" sz="2800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marL="800100" lvl="1" indent="-342900">
              <a:buFont typeface="+mj-lt"/>
              <a:buAutoNum type="arabicPeriod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02/09/2014</a:t>
            </a:r>
            <a:endParaRPr lang="fr-F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NA62_GTK_WGM Ferrara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17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02/09/2014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NA62_GTK_WGM Ferrara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CEB5-8A15-47C1-B48C-2F5229057088}" type="slidenum">
              <a:rPr lang="fr-FR" smtClean="0"/>
              <a:t>20</a:t>
            </a:fld>
            <a:endParaRPr lang="fr-FR"/>
          </a:p>
        </p:txBody>
      </p:sp>
      <p:pic>
        <p:nvPicPr>
          <p:cNvPr id="5" name="Picture 2" descr="image00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333" y1="46261" x2="8333" y2="46261"/>
                        <a14:foregroundMark x1="8069" y1="67304" x2="8069" y2="67304"/>
                        <a14:foregroundMark x1="12963" y1="85565" x2="12963" y2="85565"/>
                        <a14:foregroundMark x1="9524" y1="80870" x2="9524" y2="80870"/>
                        <a14:foregroundMark x1="11640" y1="43652" x2="11640" y2="43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26" y="405805"/>
            <a:ext cx="8182662" cy="619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63888" y="405805"/>
            <a:ext cx="181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GTK_VESSEL #1-2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30575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02/09/2014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NA62_GTK_WGM Ferrara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CEB5-8A15-47C1-B48C-2F5229057088}" type="slidenum">
              <a:rPr lang="fr-FR" smtClean="0"/>
              <a:t>21</a:t>
            </a:fld>
            <a:endParaRPr lang="fr-FR"/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475252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+mj-lt"/>
              <a:buAutoNum type="arabicPeriod"/>
            </a:pPr>
            <a:r>
              <a:rPr lang="en-GB" sz="2800" dirty="0" smtClean="0">
                <a:solidFill>
                  <a:schemeClr val="tx1">
                    <a:lumMod val="50000"/>
                  </a:schemeClr>
                </a:solidFill>
              </a:rPr>
              <a:t>Power Supplies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2800" dirty="0" smtClean="0">
                <a:solidFill>
                  <a:schemeClr val="tx1">
                    <a:lumMod val="50000"/>
                  </a:schemeClr>
                </a:solidFill>
              </a:rPr>
              <a:t>Cables &amp; </a:t>
            </a:r>
            <a:r>
              <a:rPr lang="en-GB" sz="2800" dirty="0" err="1" smtClean="0">
                <a:solidFill>
                  <a:schemeClr val="tx1">
                    <a:lumMod val="50000"/>
                  </a:schemeClr>
                </a:solidFill>
              </a:rPr>
              <a:t>Fibers</a:t>
            </a:r>
            <a:endParaRPr lang="en-GB" sz="2800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GB" sz="2800" dirty="0" err="1" smtClean="0">
                <a:solidFill>
                  <a:schemeClr val="tx1">
                    <a:lumMod val="50000"/>
                  </a:schemeClr>
                </a:solidFill>
              </a:rPr>
              <a:t>GTK_carriers</a:t>
            </a:r>
            <a:endParaRPr lang="en-GB" sz="2800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GB" sz="2800" dirty="0" smtClean="0"/>
              <a:t>Summary</a:t>
            </a:r>
            <a:endParaRPr lang="en-GB" sz="2800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marL="800100" lvl="1" indent="-342900">
              <a:buFont typeface="+mj-lt"/>
              <a:buAutoNum type="arabicPeriod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470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02/09/2014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NA62_GTK_WGM Ferrara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CEB5-8A15-47C1-B48C-2F5229057088}" type="slidenum">
              <a:rPr lang="fr-FR" smtClean="0"/>
              <a:t>22</a:t>
            </a:fld>
            <a:endParaRPr lang="fr-FR"/>
          </a:p>
        </p:txBody>
      </p:sp>
      <p:sp>
        <p:nvSpPr>
          <p:cNvPr id="5" name="TextBox 4"/>
          <p:cNvSpPr txBox="1"/>
          <p:nvPr/>
        </p:nvSpPr>
        <p:spPr>
          <a:xfrm>
            <a:off x="135315" y="1988840"/>
            <a:ext cx="900868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3 CAEN power supplies are missing but should be</a:t>
            </a:r>
          </a:p>
          <a:p>
            <a:r>
              <a:rPr lang="en-GB" sz="2800" dirty="0"/>
              <a:t>	</a:t>
            </a:r>
            <a:r>
              <a:rPr lang="en-GB" sz="2800" dirty="0" smtClean="0"/>
              <a:t> delivery during September to complete the setup.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 </a:t>
            </a:r>
            <a:r>
              <a:rPr lang="en-GB" sz="2800" dirty="0" smtClean="0"/>
              <a:t>All the cables have been installed and will be tested soon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2 </a:t>
            </a:r>
            <a:r>
              <a:rPr lang="en-GB" sz="2800" dirty="0" err="1" smtClean="0"/>
              <a:t>GTK_carriers</a:t>
            </a:r>
            <a:r>
              <a:rPr lang="en-GB" sz="2800" dirty="0" smtClean="0"/>
              <a:t> from batch 2 will be equipped with</a:t>
            </a:r>
          </a:p>
          <a:p>
            <a:r>
              <a:rPr lang="en-GB" sz="2800" dirty="0"/>
              <a:t>	</a:t>
            </a:r>
            <a:r>
              <a:rPr lang="en-GB" sz="2800" dirty="0" smtClean="0"/>
              <a:t> assemblies (</a:t>
            </a:r>
            <a:r>
              <a:rPr lang="en-GB" sz="2800" dirty="0" err="1" smtClean="0"/>
              <a:t>TDCpix</a:t>
            </a:r>
            <a:r>
              <a:rPr lang="en-GB" sz="2800" dirty="0" smtClean="0"/>
              <a:t> 450µm) for the October run.</a:t>
            </a:r>
            <a:endParaRPr lang="fr-FR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699792" y="836712"/>
            <a:ext cx="21700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/>
              <a:t>Summary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1576133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02/09/2014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NA62_GTK_WGM Ferrara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CEB5-8A15-47C1-B48C-2F5229057088}" type="slidenum">
              <a:rPr lang="fr-FR" smtClean="0"/>
              <a:t>3</a:t>
            </a:fld>
            <a:endParaRPr lang="fr-FR"/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475252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+mj-lt"/>
              <a:buAutoNum type="arabicPeriod"/>
            </a:pPr>
            <a:r>
              <a:rPr lang="en-GB" sz="2800" dirty="0" smtClean="0"/>
              <a:t>Power Supplies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2800" dirty="0" smtClean="0">
                <a:solidFill>
                  <a:schemeClr val="tx1">
                    <a:lumMod val="50000"/>
                  </a:schemeClr>
                </a:solidFill>
              </a:rPr>
              <a:t>Cables &amp; </a:t>
            </a:r>
            <a:r>
              <a:rPr lang="en-GB" sz="2800" dirty="0" err="1" smtClean="0">
                <a:solidFill>
                  <a:schemeClr val="tx1">
                    <a:lumMod val="50000"/>
                  </a:schemeClr>
                </a:solidFill>
              </a:rPr>
              <a:t>fibers</a:t>
            </a:r>
            <a:endParaRPr lang="en-GB" sz="2800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GB" sz="2800" dirty="0" err="1" smtClean="0">
                <a:solidFill>
                  <a:schemeClr val="tx1">
                    <a:lumMod val="50000"/>
                  </a:schemeClr>
                </a:solidFill>
              </a:rPr>
              <a:t>GTK_carrier</a:t>
            </a:r>
            <a:endParaRPr lang="en-GB" sz="2800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GB" sz="2800" dirty="0" smtClean="0">
                <a:solidFill>
                  <a:schemeClr val="tx1">
                    <a:lumMod val="50000"/>
                  </a:schemeClr>
                </a:solidFill>
              </a:rPr>
              <a:t>Summary</a:t>
            </a:r>
            <a:endParaRPr lang="en-GB" sz="2800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endParaRPr lang="en-GB" sz="2800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endParaRPr lang="en-GB" sz="2800" dirty="0" smtClean="0"/>
          </a:p>
          <a:p>
            <a:pPr lvl="1"/>
            <a:endParaRPr lang="en-GB" sz="2800" dirty="0" smtClean="0"/>
          </a:p>
          <a:p>
            <a:pPr marL="800100" lvl="1" indent="-342900">
              <a:buFont typeface="+mj-lt"/>
              <a:buAutoNum type="arabicPeriod"/>
            </a:pPr>
            <a:endParaRPr lang="en-GB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277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02/09/2014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NA62_GTK_WGM Ferrara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CEB5-8A15-47C1-B48C-2F5229057088}" type="slidenum">
              <a:rPr lang="fr-FR" smtClean="0"/>
              <a:t>4</a:t>
            </a:fld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7416824" cy="5562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11760" y="341462"/>
            <a:ext cx="4132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Racks GTK1-01, GTK2-01, GTK3-01 in TCC8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1734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02/09/2014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CEB5-8A15-47C1-B48C-2F5229057088}" type="slidenum">
              <a:rPr lang="fr-FR" smtClean="0"/>
              <a:t>5</a:t>
            </a:fld>
            <a:endParaRPr lang="fr-FR"/>
          </a:p>
        </p:txBody>
      </p:sp>
      <p:pic>
        <p:nvPicPr>
          <p:cNvPr id="5" name="Picture 2" descr="T:\NA62\Power supplies\A3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61" y="1428712"/>
            <a:ext cx="1830192" cy="315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:\NA62\Power supplies\A3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857" y="1428712"/>
            <a:ext cx="1830192" cy="315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:\NA62\Power supplies\A3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953" y="1428712"/>
            <a:ext cx="1830192" cy="315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2435" y="807883"/>
            <a:ext cx="1013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1V2 Dig</a:t>
            </a:r>
          </a:p>
          <a:p>
            <a:r>
              <a:rPr lang="en-GB" dirty="0"/>
              <a:t>x</a:t>
            </a:r>
            <a:r>
              <a:rPr lang="en-GB" dirty="0" smtClean="0"/>
              <a:t> 10 </a:t>
            </a:r>
            <a:r>
              <a:rPr lang="en-GB" dirty="0" err="1" smtClean="0"/>
              <a:t>ch</a:t>
            </a:r>
            <a:endParaRPr lang="fr-FR" dirty="0"/>
          </a:p>
        </p:txBody>
      </p:sp>
      <p:sp>
        <p:nvSpPr>
          <p:cNvPr id="9" name="TextBox 8"/>
          <p:cNvSpPr txBox="1"/>
          <p:nvPr/>
        </p:nvSpPr>
        <p:spPr>
          <a:xfrm>
            <a:off x="1482346" y="814335"/>
            <a:ext cx="922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1V2 A</a:t>
            </a:r>
          </a:p>
          <a:p>
            <a:r>
              <a:rPr lang="en-GB" dirty="0" smtClean="0"/>
              <a:t>X 10 </a:t>
            </a:r>
            <a:r>
              <a:rPr lang="en-GB" dirty="0" err="1" smtClean="0"/>
              <a:t>ch</a:t>
            </a:r>
            <a:endParaRPr lang="fr-FR" dirty="0"/>
          </a:p>
        </p:txBody>
      </p:sp>
      <p:sp>
        <p:nvSpPr>
          <p:cNvPr id="10" name="TextBox 9"/>
          <p:cNvSpPr txBox="1"/>
          <p:nvPr/>
        </p:nvSpPr>
        <p:spPr>
          <a:xfrm>
            <a:off x="2538168" y="518307"/>
            <a:ext cx="13628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 x 2V5 Dig</a:t>
            </a:r>
          </a:p>
          <a:p>
            <a:r>
              <a:rPr lang="en-GB" dirty="0" smtClean="0"/>
              <a:t>1 x 3V3 Dig</a:t>
            </a:r>
          </a:p>
          <a:p>
            <a:r>
              <a:rPr lang="en-GB" dirty="0" smtClean="0"/>
              <a:t>1 x 5V Dig</a:t>
            </a:r>
            <a:endParaRPr lang="fr-FR" dirty="0"/>
          </a:p>
        </p:txBody>
      </p:sp>
      <p:pic>
        <p:nvPicPr>
          <p:cNvPr id="11" name="Picture 2" descr="T:\NA62\Power supplies\A3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305" y="1428712"/>
            <a:ext cx="1830192" cy="315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508845" y="1083279"/>
            <a:ext cx="136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 x 5V3 Dig</a:t>
            </a:r>
            <a:endParaRPr lang="fr-FR" dirty="0"/>
          </a:p>
        </p:txBody>
      </p:sp>
      <p:sp>
        <p:nvSpPr>
          <p:cNvPr id="13" name="Right Brace 12"/>
          <p:cNvSpPr/>
          <p:nvPr/>
        </p:nvSpPr>
        <p:spPr>
          <a:xfrm rot="5400000">
            <a:off x="1585594" y="3889689"/>
            <a:ext cx="474935" cy="1897475"/>
          </a:xfrm>
          <a:prstGeom prst="rightBrace">
            <a:avLst>
              <a:gd name="adj1" fmla="val 8333"/>
              <a:gd name="adj2" fmla="val 49498"/>
            </a:avLst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532622" y="5301208"/>
            <a:ext cx="32928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 modules in each EASY crate</a:t>
            </a:r>
          </a:p>
          <a:p>
            <a:r>
              <a:rPr lang="en-GB" dirty="0" smtClean="0"/>
              <a:t>Interlocked with Temperature</a:t>
            </a:r>
          </a:p>
          <a:p>
            <a:r>
              <a:rPr lang="en-GB" dirty="0" smtClean="0"/>
              <a:t>(OR of cooling and </a:t>
            </a:r>
            <a:r>
              <a:rPr lang="en-GB" dirty="0" err="1" smtClean="0"/>
              <a:t>TDCpix</a:t>
            </a:r>
            <a:r>
              <a:rPr lang="en-GB" dirty="0" smtClean="0"/>
              <a:t>)</a:t>
            </a:r>
            <a:endParaRPr lang="fr-FR" dirty="0"/>
          </a:p>
        </p:txBody>
      </p:sp>
      <p:sp>
        <p:nvSpPr>
          <p:cNvPr id="15" name="TextBox 14"/>
          <p:cNvSpPr txBox="1"/>
          <p:nvPr/>
        </p:nvSpPr>
        <p:spPr>
          <a:xfrm>
            <a:off x="4978251" y="5075892"/>
            <a:ext cx="26723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Common to the 3 stations</a:t>
            </a:r>
            <a:r>
              <a:rPr lang="en-GB" dirty="0" smtClean="0"/>
              <a:t>.</a:t>
            </a:r>
          </a:p>
          <a:p>
            <a:r>
              <a:rPr lang="en-GB" dirty="0" smtClean="0"/>
              <a:t>Sitting in rack GTK2-01</a:t>
            </a:r>
            <a:endParaRPr lang="en-GB" dirty="0" smtClean="0"/>
          </a:p>
          <a:p>
            <a:r>
              <a:rPr lang="en-GB" dirty="0" smtClean="0"/>
              <a:t>Supplies the Temp logic</a:t>
            </a:r>
          </a:p>
          <a:p>
            <a:r>
              <a:rPr lang="en-GB" dirty="0" smtClean="0"/>
              <a:t>(</a:t>
            </a:r>
            <a:r>
              <a:rPr lang="en-GB" dirty="0" err="1" smtClean="0"/>
              <a:t>VDD_temp</a:t>
            </a:r>
            <a:r>
              <a:rPr lang="en-GB" dirty="0" smtClean="0"/>
              <a:t> and 3V3_NI)</a:t>
            </a:r>
            <a:endParaRPr lang="fr-FR" dirty="0"/>
          </a:p>
        </p:txBody>
      </p:sp>
      <p:sp>
        <p:nvSpPr>
          <p:cNvPr id="16" name="TextBox 15"/>
          <p:cNvSpPr txBox="1"/>
          <p:nvPr/>
        </p:nvSpPr>
        <p:spPr>
          <a:xfrm>
            <a:off x="2538168" y="137590"/>
            <a:ext cx="4021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Low Voltage A3009 and A3009K modules</a:t>
            </a:r>
            <a:endParaRPr lang="fr-FR" dirty="0"/>
          </a:p>
        </p:txBody>
      </p:sp>
      <p:sp>
        <p:nvSpPr>
          <p:cNvPr id="17" name="TextBox 16"/>
          <p:cNvSpPr txBox="1"/>
          <p:nvPr/>
        </p:nvSpPr>
        <p:spPr>
          <a:xfrm>
            <a:off x="538593" y="5075892"/>
            <a:ext cx="2589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 x A3009K + 1 x A3009</a:t>
            </a:r>
            <a:endParaRPr lang="fr-FR" dirty="0"/>
          </a:p>
        </p:txBody>
      </p:sp>
      <p:sp>
        <p:nvSpPr>
          <p:cNvPr id="18" name="TextBox 17"/>
          <p:cNvSpPr txBox="1"/>
          <p:nvPr/>
        </p:nvSpPr>
        <p:spPr>
          <a:xfrm>
            <a:off x="5820629" y="4600958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 x A3009</a:t>
            </a:r>
            <a:endParaRPr lang="fr-FR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NA62_GTK_WGM Ferrara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59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1547664" y="714346"/>
            <a:ext cx="6548437" cy="40934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000" dirty="0" smtClean="0">
                <a:solidFill>
                  <a:schemeClr val="accent4"/>
                </a:solidFill>
              </a:rPr>
              <a:t>-     3 </a:t>
            </a:r>
            <a:r>
              <a:rPr lang="en-GB" sz="2000" dirty="0">
                <a:solidFill>
                  <a:schemeClr val="accent4"/>
                </a:solidFill>
              </a:rPr>
              <a:t>x EASY CRATES </a:t>
            </a:r>
            <a:r>
              <a:rPr lang="en-GB" sz="2000" dirty="0" smtClean="0">
                <a:solidFill>
                  <a:schemeClr val="accent4"/>
                </a:solidFill>
              </a:rPr>
              <a:t>3000 </a:t>
            </a:r>
            <a:endParaRPr lang="en-GB" sz="2000" dirty="0">
              <a:solidFill>
                <a:schemeClr val="accent4"/>
              </a:solidFill>
            </a:endParaRPr>
          </a:p>
          <a:p>
            <a:pPr marL="342900" indent="-342900">
              <a:buFontTx/>
              <a:buChar char="-"/>
              <a:defRPr/>
            </a:pPr>
            <a:r>
              <a:rPr lang="en-GB" sz="2000" dirty="0">
                <a:solidFill>
                  <a:schemeClr val="accent4"/>
                </a:solidFill>
              </a:rPr>
              <a:t>3</a:t>
            </a:r>
            <a:r>
              <a:rPr lang="en-GB" sz="2000" dirty="0" smtClean="0">
                <a:solidFill>
                  <a:schemeClr val="accent4"/>
                </a:solidFill>
              </a:rPr>
              <a:t> </a:t>
            </a:r>
            <a:r>
              <a:rPr lang="en-GB" sz="2000" dirty="0">
                <a:solidFill>
                  <a:schemeClr val="accent4"/>
                </a:solidFill>
              </a:rPr>
              <a:t>x 3009K	2</a:t>
            </a:r>
            <a:r>
              <a:rPr lang="en-GB" sz="2000" dirty="0" smtClean="0">
                <a:solidFill>
                  <a:schemeClr val="accent4"/>
                </a:solidFill>
              </a:rPr>
              <a:t> </a:t>
            </a:r>
            <a:r>
              <a:rPr lang="en-GB" sz="2000" dirty="0">
                <a:solidFill>
                  <a:schemeClr val="accent4"/>
                </a:solidFill>
              </a:rPr>
              <a:t>x </a:t>
            </a:r>
            <a:r>
              <a:rPr lang="en-GB" sz="2000" dirty="0" err="1">
                <a:solidFill>
                  <a:schemeClr val="accent4"/>
                </a:solidFill>
              </a:rPr>
              <a:t>Analog</a:t>
            </a:r>
            <a:r>
              <a:rPr lang="en-GB" sz="2000" dirty="0">
                <a:solidFill>
                  <a:schemeClr val="accent4"/>
                </a:solidFill>
              </a:rPr>
              <a:t> and </a:t>
            </a:r>
            <a:r>
              <a:rPr lang="en-GB" sz="2000" dirty="0" smtClean="0">
                <a:solidFill>
                  <a:schemeClr val="accent4"/>
                </a:solidFill>
              </a:rPr>
              <a:t>1 </a:t>
            </a:r>
            <a:r>
              <a:rPr lang="en-GB" sz="2000" dirty="0">
                <a:solidFill>
                  <a:schemeClr val="accent4"/>
                </a:solidFill>
              </a:rPr>
              <a:t>x Digital 1V2</a:t>
            </a:r>
          </a:p>
          <a:p>
            <a:pPr marL="342900" indent="-342900">
              <a:buFontTx/>
              <a:buChar char="-"/>
              <a:defRPr/>
            </a:pPr>
            <a:r>
              <a:rPr lang="en-GB" sz="2000" dirty="0" smtClean="0">
                <a:solidFill>
                  <a:schemeClr val="accent4"/>
                </a:solidFill>
              </a:rPr>
              <a:t>3 </a:t>
            </a:r>
            <a:r>
              <a:rPr lang="en-GB" sz="2000" dirty="0">
                <a:solidFill>
                  <a:schemeClr val="accent4"/>
                </a:solidFill>
              </a:rPr>
              <a:t>x 3009	2V5, 3V3, </a:t>
            </a:r>
            <a:r>
              <a:rPr lang="en-GB" sz="2000" dirty="0" smtClean="0">
                <a:solidFill>
                  <a:schemeClr val="accent4"/>
                </a:solidFill>
              </a:rPr>
              <a:t>5V</a:t>
            </a:r>
            <a:endParaRPr lang="en-GB" sz="2000" dirty="0">
              <a:solidFill>
                <a:schemeClr val="accent4"/>
              </a:solidFill>
            </a:endParaRPr>
          </a:p>
          <a:p>
            <a:pPr marL="342900" indent="-342900">
              <a:buFontTx/>
              <a:buChar char="-"/>
              <a:defRPr/>
            </a:pPr>
            <a:r>
              <a:rPr lang="en-GB" sz="2000" dirty="0">
                <a:solidFill>
                  <a:schemeClr val="accent4"/>
                </a:solidFill>
              </a:rPr>
              <a:t>1 x 3009	5V3 non interlocked</a:t>
            </a:r>
            <a:r>
              <a:rPr lang="en-GB" sz="2000" dirty="0" smtClean="0">
                <a:solidFill>
                  <a:schemeClr val="accent4"/>
                </a:solidFill>
              </a:rPr>
              <a:t>*</a:t>
            </a:r>
            <a:endParaRPr lang="en-GB" sz="2000" dirty="0">
              <a:solidFill>
                <a:schemeClr val="accent4"/>
              </a:solidFill>
            </a:endParaRPr>
          </a:p>
          <a:p>
            <a:pPr marL="342900" indent="-342900">
              <a:buFontTx/>
              <a:buChar char="-"/>
              <a:defRPr/>
            </a:pPr>
            <a:r>
              <a:rPr lang="en-GB" sz="2000" dirty="0">
                <a:solidFill>
                  <a:schemeClr val="accent4"/>
                </a:solidFill>
              </a:rPr>
              <a:t>1 A3486 </a:t>
            </a:r>
            <a:r>
              <a:rPr lang="en-GB" sz="2000" dirty="0" smtClean="0">
                <a:solidFill>
                  <a:schemeClr val="accent4"/>
                </a:solidFill>
              </a:rPr>
              <a:t>	48V </a:t>
            </a:r>
            <a:r>
              <a:rPr lang="en-GB" sz="2000" dirty="0">
                <a:solidFill>
                  <a:schemeClr val="accent4"/>
                </a:solidFill>
              </a:rPr>
              <a:t>power </a:t>
            </a:r>
            <a:r>
              <a:rPr lang="en-GB" sz="2000" dirty="0" smtClean="0">
                <a:solidFill>
                  <a:schemeClr val="accent4"/>
                </a:solidFill>
              </a:rPr>
              <a:t>supply</a:t>
            </a:r>
          </a:p>
          <a:p>
            <a:pPr marL="342900" indent="-342900">
              <a:buFontTx/>
              <a:buChar char="-"/>
              <a:defRPr/>
            </a:pPr>
            <a:r>
              <a:rPr lang="en-GB" sz="2000" dirty="0" smtClean="0">
                <a:solidFill>
                  <a:schemeClr val="accent4"/>
                </a:solidFill>
              </a:rPr>
              <a:t>4 Fan units (under each EASY crate  and A3486)</a:t>
            </a:r>
            <a:endParaRPr lang="en-GB" sz="2000" dirty="0">
              <a:solidFill>
                <a:schemeClr val="accent4"/>
              </a:solidFill>
            </a:endParaRPr>
          </a:p>
          <a:p>
            <a:pPr>
              <a:defRPr/>
            </a:pPr>
            <a:endParaRPr lang="en-GB" sz="2000" dirty="0">
              <a:solidFill>
                <a:schemeClr val="accent4"/>
              </a:solidFill>
            </a:endParaRPr>
          </a:p>
          <a:p>
            <a:pPr marL="342900" indent="-342900">
              <a:buFontTx/>
              <a:buChar char="-"/>
              <a:defRPr/>
            </a:pPr>
            <a:r>
              <a:rPr lang="en-GB" sz="2000" dirty="0">
                <a:solidFill>
                  <a:schemeClr val="accent4"/>
                </a:solidFill>
              </a:rPr>
              <a:t>1 mainframe </a:t>
            </a:r>
            <a:r>
              <a:rPr lang="en-GB" sz="2000" dirty="0" smtClean="0">
                <a:solidFill>
                  <a:schemeClr val="accent4"/>
                </a:solidFill>
              </a:rPr>
              <a:t>SY2527</a:t>
            </a:r>
            <a:endParaRPr lang="en-GB" sz="2000" dirty="0">
              <a:solidFill>
                <a:schemeClr val="accent4"/>
              </a:solidFill>
            </a:endParaRPr>
          </a:p>
          <a:p>
            <a:pPr marL="342900" indent="-342900">
              <a:buFontTx/>
              <a:buChar char="-"/>
              <a:defRPr/>
            </a:pPr>
            <a:r>
              <a:rPr lang="en-GB" sz="2000" dirty="0">
                <a:solidFill>
                  <a:schemeClr val="accent4"/>
                </a:solidFill>
              </a:rPr>
              <a:t>1 branch controller </a:t>
            </a:r>
            <a:r>
              <a:rPr lang="en-GB" sz="2000" dirty="0" smtClean="0">
                <a:solidFill>
                  <a:schemeClr val="accent4"/>
                </a:solidFill>
              </a:rPr>
              <a:t>A1676A</a:t>
            </a:r>
            <a:endParaRPr lang="en-GB" sz="2000" dirty="0">
              <a:solidFill>
                <a:schemeClr val="accent4"/>
              </a:solidFill>
            </a:endParaRPr>
          </a:p>
          <a:p>
            <a:pPr marL="342900" indent="-342900">
              <a:buFontTx/>
              <a:buChar char="-"/>
              <a:defRPr/>
            </a:pPr>
            <a:r>
              <a:rPr lang="en-GB" sz="2000" dirty="0">
                <a:solidFill>
                  <a:schemeClr val="accent4"/>
                </a:solidFill>
              </a:rPr>
              <a:t>1 HV module </a:t>
            </a:r>
            <a:r>
              <a:rPr lang="en-GB" sz="2000" dirty="0" smtClean="0">
                <a:solidFill>
                  <a:schemeClr val="accent4"/>
                </a:solidFill>
              </a:rPr>
              <a:t>A1821P </a:t>
            </a:r>
            <a:r>
              <a:rPr lang="en-GB" sz="2000" dirty="0" err="1" smtClean="0">
                <a:solidFill>
                  <a:schemeClr val="accent4"/>
                </a:solidFill>
              </a:rPr>
              <a:t>Pos</a:t>
            </a:r>
            <a:r>
              <a:rPr lang="en-GB" sz="2000" dirty="0" smtClean="0">
                <a:solidFill>
                  <a:schemeClr val="accent4"/>
                </a:solidFill>
              </a:rPr>
              <a:t> HV</a:t>
            </a:r>
            <a:endParaRPr lang="en-GB" sz="2000" dirty="0">
              <a:solidFill>
                <a:schemeClr val="accent4"/>
              </a:solidFill>
            </a:endParaRPr>
          </a:p>
          <a:p>
            <a:pPr marL="342900" indent="-342900">
              <a:buFontTx/>
              <a:buChar char="-"/>
              <a:defRPr/>
            </a:pPr>
            <a:r>
              <a:rPr lang="en-GB" sz="2000" dirty="0" smtClean="0">
                <a:solidFill>
                  <a:schemeClr val="accent4"/>
                </a:solidFill>
              </a:rPr>
              <a:t>1 HV module A1821HN </a:t>
            </a:r>
            <a:r>
              <a:rPr lang="en-GB" sz="2000" dirty="0" err="1" smtClean="0">
                <a:solidFill>
                  <a:schemeClr val="accent4"/>
                </a:solidFill>
              </a:rPr>
              <a:t>Neg</a:t>
            </a:r>
            <a:r>
              <a:rPr lang="en-GB" sz="2000" dirty="0" smtClean="0">
                <a:solidFill>
                  <a:schemeClr val="accent4"/>
                </a:solidFill>
              </a:rPr>
              <a:t> HV</a:t>
            </a:r>
            <a:endParaRPr lang="en-GB" sz="2000" dirty="0">
              <a:solidFill>
                <a:schemeClr val="accent4"/>
              </a:solidFill>
            </a:endParaRPr>
          </a:p>
          <a:p>
            <a:pPr>
              <a:defRPr/>
            </a:pPr>
            <a:endParaRPr lang="en-GB" sz="2000" dirty="0">
              <a:solidFill>
                <a:schemeClr val="accent4"/>
              </a:solidFill>
            </a:endParaRPr>
          </a:p>
          <a:p>
            <a:pPr marL="342900" indent="-342900">
              <a:buFontTx/>
              <a:buChar char="-"/>
              <a:defRPr/>
            </a:pPr>
            <a:endParaRPr lang="en-GB" sz="2000" dirty="0">
              <a:solidFill>
                <a:schemeClr val="accent4"/>
              </a:solidFill>
            </a:endParaRPr>
          </a:p>
        </p:txBody>
      </p:sp>
      <p:sp>
        <p:nvSpPr>
          <p:cNvPr id="34820" name="TextBox 3"/>
          <p:cNvSpPr txBox="1">
            <a:spLocks noChangeArrowheads="1"/>
          </p:cNvSpPr>
          <p:nvPr/>
        </p:nvSpPr>
        <p:spPr bwMode="auto">
          <a:xfrm>
            <a:off x="2123728" y="314236"/>
            <a:ext cx="46556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r-FR" sz="2000" dirty="0"/>
              <a:t>What </a:t>
            </a:r>
            <a:r>
              <a:rPr lang="en-GB" altLang="fr-FR" sz="2000" dirty="0" smtClean="0"/>
              <a:t>is installed in TCC8 and Bat 918?</a:t>
            </a:r>
            <a:endParaRPr lang="fr-FR" altLang="fr-FR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95536" y="6381328"/>
            <a:ext cx="2133600" cy="365125"/>
          </a:xfrm>
        </p:spPr>
        <p:txBody>
          <a:bodyPr/>
          <a:lstStyle/>
          <a:p>
            <a:r>
              <a:rPr lang="fr-FR" smtClean="0"/>
              <a:t>02/09/2014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NA62_GTK_WGM Ferrara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CEB5-8A15-47C1-B48C-2F5229057088}" type="slidenum">
              <a:rPr lang="fr-FR" smtClean="0"/>
              <a:t>6</a:t>
            </a:fld>
            <a:endParaRPr lang="fr-FR"/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1979712" y="4388525"/>
            <a:ext cx="212269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r-FR" sz="2000" dirty="0"/>
              <a:t>What </a:t>
            </a:r>
            <a:r>
              <a:rPr lang="en-GB" altLang="fr-FR" sz="2000" dirty="0" smtClean="0"/>
              <a:t>is missing?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 dirty="0"/>
          </a:p>
        </p:txBody>
      </p:sp>
      <p:sp>
        <p:nvSpPr>
          <p:cNvPr id="15" name="TextBox 14"/>
          <p:cNvSpPr txBox="1"/>
          <p:nvPr/>
        </p:nvSpPr>
        <p:spPr>
          <a:xfrm flipH="1">
            <a:off x="1547663" y="4811286"/>
            <a:ext cx="75963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  <a:defRPr/>
            </a:pPr>
            <a:r>
              <a:rPr lang="en-GB" sz="2000" dirty="0" smtClean="0">
                <a:solidFill>
                  <a:srgbClr val="FFC000"/>
                </a:solidFill>
              </a:rPr>
              <a:t>3 </a:t>
            </a:r>
            <a:r>
              <a:rPr lang="en-GB" sz="2000" dirty="0">
                <a:solidFill>
                  <a:srgbClr val="FFC000"/>
                </a:solidFill>
              </a:rPr>
              <a:t>x 3009K	2</a:t>
            </a:r>
            <a:r>
              <a:rPr lang="en-GB" sz="2000" dirty="0" smtClean="0">
                <a:solidFill>
                  <a:srgbClr val="FFC000"/>
                </a:solidFill>
              </a:rPr>
              <a:t> </a:t>
            </a:r>
            <a:r>
              <a:rPr lang="en-GB" sz="2000" dirty="0">
                <a:solidFill>
                  <a:srgbClr val="FFC000"/>
                </a:solidFill>
              </a:rPr>
              <a:t>x </a:t>
            </a:r>
            <a:r>
              <a:rPr lang="en-GB" sz="2000" dirty="0" err="1">
                <a:solidFill>
                  <a:srgbClr val="FFC000"/>
                </a:solidFill>
              </a:rPr>
              <a:t>Analog</a:t>
            </a:r>
            <a:r>
              <a:rPr lang="en-GB" sz="2000" dirty="0">
                <a:solidFill>
                  <a:srgbClr val="FFC000"/>
                </a:solidFill>
              </a:rPr>
              <a:t> and </a:t>
            </a:r>
            <a:r>
              <a:rPr lang="en-GB" sz="2000" dirty="0" smtClean="0">
                <a:solidFill>
                  <a:srgbClr val="FFC000"/>
                </a:solidFill>
              </a:rPr>
              <a:t>1 </a:t>
            </a:r>
            <a:r>
              <a:rPr lang="en-GB" sz="2000" dirty="0">
                <a:solidFill>
                  <a:srgbClr val="FFC000"/>
                </a:solidFill>
              </a:rPr>
              <a:t>x Digital </a:t>
            </a:r>
            <a:r>
              <a:rPr lang="en-GB" sz="2000" dirty="0" smtClean="0">
                <a:solidFill>
                  <a:srgbClr val="FFC000"/>
                </a:solidFill>
              </a:rPr>
              <a:t>1V2 </a:t>
            </a:r>
          </a:p>
          <a:p>
            <a:pPr>
              <a:defRPr/>
            </a:pPr>
            <a:r>
              <a:rPr lang="en-GB" sz="2000" dirty="0" smtClean="0"/>
              <a:t>2 new modules: </a:t>
            </a:r>
            <a:r>
              <a:rPr lang="en-GB" sz="2000" dirty="0"/>
              <a:t>d</a:t>
            </a:r>
            <a:r>
              <a:rPr lang="en-GB" sz="2000" dirty="0" smtClean="0"/>
              <a:t>elivery time expected for September</a:t>
            </a:r>
          </a:p>
          <a:p>
            <a:pPr>
              <a:defRPr/>
            </a:pPr>
            <a:r>
              <a:rPr lang="en-GB" sz="2000" dirty="0" smtClean="0"/>
              <a:t>1 broken </a:t>
            </a:r>
            <a:r>
              <a:rPr lang="en-GB" sz="2000" dirty="0"/>
              <a:t>module ( </a:t>
            </a:r>
            <a:r>
              <a:rPr lang="en-GB" sz="2000" dirty="0" smtClean="0"/>
              <a:t>gave OVC on 48V): sent to CAEN for reparation. </a:t>
            </a:r>
            <a:endParaRPr lang="en-GB" sz="2000" dirty="0">
              <a:solidFill>
                <a:schemeClr val="accent4"/>
              </a:solidFill>
            </a:endParaRPr>
          </a:p>
        </p:txBody>
      </p:sp>
      <p:sp>
        <p:nvSpPr>
          <p:cNvPr id="6" name="Left Bracket 5"/>
          <p:cNvSpPr/>
          <p:nvPr/>
        </p:nvSpPr>
        <p:spPr>
          <a:xfrm>
            <a:off x="1259632" y="908720"/>
            <a:ext cx="288031" cy="1584176"/>
          </a:xfrm>
          <a:prstGeom prst="leftBracket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Left Bracket 16"/>
          <p:cNvSpPr/>
          <p:nvPr/>
        </p:nvSpPr>
        <p:spPr>
          <a:xfrm>
            <a:off x="1268016" y="3068960"/>
            <a:ext cx="288031" cy="936104"/>
          </a:xfrm>
          <a:prstGeom prst="leftBracket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extBox 6"/>
          <p:cNvSpPr txBox="1"/>
          <p:nvPr/>
        </p:nvSpPr>
        <p:spPr>
          <a:xfrm>
            <a:off x="467544" y="1516142"/>
            <a:ext cx="656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TCC8</a:t>
            </a:r>
            <a:endParaRPr lang="fr-FR" dirty="0"/>
          </a:p>
        </p:txBody>
      </p:sp>
      <p:sp>
        <p:nvSpPr>
          <p:cNvPr id="19" name="TextBox 18"/>
          <p:cNvSpPr txBox="1"/>
          <p:nvPr/>
        </p:nvSpPr>
        <p:spPr>
          <a:xfrm>
            <a:off x="413438" y="3352346"/>
            <a:ext cx="846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Bat918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361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6BC3A-8738-483A-A0B3-4919D5FB4BC7}" type="slidenum">
              <a:rPr lang="fr-FR" smtClean="0"/>
              <a:t>7</a:t>
            </a:fld>
            <a:endParaRPr lang="fr-FR"/>
          </a:p>
        </p:txBody>
      </p:sp>
      <p:sp>
        <p:nvSpPr>
          <p:cNvPr id="6" name="TextBox 5"/>
          <p:cNvSpPr txBox="1"/>
          <p:nvPr/>
        </p:nvSpPr>
        <p:spPr>
          <a:xfrm>
            <a:off x="539552" y="1124744"/>
            <a:ext cx="475252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+mj-lt"/>
              <a:buAutoNum type="arabicPeriod"/>
            </a:pPr>
            <a:r>
              <a:rPr lang="en-GB" sz="2800" dirty="0" smtClean="0">
                <a:solidFill>
                  <a:schemeClr val="tx1">
                    <a:lumMod val="50000"/>
                  </a:schemeClr>
                </a:solidFill>
              </a:rPr>
              <a:t>Power Supplies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2800" dirty="0" smtClean="0"/>
              <a:t>Cables &amp; </a:t>
            </a:r>
            <a:r>
              <a:rPr lang="en-GB" sz="2800" dirty="0" err="1" smtClean="0"/>
              <a:t>Fibers</a:t>
            </a:r>
            <a:endParaRPr lang="en-GB" sz="2800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GB" sz="2800" dirty="0" err="1" smtClean="0">
                <a:solidFill>
                  <a:schemeClr val="tx1">
                    <a:lumMod val="50000"/>
                  </a:schemeClr>
                </a:solidFill>
              </a:rPr>
              <a:t>GTK_carriers</a:t>
            </a:r>
            <a:endParaRPr lang="en-GB" sz="2800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GB" sz="2800" dirty="0" smtClean="0">
                <a:solidFill>
                  <a:schemeClr val="tx1">
                    <a:lumMod val="50000"/>
                  </a:schemeClr>
                </a:solidFill>
              </a:rPr>
              <a:t>4 Summary</a:t>
            </a:r>
            <a:endParaRPr lang="en-GB" sz="2800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endParaRPr lang="en-GB" sz="2800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endParaRPr lang="en-GB" sz="2800" dirty="0" smtClean="0"/>
          </a:p>
          <a:p>
            <a:pPr lvl="1"/>
            <a:endParaRPr lang="en-GB" sz="2800" dirty="0" smtClean="0"/>
          </a:p>
          <a:p>
            <a:pPr marL="800100" lvl="1" indent="-342900">
              <a:buFont typeface="+mj-lt"/>
              <a:buAutoNum type="arabicPeriod"/>
            </a:pPr>
            <a:endParaRPr lang="en-GB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02/09/2014</a:t>
            </a:r>
            <a:endParaRPr lang="fr-F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NA62_GTK_WGM Ferrara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235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02/09/2014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NA62_GTK_WGM Ferrara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CEB5-8A15-47C1-B48C-2F5229057088}" type="slidenum">
              <a:rPr lang="fr-FR" smtClean="0"/>
              <a:t>8</a:t>
            </a:fld>
            <a:endParaRPr lang="fr-FR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2696"/>
            <a:ext cx="8460432" cy="57775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67944" y="332656"/>
            <a:ext cx="656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TCC8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6730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772400" y="3048000"/>
            <a:ext cx="381000" cy="3200400"/>
          </a:xfrm>
          <a:prstGeom prst="rect">
            <a:avLst/>
          </a:prstGeom>
          <a:solidFill>
            <a:schemeClr val="tx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84" name="Straight Connector 83"/>
          <p:cNvCxnSpPr/>
          <p:nvPr/>
        </p:nvCxnSpPr>
        <p:spPr>
          <a:xfrm>
            <a:off x="7205809" y="4246007"/>
            <a:ext cx="2465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001196" y="3719777"/>
            <a:ext cx="3224434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</a:rPr>
              <a:t>Each </a:t>
            </a:r>
            <a:r>
              <a:rPr lang="en-US" dirty="0">
                <a:latin typeface="+mj-lt"/>
              </a:rPr>
              <a:t>Patch Panel</a:t>
            </a:r>
            <a:r>
              <a:rPr lang="en-US" dirty="0" smtClean="0">
                <a:latin typeface="+mj-lt"/>
              </a:rPr>
              <a:t>:</a:t>
            </a:r>
            <a:endParaRPr lang="en-US" dirty="0">
              <a:latin typeface="+mj-lt"/>
            </a:endParaRPr>
          </a:p>
          <a:p>
            <a:r>
              <a:rPr lang="en-US" sz="1600" dirty="0">
                <a:latin typeface="+mj-lt"/>
              </a:rPr>
              <a:t>10 x </a:t>
            </a:r>
            <a:r>
              <a:rPr lang="en-US" sz="1600" dirty="0" smtClean="0">
                <a:latin typeface="+mj-lt"/>
              </a:rPr>
              <a:t>1.2V Digital</a:t>
            </a:r>
            <a:endParaRPr lang="en-US" sz="1600" dirty="0">
              <a:latin typeface="+mj-lt"/>
            </a:endParaRPr>
          </a:p>
          <a:p>
            <a:r>
              <a:rPr lang="en-US" sz="1600" dirty="0">
                <a:latin typeface="+mj-lt"/>
              </a:rPr>
              <a:t>10 x 1.2V Analog</a:t>
            </a:r>
          </a:p>
          <a:p>
            <a:r>
              <a:rPr lang="en-US" sz="1600" dirty="0">
                <a:latin typeface="+mj-lt"/>
              </a:rPr>
              <a:t>1 x 3.3V </a:t>
            </a:r>
            <a:r>
              <a:rPr lang="en-US" sz="1600" dirty="0" smtClean="0">
                <a:latin typeface="+mj-lt"/>
              </a:rPr>
              <a:t>Dig</a:t>
            </a:r>
          </a:p>
          <a:p>
            <a:r>
              <a:rPr lang="en-US" sz="1600" dirty="0" smtClean="0">
                <a:latin typeface="+mj-lt"/>
              </a:rPr>
              <a:t>1 x 2.5V Dig</a:t>
            </a:r>
          </a:p>
          <a:p>
            <a:r>
              <a:rPr lang="en-US" sz="1600" dirty="0" smtClean="0">
                <a:latin typeface="+mj-lt"/>
              </a:rPr>
              <a:t>1 x 5V Dig</a:t>
            </a:r>
          </a:p>
          <a:p>
            <a:r>
              <a:rPr lang="en-US" sz="1600" dirty="0" smtClean="0">
                <a:latin typeface="+mj-lt"/>
              </a:rPr>
              <a:t>10 x Analog senses</a:t>
            </a:r>
          </a:p>
          <a:p>
            <a:r>
              <a:rPr lang="en-US" sz="1600" dirty="0" smtClean="0">
                <a:latin typeface="+mj-lt"/>
              </a:rPr>
              <a:t>16 x digital senses</a:t>
            </a:r>
          </a:p>
          <a:p>
            <a:r>
              <a:rPr lang="en-US" sz="1600" dirty="0" smtClean="0">
                <a:latin typeface="+mj-lt"/>
              </a:rPr>
              <a:t>1 x 5.3V dig (NON interlocked)</a:t>
            </a:r>
            <a:endParaRPr lang="en-US" sz="1600" dirty="0">
              <a:latin typeface="+mj-lt"/>
            </a:endParaRPr>
          </a:p>
          <a:p>
            <a:r>
              <a:rPr lang="en-US" sz="1600" dirty="0">
                <a:latin typeface="+mj-lt"/>
              </a:rPr>
              <a:t>1 x </a:t>
            </a:r>
            <a:r>
              <a:rPr lang="en-US" sz="1600" dirty="0" smtClean="0">
                <a:latin typeface="+mj-lt"/>
              </a:rPr>
              <a:t>Bias (~500 to 1000V)</a:t>
            </a:r>
          </a:p>
          <a:p>
            <a:r>
              <a:rPr lang="en-US" sz="1600" dirty="0" smtClean="0">
                <a:latin typeface="+mj-lt"/>
              </a:rPr>
              <a:t>1 x 10 temperature interlocks</a:t>
            </a:r>
            <a:endParaRPr lang="en-US" sz="1600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0400" y="1219200"/>
            <a:ext cx="685800" cy="5105400"/>
          </a:xfrm>
          <a:prstGeom prst="rect">
            <a:avLst/>
          </a:prstGeom>
          <a:solidFill>
            <a:schemeClr val="tx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67000" y="1219200"/>
            <a:ext cx="304800" cy="6858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667000" y="3124200"/>
            <a:ext cx="304800" cy="6858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2667000" y="5638800"/>
            <a:ext cx="304800" cy="6858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514600" y="5181600"/>
            <a:ext cx="606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libri" pitchFamily="34" charset="0"/>
              </a:rPr>
              <a:t>Patch</a:t>
            </a:r>
          </a:p>
          <a:p>
            <a:r>
              <a:rPr lang="en-US" sz="1200" dirty="0" smtClean="0">
                <a:latin typeface="Calibri" pitchFamily="34" charset="0"/>
              </a:rPr>
              <a:t>Panel3</a:t>
            </a:r>
            <a:endParaRPr lang="en-GB" dirty="0"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14600" y="2667000"/>
            <a:ext cx="60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Calibri" pitchFamily="34" charset="0"/>
              </a:rPr>
              <a:t>Patch</a:t>
            </a:r>
          </a:p>
          <a:p>
            <a:r>
              <a:rPr lang="en-US" sz="1200" dirty="0" smtClean="0">
                <a:latin typeface="Calibri" pitchFamily="34" charset="0"/>
              </a:rPr>
              <a:t>Panel2</a:t>
            </a:r>
            <a:endParaRPr lang="en-GB" sz="1200" dirty="0">
              <a:latin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38634" y="609600"/>
            <a:ext cx="60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Calibri" pitchFamily="34" charset="0"/>
              </a:rPr>
              <a:t>Patch</a:t>
            </a:r>
          </a:p>
          <a:p>
            <a:r>
              <a:rPr lang="en-US" sz="1200" dirty="0" smtClean="0">
                <a:latin typeface="Calibri" pitchFamily="34" charset="0"/>
              </a:rPr>
              <a:t>Panel1</a:t>
            </a:r>
            <a:endParaRPr lang="en-GB" sz="1200" dirty="0">
              <a:latin typeface="Calibri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3581400" y="3200400"/>
            <a:ext cx="365489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 flipH="1" flipV="1">
            <a:off x="2743200" y="2362200"/>
            <a:ext cx="16764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>
            <a:off x="2819400" y="1524000"/>
            <a:ext cx="762000" cy="158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>
            <a:off x="3581400" y="3429000"/>
            <a:ext cx="3886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581400" y="3657600"/>
            <a:ext cx="365489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>
            <a:off x="2819400" y="3429000"/>
            <a:ext cx="762000" cy="158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2438400" y="4800600"/>
            <a:ext cx="2286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>
            <a:off x="2819400" y="5943600"/>
            <a:ext cx="762000" cy="158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2209800" y="1524000"/>
            <a:ext cx="609600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209800" y="3429000"/>
            <a:ext cx="609600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209800" y="5943600"/>
            <a:ext cx="609600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143000" y="1219200"/>
            <a:ext cx="1066800" cy="685800"/>
          </a:xfrm>
          <a:prstGeom prst="rect">
            <a:avLst/>
          </a:prstGeom>
          <a:solidFill>
            <a:schemeClr val="accent1">
              <a:alpha val="20000"/>
            </a:schemeClr>
          </a:solidFill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</a:rPr>
              <a:t>GTK</a:t>
            </a:r>
          </a:p>
          <a:p>
            <a:pPr algn="ctr"/>
            <a:r>
              <a:rPr lang="en-US" dirty="0" smtClean="0">
                <a:latin typeface="Calibri" pitchFamily="34" charset="0"/>
              </a:rPr>
              <a:t>Station 1</a:t>
            </a:r>
            <a:endParaRPr lang="en-GB" dirty="0">
              <a:latin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43000" y="3124200"/>
            <a:ext cx="1066800" cy="685800"/>
          </a:xfrm>
          <a:prstGeom prst="rect">
            <a:avLst/>
          </a:prstGeom>
          <a:solidFill>
            <a:schemeClr val="accent1">
              <a:alpha val="20000"/>
            </a:schemeClr>
          </a:solidFill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</a:rPr>
              <a:t>GTK</a:t>
            </a:r>
          </a:p>
          <a:p>
            <a:pPr algn="ctr"/>
            <a:r>
              <a:rPr lang="en-US" dirty="0" smtClean="0">
                <a:latin typeface="Calibri" pitchFamily="34" charset="0"/>
              </a:rPr>
              <a:t>Station 2</a:t>
            </a:r>
            <a:endParaRPr lang="en-GB" dirty="0">
              <a:latin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143000" y="5638800"/>
            <a:ext cx="1066800" cy="685800"/>
          </a:xfrm>
          <a:prstGeom prst="rect">
            <a:avLst/>
          </a:prstGeom>
          <a:solidFill>
            <a:schemeClr val="accent1">
              <a:alpha val="20000"/>
            </a:schemeClr>
          </a:solidFill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itchFamily="34" charset="0"/>
              </a:rPr>
              <a:t>GTK</a:t>
            </a:r>
          </a:p>
          <a:p>
            <a:pPr algn="ctr"/>
            <a:r>
              <a:rPr lang="en-US" dirty="0" smtClean="0">
                <a:latin typeface="Calibri" pitchFamily="34" charset="0"/>
              </a:rPr>
              <a:t>Station 3</a:t>
            </a:r>
            <a:endParaRPr lang="en-GB" dirty="0">
              <a:latin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467600" y="3048000"/>
            <a:ext cx="838200" cy="762000"/>
          </a:xfrm>
          <a:prstGeom prst="rect">
            <a:avLst/>
          </a:prstGeom>
          <a:solidFill>
            <a:schemeClr val="accent6">
              <a:lumMod val="60000"/>
              <a:lumOff val="40000"/>
              <a:alpha val="2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latin typeface="Calibri" pitchFamily="34" charset="0"/>
              </a:rPr>
              <a:t>Electronic</a:t>
            </a:r>
          </a:p>
          <a:p>
            <a:pPr algn="ctr"/>
            <a:r>
              <a:rPr lang="en-US" dirty="0" smtClean="0">
                <a:latin typeface="Calibri" pitchFamily="34" charset="0"/>
              </a:rPr>
              <a:t>Rack 2</a:t>
            </a:r>
            <a:endParaRPr lang="en-GB" dirty="0">
              <a:latin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467600" y="2209800"/>
            <a:ext cx="838200" cy="762000"/>
          </a:xfrm>
          <a:prstGeom prst="rect">
            <a:avLst/>
          </a:prstGeom>
          <a:solidFill>
            <a:schemeClr val="accent6">
              <a:lumMod val="60000"/>
              <a:lumOff val="40000"/>
              <a:alpha val="2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latin typeface="Calibri" pitchFamily="34" charset="0"/>
              </a:rPr>
              <a:t>Electronic</a:t>
            </a:r>
          </a:p>
          <a:p>
            <a:pPr algn="ctr"/>
            <a:r>
              <a:rPr lang="en-US" dirty="0" smtClean="0">
                <a:latin typeface="Calibri" pitchFamily="34" charset="0"/>
              </a:rPr>
              <a:t>Rack 1</a:t>
            </a:r>
            <a:endParaRPr lang="en-GB" dirty="0">
              <a:latin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467600" y="3886200"/>
            <a:ext cx="838200" cy="762000"/>
          </a:xfrm>
          <a:prstGeom prst="rect">
            <a:avLst/>
          </a:prstGeom>
          <a:solidFill>
            <a:schemeClr val="accent6">
              <a:lumMod val="60000"/>
              <a:lumOff val="40000"/>
              <a:alpha val="2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latin typeface="Calibri" pitchFamily="34" charset="0"/>
              </a:rPr>
              <a:t>Electronic</a:t>
            </a:r>
          </a:p>
          <a:p>
            <a:pPr algn="ctr"/>
            <a:r>
              <a:rPr lang="en-US" dirty="0" smtClean="0">
                <a:latin typeface="Calibri" pitchFamily="34" charset="0"/>
              </a:rPr>
              <a:t>Rack 3</a:t>
            </a:r>
            <a:endParaRPr lang="en-GB" dirty="0">
              <a:latin typeface="Calibri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-1676400" y="3657600"/>
            <a:ext cx="4876800" cy="0"/>
          </a:xfrm>
          <a:prstGeom prst="line">
            <a:avLst/>
          </a:prstGeom>
          <a:ln w="38100" cmpd="sng">
            <a:solidFill>
              <a:schemeClr val="bg1">
                <a:alpha val="20000"/>
              </a:schemeClr>
            </a:solidFill>
            <a:tailEnd type="none"/>
          </a:ln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381000" y="1219200"/>
            <a:ext cx="381000" cy="381000"/>
          </a:xfrm>
          <a:prstGeom prst="line">
            <a:avLst/>
          </a:prstGeom>
          <a:ln w="38100" cmpd="sng">
            <a:solidFill>
              <a:schemeClr val="bg1">
                <a:alpha val="20000"/>
              </a:schemeClr>
            </a:solidFill>
            <a:tailEnd type="none"/>
          </a:ln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381000" y="1524000"/>
            <a:ext cx="381000" cy="381000"/>
          </a:xfrm>
          <a:prstGeom prst="line">
            <a:avLst/>
          </a:prstGeom>
          <a:ln w="38100" cmpd="sng">
            <a:solidFill>
              <a:schemeClr val="bg1">
                <a:alpha val="20000"/>
              </a:schemeClr>
            </a:solidFill>
            <a:tailEnd type="none"/>
          </a:ln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381000" y="1828800"/>
            <a:ext cx="381000" cy="381000"/>
          </a:xfrm>
          <a:prstGeom prst="line">
            <a:avLst/>
          </a:prstGeom>
          <a:ln w="38100" cmpd="sng">
            <a:solidFill>
              <a:schemeClr val="bg1">
                <a:alpha val="20000"/>
              </a:schemeClr>
            </a:solidFill>
            <a:tailEnd type="none"/>
          </a:ln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381000" y="2133600"/>
            <a:ext cx="381000" cy="381000"/>
          </a:xfrm>
          <a:prstGeom prst="line">
            <a:avLst/>
          </a:prstGeom>
          <a:ln w="38100" cmpd="sng">
            <a:solidFill>
              <a:schemeClr val="bg1">
                <a:alpha val="20000"/>
              </a:schemeClr>
            </a:solidFill>
            <a:tailEnd type="none"/>
          </a:ln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>
            <a:off x="381000" y="2438400"/>
            <a:ext cx="381000" cy="381000"/>
          </a:xfrm>
          <a:prstGeom prst="line">
            <a:avLst/>
          </a:prstGeom>
          <a:ln w="38100" cmpd="sng">
            <a:solidFill>
              <a:schemeClr val="bg1">
                <a:alpha val="20000"/>
              </a:schemeClr>
            </a:solidFill>
            <a:tailEnd type="none"/>
          </a:ln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381000" y="2743200"/>
            <a:ext cx="381000" cy="381000"/>
          </a:xfrm>
          <a:prstGeom prst="line">
            <a:avLst/>
          </a:prstGeom>
          <a:ln w="38100" cmpd="sng">
            <a:solidFill>
              <a:schemeClr val="bg1">
                <a:alpha val="20000"/>
              </a:schemeClr>
            </a:solidFill>
            <a:tailEnd type="none"/>
          </a:ln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>
            <a:off x="381000" y="3048000"/>
            <a:ext cx="381000" cy="381000"/>
          </a:xfrm>
          <a:prstGeom prst="line">
            <a:avLst/>
          </a:prstGeom>
          <a:ln w="38100" cmpd="sng">
            <a:solidFill>
              <a:schemeClr val="bg1">
                <a:alpha val="20000"/>
              </a:schemeClr>
            </a:solidFill>
            <a:tailEnd type="none"/>
          </a:ln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381000" y="3352800"/>
            <a:ext cx="381000" cy="381000"/>
          </a:xfrm>
          <a:prstGeom prst="line">
            <a:avLst/>
          </a:prstGeom>
          <a:ln w="38100" cmpd="sng">
            <a:solidFill>
              <a:schemeClr val="bg1">
                <a:alpha val="20000"/>
              </a:schemeClr>
            </a:solidFill>
            <a:tailEnd type="none"/>
          </a:ln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>
            <a:off x="381000" y="3657600"/>
            <a:ext cx="381000" cy="381000"/>
          </a:xfrm>
          <a:prstGeom prst="line">
            <a:avLst/>
          </a:prstGeom>
          <a:ln w="38100" cmpd="sng">
            <a:solidFill>
              <a:schemeClr val="bg1">
                <a:alpha val="20000"/>
              </a:schemeClr>
            </a:solidFill>
            <a:tailEnd type="none"/>
          </a:ln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>
            <a:off x="381000" y="3962400"/>
            <a:ext cx="381000" cy="381000"/>
          </a:xfrm>
          <a:prstGeom prst="line">
            <a:avLst/>
          </a:prstGeom>
          <a:ln w="38100" cmpd="sng">
            <a:solidFill>
              <a:schemeClr val="bg1">
                <a:alpha val="20000"/>
              </a:schemeClr>
            </a:solidFill>
            <a:tailEnd type="none"/>
          </a:ln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>
            <a:off x="381000" y="4267200"/>
            <a:ext cx="381000" cy="381000"/>
          </a:xfrm>
          <a:prstGeom prst="line">
            <a:avLst/>
          </a:prstGeom>
          <a:ln w="38100" cmpd="sng">
            <a:solidFill>
              <a:schemeClr val="bg1">
                <a:alpha val="20000"/>
              </a:schemeClr>
            </a:solidFill>
            <a:tailEnd type="none"/>
          </a:ln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381000" y="4572000"/>
            <a:ext cx="381000" cy="381000"/>
          </a:xfrm>
          <a:prstGeom prst="line">
            <a:avLst/>
          </a:prstGeom>
          <a:ln w="38100" cmpd="sng">
            <a:solidFill>
              <a:schemeClr val="bg1">
                <a:alpha val="20000"/>
              </a:schemeClr>
            </a:solidFill>
            <a:tailEnd type="none"/>
          </a:ln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381000" y="4876800"/>
            <a:ext cx="381000" cy="381000"/>
          </a:xfrm>
          <a:prstGeom prst="line">
            <a:avLst/>
          </a:prstGeom>
          <a:ln w="38100" cmpd="sng">
            <a:solidFill>
              <a:schemeClr val="bg1">
                <a:alpha val="20000"/>
              </a:schemeClr>
            </a:solidFill>
            <a:tailEnd type="none"/>
          </a:ln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>
            <a:off x="381000" y="5181600"/>
            <a:ext cx="381000" cy="381000"/>
          </a:xfrm>
          <a:prstGeom prst="line">
            <a:avLst/>
          </a:prstGeom>
          <a:ln w="38100" cmpd="sng">
            <a:solidFill>
              <a:schemeClr val="bg1">
                <a:alpha val="20000"/>
              </a:schemeClr>
            </a:solidFill>
            <a:tailEnd type="none"/>
          </a:ln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5400000">
            <a:off x="381000" y="5486400"/>
            <a:ext cx="381000" cy="381000"/>
          </a:xfrm>
          <a:prstGeom prst="line">
            <a:avLst/>
          </a:prstGeom>
          <a:ln w="38100" cmpd="sng">
            <a:solidFill>
              <a:schemeClr val="bg1">
                <a:alpha val="20000"/>
              </a:schemeClr>
            </a:solidFill>
            <a:tailEnd type="none"/>
          </a:ln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381000" y="5791200"/>
            <a:ext cx="381000" cy="381000"/>
          </a:xfrm>
          <a:prstGeom prst="line">
            <a:avLst/>
          </a:prstGeom>
          <a:ln w="38100" cmpd="sng">
            <a:solidFill>
              <a:schemeClr val="bg1">
                <a:alpha val="20000"/>
              </a:schemeClr>
            </a:solidFill>
            <a:tailEnd type="none"/>
          </a:ln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381000" y="6096000"/>
            <a:ext cx="381000" cy="381000"/>
          </a:xfrm>
          <a:prstGeom prst="line">
            <a:avLst/>
          </a:prstGeom>
          <a:ln w="38100" cmpd="sng">
            <a:solidFill>
              <a:schemeClr val="bg1">
                <a:alpha val="20000"/>
              </a:schemeClr>
            </a:solidFill>
            <a:tailEnd type="none"/>
          </a:ln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>
            <a:off x="6096000" y="3657600"/>
            <a:ext cx="4876800" cy="0"/>
          </a:xfrm>
          <a:prstGeom prst="line">
            <a:avLst/>
          </a:prstGeom>
          <a:ln w="38100" cmpd="sng">
            <a:solidFill>
              <a:schemeClr val="bg1">
                <a:alpha val="2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10800000">
            <a:off x="8534400" y="1219200"/>
            <a:ext cx="381000" cy="381000"/>
          </a:xfrm>
          <a:prstGeom prst="line">
            <a:avLst/>
          </a:prstGeom>
          <a:ln w="38100" cmpd="sng">
            <a:solidFill>
              <a:schemeClr val="bg1">
                <a:alpha val="2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10800000">
            <a:off x="8534400" y="1524000"/>
            <a:ext cx="381000" cy="381000"/>
          </a:xfrm>
          <a:prstGeom prst="line">
            <a:avLst/>
          </a:prstGeom>
          <a:ln w="38100" cmpd="sng">
            <a:solidFill>
              <a:schemeClr val="bg1">
                <a:alpha val="2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10800000">
            <a:off x="8534400" y="1828800"/>
            <a:ext cx="381000" cy="381000"/>
          </a:xfrm>
          <a:prstGeom prst="line">
            <a:avLst/>
          </a:prstGeom>
          <a:ln w="38100" cmpd="sng">
            <a:solidFill>
              <a:schemeClr val="bg1">
                <a:alpha val="2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10800000">
            <a:off x="8534400" y="2133600"/>
            <a:ext cx="381000" cy="381000"/>
          </a:xfrm>
          <a:prstGeom prst="line">
            <a:avLst/>
          </a:prstGeom>
          <a:ln w="38100" cmpd="sng">
            <a:solidFill>
              <a:schemeClr val="bg1">
                <a:alpha val="2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10800000">
            <a:off x="8534400" y="2438400"/>
            <a:ext cx="381000" cy="381000"/>
          </a:xfrm>
          <a:prstGeom prst="line">
            <a:avLst/>
          </a:prstGeom>
          <a:ln w="38100" cmpd="sng">
            <a:solidFill>
              <a:schemeClr val="bg1">
                <a:alpha val="2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10800000">
            <a:off x="8534400" y="2743200"/>
            <a:ext cx="381000" cy="381000"/>
          </a:xfrm>
          <a:prstGeom prst="line">
            <a:avLst/>
          </a:prstGeom>
          <a:ln w="38100" cmpd="sng">
            <a:solidFill>
              <a:schemeClr val="bg1">
                <a:alpha val="2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10800000">
            <a:off x="8534400" y="3048000"/>
            <a:ext cx="381000" cy="381000"/>
          </a:xfrm>
          <a:prstGeom prst="line">
            <a:avLst/>
          </a:prstGeom>
          <a:ln w="38100" cmpd="sng">
            <a:solidFill>
              <a:schemeClr val="bg1">
                <a:alpha val="2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10800000">
            <a:off x="8534400" y="3352800"/>
            <a:ext cx="381000" cy="381000"/>
          </a:xfrm>
          <a:prstGeom prst="line">
            <a:avLst/>
          </a:prstGeom>
          <a:ln w="38100" cmpd="sng">
            <a:solidFill>
              <a:schemeClr val="bg1">
                <a:alpha val="2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10800000">
            <a:off x="8534400" y="3657600"/>
            <a:ext cx="381000" cy="381000"/>
          </a:xfrm>
          <a:prstGeom prst="line">
            <a:avLst/>
          </a:prstGeom>
          <a:ln w="38100" cmpd="sng">
            <a:solidFill>
              <a:schemeClr val="bg1">
                <a:alpha val="2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10800000">
            <a:off x="8534400" y="3962400"/>
            <a:ext cx="381000" cy="381000"/>
          </a:xfrm>
          <a:prstGeom prst="line">
            <a:avLst/>
          </a:prstGeom>
          <a:ln w="38100" cmpd="sng">
            <a:solidFill>
              <a:schemeClr val="bg1">
                <a:alpha val="2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rot="10800000">
            <a:off x="8534400" y="4267200"/>
            <a:ext cx="381000" cy="381000"/>
          </a:xfrm>
          <a:prstGeom prst="line">
            <a:avLst/>
          </a:prstGeom>
          <a:ln w="38100" cmpd="sng">
            <a:solidFill>
              <a:schemeClr val="bg1">
                <a:alpha val="2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10800000">
            <a:off x="8534400" y="4572000"/>
            <a:ext cx="381000" cy="381000"/>
          </a:xfrm>
          <a:prstGeom prst="line">
            <a:avLst/>
          </a:prstGeom>
          <a:ln w="38100" cmpd="sng">
            <a:solidFill>
              <a:schemeClr val="bg1">
                <a:alpha val="2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10800000">
            <a:off x="8534400" y="4876800"/>
            <a:ext cx="381000" cy="381000"/>
          </a:xfrm>
          <a:prstGeom prst="line">
            <a:avLst/>
          </a:prstGeom>
          <a:ln w="38100" cmpd="sng">
            <a:solidFill>
              <a:schemeClr val="bg1">
                <a:alpha val="2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10800000">
            <a:off x="8534400" y="5181600"/>
            <a:ext cx="381000" cy="381000"/>
          </a:xfrm>
          <a:prstGeom prst="line">
            <a:avLst/>
          </a:prstGeom>
          <a:ln w="38100" cmpd="sng">
            <a:solidFill>
              <a:schemeClr val="bg1">
                <a:alpha val="2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10800000">
            <a:off x="8534400" y="5486400"/>
            <a:ext cx="381000" cy="381000"/>
          </a:xfrm>
          <a:prstGeom prst="line">
            <a:avLst/>
          </a:prstGeom>
          <a:ln w="38100" cmpd="sng">
            <a:solidFill>
              <a:schemeClr val="bg1">
                <a:alpha val="2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10800000">
            <a:off x="8534400" y="5791200"/>
            <a:ext cx="381000" cy="381000"/>
          </a:xfrm>
          <a:prstGeom prst="line">
            <a:avLst/>
          </a:prstGeom>
          <a:ln w="38100" cmpd="sng">
            <a:solidFill>
              <a:schemeClr val="bg1">
                <a:alpha val="2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10800000">
            <a:off x="8534400" y="6096000"/>
            <a:ext cx="381000" cy="381000"/>
          </a:xfrm>
          <a:prstGeom prst="line">
            <a:avLst/>
          </a:prstGeom>
          <a:ln w="38100" cmpd="sng">
            <a:solidFill>
              <a:schemeClr val="bg1">
                <a:alpha val="2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3276600" y="304800"/>
            <a:ext cx="5157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Electrical cables routing scheme</a:t>
            </a:r>
            <a:endParaRPr lang="en-GB" sz="2800" dirty="0"/>
          </a:p>
        </p:txBody>
      </p:sp>
      <p:sp>
        <p:nvSpPr>
          <p:cNvPr id="72" name="Espace réservé du numéro de diapositive 81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E59CD1D1-613A-41FC-9781-715728937C46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75" name="ZoneTexte 74"/>
          <p:cNvSpPr txBox="1"/>
          <p:nvPr/>
        </p:nvSpPr>
        <p:spPr>
          <a:xfrm>
            <a:off x="2161226" y="1525588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4m</a:t>
            </a:r>
            <a:endParaRPr lang="fr-FR" dirty="0"/>
          </a:p>
        </p:txBody>
      </p:sp>
      <p:sp>
        <p:nvSpPr>
          <p:cNvPr id="76" name="ZoneTexte 74"/>
          <p:cNvSpPr txBox="1"/>
          <p:nvPr/>
        </p:nvSpPr>
        <p:spPr>
          <a:xfrm>
            <a:off x="2168979" y="341200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4m</a:t>
            </a:r>
            <a:endParaRPr lang="fr-FR" dirty="0"/>
          </a:p>
        </p:txBody>
      </p:sp>
      <p:sp>
        <p:nvSpPr>
          <p:cNvPr id="77" name="ZoneTexte 74"/>
          <p:cNvSpPr txBox="1"/>
          <p:nvPr/>
        </p:nvSpPr>
        <p:spPr>
          <a:xfrm>
            <a:off x="2161226" y="5920416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4m</a:t>
            </a:r>
            <a:endParaRPr lang="fr-FR" dirty="0"/>
          </a:p>
        </p:txBody>
      </p:sp>
      <p:cxnSp>
        <p:nvCxnSpPr>
          <p:cNvPr id="80" name="Straight Connector 79"/>
          <p:cNvCxnSpPr/>
          <p:nvPr/>
        </p:nvCxnSpPr>
        <p:spPr>
          <a:xfrm>
            <a:off x="7224067" y="3657600"/>
            <a:ext cx="0" cy="59793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7224067" y="2598866"/>
            <a:ext cx="0" cy="59793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7205808" y="2621562"/>
            <a:ext cx="2465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Date Placeholder 9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02/09/2014</a:t>
            </a:r>
            <a:endParaRPr lang="fr-FR"/>
          </a:p>
        </p:txBody>
      </p:sp>
      <p:sp>
        <p:nvSpPr>
          <p:cNvPr id="100" name="Footer Placeholder 9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NA62_GTK_WGM Ferrara</a:t>
            </a:r>
            <a:endParaRPr lang="fr-FR"/>
          </a:p>
        </p:txBody>
      </p:sp>
      <p:sp>
        <p:nvSpPr>
          <p:cNvPr id="82" name="ZoneTexte 74"/>
          <p:cNvSpPr txBox="1"/>
          <p:nvPr/>
        </p:nvSpPr>
        <p:spPr>
          <a:xfrm>
            <a:off x="3676847" y="2933700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18m</a:t>
            </a:r>
            <a:endParaRPr lang="fr-FR" dirty="0"/>
          </a:p>
        </p:txBody>
      </p:sp>
      <p:sp>
        <p:nvSpPr>
          <p:cNvPr id="85" name="ZoneTexte 74"/>
          <p:cNvSpPr txBox="1"/>
          <p:nvPr/>
        </p:nvSpPr>
        <p:spPr>
          <a:xfrm>
            <a:off x="3705284" y="3159323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9</a:t>
            </a:r>
            <a:r>
              <a:rPr lang="fr-FR" sz="1400" dirty="0" smtClean="0"/>
              <a:t>m</a:t>
            </a:r>
            <a:endParaRPr lang="fr-FR" dirty="0"/>
          </a:p>
        </p:txBody>
      </p:sp>
      <p:sp>
        <p:nvSpPr>
          <p:cNvPr id="86" name="ZoneTexte 74"/>
          <p:cNvSpPr txBox="1"/>
          <p:nvPr/>
        </p:nvSpPr>
        <p:spPr>
          <a:xfrm>
            <a:off x="3700300" y="3389411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20m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67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lnDef>
      <a:spPr>
        <a:ln w="25400">
          <a:solidFill>
            <a:srgbClr val="C0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7467</TotalTime>
  <Words>777</Words>
  <Application>Microsoft Office PowerPoint</Application>
  <PresentationFormat>On-screen Show (4:3)</PresentationFormat>
  <Paragraphs>232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Flow</vt:lpstr>
      <vt:lpstr>Update on Power Supplies  and GTK carrier    GTK_WGM_Ferrara M.Morel 02.09.2014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Summary of GTK carrier  internal design review</dc:title>
  <dc:creator>Michel Morel</dc:creator>
  <cp:lastModifiedBy>Michel Morel</cp:lastModifiedBy>
  <cp:revision>68</cp:revision>
  <dcterms:created xsi:type="dcterms:W3CDTF">2013-12-13T09:59:45Z</dcterms:created>
  <dcterms:modified xsi:type="dcterms:W3CDTF">2014-09-02T06:55:14Z</dcterms:modified>
</cp:coreProperties>
</file>