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E479-F433-4C90-9540-2D8E72D527ED}" type="datetimeFigureOut">
              <a:rPr lang="it-IT" smtClean="0"/>
              <a:pPr/>
              <a:t>03/09/2014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5B88-EAA7-4B99-B5C3-190E543A82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E479-F433-4C90-9540-2D8E72D527ED}" type="datetimeFigureOut">
              <a:rPr lang="it-IT" smtClean="0"/>
              <a:pPr/>
              <a:t>03/09/2014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5B88-EAA7-4B99-B5C3-190E543A82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E479-F433-4C90-9540-2D8E72D527ED}" type="datetimeFigureOut">
              <a:rPr lang="it-IT" smtClean="0"/>
              <a:pPr/>
              <a:t>03/09/2014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5B88-EAA7-4B99-B5C3-190E543A82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E479-F433-4C90-9540-2D8E72D527ED}" type="datetimeFigureOut">
              <a:rPr lang="it-IT" smtClean="0"/>
              <a:pPr/>
              <a:t>03/09/2014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5B88-EAA7-4B99-B5C3-190E543A82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E479-F433-4C90-9540-2D8E72D527ED}" type="datetimeFigureOut">
              <a:rPr lang="it-IT" smtClean="0"/>
              <a:pPr/>
              <a:t>03/09/2014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5B88-EAA7-4B99-B5C3-190E543A82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E479-F433-4C90-9540-2D8E72D527ED}" type="datetimeFigureOut">
              <a:rPr lang="it-IT" smtClean="0"/>
              <a:pPr/>
              <a:t>03/09/2014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5B88-EAA7-4B99-B5C3-190E543A82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E479-F433-4C90-9540-2D8E72D527ED}" type="datetimeFigureOut">
              <a:rPr lang="it-IT" smtClean="0"/>
              <a:pPr/>
              <a:t>03/09/2014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5B88-EAA7-4B99-B5C3-190E543A82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E479-F433-4C90-9540-2D8E72D527ED}" type="datetimeFigureOut">
              <a:rPr lang="it-IT" smtClean="0"/>
              <a:pPr/>
              <a:t>03/09/2014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5B88-EAA7-4B99-B5C3-190E543A82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E479-F433-4C90-9540-2D8E72D527ED}" type="datetimeFigureOut">
              <a:rPr lang="it-IT" smtClean="0"/>
              <a:pPr/>
              <a:t>03/09/2014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5B88-EAA7-4B99-B5C3-190E543A82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E479-F433-4C90-9540-2D8E72D527ED}" type="datetimeFigureOut">
              <a:rPr lang="it-IT" smtClean="0"/>
              <a:pPr/>
              <a:t>03/09/2014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5B88-EAA7-4B99-B5C3-190E543A82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E479-F433-4C90-9540-2D8E72D527ED}" type="datetimeFigureOut">
              <a:rPr lang="it-IT" smtClean="0"/>
              <a:pPr/>
              <a:t>03/09/2014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15B88-EAA7-4B99-B5C3-190E543A822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DE479-F433-4C90-9540-2D8E72D527ED}" type="datetimeFigureOut">
              <a:rPr lang="it-IT" smtClean="0"/>
              <a:pPr/>
              <a:t>03/09/2014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15B88-EAA7-4B99-B5C3-190E543A822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it-IT" dirty="0" smtClean="0"/>
              <a:t>GTK Detector's </a:t>
            </a:r>
            <a:r>
              <a:rPr lang="it-IT" dirty="0" err="1" smtClean="0"/>
              <a:t>Review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9632" y="1772816"/>
            <a:ext cx="6400800" cy="936104"/>
          </a:xfrm>
        </p:spPr>
        <p:txBody>
          <a:bodyPr>
            <a:normAutofit/>
          </a:bodyPr>
          <a:lstStyle/>
          <a:p>
            <a:r>
              <a:rPr lang="it-IT" sz="2400" dirty="0" smtClean="0"/>
              <a:t>Flavio </a:t>
            </a:r>
            <a:r>
              <a:rPr lang="it-IT" sz="2400" dirty="0" err="1" smtClean="0"/>
              <a:t>Marchetto</a:t>
            </a:r>
            <a:endParaRPr lang="it-IT" sz="2400" dirty="0" smtClean="0"/>
          </a:p>
          <a:p>
            <a:r>
              <a:rPr lang="it-IT" sz="2400" dirty="0" smtClean="0"/>
              <a:t>INFN - Torino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259632" y="630932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NA62 – </a:t>
            </a:r>
            <a:r>
              <a:rPr lang="it-IT" dirty="0" err="1" smtClean="0"/>
              <a:t>Collaboration</a:t>
            </a:r>
            <a:r>
              <a:rPr lang="it-IT" dirty="0" smtClean="0"/>
              <a:t> meeting – Ferrara – </a:t>
            </a:r>
            <a:r>
              <a:rPr lang="it-IT" dirty="0" err="1" smtClean="0"/>
              <a:t>Sept</a:t>
            </a:r>
            <a:r>
              <a:rPr lang="it-IT" dirty="0" smtClean="0"/>
              <a:t>. 4</a:t>
            </a:r>
            <a:r>
              <a:rPr lang="it-IT" baseline="30000" dirty="0" smtClean="0"/>
              <a:t>th</a:t>
            </a:r>
            <a:r>
              <a:rPr lang="it-IT" dirty="0" smtClean="0"/>
              <a:t>  2014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404664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Assembling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two</a:t>
            </a:r>
            <a:r>
              <a:rPr lang="it-IT" sz="2400" b="1" dirty="0" smtClean="0"/>
              <a:t> (</a:t>
            </a:r>
            <a:r>
              <a:rPr lang="it-IT" sz="2400" b="1" dirty="0" err="1" smtClean="0"/>
              <a:t>modest</a:t>
            </a:r>
            <a:r>
              <a:rPr lang="it-IT" sz="2400" b="1" dirty="0" smtClean="0"/>
              <a:t>) </a:t>
            </a:r>
            <a:r>
              <a:rPr lang="it-IT" sz="2400" b="1" dirty="0" err="1" smtClean="0"/>
              <a:t>stations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now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possible</a:t>
            </a:r>
            <a:endParaRPr lang="it-IT" sz="2400" b="1" dirty="0" smtClean="0"/>
          </a:p>
          <a:p>
            <a:endParaRPr lang="it-IT" sz="2400" b="1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2 </a:t>
            </a:r>
            <a:r>
              <a:rPr lang="it-IT" sz="2400" dirty="0" err="1" smtClean="0"/>
              <a:t>GTK-carriers</a:t>
            </a:r>
            <a:r>
              <a:rPr lang="it-IT" sz="2400" dirty="0" smtClean="0"/>
              <a:t> (</a:t>
            </a:r>
            <a:r>
              <a:rPr lang="it-IT" sz="2400" dirty="0" err="1" smtClean="0"/>
              <a:t>half-chip</a:t>
            </a:r>
            <a:r>
              <a:rPr lang="it-IT" sz="2400" dirty="0" smtClean="0"/>
              <a:t> connection)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2 </a:t>
            </a:r>
            <a:r>
              <a:rPr lang="it-IT" sz="2400" dirty="0" err="1" smtClean="0"/>
              <a:t>full-sensors</a:t>
            </a:r>
            <a:r>
              <a:rPr lang="it-IT" sz="2400" dirty="0" smtClean="0"/>
              <a:t> 450 </a:t>
            </a:r>
            <a:r>
              <a:rPr lang="it-IT" sz="2400" dirty="0" smtClean="0">
                <a:latin typeface="Symbol" pitchFamily="18" charset="2"/>
              </a:rPr>
              <a:t>m</a:t>
            </a:r>
            <a:r>
              <a:rPr lang="it-IT" sz="2400" dirty="0" smtClean="0"/>
              <a:t>m </a:t>
            </a:r>
            <a:r>
              <a:rPr lang="it-IT" sz="2400" dirty="0" err="1" smtClean="0"/>
              <a:t>thick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2 </a:t>
            </a:r>
            <a:r>
              <a:rPr lang="it-IT" sz="2400" dirty="0" err="1" smtClean="0"/>
              <a:t>micro-channel</a:t>
            </a:r>
            <a:r>
              <a:rPr lang="it-IT" sz="2400" dirty="0" smtClean="0"/>
              <a:t> </a:t>
            </a:r>
            <a:r>
              <a:rPr lang="it-IT" sz="2400" dirty="0" err="1" smtClean="0"/>
              <a:t>cooling</a:t>
            </a:r>
            <a:r>
              <a:rPr lang="it-IT" sz="2400" dirty="0" smtClean="0"/>
              <a:t> </a:t>
            </a:r>
            <a:r>
              <a:rPr lang="it-IT" sz="2400" dirty="0" err="1" smtClean="0"/>
              <a:t>plate</a:t>
            </a:r>
            <a:r>
              <a:rPr lang="it-IT" sz="2400" dirty="0" smtClean="0"/>
              <a:t> (</a:t>
            </a:r>
            <a:r>
              <a:rPr lang="it-IT" sz="2400" dirty="0" err="1" smtClean="0"/>
              <a:t>arriving</a:t>
            </a:r>
            <a:r>
              <a:rPr lang="it-IT" sz="2400" dirty="0" smtClean="0"/>
              <a:t> </a:t>
            </a:r>
            <a:r>
              <a:rPr lang="it-IT" sz="2400" dirty="0" err="1" smtClean="0"/>
              <a:t>today</a:t>
            </a:r>
            <a:r>
              <a:rPr lang="it-IT" sz="2400" dirty="0" smtClean="0"/>
              <a:t> </a:t>
            </a:r>
            <a:r>
              <a:rPr lang="it-IT" sz="2400" dirty="0" err="1" smtClean="0"/>
              <a:t>from</a:t>
            </a:r>
            <a:r>
              <a:rPr lang="it-IT" sz="2400" dirty="0" smtClean="0"/>
              <a:t> </a:t>
            </a:r>
            <a:r>
              <a:rPr lang="it-IT" sz="2400" dirty="0" err="1" smtClean="0"/>
              <a:t>CEA-Leti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95536" y="2636912"/>
            <a:ext cx="8352928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These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two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stations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will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be</a:t>
            </a:r>
            <a:r>
              <a:rPr lang="it-IT" sz="2400" b="1" dirty="0" smtClean="0"/>
              <a:t> the first </a:t>
            </a:r>
            <a:r>
              <a:rPr lang="it-IT" sz="2400" b="1" dirty="0" err="1" smtClean="0"/>
              <a:t>to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be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installed</a:t>
            </a:r>
            <a:r>
              <a:rPr lang="it-IT" sz="2400" b="1" dirty="0" smtClean="0"/>
              <a:t> on the </a:t>
            </a:r>
            <a:r>
              <a:rPr lang="it-IT" sz="2400" b="1" dirty="0" err="1" smtClean="0"/>
              <a:t>beam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line</a:t>
            </a:r>
            <a:r>
              <a:rPr lang="it-IT" sz="2400" b="1" dirty="0" smtClean="0"/>
              <a:t> and </a:t>
            </a:r>
            <a:r>
              <a:rPr lang="it-IT" sz="2400" b="1" dirty="0" err="1" smtClean="0"/>
              <a:t>will</a:t>
            </a:r>
            <a:r>
              <a:rPr lang="it-IT" sz="2400" b="1" dirty="0" smtClean="0"/>
              <a:t> serve </a:t>
            </a:r>
            <a:r>
              <a:rPr lang="it-IT" sz="2400" b="1" dirty="0" err="1" smtClean="0"/>
              <a:t>as</a:t>
            </a:r>
            <a:r>
              <a:rPr lang="it-IT" sz="2400" b="1" dirty="0" smtClean="0"/>
              <a:t> GTK1 and GTK2.</a:t>
            </a: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95536" y="4149080"/>
            <a:ext cx="835292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As </a:t>
            </a:r>
            <a:r>
              <a:rPr lang="it-IT" sz="2400" dirty="0" err="1" smtClean="0"/>
              <a:t>soon</a:t>
            </a:r>
            <a:r>
              <a:rPr lang="it-IT" sz="2400" dirty="0" smtClean="0"/>
              <a:t> </a:t>
            </a:r>
            <a:r>
              <a:rPr lang="it-IT" sz="2400" dirty="0" err="1" smtClean="0"/>
              <a:t>as</a:t>
            </a:r>
            <a:r>
              <a:rPr lang="it-IT" sz="2400" dirty="0" smtClean="0"/>
              <a:t> the </a:t>
            </a:r>
            <a:r>
              <a:rPr lang="it-IT" sz="2400" dirty="0" err="1" smtClean="0"/>
              <a:t>thinned</a:t>
            </a:r>
            <a:r>
              <a:rPr lang="it-IT" sz="2400" dirty="0" smtClean="0"/>
              <a:t> </a:t>
            </a:r>
            <a:r>
              <a:rPr lang="it-IT" sz="2400" dirty="0" err="1" smtClean="0"/>
              <a:t>full-sensors</a:t>
            </a:r>
            <a:r>
              <a:rPr lang="it-IT" sz="2400" dirty="0" smtClean="0"/>
              <a:t> and the </a:t>
            </a:r>
            <a:r>
              <a:rPr lang="it-IT" sz="2400" dirty="0" err="1" smtClean="0"/>
              <a:t>GTK-carriers</a:t>
            </a:r>
            <a:r>
              <a:rPr lang="it-IT" sz="2400" dirty="0" smtClean="0"/>
              <a:t> (</a:t>
            </a:r>
            <a:r>
              <a:rPr lang="it-IT" sz="2400" dirty="0" err="1" smtClean="0"/>
              <a:t>new</a:t>
            </a:r>
            <a:r>
              <a:rPr lang="it-IT" sz="2400" dirty="0" smtClean="0"/>
              <a:t> </a:t>
            </a:r>
            <a:r>
              <a:rPr lang="it-IT" sz="2400" dirty="0" err="1" smtClean="0"/>
              <a:t>batch</a:t>
            </a:r>
            <a:r>
              <a:rPr lang="it-IT" sz="2400" dirty="0" smtClean="0"/>
              <a:t>) </a:t>
            </a:r>
            <a:r>
              <a:rPr lang="it-IT" sz="2400" dirty="0" err="1" smtClean="0"/>
              <a:t>will</a:t>
            </a:r>
            <a:r>
              <a:rPr lang="it-IT" sz="2400" dirty="0" smtClean="0"/>
              <a:t> </a:t>
            </a:r>
            <a:r>
              <a:rPr lang="it-IT" sz="2400" dirty="0" err="1" smtClean="0"/>
              <a:t>arrive</a:t>
            </a:r>
            <a:r>
              <a:rPr lang="it-IT" sz="2400" dirty="0" smtClean="0"/>
              <a:t> the </a:t>
            </a:r>
            <a:r>
              <a:rPr lang="it-IT" sz="2400" dirty="0" err="1" smtClean="0"/>
              <a:t>assembly</a:t>
            </a:r>
            <a:r>
              <a:rPr lang="it-IT" sz="2400" dirty="0" smtClean="0"/>
              <a:t> </a:t>
            </a:r>
            <a:r>
              <a:rPr lang="it-IT" sz="2400" dirty="0" err="1" smtClean="0"/>
              <a:t>of</a:t>
            </a:r>
            <a:r>
              <a:rPr lang="it-IT" sz="2400" dirty="0" smtClean="0"/>
              <a:t> “</a:t>
            </a:r>
            <a:r>
              <a:rPr lang="it-IT" sz="2400" dirty="0" err="1" smtClean="0"/>
              <a:t>towards-the-final</a:t>
            </a:r>
            <a:r>
              <a:rPr lang="it-IT" sz="2400" dirty="0" smtClean="0"/>
              <a:t>” GTK </a:t>
            </a:r>
            <a:r>
              <a:rPr lang="it-IT" sz="2400" dirty="0" err="1" smtClean="0"/>
              <a:t>stations</a:t>
            </a:r>
            <a:r>
              <a:rPr lang="it-IT" sz="2400" dirty="0" smtClean="0"/>
              <a:t> can start. </a:t>
            </a:r>
            <a:endParaRPr lang="it-IT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204864"/>
            <a:ext cx="52578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3203848" y="3284984"/>
            <a:ext cx="864096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igura a mano libera 3"/>
          <p:cNvSpPr/>
          <p:nvPr/>
        </p:nvSpPr>
        <p:spPr>
          <a:xfrm>
            <a:off x="1186543" y="731520"/>
            <a:ext cx="2039983" cy="2873829"/>
          </a:xfrm>
          <a:custGeom>
            <a:avLst/>
            <a:gdLst>
              <a:gd name="connsiteX0" fmla="*/ 2039983 w 2039983"/>
              <a:gd name="connsiteY0" fmla="*/ 2873829 h 2873829"/>
              <a:gd name="connsiteX1" fmla="*/ 315686 w 2039983"/>
              <a:gd name="connsiteY1" fmla="*/ 2272937 h 2873829"/>
              <a:gd name="connsiteX2" fmla="*/ 145868 w 2039983"/>
              <a:gd name="connsiteY2" fmla="*/ 0 h 2873829"/>
              <a:gd name="connsiteX3" fmla="*/ 145868 w 2039983"/>
              <a:gd name="connsiteY3" fmla="*/ 0 h 2873829"/>
              <a:gd name="connsiteX4" fmla="*/ 145868 w 2039983"/>
              <a:gd name="connsiteY4" fmla="*/ 26126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9983" h="2873829">
                <a:moveTo>
                  <a:pt x="2039983" y="2873829"/>
                </a:moveTo>
                <a:cubicBezTo>
                  <a:pt x="1335677" y="2812869"/>
                  <a:pt x="631372" y="2751909"/>
                  <a:pt x="315686" y="2272937"/>
                </a:cubicBezTo>
                <a:cubicBezTo>
                  <a:pt x="0" y="1793966"/>
                  <a:pt x="145868" y="0"/>
                  <a:pt x="145868" y="0"/>
                </a:cubicBezTo>
                <a:lnTo>
                  <a:pt x="145868" y="0"/>
                </a:lnTo>
                <a:lnTo>
                  <a:pt x="145868" y="2612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899592" y="260648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059832" y="332656"/>
            <a:ext cx="165618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 GTK-RO (A. Cotta)</a:t>
            </a:r>
            <a:endParaRPr lang="it-IT" sz="1400" b="1" dirty="0"/>
          </a:p>
        </p:txBody>
      </p:sp>
      <p:sp>
        <p:nvSpPr>
          <p:cNvPr id="7" name="Rettangolo 6"/>
          <p:cNvSpPr/>
          <p:nvPr/>
        </p:nvSpPr>
        <p:spPr>
          <a:xfrm>
            <a:off x="1187624" y="4149080"/>
            <a:ext cx="2592288" cy="2160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51520" y="3573016"/>
            <a:ext cx="936104" cy="14401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0" y="5373216"/>
            <a:ext cx="154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/>
              <a:t>Cooling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plant</a:t>
            </a:r>
            <a:r>
              <a:rPr lang="it-IT" sz="1400" b="1" dirty="0" smtClean="0"/>
              <a:t> </a:t>
            </a:r>
          </a:p>
          <a:p>
            <a:r>
              <a:rPr lang="it-IT" sz="1400" b="1" dirty="0" smtClean="0"/>
              <a:t>(&lt; 22 </a:t>
            </a:r>
            <a:r>
              <a:rPr lang="it-IT" sz="1400" b="1" dirty="0" err="1" smtClean="0"/>
              <a:t>Sept</a:t>
            </a:r>
            <a:r>
              <a:rPr lang="it-IT" sz="1400" b="1" dirty="0" smtClean="0"/>
              <a:t>.)</a:t>
            </a:r>
            <a:endParaRPr lang="it-IT" sz="1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267744" y="299695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/>
              <a:t>Optical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fibers</a:t>
            </a:r>
            <a:endParaRPr lang="it-IT" sz="1400" b="1" dirty="0"/>
          </a:p>
        </p:txBody>
      </p:sp>
      <p:cxnSp>
        <p:nvCxnSpPr>
          <p:cNvPr id="12" name="Connettore 1 11"/>
          <p:cNvCxnSpPr/>
          <p:nvPr/>
        </p:nvCxnSpPr>
        <p:spPr>
          <a:xfrm>
            <a:off x="179512" y="1052736"/>
            <a:ext cx="4752528" cy="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635896" y="1628800"/>
            <a:ext cx="187220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GTK </a:t>
            </a:r>
            <a:r>
              <a:rPr lang="it-IT" sz="1400" b="1" dirty="0" err="1" smtClean="0"/>
              <a:t>carrier</a:t>
            </a:r>
            <a:r>
              <a:rPr lang="it-IT" sz="1400" b="1" dirty="0" smtClean="0"/>
              <a:t> (M. </a:t>
            </a:r>
            <a:r>
              <a:rPr lang="it-IT" sz="1400" b="1" dirty="0" err="1" smtClean="0"/>
              <a:t>Morel</a:t>
            </a:r>
            <a:r>
              <a:rPr lang="it-IT" sz="1400" b="1" dirty="0" smtClean="0"/>
              <a:t>)</a:t>
            </a:r>
            <a:endParaRPr lang="it-IT" sz="1400" b="1" dirty="0"/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4355976" y="1916832"/>
            <a:ext cx="7200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6228184" y="1412776"/>
            <a:ext cx="223224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err="1" smtClean="0"/>
              <a:t>Cooling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plate</a:t>
            </a:r>
            <a:r>
              <a:rPr lang="it-IT" sz="1400" b="1" dirty="0" smtClean="0"/>
              <a:t> (A. </a:t>
            </a:r>
            <a:r>
              <a:rPr lang="it-IT" sz="1400" b="1" dirty="0" err="1" smtClean="0"/>
              <a:t>Mapelli</a:t>
            </a:r>
            <a:r>
              <a:rPr lang="it-IT" sz="1400" b="1" dirty="0" smtClean="0"/>
              <a:t>)</a:t>
            </a:r>
            <a:endParaRPr lang="it-IT" sz="1400" b="1" dirty="0"/>
          </a:p>
        </p:txBody>
      </p:sp>
      <p:cxnSp>
        <p:nvCxnSpPr>
          <p:cNvPr id="18" name="Connettore 2 17"/>
          <p:cNvCxnSpPr/>
          <p:nvPr/>
        </p:nvCxnSpPr>
        <p:spPr>
          <a:xfrm flipH="1">
            <a:off x="6660232" y="1700808"/>
            <a:ext cx="288032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3419872" y="5589240"/>
            <a:ext cx="259228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err="1" smtClean="0"/>
              <a:t>Bump-bonding</a:t>
            </a:r>
            <a:r>
              <a:rPr lang="it-IT" sz="1400" b="1" dirty="0" smtClean="0"/>
              <a:t> (R. Arcidiacono)</a:t>
            </a:r>
            <a:endParaRPr lang="it-IT" sz="1400" b="1" dirty="0"/>
          </a:p>
        </p:txBody>
      </p:sp>
      <p:cxnSp>
        <p:nvCxnSpPr>
          <p:cNvPr id="22" name="Connettore 2 21"/>
          <p:cNvCxnSpPr/>
          <p:nvPr/>
        </p:nvCxnSpPr>
        <p:spPr>
          <a:xfrm flipV="1">
            <a:off x="4860032" y="3789040"/>
            <a:ext cx="1368152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6804248" y="5589240"/>
            <a:ext cx="208823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ASIC test (A. </a:t>
            </a:r>
            <a:r>
              <a:rPr lang="it-IT" sz="1400" b="1" dirty="0" err="1" smtClean="0"/>
              <a:t>Kluge</a:t>
            </a:r>
            <a:r>
              <a:rPr lang="it-IT" sz="1400" b="1" dirty="0" smtClean="0"/>
              <a:t>)</a:t>
            </a:r>
            <a:endParaRPr lang="it-IT" sz="1400" b="1" dirty="0"/>
          </a:p>
        </p:txBody>
      </p:sp>
      <p:cxnSp>
        <p:nvCxnSpPr>
          <p:cNvPr id="25" name="Connettore 2 24"/>
          <p:cNvCxnSpPr/>
          <p:nvPr/>
        </p:nvCxnSpPr>
        <p:spPr>
          <a:xfrm flipH="1" flipV="1">
            <a:off x="6588224" y="3645024"/>
            <a:ext cx="1080120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Ovale 23"/>
          <p:cNvSpPr/>
          <p:nvPr/>
        </p:nvSpPr>
        <p:spPr>
          <a:xfrm>
            <a:off x="467544" y="0"/>
            <a:ext cx="2592288" cy="836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260648"/>
            <a:ext cx="3600400" cy="12311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/>
              <a:t>GTK-RO</a:t>
            </a:r>
          </a:p>
          <a:p>
            <a:endParaRPr lang="it-IT" sz="1400" b="1" dirty="0" smtClean="0"/>
          </a:p>
          <a:p>
            <a:pPr>
              <a:buFont typeface="Arial" pitchFamily="34" charset="0"/>
              <a:buChar char="•"/>
            </a:pPr>
            <a:r>
              <a:rPr lang="it-IT" sz="1400" b="1" dirty="0"/>
              <a:t> </a:t>
            </a:r>
            <a:r>
              <a:rPr lang="it-IT" sz="1400" b="1" dirty="0" smtClean="0"/>
              <a:t>30 </a:t>
            </a:r>
            <a:r>
              <a:rPr lang="it-IT" sz="1400" b="1" dirty="0" err="1" smtClean="0"/>
              <a:t>mother-boards</a:t>
            </a:r>
            <a:r>
              <a:rPr lang="it-IT" sz="1400" b="1" dirty="0" smtClean="0"/>
              <a:t> (</a:t>
            </a:r>
            <a:r>
              <a:rPr lang="it-IT" sz="1400" b="1" dirty="0" err="1" smtClean="0"/>
              <a:t>one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board</a:t>
            </a:r>
            <a:r>
              <a:rPr lang="it-IT" sz="1400" b="1" dirty="0" smtClean="0"/>
              <a:t> per ASIC chip)</a:t>
            </a:r>
          </a:p>
          <a:p>
            <a:endParaRPr lang="it-IT" sz="1400" b="1" dirty="0" smtClean="0"/>
          </a:p>
          <a:p>
            <a:endParaRPr lang="it-IT" sz="1400" b="1" dirty="0"/>
          </a:p>
        </p:txBody>
      </p:sp>
      <p:cxnSp>
        <p:nvCxnSpPr>
          <p:cNvPr id="4" name="Connettore 2 3"/>
          <p:cNvCxnSpPr>
            <a:stCxn id="2" idx="3"/>
          </p:cNvCxnSpPr>
          <p:nvPr/>
        </p:nvCxnSpPr>
        <p:spPr>
          <a:xfrm flipV="1">
            <a:off x="4067944" y="260648"/>
            <a:ext cx="792088" cy="6155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932040" y="188640"/>
            <a:ext cx="324036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 6 </a:t>
            </a:r>
            <a:r>
              <a:rPr lang="it-IT" sz="1400" b="1" dirty="0" err="1" smtClean="0"/>
              <a:t>boards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received</a:t>
            </a:r>
            <a:r>
              <a:rPr lang="it-IT" sz="1400" b="1" dirty="0" smtClean="0"/>
              <a:t> on 12-06-2014</a:t>
            </a:r>
            <a:endParaRPr lang="it-IT" sz="1400" b="1" dirty="0"/>
          </a:p>
        </p:txBody>
      </p:sp>
      <p:cxnSp>
        <p:nvCxnSpPr>
          <p:cNvPr id="8" name="Connettore 2 7"/>
          <p:cNvCxnSpPr>
            <a:stCxn id="2" idx="3"/>
          </p:cNvCxnSpPr>
          <p:nvPr/>
        </p:nvCxnSpPr>
        <p:spPr>
          <a:xfrm>
            <a:off x="4067944" y="876201"/>
            <a:ext cx="1008112" cy="325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148064" y="836712"/>
            <a:ext cx="28083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10 </a:t>
            </a:r>
            <a:r>
              <a:rPr lang="it-IT" sz="1400" b="1" dirty="0" err="1" smtClean="0"/>
              <a:t>boards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received</a:t>
            </a:r>
            <a:r>
              <a:rPr lang="it-IT" sz="1400" b="1" dirty="0" smtClean="0"/>
              <a:t> on </a:t>
            </a:r>
            <a:r>
              <a:rPr lang="it-IT" sz="1400" b="1" dirty="0" err="1" smtClean="0"/>
              <a:t>Sept</a:t>
            </a:r>
            <a:r>
              <a:rPr lang="it-IT" sz="1400" b="1" dirty="0" smtClean="0"/>
              <a:t>. 3</a:t>
            </a:r>
            <a:r>
              <a:rPr lang="it-IT" sz="1400" b="1" baseline="30000" dirty="0" smtClean="0"/>
              <a:t>rd</a:t>
            </a:r>
            <a:endParaRPr lang="it-IT" sz="1400" b="1" dirty="0"/>
          </a:p>
        </p:txBody>
      </p:sp>
      <p:cxnSp>
        <p:nvCxnSpPr>
          <p:cNvPr id="11" name="Connettore 2 10"/>
          <p:cNvCxnSpPr>
            <a:stCxn id="2" idx="3"/>
          </p:cNvCxnSpPr>
          <p:nvPr/>
        </p:nvCxnSpPr>
        <p:spPr>
          <a:xfrm>
            <a:off x="4067944" y="876201"/>
            <a:ext cx="1008112" cy="8246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148064" y="1484784"/>
            <a:ext cx="216024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 18 </a:t>
            </a:r>
            <a:r>
              <a:rPr lang="it-IT" sz="1400" b="1" dirty="0" err="1" smtClean="0"/>
              <a:t>boards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by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Sept</a:t>
            </a:r>
            <a:r>
              <a:rPr lang="it-IT" sz="1400" b="1" dirty="0" smtClean="0"/>
              <a:t>. 22</a:t>
            </a:r>
            <a:r>
              <a:rPr lang="it-IT" sz="1400" b="1" baseline="30000" dirty="0" smtClean="0"/>
              <a:t>nd</a:t>
            </a:r>
            <a:endParaRPr lang="it-IT" sz="1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4941168"/>
            <a:ext cx="835292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Integration test (slow control signals and serial output signals) between the </a:t>
            </a:r>
            <a:r>
              <a:rPr lang="en-US" dirty="0" err="1" smtClean="0"/>
              <a:t>TDCpix</a:t>
            </a:r>
            <a:r>
              <a:rPr lang="en-US" dirty="0" smtClean="0"/>
              <a:t> ASIC I/O and GTK-RO through Optical Fibers is expected to be done next week</a:t>
            </a:r>
            <a:endParaRPr lang="it-IT" b="1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3384376" cy="217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33265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GTK-RO </a:t>
            </a:r>
            <a:r>
              <a:rPr lang="it-IT" sz="2400" b="1" dirty="0" err="1" smtClean="0"/>
              <a:t>needs</a:t>
            </a:r>
            <a:r>
              <a:rPr lang="it-IT" sz="2400" b="1" dirty="0" smtClean="0"/>
              <a:t> a </a:t>
            </a:r>
            <a:r>
              <a:rPr lang="it-IT" sz="2400" b="1" dirty="0" err="1" smtClean="0"/>
              <a:t>daughter-board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to</a:t>
            </a:r>
            <a:r>
              <a:rPr lang="it-IT" sz="2400" b="1" dirty="0" smtClean="0"/>
              <a:t> interface the ASIC and the mother-board </a:t>
            </a:r>
            <a:r>
              <a:rPr lang="it-IT" sz="2400" b="1" dirty="0" err="1" smtClean="0"/>
              <a:t>to</a:t>
            </a:r>
            <a:r>
              <a:rPr lang="it-IT" sz="2400" b="1" dirty="0" smtClean="0"/>
              <a:t> the TTC</a:t>
            </a:r>
            <a:endParaRPr lang="it-IT" sz="24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88" y="1762125"/>
            <a:ext cx="74390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2 4"/>
          <p:cNvCxnSpPr/>
          <p:nvPr/>
        </p:nvCxnSpPr>
        <p:spPr>
          <a:xfrm>
            <a:off x="3851920" y="836712"/>
            <a:ext cx="1512168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40466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 		Status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the GTK-RO </a:t>
            </a:r>
            <a:r>
              <a:rPr lang="it-IT" sz="2400" b="1" dirty="0" err="1" smtClean="0"/>
              <a:t>daughter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boards</a:t>
            </a:r>
            <a:endParaRPr lang="it-IT" sz="2400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323528" y="3573016"/>
            <a:ext cx="8424936" cy="646331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It is </a:t>
            </a:r>
            <a:r>
              <a:rPr lang="en-US" dirty="0" smtClean="0"/>
              <a:t>under investigation, </a:t>
            </a:r>
            <a:r>
              <a:rPr lang="en-US" dirty="0" smtClean="0"/>
              <a:t>as a backup solution, the possibility of using the FPGA, hosted in the </a:t>
            </a:r>
            <a:r>
              <a:rPr lang="en-US" dirty="0" smtClean="0"/>
              <a:t>GTK-RO </a:t>
            </a:r>
            <a:r>
              <a:rPr lang="en-US" dirty="0" smtClean="0"/>
              <a:t>mother-board, to generate the timing signals to the </a:t>
            </a:r>
            <a:r>
              <a:rPr lang="en-US" dirty="0" smtClean="0"/>
              <a:t>ASIC.</a:t>
            </a:r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62068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b="1" dirty="0" smtClean="0"/>
              <a:t> </a:t>
            </a:r>
            <a:r>
              <a:rPr lang="it-IT" b="1" dirty="0" err="1" smtClean="0"/>
              <a:t>Characterization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the ASIC </a:t>
            </a:r>
            <a:r>
              <a:rPr lang="it-IT" b="1" dirty="0" err="1" smtClean="0"/>
              <a:t>wafers</a:t>
            </a:r>
            <a:r>
              <a:rPr lang="it-IT" b="1" dirty="0" smtClean="0"/>
              <a:t>: </a:t>
            </a:r>
            <a:r>
              <a:rPr lang="it-IT" b="1" dirty="0" err="1" smtClean="0"/>
              <a:t>ongoing</a:t>
            </a:r>
            <a:r>
              <a:rPr lang="it-IT" b="1" dirty="0" smtClean="0"/>
              <a:t>, </a:t>
            </a:r>
            <a:r>
              <a:rPr lang="it-IT" b="1" dirty="0" err="1" smtClean="0"/>
              <a:t>almost</a:t>
            </a:r>
            <a:r>
              <a:rPr lang="it-IT" b="1" dirty="0" smtClean="0"/>
              <a:t> </a:t>
            </a:r>
            <a:r>
              <a:rPr lang="it-IT" b="1" dirty="0" err="1" smtClean="0"/>
              <a:t>finalized</a:t>
            </a:r>
            <a:r>
              <a:rPr lang="it-IT" b="1" dirty="0" smtClean="0"/>
              <a:t>  (Bob, Carlos, </a:t>
            </a:r>
            <a:r>
              <a:rPr lang="it-IT" b="1" dirty="0" err="1" smtClean="0"/>
              <a:t>Mathieu</a:t>
            </a:r>
            <a:r>
              <a:rPr lang="it-IT" b="1" dirty="0" smtClean="0"/>
              <a:t>) </a:t>
            </a:r>
            <a:endParaRPr lang="it-IT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412776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b="1" smtClean="0"/>
              <a:t> Software </a:t>
            </a:r>
            <a:r>
              <a:rPr lang="it-IT" b="1" dirty="0" smtClean="0"/>
              <a:t>(Bob, Carlos, </a:t>
            </a:r>
            <a:r>
              <a:rPr lang="it-IT" b="1" dirty="0" err="1" smtClean="0"/>
              <a:t>Mathieu</a:t>
            </a:r>
            <a:r>
              <a:rPr lang="it-IT" b="1" dirty="0" smtClean="0"/>
              <a:t>):</a:t>
            </a:r>
          </a:p>
          <a:p>
            <a:endParaRPr lang="it-IT" b="1" dirty="0" smtClean="0"/>
          </a:p>
          <a:p>
            <a:r>
              <a:rPr lang="it-IT" b="1" dirty="0" smtClean="0"/>
              <a:t>MC </a:t>
            </a:r>
            <a:r>
              <a:rPr lang="it-IT" b="1" dirty="0" err="1" smtClean="0"/>
              <a:t>simulation</a:t>
            </a:r>
            <a:r>
              <a:rPr lang="it-IT" b="1" dirty="0" smtClean="0"/>
              <a:t>: OK</a:t>
            </a:r>
          </a:p>
          <a:p>
            <a:r>
              <a:rPr lang="it-IT" b="1" dirty="0" smtClean="0"/>
              <a:t>Database: OK</a:t>
            </a:r>
          </a:p>
          <a:p>
            <a:r>
              <a:rPr lang="it-IT" b="1" dirty="0" err="1" smtClean="0"/>
              <a:t>Calibration</a:t>
            </a:r>
            <a:r>
              <a:rPr lang="it-IT" b="1" dirty="0" smtClean="0"/>
              <a:t> and </a:t>
            </a:r>
            <a:r>
              <a:rPr lang="it-IT" b="1" dirty="0" err="1" smtClean="0"/>
              <a:t>alignment</a:t>
            </a:r>
            <a:r>
              <a:rPr lang="it-IT" b="1" dirty="0" smtClean="0"/>
              <a:t>: </a:t>
            </a:r>
            <a:r>
              <a:rPr lang="it-IT" b="1" dirty="0" err="1" smtClean="0"/>
              <a:t>ongoing</a:t>
            </a:r>
            <a:endParaRPr lang="it-IT" b="1" dirty="0" smtClean="0"/>
          </a:p>
          <a:p>
            <a:r>
              <a:rPr lang="it-IT" b="1" dirty="0" err="1" smtClean="0"/>
              <a:t>Track</a:t>
            </a:r>
            <a:r>
              <a:rPr lang="it-IT" b="1" dirty="0" smtClean="0"/>
              <a:t> </a:t>
            </a:r>
            <a:r>
              <a:rPr lang="it-IT" b="1" dirty="0" err="1" smtClean="0"/>
              <a:t>reconstruction</a:t>
            </a:r>
            <a:r>
              <a:rPr lang="it-IT" b="1" dirty="0" smtClean="0"/>
              <a:t>: </a:t>
            </a:r>
            <a:r>
              <a:rPr lang="it-IT" b="1" dirty="0" err="1" smtClean="0"/>
              <a:t>ongoing</a:t>
            </a:r>
            <a:r>
              <a:rPr lang="it-IT" b="1" dirty="0" smtClean="0"/>
              <a:t> </a:t>
            </a:r>
            <a:endParaRPr lang="it-IT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204864"/>
            <a:ext cx="52578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3203848" y="3284984"/>
            <a:ext cx="864096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igura a mano libera 3"/>
          <p:cNvSpPr/>
          <p:nvPr/>
        </p:nvSpPr>
        <p:spPr>
          <a:xfrm>
            <a:off x="1186543" y="731520"/>
            <a:ext cx="2039983" cy="2873829"/>
          </a:xfrm>
          <a:custGeom>
            <a:avLst/>
            <a:gdLst>
              <a:gd name="connsiteX0" fmla="*/ 2039983 w 2039983"/>
              <a:gd name="connsiteY0" fmla="*/ 2873829 h 2873829"/>
              <a:gd name="connsiteX1" fmla="*/ 315686 w 2039983"/>
              <a:gd name="connsiteY1" fmla="*/ 2272937 h 2873829"/>
              <a:gd name="connsiteX2" fmla="*/ 145868 w 2039983"/>
              <a:gd name="connsiteY2" fmla="*/ 0 h 2873829"/>
              <a:gd name="connsiteX3" fmla="*/ 145868 w 2039983"/>
              <a:gd name="connsiteY3" fmla="*/ 0 h 2873829"/>
              <a:gd name="connsiteX4" fmla="*/ 145868 w 2039983"/>
              <a:gd name="connsiteY4" fmla="*/ 26126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9983" h="2873829">
                <a:moveTo>
                  <a:pt x="2039983" y="2873829"/>
                </a:moveTo>
                <a:cubicBezTo>
                  <a:pt x="1335677" y="2812869"/>
                  <a:pt x="631372" y="2751909"/>
                  <a:pt x="315686" y="2272937"/>
                </a:cubicBezTo>
                <a:cubicBezTo>
                  <a:pt x="0" y="1793966"/>
                  <a:pt x="145868" y="0"/>
                  <a:pt x="145868" y="0"/>
                </a:cubicBezTo>
                <a:lnTo>
                  <a:pt x="145868" y="0"/>
                </a:lnTo>
                <a:lnTo>
                  <a:pt x="145868" y="26126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899592" y="260648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059832" y="332656"/>
            <a:ext cx="165618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 GTK-RO (A. Cotta)</a:t>
            </a:r>
            <a:endParaRPr lang="it-IT" sz="1400" b="1" dirty="0"/>
          </a:p>
        </p:txBody>
      </p:sp>
      <p:sp>
        <p:nvSpPr>
          <p:cNvPr id="7" name="Rettangolo 6"/>
          <p:cNvSpPr/>
          <p:nvPr/>
        </p:nvSpPr>
        <p:spPr>
          <a:xfrm>
            <a:off x="1187624" y="4149080"/>
            <a:ext cx="2592288" cy="2160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51520" y="3573016"/>
            <a:ext cx="936104" cy="14401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0" y="5373216"/>
            <a:ext cx="154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/>
              <a:t>Cooling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plant</a:t>
            </a:r>
            <a:r>
              <a:rPr lang="it-IT" sz="1400" b="1" dirty="0" smtClean="0"/>
              <a:t> </a:t>
            </a:r>
          </a:p>
          <a:p>
            <a:r>
              <a:rPr lang="it-IT" sz="1400" b="1" dirty="0" smtClean="0"/>
              <a:t>(&lt; 22 </a:t>
            </a:r>
            <a:r>
              <a:rPr lang="it-IT" sz="1400" b="1" dirty="0" err="1" smtClean="0"/>
              <a:t>Sept</a:t>
            </a:r>
            <a:r>
              <a:rPr lang="it-IT" sz="1400" b="1" dirty="0" smtClean="0"/>
              <a:t>.)</a:t>
            </a:r>
            <a:endParaRPr lang="it-IT" sz="1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267744" y="299695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/>
              <a:t>Optical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fibers</a:t>
            </a:r>
            <a:endParaRPr lang="it-IT" sz="1400" b="1" dirty="0"/>
          </a:p>
        </p:txBody>
      </p:sp>
      <p:cxnSp>
        <p:nvCxnSpPr>
          <p:cNvPr id="12" name="Connettore 1 11"/>
          <p:cNvCxnSpPr/>
          <p:nvPr/>
        </p:nvCxnSpPr>
        <p:spPr>
          <a:xfrm>
            <a:off x="179512" y="1052736"/>
            <a:ext cx="4752528" cy="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635896" y="1628800"/>
            <a:ext cx="187220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GTK </a:t>
            </a:r>
            <a:r>
              <a:rPr lang="it-IT" sz="1400" b="1" dirty="0" err="1" smtClean="0"/>
              <a:t>carrier</a:t>
            </a:r>
            <a:r>
              <a:rPr lang="it-IT" sz="1400" b="1" dirty="0" smtClean="0"/>
              <a:t> (M. </a:t>
            </a:r>
            <a:r>
              <a:rPr lang="it-IT" sz="1400" b="1" dirty="0" err="1" smtClean="0"/>
              <a:t>Morel</a:t>
            </a:r>
            <a:r>
              <a:rPr lang="it-IT" sz="1400" b="1" dirty="0" smtClean="0"/>
              <a:t>)</a:t>
            </a:r>
            <a:endParaRPr lang="it-IT" sz="1400" b="1" dirty="0"/>
          </a:p>
        </p:txBody>
      </p:sp>
      <p:cxnSp>
        <p:nvCxnSpPr>
          <p:cNvPr id="15" name="Connettore 2 14"/>
          <p:cNvCxnSpPr/>
          <p:nvPr/>
        </p:nvCxnSpPr>
        <p:spPr>
          <a:xfrm flipH="1">
            <a:off x="4355976" y="1916832"/>
            <a:ext cx="7200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6228184" y="1412776"/>
            <a:ext cx="223224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err="1" smtClean="0"/>
              <a:t>Cooling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plate</a:t>
            </a:r>
            <a:r>
              <a:rPr lang="it-IT" sz="1400" b="1" dirty="0" smtClean="0"/>
              <a:t> (A. </a:t>
            </a:r>
            <a:r>
              <a:rPr lang="it-IT" sz="1400" b="1" dirty="0" err="1" smtClean="0"/>
              <a:t>Mapelli</a:t>
            </a:r>
            <a:r>
              <a:rPr lang="it-IT" sz="1400" b="1" dirty="0" smtClean="0"/>
              <a:t>)</a:t>
            </a:r>
            <a:endParaRPr lang="it-IT" sz="1400" b="1" dirty="0"/>
          </a:p>
        </p:txBody>
      </p:sp>
      <p:cxnSp>
        <p:nvCxnSpPr>
          <p:cNvPr id="18" name="Connettore 2 17"/>
          <p:cNvCxnSpPr/>
          <p:nvPr/>
        </p:nvCxnSpPr>
        <p:spPr>
          <a:xfrm flipH="1">
            <a:off x="6660232" y="1700808"/>
            <a:ext cx="288032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3419872" y="5589240"/>
            <a:ext cx="259228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err="1" smtClean="0"/>
              <a:t>Bump-bonding</a:t>
            </a:r>
            <a:r>
              <a:rPr lang="it-IT" sz="1400" b="1" dirty="0" smtClean="0"/>
              <a:t> (R. Arcidiacono)</a:t>
            </a:r>
            <a:endParaRPr lang="it-IT" sz="1400" b="1" dirty="0"/>
          </a:p>
        </p:txBody>
      </p:sp>
      <p:cxnSp>
        <p:nvCxnSpPr>
          <p:cNvPr id="22" name="Connettore 2 21"/>
          <p:cNvCxnSpPr/>
          <p:nvPr/>
        </p:nvCxnSpPr>
        <p:spPr>
          <a:xfrm flipV="1">
            <a:off x="4860032" y="3789040"/>
            <a:ext cx="1368152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6804248" y="5589240"/>
            <a:ext cx="208823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ASIC test (A. </a:t>
            </a:r>
            <a:r>
              <a:rPr lang="it-IT" sz="1400" b="1" dirty="0" err="1" smtClean="0"/>
              <a:t>Kluge</a:t>
            </a:r>
            <a:r>
              <a:rPr lang="it-IT" sz="1400" b="1" dirty="0" smtClean="0"/>
              <a:t>)</a:t>
            </a:r>
            <a:endParaRPr lang="it-IT" sz="1400" b="1" dirty="0"/>
          </a:p>
        </p:txBody>
      </p:sp>
      <p:cxnSp>
        <p:nvCxnSpPr>
          <p:cNvPr id="25" name="Connettore 2 24"/>
          <p:cNvCxnSpPr/>
          <p:nvPr/>
        </p:nvCxnSpPr>
        <p:spPr>
          <a:xfrm flipH="1" flipV="1">
            <a:off x="6588224" y="3645024"/>
            <a:ext cx="1080120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0" y="6021288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Software: </a:t>
            </a:r>
            <a:r>
              <a:rPr lang="it-IT" sz="1600" b="1" dirty="0" err="1" smtClean="0"/>
              <a:t>calibration</a:t>
            </a:r>
            <a:r>
              <a:rPr lang="it-IT" sz="1600" b="1" dirty="0" smtClean="0"/>
              <a:t>, </a:t>
            </a:r>
            <a:r>
              <a:rPr lang="it-IT" sz="1600" b="1" dirty="0" err="1" smtClean="0"/>
              <a:t>alignment</a:t>
            </a:r>
            <a:r>
              <a:rPr lang="it-IT" sz="1600" b="1" dirty="0" smtClean="0"/>
              <a:t>, </a:t>
            </a:r>
            <a:r>
              <a:rPr lang="it-IT" sz="1600" b="1" dirty="0" err="1" smtClean="0"/>
              <a:t>reconstruction</a:t>
            </a:r>
            <a:r>
              <a:rPr lang="it-IT" sz="1600" b="1" dirty="0" smtClean="0"/>
              <a:t> (B. </a:t>
            </a:r>
            <a:r>
              <a:rPr lang="it-IT" sz="1600" b="1" dirty="0" err="1" smtClean="0"/>
              <a:t>Velghe</a:t>
            </a:r>
            <a:r>
              <a:rPr lang="it-IT" sz="1600" b="1" dirty="0" smtClean="0"/>
              <a:t>, C. </a:t>
            </a:r>
            <a:r>
              <a:rPr lang="it-IT" sz="1600" b="1" dirty="0" err="1" smtClean="0"/>
              <a:t>Mandeiro</a:t>
            </a:r>
            <a:r>
              <a:rPr lang="it-IT" sz="1600" b="1" dirty="0" smtClean="0"/>
              <a:t>)</a:t>
            </a:r>
          </a:p>
          <a:p>
            <a:endParaRPr lang="it-IT" sz="1600" b="1" dirty="0"/>
          </a:p>
          <a:p>
            <a:r>
              <a:rPr lang="it-IT" sz="1600" b="1" dirty="0" smtClean="0"/>
              <a:t>ASIC wafer </a:t>
            </a:r>
            <a:r>
              <a:rPr lang="it-IT" sz="1600" b="1" dirty="0" err="1" smtClean="0"/>
              <a:t>characterization</a:t>
            </a:r>
            <a:r>
              <a:rPr lang="it-IT" sz="1600" b="1" dirty="0" smtClean="0"/>
              <a:t> (M. </a:t>
            </a:r>
            <a:r>
              <a:rPr lang="it-IT" sz="1600" b="1" dirty="0" err="1" smtClean="0"/>
              <a:t>Perrin-Terrin</a:t>
            </a:r>
            <a:r>
              <a:rPr lang="it-IT" sz="1600" b="1" dirty="0" smtClean="0"/>
              <a:t>)</a:t>
            </a:r>
            <a:endParaRPr lang="it-IT" sz="1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36912"/>
            <a:ext cx="58293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ttore 2 3"/>
          <p:cNvCxnSpPr/>
          <p:nvPr/>
        </p:nvCxnSpPr>
        <p:spPr>
          <a:xfrm>
            <a:off x="1187624" y="836712"/>
            <a:ext cx="2448272" cy="223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67544" y="404664"/>
            <a:ext cx="3600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ASIC test: </a:t>
            </a:r>
            <a:r>
              <a:rPr lang="it-IT" sz="1400" b="1" dirty="0" err="1" smtClean="0"/>
              <a:t>very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good</a:t>
            </a:r>
            <a:r>
              <a:rPr lang="it-IT" sz="1400" b="1" dirty="0" smtClean="0"/>
              <a:t> -&gt; </a:t>
            </a:r>
            <a:r>
              <a:rPr lang="it-IT" sz="1400" b="1" dirty="0" err="1" smtClean="0"/>
              <a:t>very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likely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not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necessary</a:t>
            </a:r>
            <a:r>
              <a:rPr lang="it-IT" sz="1400" b="1" dirty="0" smtClean="0"/>
              <a:t> a </a:t>
            </a:r>
            <a:r>
              <a:rPr lang="it-IT" sz="1400" b="1" dirty="0" err="1" smtClean="0"/>
              <a:t>further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submission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to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foundry</a:t>
            </a:r>
            <a:endParaRPr lang="it-IT" sz="1400" b="1" dirty="0"/>
          </a:p>
        </p:txBody>
      </p:sp>
      <p:sp>
        <p:nvSpPr>
          <p:cNvPr id="6" name="Ovale 5"/>
          <p:cNvSpPr/>
          <p:nvPr/>
        </p:nvSpPr>
        <p:spPr>
          <a:xfrm>
            <a:off x="3563888" y="2924944"/>
            <a:ext cx="2088232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 flipH="1">
            <a:off x="4788024" y="1412776"/>
            <a:ext cx="504056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499992" y="692696"/>
            <a:ext cx="417646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 </a:t>
            </a:r>
            <a:r>
              <a:rPr lang="it-IT" sz="1400" b="1" dirty="0" err="1" smtClean="0"/>
              <a:t>Bump-bonding</a:t>
            </a:r>
            <a:r>
              <a:rPr lang="it-IT" sz="1400" b="1" dirty="0" smtClean="0"/>
              <a:t>  (IZM) : 6 </a:t>
            </a:r>
            <a:r>
              <a:rPr lang="it-IT" sz="1400" b="1" dirty="0" err="1" smtClean="0"/>
              <a:t>sensors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by</a:t>
            </a:r>
            <a:r>
              <a:rPr lang="it-IT" sz="1400" b="1" dirty="0" smtClean="0"/>
              <a:t>  </a:t>
            </a:r>
            <a:r>
              <a:rPr lang="it-IT" sz="1400" b="1" dirty="0" err="1" smtClean="0"/>
              <a:t>Sept</a:t>
            </a:r>
            <a:r>
              <a:rPr lang="it-IT" sz="1400" b="1" dirty="0" smtClean="0"/>
              <a:t>. 15 (3 </a:t>
            </a:r>
            <a:r>
              <a:rPr lang="it-IT" sz="1400" b="1" dirty="0" err="1" smtClean="0"/>
              <a:t>thinned</a:t>
            </a:r>
            <a:r>
              <a:rPr lang="it-IT" sz="1400" b="1" dirty="0" smtClean="0"/>
              <a:t> at 100 </a:t>
            </a:r>
            <a:r>
              <a:rPr lang="it-IT" sz="1400" b="1" dirty="0" smtClean="0">
                <a:latin typeface="Symbol" pitchFamily="18" charset="2"/>
              </a:rPr>
              <a:t> m</a:t>
            </a:r>
            <a:r>
              <a:rPr lang="it-IT" sz="1400" b="1" dirty="0" smtClean="0"/>
              <a:t>m,  3 at 250 </a:t>
            </a:r>
            <a:r>
              <a:rPr lang="it-IT" sz="1400" b="1" dirty="0" smtClean="0">
                <a:latin typeface="Symbol" pitchFamily="18" charset="2"/>
              </a:rPr>
              <a:t>m</a:t>
            </a:r>
            <a:r>
              <a:rPr lang="it-IT" sz="1400" b="1" dirty="0" smtClean="0"/>
              <a:t>m)</a:t>
            </a:r>
            <a:endParaRPr lang="it-IT" sz="1400" b="1" dirty="0"/>
          </a:p>
        </p:txBody>
      </p:sp>
      <p:cxnSp>
        <p:nvCxnSpPr>
          <p:cNvPr id="11" name="Connettore 2 10"/>
          <p:cNvCxnSpPr/>
          <p:nvPr/>
        </p:nvCxnSpPr>
        <p:spPr>
          <a:xfrm flipH="1" flipV="1">
            <a:off x="5076056" y="3356992"/>
            <a:ext cx="1224136" cy="2016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220072" y="5373216"/>
            <a:ext cx="3600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 </a:t>
            </a:r>
            <a:r>
              <a:rPr lang="it-IT" sz="1400" b="1" dirty="0" err="1" smtClean="0"/>
              <a:t>Micro-cooling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plate</a:t>
            </a:r>
            <a:r>
              <a:rPr lang="it-IT" sz="1400" b="1" dirty="0" smtClean="0"/>
              <a:t> (</a:t>
            </a:r>
            <a:r>
              <a:rPr lang="it-IT" sz="1400" b="1" dirty="0" err="1" smtClean="0"/>
              <a:t>Cea-Leti</a:t>
            </a:r>
            <a:r>
              <a:rPr lang="it-IT" sz="1400" b="1" dirty="0" smtClean="0"/>
              <a:t>): 3 </a:t>
            </a:r>
            <a:r>
              <a:rPr lang="it-IT" sz="1400" b="1" dirty="0" err="1" smtClean="0"/>
              <a:t>wafers</a:t>
            </a:r>
            <a:r>
              <a:rPr lang="it-IT" sz="1400" b="1" dirty="0" smtClean="0"/>
              <a:t> -&gt; 6 </a:t>
            </a:r>
            <a:r>
              <a:rPr lang="it-IT" sz="1400" b="1" dirty="0" err="1" smtClean="0"/>
              <a:t>plates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by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Sept</a:t>
            </a:r>
            <a:r>
              <a:rPr lang="it-IT" sz="1400" b="1" dirty="0" smtClean="0"/>
              <a:t>. 3</a:t>
            </a:r>
            <a:r>
              <a:rPr lang="it-IT" sz="1400" b="1" baseline="30000" dirty="0" smtClean="0"/>
              <a:t>rd</a:t>
            </a:r>
            <a:endParaRPr lang="it-IT" sz="1400" b="1" dirty="0"/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1259632" y="3356992"/>
            <a:ext cx="1008112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251520" y="4869160"/>
            <a:ext cx="3456384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PCB </a:t>
            </a:r>
            <a:r>
              <a:rPr lang="it-IT" sz="1400" b="1" dirty="0" err="1" smtClean="0"/>
              <a:t>carrier</a:t>
            </a:r>
            <a:r>
              <a:rPr lang="it-IT" sz="1400" b="1" dirty="0" smtClean="0"/>
              <a:t> (</a:t>
            </a:r>
            <a:r>
              <a:rPr lang="it-IT" sz="1400" b="1" dirty="0" err="1" smtClean="0"/>
              <a:t>Eltos</a:t>
            </a:r>
            <a:r>
              <a:rPr lang="it-IT" sz="1400" b="1" dirty="0" smtClean="0"/>
              <a:t>): 5 </a:t>
            </a:r>
            <a:r>
              <a:rPr lang="it-IT" sz="1400" b="1" dirty="0" err="1" smtClean="0"/>
              <a:t>boards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by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Sept</a:t>
            </a:r>
            <a:r>
              <a:rPr lang="it-IT" sz="1400" b="1" dirty="0" smtClean="0"/>
              <a:t>. 15</a:t>
            </a:r>
            <a:r>
              <a:rPr lang="it-IT" sz="1400" b="1" baseline="30000" dirty="0" smtClean="0"/>
              <a:t>th</a:t>
            </a:r>
            <a:endParaRPr lang="it-IT" sz="1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14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700808"/>
            <a:ext cx="5436096" cy="407707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71600" y="908720"/>
            <a:ext cx="6912768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 </a:t>
            </a:r>
            <a:r>
              <a:rPr lang="it-IT" sz="1400" b="1" dirty="0" err="1" smtClean="0"/>
              <a:t>Cooling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plant</a:t>
            </a:r>
            <a:r>
              <a:rPr lang="it-IT" sz="1400" b="1" dirty="0" smtClean="0"/>
              <a:t> (</a:t>
            </a:r>
            <a:r>
              <a:rPr lang="it-IT" sz="1400" b="1" dirty="0" err="1" smtClean="0"/>
              <a:t>Delta-ti</a:t>
            </a:r>
            <a:r>
              <a:rPr lang="it-IT" sz="1400" b="1" dirty="0" smtClean="0"/>
              <a:t> Impianti):  </a:t>
            </a:r>
            <a:r>
              <a:rPr lang="it-IT" sz="1400" b="1" dirty="0" err="1" smtClean="0"/>
              <a:t>before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Sept</a:t>
            </a:r>
            <a:r>
              <a:rPr lang="it-IT" sz="1400" b="1" dirty="0" smtClean="0"/>
              <a:t>. 22</a:t>
            </a:r>
            <a:r>
              <a:rPr lang="it-IT" sz="1400" b="1" baseline="30000" dirty="0" smtClean="0"/>
              <a:t>nd  </a:t>
            </a:r>
            <a:r>
              <a:rPr lang="it-IT" sz="1400" b="1" dirty="0" smtClean="0"/>
              <a:t> (or 29</a:t>
            </a:r>
            <a:r>
              <a:rPr lang="it-IT" sz="1400" b="1" baseline="30000" dirty="0" smtClean="0"/>
              <a:t>th </a:t>
            </a:r>
            <a:r>
              <a:rPr lang="it-IT" sz="1400" b="1" dirty="0"/>
              <a:t> </a:t>
            </a:r>
            <a:r>
              <a:rPr lang="it-IT" sz="1400" b="1" dirty="0" smtClean="0"/>
              <a:t>?) ; </a:t>
            </a:r>
            <a:r>
              <a:rPr lang="it-IT" sz="1400" b="1" dirty="0" err="1" smtClean="0"/>
              <a:t>piping</a:t>
            </a:r>
            <a:r>
              <a:rPr lang="it-IT" sz="1400" b="1" dirty="0" smtClean="0"/>
              <a:t> at CERN </a:t>
            </a:r>
            <a:r>
              <a:rPr lang="it-IT" sz="1400" b="1" dirty="0" err="1" smtClean="0"/>
              <a:t>starts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today</a:t>
            </a:r>
            <a:endParaRPr lang="it-IT" sz="1400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79512" y="1268760"/>
            <a:ext cx="604867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		</a:t>
            </a:r>
            <a:r>
              <a:rPr lang="it-IT" b="1" dirty="0" err="1" smtClean="0"/>
              <a:t>Already</a:t>
            </a:r>
            <a:r>
              <a:rPr lang="it-IT" b="1" dirty="0" smtClean="0"/>
              <a:t> at CERN </a:t>
            </a:r>
            <a:r>
              <a:rPr lang="it-IT" b="1" dirty="0" err="1" smtClean="0"/>
              <a:t>from</a:t>
            </a:r>
            <a:r>
              <a:rPr lang="it-IT" b="1" dirty="0" smtClean="0"/>
              <a:t> </a:t>
            </a:r>
            <a:r>
              <a:rPr lang="it-IT" b="1" dirty="0" err="1" smtClean="0"/>
              <a:t>July</a:t>
            </a:r>
            <a:r>
              <a:rPr lang="it-IT" b="1" dirty="0" smtClean="0"/>
              <a:t>, 1</a:t>
            </a:r>
            <a:r>
              <a:rPr lang="it-IT" b="1" baseline="30000" dirty="0" smtClean="0"/>
              <a:t>st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139952" y="1772816"/>
            <a:ext cx="32403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r>
              <a:rPr lang="it-IT" dirty="0" err="1" smtClean="0"/>
              <a:t>wire-bonded</a:t>
            </a:r>
            <a:r>
              <a:rPr lang="it-IT" dirty="0" smtClean="0"/>
              <a:t> and </a:t>
            </a:r>
            <a:r>
              <a:rPr lang="it-IT" dirty="0" err="1" smtClean="0"/>
              <a:t>tested</a:t>
            </a:r>
            <a:r>
              <a:rPr lang="it-IT" dirty="0" smtClean="0"/>
              <a:t>: OK</a:t>
            </a:r>
            <a:endParaRPr lang="it-IT" dirty="0"/>
          </a:p>
        </p:txBody>
      </p:sp>
      <p:cxnSp>
        <p:nvCxnSpPr>
          <p:cNvPr id="9" name="Connettore 2 8"/>
          <p:cNvCxnSpPr/>
          <p:nvPr/>
        </p:nvCxnSpPr>
        <p:spPr>
          <a:xfrm flipH="1">
            <a:off x="2339752" y="1988840"/>
            <a:ext cx="1728192" cy="175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179512" y="1700808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 </a:t>
            </a:r>
            <a:r>
              <a:rPr lang="it-IT" b="1" u="sng" dirty="0" smtClean="0"/>
              <a:t>2 full </a:t>
            </a:r>
            <a:r>
              <a:rPr lang="it-IT" b="1" u="sng" dirty="0" err="1" smtClean="0"/>
              <a:t>sensors</a:t>
            </a:r>
            <a:endParaRPr lang="it-IT" b="1" u="sng" dirty="0" smtClean="0"/>
          </a:p>
          <a:p>
            <a:r>
              <a:rPr lang="it-IT" b="1" dirty="0" smtClean="0"/>
              <a:t>6 single-chip </a:t>
            </a:r>
            <a:r>
              <a:rPr lang="it-IT" b="1" dirty="0" err="1" smtClean="0"/>
              <a:t>sensors</a:t>
            </a:r>
            <a:endParaRPr lang="it-IT" b="1" dirty="0" smtClean="0"/>
          </a:p>
          <a:p>
            <a:r>
              <a:rPr lang="it-IT" dirty="0" smtClean="0"/>
              <a:t>(</a:t>
            </a:r>
            <a:r>
              <a:rPr lang="it-IT" dirty="0" err="1" smtClean="0"/>
              <a:t>thinned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450 </a:t>
            </a:r>
            <a:r>
              <a:rPr lang="it-IT" dirty="0" smtClean="0">
                <a:latin typeface="Symbol" pitchFamily="18" charset="2"/>
              </a:rPr>
              <a:t>m</a:t>
            </a:r>
            <a:r>
              <a:rPr lang="it-IT" dirty="0" smtClean="0"/>
              <a:t>m)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403648" y="188640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                          </a:t>
            </a:r>
            <a:r>
              <a:rPr lang="it-IT" sz="2400" b="1" dirty="0" err="1" smtClean="0"/>
              <a:t>Bump-bonding</a:t>
            </a:r>
            <a:r>
              <a:rPr lang="it-IT" sz="2400" b="1" dirty="0" smtClean="0"/>
              <a:t> (IZM)</a:t>
            </a:r>
            <a:endParaRPr lang="it-IT" sz="24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67544" y="3140968"/>
            <a:ext cx="698477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To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be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delivered</a:t>
            </a:r>
            <a:r>
              <a:rPr lang="it-IT" b="1" dirty="0" smtClean="0">
                <a:solidFill>
                  <a:srgbClr val="00B050"/>
                </a:solidFill>
              </a:rPr>
              <a:t> (</a:t>
            </a:r>
            <a:r>
              <a:rPr lang="it-IT" b="1" dirty="0" err="1" smtClean="0">
                <a:solidFill>
                  <a:srgbClr val="00B050"/>
                </a:solidFill>
              </a:rPr>
              <a:t>Sept</a:t>
            </a:r>
            <a:r>
              <a:rPr lang="it-IT" b="1" dirty="0" smtClean="0">
                <a:solidFill>
                  <a:srgbClr val="00B050"/>
                </a:solidFill>
              </a:rPr>
              <a:t>. 12</a:t>
            </a:r>
            <a:r>
              <a:rPr lang="it-IT" b="1" baseline="30000" dirty="0" smtClean="0">
                <a:solidFill>
                  <a:srgbClr val="00B050"/>
                </a:solidFill>
              </a:rPr>
              <a:t>th  </a:t>
            </a:r>
            <a:r>
              <a:rPr lang="it-IT" b="1" dirty="0" smtClean="0">
                <a:solidFill>
                  <a:srgbClr val="00B050"/>
                </a:solidFill>
              </a:rPr>
              <a:t> )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23528" y="371703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r>
              <a:rPr lang="it-IT" b="1" u="sng" dirty="0" smtClean="0"/>
              <a:t>3 full </a:t>
            </a:r>
            <a:r>
              <a:rPr lang="it-IT" b="1" u="sng" dirty="0" err="1" smtClean="0"/>
              <a:t>sensors</a:t>
            </a:r>
            <a:r>
              <a:rPr lang="it-IT" b="1" u="sng" dirty="0" smtClean="0"/>
              <a:t> </a:t>
            </a:r>
            <a:r>
              <a:rPr lang="it-IT" b="1" dirty="0" smtClean="0"/>
              <a:t>+ 6 single chip </a:t>
            </a:r>
            <a:r>
              <a:rPr lang="it-IT" b="1" dirty="0" err="1" smtClean="0"/>
              <a:t>sensors</a:t>
            </a:r>
            <a:r>
              <a:rPr lang="it-IT" b="1" dirty="0" smtClean="0"/>
              <a:t> (</a:t>
            </a:r>
            <a:r>
              <a:rPr lang="it-IT" dirty="0" err="1" smtClean="0"/>
              <a:t>thinned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250 </a:t>
            </a:r>
            <a:r>
              <a:rPr lang="it-IT" dirty="0" smtClean="0">
                <a:latin typeface="Symbol" pitchFamily="18" charset="2"/>
              </a:rPr>
              <a:t>m</a:t>
            </a:r>
            <a:r>
              <a:rPr lang="it-IT" dirty="0" smtClean="0"/>
              <a:t>m)</a:t>
            </a:r>
          </a:p>
          <a:p>
            <a:r>
              <a:rPr lang="it-IT" b="1" dirty="0" smtClean="0"/>
              <a:t> </a:t>
            </a:r>
            <a:r>
              <a:rPr lang="it-IT" b="1" u="sng" dirty="0" smtClean="0"/>
              <a:t>3 full </a:t>
            </a:r>
            <a:r>
              <a:rPr lang="it-IT" b="1" u="sng" dirty="0" err="1" smtClean="0"/>
              <a:t>sensors</a:t>
            </a:r>
            <a:r>
              <a:rPr lang="it-IT" b="1" u="sng" dirty="0" smtClean="0"/>
              <a:t> </a:t>
            </a:r>
            <a:r>
              <a:rPr lang="it-IT" b="1" dirty="0" smtClean="0"/>
              <a:t>+ 6 single chip </a:t>
            </a:r>
            <a:r>
              <a:rPr lang="it-IT" b="1" dirty="0" err="1" smtClean="0"/>
              <a:t>sensors</a:t>
            </a:r>
            <a:r>
              <a:rPr lang="it-IT" b="1" dirty="0" smtClean="0"/>
              <a:t> (</a:t>
            </a:r>
            <a:r>
              <a:rPr lang="it-IT" dirty="0" err="1" smtClean="0"/>
              <a:t>thinned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100 </a:t>
            </a:r>
            <a:r>
              <a:rPr lang="it-IT" dirty="0" smtClean="0">
                <a:latin typeface="Symbol" pitchFamily="18" charset="2"/>
              </a:rPr>
              <a:t>m</a:t>
            </a:r>
            <a:r>
              <a:rPr lang="it-IT" dirty="0" smtClean="0"/>
              <a:t>m)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23528" y="458112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		End </a:t>
            </a:r>
            <a:r>
              <a:rPr lang="it-IT" b="1" dirty="0" err="1" smtClean="0"/>
              <a:t>of</a:t>
            </a:r>
            <a:r>
              <a:rPr lang="it-IT" b="1" dirty="0" smtClean="0"/>
              <a:t> </a:t>
            </a:r>
            <a:r>
              <a:rPr lang="it-IT" b="1" dirty="0" err="1" smtClean="0"/>
              <a:t>next</a:t>
            </a:r>
            <a:r>
              <a:rPr lang="it-IT" b="1" dirty="0" smtClean="0"/>
              <a:t> week: </a:t>
            </a:r>
            <a:r>
              <a:rPr lang="it-IT" b="1" u="sng" dirty="0" smtClean="0"/>
              <a:t>8 full </a:t>
            </a:r>
            <a:r>
              <a:rPr lang="it-IT" b="1" u="sng" dirty="0" err="1" smtClean="0"/>
              <a:t>sensors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available</a:t>
            </a:r>
            <a:endParaRPr lang="it-IT" b="1" u="sng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085184"/>
            <a:ext cx="58293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e 16"/>
          <p:cNvSpPr/>
          <p:nvPr/>
        </p:nvSpPr>
        <p:spPr>
          <a:xfrm>
            <a:off x="3203848" y="5373216"/>
            <a:ext cx="2088232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58293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e 2"/>
          <p:cNvSpPr/>
          <p:nvPr/>
        </p:nvSpPr>
        <p:spPr>
          <a:xfrm>
            <a:off x="3563888" y="1196752"/>
            <a:ext cx="2088232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827584" y="332656"/>
            <a:ext cx="748883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/>
              <a:t>			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TDCpix</a:t>
            </a:r>
            <a:endParaRPr lang="it-IT" sz="2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71600" y="256490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     Test on single-chip </a:t>
            </a:r>
            <a:r>
              <a:rPr lang="it-IT" b="1" dirty="0" err="1" smtClean="0"/>
              <a:t>sensor</a:t>
            </a:r>
            <a:r>
              <a:rPr lang="it-IT" b="1" dirty="0" smtClean="0"/>
              <a:t>: </a:t>
            </a:r>
            <a:r>
              <a:rPr lang="it-IT" b="1" dirty="0" err="1" smtClean="0"/>
              <a:t>results</a:t>
            </a:r>
            <a:r>
              <a:rPr lang="it-IT" b="1" dirty="0" smtClean="0"/>
              <a:t> are </a:t>
            </a:r>
            <a:r>
              <a:rPr lang="it-IT" b="1" dirty="0" err="1" smtClean="0"/>
              <a:t>very</a:t>
            </a:r>
            <a:r>
              <a:rPr lang="it-IT" b="1" dirty="0" smtClean="0"/>
              <a:t> positive</a:t>
            </a:r>
            <a:endParaRPr lang="it-IT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645024"/>
            <a:ext cx="3390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2 7"/>
          <p:cNvCxnSpPr/>
          <p:nvPr/>
        </p:nvCxnSpPr>
        <p:spPr>
          <a:xfrm>
            <a:off x="2915816" y="2852936"/>
            <a:ext cx="1944216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58293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e 2"/>
          <p:cNvSpPr/>
          <p:nvPr/>
        </p:nvSpPr>
        <p:spPr>
          <a:xfrm>
            <a:off x="2555776" y="1412776"/>
            <a:ext cx="374441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971600" y="18864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		</a:t>
            </a:r>
            <a:r>
              <a:rPr lang="it-IT" sz="2400" b="1" dirty="0" err="1" smtClean="0"/>
              <a:t>Micro-channel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cooling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plate</a:t>
            </a:r>
            <a:endParaRPr lang="it-IT" sz="2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3528" y="270892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 wafer -&gt; 6 </a:t>
            </a:r>
            <a:r>
              <a:rPr lang="it-IT" dirty="0" err="1" smtClean="0"/>
              <a:t>plates</a:t>
            </a:r>
            <a:r>
              <a:rPr lang="it-IT" dirty="0" smtClean="0"/>
              <a:t> </a:t>
            </a:r>
            <a:r>
              <a:rPr lang="it-IT" dirty="0" err="1" smtClean="0"/>
              <a:t>delivered</a:t>
            </a:r>
            <a:r>
              <a:rPr lang="it-IT" dirty="0" smtClean="0"/>
              <a:t> in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days</a:t>
            </a:r>
            <a:r>
              <a:rPr lang="it-IT" dirty="0" smtClean="0"/>
              <a:t> (</a:t>
            </a:r>
            <a:r>
              <a:rPr lang="it-IT" dirty="0" err="1" smtClean="0"/>
              <a:t>CEA-Leti</a:t>
            </a:r>
            <a:r>
              <a:rPr lang="it-IT" dirty="0" smtClean="0"/>
              <a:t>) (</a:t>
            </a:r>
            <a:r>
              <a:rPr lang="it-IT" dirty="0" err="1" smtClean="0"/>
              <a:t>nominally</a:t>
            </a:r>
            <a:r>
              <a:rPr lang="it-IT" dirty="0" smtClean="0"/>
              <a:t> </a:t>
            </a:r>
            <a:r>
              <a:rPr lang="it-IT" dirty="0" err="1" smtClean="0"/>
              <a:t>Sept</a:t>
            </a:r>
            <a:r>
              <a:rPr lang="it-IT" dirty="0" smtClean="0"/>
              <a:t>. 3</a:t>
            </a:r>
            <a:r>
              <a:rPr lang="it-IT" baseline="30000" dirty="0" smtClean="0"/>
              <a:t>rd  </a:t>
            </a:r>
            <a:r>
              <a:rPr lang="it-IT" dirty="0" smtClean="0"/>
              <a:t> ) </a:t>
            </a:r>
            <a:endParaRPr lang="it-IT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356992"/>
            <a:ext cx="36766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14" y="188640"/>
            <a:ext cx="9157827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04864"/>
            <a:ext cx="58483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755576" y="18864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PCB </a:t>
            </a:r>
            <a:r>
              <a:rPr lang="it-IT" sz="2400" b="1" dirty="0" err="1" smtClean="0"/>
              <a:t>carrier</a:t>
            </a:r>
            <a:endParaRPr lang="it-IT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58293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e 4"/>
          <p:cNvSpPr/>
          <p:nvPr/>
        </p:nvSpPr>
        <p:spPr>
          <a:xfrm>
            <a:off x="971600" y="764704"/>
            <a:ext cx="158417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/>
          <p:cNvCxnSpPr>
            <a:stCxn id="5" idx="4"/>
          </p:cNvCxnSpPr>
          <p:nvPr/>
        </p:nvCxnSpPr>
        <p:spPr>
          <a:xfrm>
            <a:off x="1763688" y="1268760"/>
            <a:ext cx="2376264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467544" y="6165304"/>
            <a:ext cx="813690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 smtClean="0"/>
              <a:t>Expected</a:t>
            </a:r>
            <a:r>
              <a:rPr lang="it-IT" dirty="0" smtClean="0"/>
              <a:t> delivery (</a:t>
            </a:r>
            <a:r>
              <a:rPr lang="it-IT" dirty="0" err="1" smtClean="0"/>
              <a:t>Eltos</a:t>
            </a:r>
            <a:r>
              <a:rPr lang="it-IT" dirty="0" smtClean="0"/>
              <a:t>) </a:t>
            </a:r>
            <a:r>
              <a:rPr lang="it-IT" dirty="0" err="1" smtClean="0"/>
              <a:t>of</a:t>
            </a:r>
            <a:r>
              <a:rPr lang="it-IT" dirty="0" smtClean="0"/>
              <a:t> a </a:t>
            </a:r>
            <a:r>
              <a:rPr lang="it-IT" dirty="0" err="1" smtClean="0"/>
              <a:t>batch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5 </a:t>
            </a:r>
            <a:r>
              <a:rPr lang="it-IT" dirty="0" err="1" smtClean="0"/>
              <a:t>carriers</a:t>
            </a:r>
            <a:r>
              <a:rPr lang="it-IT" dirty="0" smtClean="0"/>
              <a:t>: </a:t>
            </a:r>
            <a:r>
              <a:rPr lang="it-IT" dirty="0" err="1" smtClean="0"/>
              <a:t>Sept</a:t>
            </a:r>
            <a:r>
              <a:rPr lang="it-IT" dirty="0" smtClean="0"/>
              <a:t>. 15</a:t>
            </a:r>
            <a:r>
              <a:rPr lang="it-IT" baseline="30000" dirty="0" smtClean="0"/>
              <a:t>th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67544" y="5517232"/>
            <a:ext cx="77048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carriers</a:t>
            </a:r>
            <a:r>
              <a:rPr lang="it-IT" dirty="0" smtClean="0"/>
              <a:t> (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half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chips</a:t>
            </a:r>
            <a:r>
              <a:rPr lang="it-IT" dirty="0" smtClean="0"/>
              <a:t> </a:t>
            </a:r>
            <a:r>
              <a:rPr lang="it-IT" dirty="0" err="1" smtClean="0"/>
              <a:t>connected</a:t>
            </a:r>
            <a:r>
              <a:rPr lang="it-IT" dirty="0" smtClean="0"/>
              <a:t>)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delivered</a:t>
            </a:r>
            <a:r>
              <a:rPr lang="it-IT" dirty="0" smtClean="0"/>
              <a:t> end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July</a:t>
            </a: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568</Words>
  <Application>Microsoft Office PowerPoint</Application>
  <PresentationFormat>Presentazione su schermo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GTK Detector's Review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INFN - Torino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GTK Detector's Review</dc:title>
  <dc:creator>Flavio P. Marchetto</dc:creator>
  <cp:lastModifiedBy>Flavio P. Marchetto</cp:lastModifiedBy>
  <cp:revision>36</cp:revision>
  <dcterms:created xsi:type="dcterms:W3CDTF">2014-09-02T15:15:51Z</dcterms:created>
  <dcterms:modified xsi:type="dcterms:W3CDTF">2014-09-03T23:00:46Z</dcterms:modified>
</cp:coreProperties>
</file>