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4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0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4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2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4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3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56C3-8A33-0943-9B11-1DBF6CB0F365}" type="datetimeFigureOut">
              <a:rPr lang="en-US" smtClean="0"/>
              <a:t>04/09/14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CF55-52C2-9249-838C-1C8DF482E9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l="-11064" t="-20806" r="-9580" b="-26789"/>
          <a:stretch/>
        </p:blipFill>
        <p:spPr>
          <a:xfrm>
            <a:off x="7319630" y="21161"/>
            <a:ext cx="1828800" cy="893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3308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databases (once more…)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Paolo Valente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0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Meta-data and databases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0423" y="2378302"/>
            <a:ext cx="1208100" cy="6350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Producer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3683550" y="5183500"/>
            <a:ext cx="1169164" cy="70637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0423" y="3742754"/>
            <a:ext cx="1208100" cy="6350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Consumer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8269" y="1874041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Applications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79594" y="2026441"/>
            <a:ext cx="1446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Database(s)</a:t>
            </a:r>
            <a:endParaRPr lang="en-US" sz="2000" b="1" dirty="0"/>
          </a:p>
        </p:txBody>
      </p:sp>
      <p:sp>
        <p:nvSpPr>
          <p:cNvPr id="11" name="Can 10"/>
          <p:cNvSpPr/>
          <p:nvPr/>
        </p:nvSpPr>
        <p:spPr>
          <a:xfrm>
            <a:off x="7418396" y="2684337"/>
            <a:ext cx="985743" cy="658073"/>
          </a:xfrm>
          <a:prstGeom prst="can">
            <a:avLst>
              <a:gd name="adj" fmla="val 32083"/>
            </a:avLst>
          </a:prstGeom>
          <a:solidFill>
            <a:srgbClr val="FAC090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3040780" y="1394435"/>
            <a:ext cx="866020" cy="1145416"/>
          </a:xfrm>
          <a:prstGeom prst="can">
            <a:avLst>
              <a:gd name="adj" fmla="val 32083"/>
            </a:avLst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7911267" y="3494810"/>
            <a:ext cx="985743" cy="658073"/>
          </a:xfrm>
          <a:prstGeom prst="can">
            <a:avLst>
              <a:gd name="adj" fmla="val 32083"/>
            </a:avLst>
          </a:prstGeom>
          <a:solidFill>
            <a:srgbClr val="FAC090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285144" y="1854618"/>
            <a:ext cx="755636" cy="2737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0840" y="2034398"/>
            <a:ext cx="72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0840" y="2828708"/>
            <a:ext cx="143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“All-the-rest”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06800" y="1865598"/>
            <a:ext cx="755636" cy="2737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02530" y="2008970"/>
            <a:ext cx="72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1" name="Can 20"/>
          <p:cNvSpPr/>
          <p:nvPr/>
        </p:nvSpPr>
        <p:spPr>
          <a:xfrm>
            <a:off x="4664270" y="1394435"/>
            <a:ext cx="866020" cy="1145416"/>
          </a:xfrm>
          <a:prstGeom prst="can">
            <a:avLst>
              <a:gd name="adj" fmla="val 32083"/>
            </a:avLst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5" idx="3"/>
          </p:cNvCxnSpPr>
          <p:nvPr/>
        </p:nvCxnSpPr>
        <p:spPr>
          <a:xfrm>
            <a:off x="1888523" y="2695838"/>
            <a:ext cx="5529873" cy="275816"/>
          </a:xfrm>
          <a:prstGeom prst="straightConnector1">
            <a:avLst/>
          </a:prstGeom>
          <a:ln>
            <a:solidFill>
              <a:srgbClr val="1E1C1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8" idx="3"/>
          </p:cNvCxnSpPr>
          <p:nvPr/>
        </p:nvCxnSpPr>
        <p:spPr>
          <a:xfrm flipH="1">
            <a:off x="1888523" y="3342410"/>
            <a:ext cx="5529873" cy="717880"/>
          </a:xfrm>
          <a:prstGeom prst="straightConnector1">
            <a:avLst/>
          </a:prstGeom>
          <a:ln>
            <a:solidFill>
              <a:srgbClr val="1E1C1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3"/>
          </p:cNvCxnSpPr>
          <p:nvPr/>
        </p:nvCxnSpPr>
        <p:spPr>
          <a:xfrm>
            <a:off x="1888523" y="2695838"/>
            <a:ext cx="2379609" cy="2705364"/>
          </a:xfrm>
          <a:prstGeom prst="straightConnector1">
            <a:avLst/>
          </a:prstGeom>
          <a:ln>
            <a:solidFill>
              <a:srgbClr val="1E1C1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1" idx="2"/>
          </p:cNvCxnSpPr>
          <p:nvPr/>
        </p:nvCxnSpPr>
        <p:spPr>
          <a:xfrm flipV="1">
            <a:off x="4268132" y="3013374"/>
            <a:ext cx="3150264" cy="2387828"/>
          </a:xfrm>
          <a:prstGeom prst="straightConnector1">
            <a:avLst/>
          </a:prstGeom>
          <a:ln>
            <a:solidFill>
              <a:srgbClr val="1E1C1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268132" y="3342410"/>
            <a:ext cx="3150264" cy="2267768"/>
          </a:xfrm>
          <a:prstGeom prst="straightConnector1">
            <a:avLst/>
          </a:prstGeom>
          <a:ln>
            <a:solidFill>
              <a:srgbClr val="1E1C1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1888523" y="4152883"/>
            <a:ext cx="2379609" cy="1457295"/>
          </a:xfrm>
          <a:prstGeom prst="straightConnector1">
            <a:avLst/>
          </a:prstGeom>
          <a:ln>
            <a:solidFill>
              <a:srgbClr val="1E1C1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18328" y="5889879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Interface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54579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Database(s)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91" y="1385489"/>
            <a:ext cx="4047420" cy="3035565"/>
          </a:xfrm>
          <a:prstGeom prst="rect">
            <a:avLst/>
          </a:prstGeom>
          <a:ln>
            <a:solidFill>
              <a:srgbClr val="C0504D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453429" y="1353338"/>
            <a:ext cx="42655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 lot of work has been done by </a:t>
            </a:r>
            <a:r>
              <a:rPr lang="en-US" dirty="0" err="1" smtClean="0"/>
              <a:t>Podolsky</a:t>
            </a:r>
            <a:r>
              <a:rPr lang="en-US" dirty="0" smtClean="0"/>
              <a:t>, </a:t>
            </a:r>
            <a:r>
              <a:rPr lang="en-US" dirty="0" err="1" smtClean="0"/>
              <a:t>Velghe</a:t>
            </a:r>
            <a:r>
              <a:rPr lang="en-US" dirty="0" smtClean="0"/>
              <a:t>, </a:t>
            </a:r>
            <a:r>
              <a:rPr lang="en-US" dirty="0" err="1" smtClean="0"/>
              <a:t>Sergi</a:t>
            </a:r>
            <a:r>
              <a:rPr lang="en-US" dirty="0" smtClean="0"/>
              <a:t>, …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… with the </a:t>
            </a:r>
            <a:r>
              <a:rPr lang="en-US" b="1" dirty="0" smtClean="0">
                <a:solidFill>
                  <a:srgbClr val="C0504D"/>
                </a:solidFill>
              </a:rPr>
              <a:t>offline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use cases in mind: simulation and reconstruction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Started with the geometry for the Monte Carlo…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… it should evolve to include all info for reconstruct </a:t>
            </a:r>
            <a:r>
              <a:rPr lang="en-US" b="1" dirty="0" smtClean="0"/>
              <a:t>all the detectors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Phil Rubin </a:t>
            </a:r>
            <a:r>
              <a:rPr lang="en-US" dirty="0" smtClean="0"/>
              <a:t>is now pushing us all in order to proceed on the “Louvain road”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7391" y="4429702"/>
            <a:ext cx="86616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At the other end, </a:t>
            </a:r>
            <a:r>
              <a:rPr lang="en-US" b="1" dirty="0" smtClean="0">
                <a:solidFill>
                  <a:srgbClr val="C0504D"/>
                </a:solidFill>
              </a:rPr>
              <a:t>online</a:t>
            </a:r>
            <a:r>
              <a:rPr lang="en-US" dirty="0" smtClean="0"/>
              <a:t>, also a lot already exists and has been done by DCS team…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…with the DCS archiving and configurations (recipes) as main use cases (and Run Control, more recently)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Many other use cases, both in the online and in the offline environments, have to be implemented. The first that comes to my mind: </a:t>
            </a:r>
            <a:r>
              <a:rPr lang="en-US" b="1" dirty="0" smtClean="0"/>
              <a:t>calibrations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And we should really try to keep things as </a:t>
            </a:r>
            <a:r>
              <a:rPr lang="en-US" b="1" dirty="0" smtClean="0"/>
              <a:t>simple</a:t>
            </a:r>
            <a:r>
              <a:rPr lang="en-US" dirty="0" smtClean="0"/>
              <a:t> and </a:t>
            </a:r>
            <a:r>
              <a:rPr lang="en-US" b="1" dirty="0" smtClean="0"/>
              <a:t>manageable</a:t>
            </a:r>
            <a:r>
              <a:rPr lang="en-US" dirty="0" smtClean="0"/>
              <a:t> as possible</a:t>
            </a: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391" y="1016157"/>
            <a:ext cx="231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Louvain meeting, 2010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7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n 18"/>
          <p:cNvSpPr/>
          <p:nvPr/>
        </p:nvSpPr>
        <p:spPr>
          <a:xfrm>
            <a:off x="7480887" y="2513604"/>
            <a:ext cx="1285541" cy="1015407"/>
          </a:xfrm>
          <a:prstGeom prst="can">
            <a:avLst>
              <a:gd name="adj" fmla="val 31461"/>
            </a:avLst>
          </a:prstGeom>
          <a:solidFill>
            <a:srgbClr val="B3A2C7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Geometry</a:t>
            </a:r>
            <a:endParaRPr lang="en-US" sz="1400" dirty="0" smtClean="0">
              <a:solidFill>
                <a:srgbClr val="000000"/>
              </a:solidFill>
            </a:endParaRP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Calibrations</a:t>
            </a:r>
          </a:p>
        </p:txBody>
      </p:sp>
      <p:sp>
        <p:nvSpPr>
          <p:cNvPr id="53" name="Can 52"/>
          <p:cNvSpPr/>
          <p:nvPr/>
        </p:nvSpPr>
        <p:spPr>
          <a:xfrm>
            <a:off x="7478298" y="1797329"/>
            <a:ext cx="1285541" cy="967572"/>
          </a:xfrm>
          <a:prstGeom prst="can">
            <a:avLst>
              <a:gd name="adj" fmla="val 40105"/>
            </a:avLst>
          </a:prstGeom>
          <a:solidFill>
            <a:srgbClr val="FAC090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Maps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Configurations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663612" y="4218911"/>
            <a:ext cx="1169164" cy="1512224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</a:rPr>
              <a:t>CORAL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678058" y="3871101"/>
            <a:ext cx="1455915" cy="635072"/>
          </a:xfrm>
          <a:prstGeom prst="roundRect">
            <a:avLst/>
          </a:prstGeom>
          <a:solidFill>
            <a:srgbClr val="558ED5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Reconstruction/Calibrations</a:t>
            </a:r>
            <a:endParaRPr lang="en-US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76373" y="718659"/>
            <a:ext cx="1208100" cy="63507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Run Control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1525658" y="3569055"/>
            <a:ext cx="1455915" cy="635072"/>
          </a:xfrm>
          <a:prstGeom prst="roundRect">
            <a:avLst/>
          </a:prstGeom>
          <a:solidFill>
            <a:srgbClr val="558ED5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Reconstruction/Analysis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1525658" y="4929640"/>
            <a:ext cx="1455915" cy="635072"/>
          </a:xfrm>
          <a:prstGeom prst="roundRect">
            <a:avLst/>
          </a:prstGeom>
          <a:solidFill>
            <a:srgbClr val="558ED5"/>
          </a:solidFill>
          <a:ln>
            <a:solidFill>
              <a:srgbClr val="1737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Simulation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155888" y="120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372" y="1684580"/>
            <a:ext cx="1208100" cy="635072"/>
          </a:xfrm>
          <a:prstGeom prst="roundRect">
            <a:avLst/>
          </a:prstGeom>
          <a:solidFill>
            <a:srgbClr val="4BACC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DCS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76371" y="2694578"/>
            <a:ext cx="1208101" cy="635072"/>
          </a:xfrm>
          <a:prstGeom prst="roundRect">
            <a:avLst/>
          </a:prstGeom>
          <a:solidFill>
            <a:srgbClr val="4BACC6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CDR</a:t>
            </a:r>
            <a:endParaRPr lang="en-US" sz="1400" dirty="0"/>
          </a:p>
        </p:txBody>
      </p:sp>
      <p:sp>
        <p:nvSpPr>
          <p:cNvPr id="15" name="Can 14"/>
          <p:cNvSpPr/>
          <p:nvPr/>
        </p:nvSpPr>
        <p:spPr>
          <a:xfrm>
            <a:off x="7493472" y="1016736"/>
            <a:ext cx="1285541" cy="861776"/>
          </a:xfrm>
          <a:prstGeom prst="can">
            <a:avLst>
              <a:gd name="adj" fmla="val 3864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Conditions summaries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5712417" y="4375229"/>
            <a:ext cx="1285541" cy="679685"/>
          </a:xfrm>
          <a:prstGeom prst="can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Runs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Online files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Can 19"/>
          <p:cNvSpPr/>
          <p:nvPr/>
        </p:nvSpPr>
        <p:spPr>
          <a:xfrm>
            <a:off x="7501770" y="4272069"/>
            <a:ext cx="1285541" cy="1030192"/>
          </a:xfrm>
          <a:prstGeom prst="can">
            <a:avLst>
              <a:gd name="adj" fmla="val 30796"/>
            </a:avLst>
          </a:prstGeom>
          <a:solidFill>
            <a:srgbClr val="F2F2F2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Grid catalog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Can 20"/>
          <p:cNvSpPr/>
          <p:nvPr/>
        </p:nvSpPr>
        <p:spPr>
          <a:xfrm>
            <a:off x="7501770" y="3716808"/>
            <a:ext cx="1285541" cy="775512"/>
          </a:xfrm>
          <a:prstGeom prst="can">
            <a:avLst>
              <a:gd name="adj" fmla="val 40783"/>
            </a:avLst>
          </a:prstGeom>
          <a:solidFill>
            <a:srgbClr val="B3A2C7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Book-keeping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3043" y="6031291"/>
            <a:ext cx="80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93043" y="6410148"/>
            <a:ext cx="81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Offline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37833" y="1209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12426" y="69562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664082" y="1308514"/>
            <a:ext cx="1169164" cy="70637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bg2">
                    <a:lumMod val="50000"/>
                  </a:schemeClr>
                </a:solidFill>
              </a:rPr>
              <a:t>XMLconfig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788929" y="2484315"/>
            <a:ext cx="3578263" cy="28510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2781384" y="5335320"/>
            <a:ext cx="1007542" cy="1170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998264" y="4352565"/>
            <a:ext cx="1428324" cy="10997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426588" y="3054760"/>
            <a:ext cx="2940604" cy="2397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1139811" y="1000661"/>
            <a:ext cx="3049332" cy="872991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1155888" y="1889727"/>
            <a:ext cx="3033256" cy="125166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3663612" y="2262509"/>
            <a:ext cx="1169164" cy="70637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</a:rPr>
              <a:t>PVSS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139811" y="2106427"/>
            <a:ext cx="2850465" cy="389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3665962" y="3175361"/>
            <a:ext cx="1169164" cy="859302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</a:rPr>
              <a:t>XML2SQL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139811" y="1232317"/>
            <a:ext cx="2649117" cy="230575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1139811" y="3001038"/>
            <a:ext cx="2633038" cy="569187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17" idx="2"/>
          </p:cNvCxnSpPr>
          <p:nvPr/>
        </p:nvCxnSpPr>
        <p:spPr>
          <a:xfrm>
            <a:off x="3788926" y="3569055"/>
            <a:ext cx="1923491" cy="1146017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6787378" y="4218911"/>
            <a:ext cx="669887" cy="497802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712426" y="6059837"/>
            <a:ext cx="1169164" cy="706379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2">
                    <a:lumMod val="50000"/>
                  </a:schemeClr>
                </a:solidFill>
              </a:rPr>
              <a:t>DIRAC</a:t>
            </a:r>
            <a:endParaRPr 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2634738" y="5470614"/>
            <a:ext cx="1355538" cy="114342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3990276" y="4929640"/>
            <a:ext cx="3691494" cy="168440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155888" y="1081036"/>
            <a:ext cx="2834388" cy="14029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an 43"/>
          <p:cNvSpPr/>
          <p:nvPr/>
        </p:nvSpPr>
        <p:spPr>
          <a:xfrm>
            <a:off x="7493472" y="326530"/>
            <a:ext cx="1285541" cy="951004"/>
          </a:xfrm>
          <a:prstGeom prst="can">
            <a:avLst>
              <a:gd name="adj" fmla="val 32083"/>
            </a:avLst>
          </a:prstGeom>
          <a:solidFill>
            <a:srgbClr val="FAC090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Conditions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990276" y="1016736"/>
            <a:ext cx="3376916" cy="1415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292010" y="1684580"/>
            <a:ext cx="3075182" cy="273490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2781384" y="4079169"/>
            <a:ext cx="1510622" cy="34031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4189143" y="1873652"/>
            <a:ext cx="3112309" cy="40746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 flipH="1" flipV="1">
            <a:off x="8684464" y="2484315"/>
            <a:ext cx="2589" cy="740193"/>
          </a:xfrm>
          <a:prstGeom prst="curvedConnector3">
            <a:avLst>
              <a:gd name="adj1" fmla="val -23791039"/>
            </a:avLst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/>
          <p:nvPr/>
        </p:nvCxnSpPr>
        <p:spPr>
          <a:xfrm flipH="1" flipV="1">
            <a:off x="8522539" y="2281115"/>
            <a:ext cx="2589" cy="740193"/>
          </a:xfrm>
          <a:prstGeom prst="curvedConnector3">
            <a:avLst>
              <a:gd name="adj1" fmla="val -29922750"/>
            </a:avLst>
          </a:prstGeom>
          <a:ln>
            <a:solidFill>
              <a:srgbClr val="4A452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ounded Rectangle 105"/>
          <p:cNvSpPr>
            <a:spLocks noChangeAspect="1"/>
          </p:cNvSpPr>
          <p:nvPr/>
        </p:nvSpPr>
        <p:spPr>
          <a:xfrm>
            <a:off x="6572564" y="6121189"/>
            <a:ext cx="180000" cy="180000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7" name="Rounded Rectangle 106"/>
          <p:cNvSpPr>
            <a:spLocks noChangeAspect="1"/>
          </p:cNvSpPr>
          <p:nvPr/>
        </p:nvSpPr>
        <p:spPr>
          <a:xfrm>
            <a:off x="6572564" y="6521954"/>
            <a:ext cx="180000" cy="1800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8" name="Direct Access Storage 107"/>
          <p:cNvSpPr/>
          <p:nvPr/>
        </p:nvSpPr>
        <p:spPr>
          <a:xfrm rot="16200000">
            <a:off x="6887265" y="6112881"/>
            <a:ext cx="203819" cy="207735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an 109"/>
          <p:cNvSpPr/>
          <p:nvPr/>
        </p:nvSpPr>
        <p:spPr>
          <a:xfrm>
            <a:off x="6891657" y="6505589"/>
            <a:ext cx="195450" cy="205889"/>
          </a:xfrm>
          <a:prstGeom prst="can">
            <a:avLst>
              <a:gd name="adj" fmla="val 3864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1" name="Straight Arrow Connector 110"/>
          <p:cNvCxnSpPr/>
          <p:nvPr/>
        </p:nvCxnSpPr>
        <p:spPr>
          <a:xfrm flipV="1">
            <a:off x="2910145" y="3871101"/>
            <a:ext cx="4457047" cy="333026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2634738" y="4079169"/>
            <a:ext cx="4760991" cy="975745"/>
          </a:xfrm>
          <a:prstGeom prst="straightConnector1">
            <a:avLst/>
          </a:prstGeom>
          <a:ln>
            <a:solidFill>
              <a:srgbClr val="00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7141274" y="718659"/>
            <a:ext cx="0" cy="5312632"/>
          </a:xfrm>
          <a:prstGeom prst="line">
            <a:avLst/>
          </a:prstGeom>
          <a:ln>
            <a:solidFill>
              <a:srgbClr val="33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429196" y="599357"/>
            <a:ext cx="0" cy="5431934"/>
          </a:xfrm>
          <a:prstGeom prst="line">
            <a:avLst/>
          </a:prstGeom>
          <a:ln>
            <a:solidFill>
              <a:srgbClr val="3366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 rot="16200000">
            <a:off x="813830" y="5489826"/>
            <a:ext cx="941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NA62 network</a:t>
            </a:r>
            <a:endParaRPr lang="en-US" sz="1000" dirty="0">
              <a:solidFill>
                <a:schemeClr val="accent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 rot="16200000">
            <a:off x="6547522" y="5501839"/>
            <a:ext cx="941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accent1"/>
                </a:solidFill>
              </a:rPr>
              <a:t>NA62 network</a:t>
            </a:r>
            <a:endParaRPr lang="en-US" sz="1000" dirty="0">
              <a:solidFill>
                <a:schemeClr val="accent1"/>
              </a:solidFill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 flipH="1" flipV="1">
            <a:off x="2634738" y="4079170"/>
            <a:ext cx="1154191" cy="12230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62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548</TotalTime>
  <Words>230</Words>
  <Application>Microsoft Macintosh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About databases (once more…)</vt:lpstr>
      <vt:lpstr>Meta-data and databases</vt:lpstr>
      <vt:lpstr>Database(s)</vt:lpstr>
      <vt:lpstr>PowerPoint Presentation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Paolo Valente</dc:creator>
  <cp:lastModifiedBy>Paolo Valente</cp:lastModifiedBy>
  <cp:revision>16</cp:revision>
  <dcterms:created xsi:type="dcterms:W3CDTF">2014-07-15T12:50:29Z</dcterms:created>
  <dcterms:modified xsi:type="dcterms:W3CDTF">2014-09-04T07:43:54Z</dcterms:modified>
</cp:coreProperties>
</file>