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58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8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56C3-8A33-0943-9B11-1DBF6CB0F365}" type="datetimeFigureOut">
              <a:rPr lang="en-US" smtClean="0"/>
              <a:t>04/09/14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CF55-52C2-9249-838C-1C8DF482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542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56C3-8A33-0943-9B11-1DBF6CB0F365}" type="datetimeFigureOut">
              <a:rPr lang="en-US" smtClean="0"/>
              <a:t>04/09/14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CF55-52C2-9249-838C-1C8DF482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781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56C3-8A33-0943-9B11-1DBF6CB0F365}" type="datetimeFigureOut">
              <a:rPr lang="en-US" smtClean="0"/>
              <a:t>04/09/14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CF55-52C2-9249-838C-1C8DF482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05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56C3-8A33-0943-9B11-1DBF6CB0F365}" type="datetimeFigureOut">
              <a:rPr lang="en-US" smtClean="0"/>
              <a:t>04/09/14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CF55-52C2-9249-838C-1C8DF482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895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56C3-8A33-0943-9B11-1DBF6CB0F365}" type="datetimeFigureOut">
              <a:rPr lang="en-US" smtClean="0"/>
              <a:t>04/09/14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CF55-52C2-9249-838C-1C8DF482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344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56C3-8A33-0943-9B11-1DBF6CB0F365}" type="datetimeFigureOut">
              <a:rPr lang="en-US" smtClean="0"/>
              <a:t>04/09/14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CF55-52C2-9249-838C-1C8DF482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00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56C3-8A33-0943-9B11-1DBF6CB0F365}" type="datetimeFigureOut">
              <a:rPr lang="en-US" smtClean="0"/>
              <a:t>04/09/14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CF55-52C2-9249-838C-1C8DF482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526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56C3-8A33-0943-9B11-1DBF6CB0F365}" type="datetimeFigureOut">
              <a:rPr lang="en-US" smtClean="0"/>
              <a:t>04/09/14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CF55-52C2-9249-838C-1C8DF482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243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56C3-8A33-0943-9B11-1DBF6CB0F365}" type="datetimeFigureOut">
              <a:rPr lang="en-US" smtClean="0"/>
              <a:t>04/09/14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CF55-52C2-9249-838C-1C8DF482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736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56C3-8A33-0943-9B11-1DBF6CB0F365}" type="datetimeFigureOut">
              <a:rPr lang="en-US" smtClean="0"/>
              <a:t>04/09/14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CF55-52C2-9249-838C-1C8DF482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45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56C3-8A33-0943-9B11-1DBF6CB0F365}" type="datetimeFigureOut">
              <a:rPr lang="en-US" smtClean="0"/>
              <a:t>04/09/14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CF55-52C2-9249-838C-1C8DF482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256C3-8A33-0943-9B11-1DBF6CB0F365}" type="datetimeFigureOut">
              <a:rPr lang="en-US" smtClean="0"/>
              <a:t>04/09/14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9CF55-52C2-9249-838C-1C8DF482E97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3"/>
          <a:srcRect l="-11064" t="-20806" r="-9580" b="-26789"/>
          <a:stretch/>
        </p:blipFill>
        <p:spPr>
          <a:xfrm>
            <a:off x="7319630" y="21161"/>
            <a:ext cx="1828800" cy="8932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3308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About databases (once more…)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Paolo Valente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809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Meta-data and databases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680423" y="2378302"/>
            <a:ext cx="1208100" cy="635072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Producer</a:t>
            </a:r>
            <a:endParaRPr lang="en-US" sz="1400" dirty="0"/>
          </a:p>
        </p:txBody>
      </p:sp>
      <p:sp>
        <p:nvSpPr>
          <p:cNvPr id="6" name="Oval 5"/>
          <p:cNvSpPr/>
          <p:nvPr/>
        </p:nvSpPr>
        <p:spPr>
          <a:xfrm>
            <a:off x="3683550" y="5183500"/>
            <a:ext cx="1169164" cy="706379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80423" y="3742754"/>
            <a:ext cx="1208100" cy="635072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Consumer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648269" y="1874041"/>
            <a:ext cx="1518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Applications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079594" y="2026441"/>
            <a:ext cx="14462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Database(s)</a:t>
            </a:r>
            <a:endParaRPr lang="en-US" sz="2000" b="1" dirty="0"/>
          </a:p>
        </p:txBody>
      </p:sp>
      <p:sp>
        <p:nvSpPr>
          <p:cNvPr id="11" name="Can 10"/>
          <p:cNvSpPr/>
          <p:nvPr/>
        </p:nvSpPr>
        <p:spPr>
          <a:xfrm>
            <a:off x="7418396" y="2684337"/>
            <a:ext cx="985743" cy="658073"/>
          </a:xfrm>
          <a:prstGeom prst="can">
            <a:avLst>
              <a:gd name="adj" fmla="val 32083"/>
            </a:avLst>
          </a:prstGeom>
          <a:solidFill>
            <a:srgbClr val="FAC090"/>
          </a:solidFill>
          <a:ln>
            <a:solidFill>
              <a:srgbClr val="F7964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Can 11"/>
          <p:cNvSpPr/>
          <p:nvPr/>
        </p:nvSpPr>
        <p:spPr>
          <a:xfrm>
            <a:off x="3040780" y="1394435"/>
            <a:ext cx="866020" cy="1145416"/>
          </a:xfrm>
          <a:prstGeom prst="can">
            <a:avLst>
              <a:gd name="adj" fmla="val 32083"/>
            </a:avLst>
          </a:prstGeom>
          <a:solidFill>
            <a:schemeClr val="bg2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Can 12"/>
          <p:cNvSpPr/>
          <p:nvPr/>
        </p:nvSpPr>
        <p:spPr>
          <a:xfrm>
            <a:off x="7911267" y="3494810"/>
            <a:ext cx="985743" cy="658073"/>
          </a:xfrm>
          <a:prstGeom prst="can">
            <a:avLst>
              <a:gd name="adj" fmla="val 32083"/>
            </a:avLst>
          </a:prstGeom>
          <a:solidFill>
            <a:srgbClr val="FAC090"/>
          </a:solidFill>
          <a:ln>
            <a:solidFill>
              <a:srgbClr val="F7964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2285144" y="1854618"/>
            <a:ext cx="755636" cy="2737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190840" y="2034398"/>
            <a:ext cx="724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DATA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90840" y="2828708"/>
            <a:ext cx="1431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“All-the-rest”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3906800" y="1865598"/>
            <a:ext cx="755636" cy="2737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002530" y="2008970"/>
            <a:ext cx="724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DATA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1" name="Can 20"/>
          <p:cNvSpPr/>
          <p:nvPr/>
        </p:nvSpPr>
        <p:spPr>
          <a:xfrm>
            <a:off x="4664270" y="1394435"/>
            <a:ext cx="866020" cy="1145416"/>
          </a:xfrm>
          <a:prstGeom prst="can">
            <a:avLst>
              <a:gd name="adj" fmla="val 32083"/>
            </a:avLst>
          </a:prstGeom>
          <a:solidFill>
            <a:schemeClr val="bg2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5" idx="3"/>
          </p:cNvCxnSpPr>
          <p:nvPr/>
        </p:nvCxnSpPr>
        <p:spPr>
          <a:xfrm>
            <a:off x="1888523" y="2695838"/>
            <a:ext cx="5529873" cy="275816"/>
          </a:xfrm>
          <a:prstGeom prst="straightConnector1">
            <a:avLst/>
          </a:prstGeom>
          <a:ln>
            <a:solidFill>
              <a:srgbClr val="1E1C1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8" idx="3"/>
          </p:cNvCxnSpPr>
          <p:nvPr/>
        </p:nvCxnSpPr>
        <p:spPr>
          <a:xfrm flipH="1">
            <a:off x="1888523" y="3342410"/>
            <a:ext cx="5529873" cy="717880"/>
          </a:xfrm>
          <a:prstGeom prst="straightConnector1">
            <a:avLst/>
          </a:prstGeom>
          <a:ln>
            <a:solidFill>
              <a:srgbClr val="1E1C1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5" idx="3"/>
          </p:cNvCxnSpPr>
          <p:nvPr/>
        </p:nvCxnSpPr>
        <p:spPr>
          <a:xfrm>
            <a:off x="1888523" y="2695838"/>
            <a:ext cx="2379609" cy="2705364"/>
          </a:xfrm>
          <a:prstGeom prst="straightConnector1">
            <a:avLst/>
          </a:prstGeom>
          <a:ln>
            <a:solidFill>
              <a:srgbClr val="1E1C1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11" idx="2"/>
          </p:cNvCxnSpPr>
          <p:nvPr/>
        </p:nvCxnSpPr>
        <p:spPr>
          <a:xfrm flipV="1">
            <a:off x="4268132" y="3013374"/>
            <a:ext cx="3150264" cy="2387828"/>
          </a:xfrm>
          <a:prstGeom prst="straightConnector1">
            <a:avLst/>
          </a:prstGeom>
          <a:ln>
            <a:solidFill>
              <a:srgbClr val="1E1C1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4268132" y="3342410"/>
            <a:ext cx="3150264" cy="2267768"/>
          </a:xfrm>
          <a:prstGeom prst="straightConnector1">
            <a:avLst/>
          </a:prstGeom>
          <a:ln>
            <a:solidFill>
              <a:srgbClr val="1E1C1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 flipV="1">
            <a:off x="1888523" y="4152883"/>
            <a:ext cx="2379609" cy="1457295"/>
          </a:xfrm>
          <a:prstGeom prst="straightConnector1">
            <a:avLst/>
          </a:prstGeom>
          <a:ln>
            <a:solidFill>
              <a:srgbClr val="1E1C1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718328" y="5889879"/>
            <a:ext cx="11464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Interface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754579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Database(s)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391" y="1385489"/>
            <a:ext cx="4047420" cy="3035565"/>
          </a:xfrm>
          <a:prstGeom prst="rect">
            <a:avLst/>
          </a:prstGeom>
          <a:ln>
            <a:solidFill>
              <a:srgbClr val="C0504D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4453429" y="1353338"/>
            <a:ext cx="426552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A lot of work has been done by </a:t>
            </a:r>
            <a:r>
              <a:rPr lang="en-US" dirty="0" err="1" smtClean="0"/>
              <a:t>Podolsky</a:t>
            </a:r>
            <a:r>
              <a:rPr lang="en-US" dirty="0" smtClean="0"/>
              <a:t>, </a:t>
            </a:r>
            <a:r>
              <a:rPr lang="en-US" dirty="0" err="1" smtClean="0"/>
              <a:t>Velghe</a:t>
            </a:r>
            <a:r>
              <a:rPr lang="en-US" dirty="0" smtClean="0"/>
              <a:t>, </a:t>
            </a:r>
            <a:r>
              <a:rPr lang="en-US" dirty="0" err="1" smtClean="0"/>
              <a:t>Sergi</a:t>
            </a:r>
            <a:r>
              <a:rPr lang="en-US" dirty="0" smtClean="0"/>
              <a:t>, …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… with the </a:t>
            </a:r>
            <a:r>
              <a:rPr lang="en-US" b="1" dirty="0" smtClean="0">
                <a:solidFill>
                  <a:srgbClr val="C0504D"/>
                </a:solidFill>
              </a:rPr>
              <a:t>offline</a:t>
            </a:r>
            <a:r>
              <a:rPr lang="en-US" dirty="0" smtClean="0">
                <a:solidFill>
                  <a:srgbClr val="C0504D"/>
                </a:solidFill>
              </a:rPr>
              <a:t> </a:t>
            </a:r>
            <a:r>
              <a:rPr lang="en-US" dirty="0" smtClean="0"/>
              <a:t>use cases in mind: simulation and reconstruction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Started with the geometry for the Monte Carlo…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… it should evolve to include all info for reconstruct </a:t>
            </a:r>
            <a:r>
              <a:rPr lang="en-US" b="1" dirty="0" smtClean="0"/>
              <a:t>all the detectors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/>
              <a:t>Phil Rubin </a:t>
            </a:r>
            <a:r>
              <a:rPr lang="en-US" dirty="0" smtClean="0"/>
              <a:t>is now pushing us all in order to proceed on the “Louvain road”</a:t>
            </a: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7391" y="4429702"/>
            <a:ext cx="866162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At the other end, </a:t>
            </a:r>
            <a:r>
              <a:rPr lang="en-US" b="1" dirty="0" smtClean="0">
                <a:solidFill>
                  <a:srgbClr val="C0504D"/>
                </a:solidFill>
              </a:rPr>
              <a:t>online</a:t>
            </a:r>
            <a:r>
              <a:rPr lang="en-US" dirty="0" smtClean="0"/>
              <a:t>, also a lot already exists and has been done by DCS team…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…with the DCS archiving and configurations (recipes) as main use cases (and Run Control, more recently)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Many other use cases, both in the online and in the offline environments, have to be implemented. The first that comes to my mind: </a:t>
            </a:r>
            <a:r>
              <a:rPr lang="en-US" b="1" dirty="0" smtClean="0"/>
              <a:t>calibrations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And we should really try to keep things as </a:t>
            </a:r>
            <a:r>
              <a:rPr lang="en-US" b="1" dirty="0" smtClean="0"/>
              <a:t>simple</a:t>
            </a:r>
            <a:r>
              <a:rPr lang="en-US" dirty="0" smtClean="0"/>
              <a:t> and </a:t>
            </a:r>
            <a:r>
              <a:rPr lang="en-US" b="1" dirty="0" smtClean="0"/>
              <a:t>manageable</a:t>
            </a:r>
            <a:r>
              <a:rPr lang="en-US" dirty="0" smtClean="0"/>
              <a:t> as possible</a:t>
            </a: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7391" y="1016157"/>
            <a:ext cx="2316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Louvain meeting, 2010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57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an 18"/>
          <p:cNvSpPr/>
          <p:nvPr/>
        </p:nvSpPr>
        <p:spPr>
          <a:xfrm>
            <a:off x="7480887" y="2513604"/>
            <a:ext cx="1285541" cy="1015407"/>
          </a:xfrm>
          <a:prstGeom prst="can">
            <a:avLst>
              <a:gd name="adj" fmla="val 31461"/>
            </a:avLst>
          </a:prstGeom>
          <a:solidFill>
            <a:srgbClr val="B3A2C7"/>
          </a:solidFill>
          <a:ln>
            <a:solidFill>
              <a:srgbClr val="8064A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Geometry</a:t>
            </a:r>
            <a:endParaRPr lang="en-US" sz="1400" dirty="0" smtClean="0">
              <a:solidFill>
                <a:srgbClr val="000000"/>
              </a:solidFill>
            </a:endParaRPr>
          </a:p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Calibrations</a:t>
            </a:r>
          </a:p>
        </p:txBody>
      </p:sp>
      <p:sp>
        <p:nvSpPr>
          <p:cNvPr id="53" name="Can 52"/>
          <p:cNvSpPr/>
          <p:nvPr/>
        </p:nvSpPr>
        <p:spPr>
          <a:xfrm>
            <a:off x="7478298" y="1797329"/>
            <a:ext cx="1285541" cy="967572"/>
          </a:xfrm>
          <a:prstGeom prst="can">
            <a:avLst>
              <a:gd name="adj" fmla="val 40105"/>
            </a:avLst>
          </a:prstGeom>
          <a:solidFill>
            <a:srgbClr val="FAC090"/>
          </a:solidFill>
          <a:ln>
            <a:solidFill>
              <a:srgbClr val="F7964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Maps</a:t>
            </a:r>
          </a:p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Configurations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3663612" y="4218911"/>
            <a:ext cx="1169164" cy="1512224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bg2">
                    <a:lumMod val="50000"/>
                  </a:schemeClr>
                </a:solidFill>
              </a:rPr>
              <a:t>CORAL</a:t>
            </a:r>
            <a:endParaRPr 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678058" y="3871101"/>
            <a:ext cx="1455915" cy="635072"/>
          </a:xfrm>
          <a:prstGeom prst="roundRect">
            <a:avLst/>
          </a:prstGeom>
          <a:solidFill>
            <a:srgbClr val="558ED5"/>
          </a:solidFill>
          <a:ln>
            <a:solidFill>
              <a:srgbClr val="17375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Reconstruction/Calibrations</a:t>
            </a:r>
            <a:endParaRPr lang="en-US" sz="1400" dirty="0"/>
          </a:p>
        </p:txBody>
      </p:sp>
      <p:sp>
        <p:nvSpPr>
          <p:cNvPr id="5" name="Rounded Rectangle 4"/>
          <p:cNvSpPr/>
          <p:nvPr/>
        </p:nvSpPr>
        <p:spPr>
          <a:xfrm>
            <a:off x="76373" y="718659"/>
            <a:ext cx="1208100" cy="635072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Run Control</a:t>
            </a:r>
            <a:endParaRPr lang="en-US" sz="1400" dirty="0"/>
          </a:p>
        </p:txBody>
      </p:sp>
      <p:sp>
        <p:nvSpPr>
          <p:cNvPr id="6" name="Rounded Rectangle 5"/>
          <p:cNvSpPr/>
          <p:nvPr/>
        </p:nvSpPr>
        <p:spPr>
          <a:xfrm>
            <a:off x="1525658" y="3569055"/>
            <a:ext cx="1455915" cy="635072"/>
          </a:xfrm>
          <a:prstGeom prst="roundRect">
            <a:avLst/>
          </a:prstGeom>
          <a:solidFill>
            <a:srgbClr val="558ED5"/>
          </a:solidFill>
          <a:ln>
            <a:solidFill>
              <a:srgbClr val="17375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Reconstruction/Analysis</a:t>
            </a:r>
            <a:endParaRPr lang="en-US" sz="1400" dirty="0"/>
          </a:p>
        </p:txBody>
      </p:sp>
      <p:sp>
        <p:nvSpPr>
          <p:cNvPr id="7" name="Rounded Rectangle 6"/>
          <p:cNvSpPr/>
          <p:nvPr/>
        </p:nvSpPr>
        <p:spPr>
          <a:xfrm>
            <a:off x="1525658" y="4929640"/>
            <a:ext cx="1455915" cy="635072"/>
          </a:xfrm>
          <a:prstGeom prst="roundRect">
            <a:avLst/>
          </a:prstGeom>
          <a:solidFill>
            <a:srgbClr val="558ED5"/>
          </a:solidFill>
          <a:ln>
            <a:solidFill>
              <a:srgbClr val="17375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Simulation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1155888" y="120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Processes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6372" y="1684580"/>
            <a:ext cx="1208100" cy="635072"/>
          </a:xfrm>
          <a:prstGeom prst="roundRect">
            <a:avLst/>
          </a:prstGeom>
          <a:solidFill>
            <a:srgbClr val="4BACC6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DCS</a:t>
            </a:r>
            <a:endParaRPr lang="en-US" sz="1400" dirty="0"/>
          </a:p>
        </p:txBody>
      </p:sp>
      <p:sp>
        <p:nvSpPr>
          <p:cNvPr id="10" name="Rounded Rectangle 9"/>
          <p:cNvSpPr/>
          <p:nvPr/>
        </p:nvSpPr>
        <p:spPr>
          <a:xfrm>
            <a:off x="76371" y="2694578"/>
            <a:ext cx="1208101" cy="635072"/>
          </a:xfrm>
          <a:prstGeom prst="roundRect">
            <a:avLst/>
          </a:prstGeom>
          <a:solidFill>
            <a:srgbClr val="4BACC6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CDR</a:t>
            </a:r>
            <a:endParaRPr lang="en-US" sz="1400" dirty="0"/>
          </a:p>
        </p:txBody>
      </p:sp>
      <p:sp>
        <p:nvSpPr>
          <p:cNvPr id="15" name="Can 14"/>
          <p:cNvSpPr/>
          <p:nvPr/>
        </p:nvSpPr>
        <p:spPr>
          <a:xfrm>
            <a:off x="7493472" y="1016736"/>
            <a:ext cx="1285541" cy="861776"/>
          </a:xfrm>
          <a:prstGeom prst="can">
            <a:avLst>
              <a:gd name="adj" fmla="val 38641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Conditions summaries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Can 16"/>
          <p:cNvSpPr/>
          <p:nvPr/>
        </p:nvSpPr>
        <p:spPr>
          <a:xfrm>
            <a:off x="5712417" y="4375229"/>
            <a:ext cx="1285541" cy="679685"/>
          </a:xfrm>
          <a:prstGeom prst="can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Runs</a:t>
            </a:r>
          </a:p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Online files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" name="Can 19"/>
          <p:cNvSpPr/>
          <p:nvPr/>
        </p:nvSpPr>
        <p:spPr>
          <a:xfrm>
            <a:off x="7501770" y="4272069"/>
            <a:ext cx="1285541" cy="1030192"/>
          </a:xfrm>
          <a:prstGeom prst="can">
            <a:avLst>
              <a:gd name="adj" fmla="val 30796"/>
            </a:avLst>
          </a:prstGeom>
          <a:solidFill>
            <a:srgbClr val="F2F2F2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Grid catalog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1" name="Can 20"/>
          <p:cNvSpPr/>
          <p:nvPr/>
        </p:nvSpPr>
        <p:spPr>
          <a:xfrm>
            <a:off x="7501770" y="3716808"/>
            <a:ext cx="1285541" cy="775512"/>
          </a:xfrm>
          <a:prstGeom prst="can">
            <a:avLst>
              <a:gd name="adj" fmla="val 40783"/>
            </a:avLst>
          </a:prstGeom>
          <a:solidFill>
            <a:srgbClr val="B3A2C7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Book-keeping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93043" y="6031291"/>
            <a:ext cx="800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Online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093043" y="6410148"/>
            <a:ext cx="813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Offline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437833" y="1209"/>
            <a:ext cx="1152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712426" y="695629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3664082" y="1308514"/>
            <a:ext cx="1169164" cy="706379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chemeClr val="bg2">
                    <a:lumMod val="50000"/>
                  </a:schemeClr>
                </a:solidFill>
              </a:rPr>
              <a:t>XMLconfig</a:t>
            </a:r>
            <a:endParaRPr 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3788929" y="2484315"/>
            <a:ext cx="3578263" cy="28510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2781384" y="5335320"/>
            <a:ext cx="1007542" cy="11700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2998264" y="4352565"/>
            <a:ext cx="1428324" cy="10997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4426588" y="3054760"/>
            <a:ext cx="2940604" cy="23975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 flipV="1">
            <a:off x="1139811" y="1000661"/>
            <a:ext cx="3049332" cy="872991"/>
          </a:xfrm>
          <a:prstGeom prst="straightConnector1">
            <a:avLst/>
          </a:prstGeom>
          <a:ln>
            <a:solidFill>
              <a:srgbClr val="C0504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>
            <a:off x="1155888" y="1889727"/>
            <a:ext cx="3033256" cy="125166"/>
          </a:xfrm>
          <a:prstGeom prst="straightConnector1">
            <a:avLst/>
          </a:prstGeom>
          <a:ln>
            <a:solidFill>
              <a:srgbClr val="C0504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Oval 64"/>
          <p:cNvSpPr/>
          <p:nvPr/>
        </p:nvSpPr>
        <p:spPr>
          <a:xfrm>
            <a:off x="3663612" y="2262509"/>
            <a:ext cx="1169164" cy="706379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bg2">
                    <a:lumMod val="50000"/>
                  </a:schemeClr>
                </a:solidFill>
              </a:rPr>
              <a:t>PVSS</a:t>
            </a:r>
            <a:endParaRPr 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1139811" y="2106427"/>
            <a:ext cx="2850465" cy="3897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3665962" y="3175361"/>
            <a:ext cx="1169164" cy="859302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bg2">
                    <a:lumMod val="50000"/>
                  </a:schemeClr>
                </a:solidFill>
              </a:rPr>
              <a:t>XML2SQL</a:t>
            </a:r>
            <a:endParaRPr 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1139811" y="1232317"/>
            <a:ext cx="2649117" cy="2305758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1139811" y="3001038"/>
            <a:ext cx="2633038" cy="569187"/>
          </a:xfrm>
          <a:prstGeom prst="straightConnector1">
            <a:avLst/>
          </a:prstGeom>
          <a:ln>
            <a:solidFill>
              <a:srgbClr val="F7964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endCxn id="17" idx="2"/>
          </p:cNvCxnSpPr>
          <p:nvPr/>
        </p:nvCxnSpPr>
        <p:spPr>
          <a:xfrm>
            <a:off x="3788926" y="3569055"/>
            <a:ext cx="1923491" cy="1146017"/>
          </a:xfrm>
          <a:prstGeom prst="straightConnector1">
            <a:avLst/>
          </a:prstGeom>
          <a:ln>
            <a:solidFill>
              <a:srgbClr val="F7964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V="1">
            <a:off x="6787378" y="4218911"/>
            <a:ext cx="669887" cy="497802"/>
          </a:xfrm>
          <a:prstGeom prst="straightConnector1">
            <a:avLst/>
          </a:prstGeom>
          <a:ln>
            <a:solidFill>
              <a:srgbClr val="00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3712426" y="6059837"/>
            <a:ext cx="1169164" cy="706379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bg2">
                    <a:lumMod val="50000"/>
                  </a:schemeClr>
                </a:solidFill>
              </a:rPr>
              <a:t>DIRAC</a:t>
            </a:r>
            <a:endParaRPr 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2634738" y="5470614"/>
            <a:ext cx="1355538" cy="114342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flipV="1">
            <a:off x="3990276" y="4929640"/>
            <a:ext cx="3691494" cy="168440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1155888" y="1081036"/>
            <a:ext cx="2834388" cy="14029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Can 43"/>
          <p:cNvSpPr/>
          <p:nvPr/>
        </p:nvSpPr>
        <p:spPr>
          <a:xfrm>
            <a:off x="7493472" y="326530"/>
            <a:ext cx="1285541" cy="951004"/>
          </a:xfrm>
          <a:prstGeom prst="can">
            <a:avLst>
              <a:gd name="adj" fmla="val 32083"/>
            </a:avLst>
          </a:prstGeom>
          <a:solidFill>
            <a:srgbClr val="FAC090"/>
          </a:solidFill>
          <a:ln>
            <a:solidFill>
              <a:srgbClr val="F7964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Conditions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3990276" y="1016736"/>
            <a:ext cx="3376916" cy="14151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4292010" y="1684580"/>
            <a:ext cx="3075182" cy="273490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 flipV="1">
            <a:off x="2781384" y="4079169"/>
            <a:ext cx="1510622" cy="340312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 flipV="1">
            <a:off x="4189143" y="1873652"/>
            <a:ext cx="3112309" cy="407463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Curved Connector 95"/>
          <p:cNvCxnSpPr/>
          <p:nvPr/>
        </p:nvCxnSpPr>
        <p:spPr>
          <a:xfrm flipH="1" flipV="1">
            <a:off x="8684464" y="2484315"/>
            <a:ext cx="2589" cy="740193"/>
          </a:xfrm>
          <a:prstGeom prst="curvedConnector3">
            <a:avLst>
              <a:gd name="adj1" fmla="val -23791039"/>
            </a:avLst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Curved Connector 99"/>
          <p:cNvCxnSpPr/>
          <p:nvPr/>
        </p:nvCxnSpPr>
        <p:spPr>
          <a:xfrm flipH="1" flipV="1">
            <a:off x="8522539" y="2281115"/>
            <a:ext cx="2589" cy="740193"/>
          </a:xfrm>
          <a:prstGeom prst="curvedConnector3">
            <a:avLst>
              <a:gd name="adj1" fmla="val -29922750"/>
            </a:avLst>
          </a:prstGeom>
          <a:ln>
            <a:solidFill>
              <a:srgbClr val="4A452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Rounded Rectangle 105"/>
          <p:cNvSpPr>
            <a:spLocks noChangeAspect="1"/>
          </p:cNvSpPr>
          <p:nvPr/>
        </p:nvSpPr>
        <p:spPr>
          <a:xfrm>
            <a:off x="6572564" y="6121189"/>
            <a:ext cx="180000" cy="180000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07" name="Rounded Rectangle 106"/>
          <p:cNvSpPr>
            <a:spLocks noChangeAspect="1"/>
          </p:cNvSpPr>
          <p:nvPr/>
        </p:nvSpPr>
        <p:spPr>
          <a:xfrm>
            <a:off x="6572564" y="6521954"/>
            <a:ext cx="180000" cy="180000"/>
          </a:xfrm>
          <a:prstGeom prst="round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08" name="Direct Access Storage 107"/>
          <p:cNvSpPr/>
          <p:nvPr/>
        </p:nvSpPr>
        <p:spPr>
          <a:xfrm rot="16200000">
            <a:off x="6887265" y="6112881"/>
            <a:ext cx="203819" cy="207735"/>
          </a:xfrm>
          <a:prstGeom prst="flowChartMagneticDrum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Can 109"/>
          <p:cNvSpPr/>
          <p:nvPr/>
        </p:nvSpPr>
        <p:spPr>
          <a:xfrm>
            <a:off x="6891657" y="6505589"/>
            <a:ext cx="195450" cy="205889"/>
          </a:xfrm>
          <a:prstGeom prst="can">
            <a:avLst>
              <a:gd name="adj" fmla="val 38641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1" name="Straight Arrow Connector 110"/>
          <p:cNvCxnSpPr/>
          <p:nvPr/>
        </p:nvCxnSpPr>
        <p:spPr>
          <a:xfrm flipV="1">
            <a:off x="2910145" y="3871101"/>
            <a:ext cx="4457047" cy="333026"/>
          </a:xfrm>
          <a:prstGeom prst="straightConnector1">
            <a:avLst/>
          </a:prstGeom>
          <a:ln>
            <a:solidFill>
              <a:srgbClr val="00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 flipV="1">
            <a:off x="2634738" y="4079169"/>
            <a:ext cx="4760991" cy="975745"/>
          </a:xfrm>
          <a:prstGeom prst="straightConnector1">
            <a:avLst/>
          </a:prstGeom>
          <a:ln>
            <a:solidFill>
              <a:srgbClr val="00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7141274" y="718659"/>
            <a:ext cx="0" cy="5312632"/>
          </a:xfrm>
          <a:prstGeom prst="line">
            <a:avLst/>
          </a:prstGeom>
          <a:ln>
            <a:solidFill>
              <a:srgbClr val="3366FF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1429196" y="599357"/>
            <a:ext cx="0" cy="5431934"/>
          </a:xfrm>
          <a:prstGeom prst="line">
            <a:avLst/>
          </a:prstGeom>
          <a:ln>
            <a:solidFill>
              <a:srgbClr val="3366FF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 rot="16200000">
            <a:off x="813830" y="5489826"/>
            <a:ext cx="9412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accent1"/>
                </a:solidFill>
              </a:rPr>
              <a:t>NA62 network</a:t>
            </a:r>
            <a:endParaRPr lang="en-US" sz="1000" dirty="0">
              <a:solidFill>
                <a:schemeClr val="accent1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 rot="16200000">
            <a:off x="6547522" y="5501839"/>
            <a:ext cx="9412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accent1"/>
                </a:solidFill>
              </a:rPr>
              <a:t>NA62 network</a:t>
            </a:r>
            <a:endParaRPr lang="en-US" sz="1000" dirty="0">
              <a:solidFill>
                <a:schemeClr val="accent1"/>
              </a:solidFill>
            </a:endParaRPr>
          </a:p>
        </p:txBody>
      </p:sp>
      <p:cxnSp>
        <p:nvCxnSpPr>
          <p:cNvPr id="162" name="Straight Arrow Connector 161"/>
          <p:cNvCxnSpPr/>
          <p:nvPr/>
        </p:nvCxnSpPr>
        <p:spPr>
          <a:xfrm flipH="1" flipV="1">
            <a:off x="2634738" y="4079170"/>
            <a:ext cx="1154191" cy="12230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2626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548</TotalTime>
  <Words>230</Words>
  <Application>Microsoft Macintosh PowerPoint</Application>
  <PresentationFormat>On-screen Show (4:3)</PresentationFormat>
  <Paragraphs>52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About databases (once more…)</vt:lpstr>
      <vt:lpstr>Meta-data and databases</vt:lpstr>
      <vt:lpstr>Database(s)</vt:lpstr>
      <vt:lpstr>PowerPoint Presentation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Paolo Valente</dc:creator>
  <cp:lastModifiedBy>Paolo Valente</cp:lastModifiedBy>
  <cp:revision>16</cp:revision>
  <dcterms:created xsi:type="dcterms:W3CDTF">2014-07-15T12:50:29Z</dcterms:created>
  <dcterms:modified xsi:type="dcterms:W3CDTF">2014-09-04T07:43:54Z</dcterms:modified>
</cp:coreProperties>
</file>