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1" r:id="rId3"/>
    <p:sldId id="261" r:id="rId4"/>
    <p:sldId id="266" r:id="rId5"/>
    <p:sldId id="257" r:id="rId6"/>
    <p:sldId id="288" r:id="rId7"/>
    <p:sldId id="259" r:id="rId8"/>
    <p:sldId id="258" r:id="rId9"/>
    <p:sldId id="263" r:id="rId10"/>
    <p:sldId id="262" r:id="rId11"/>
    <p:sldId id="264" r:id="rId12"/>
    <p:sldId id="265" r:id="rId13"/>
    <p:sldId id="260" r:id="rId14"/>
    <p:sldId id="273" r:id="rId15"/>
    <p:sldId id="269" r:id="rId16"/>
    <p:sldId id="267" r:id="rId17"/>
    <p:sldId id="272" r:id="rId18"/>
    <p:sldId id="270" r:id="rId19"/>
    <p:sldId id="268" r:id="rId20"/>
    <p:sldId id="279" r:id="rId21"/>
    <p:sldId id="286" r:id="rId22"/>
    <p:sldId id="276" r:id="rId23"/>
    <p:sldId id="283" r:id="rId24"/>
    <p:sldId id="287" r:id="rId25"/>
    <p:sldId id="285" r:id="rId26"/>
    <p:sldId id="277" r:id="rId27"/>
    <p:sldId id="284" r:id="rId28"/>
    <p:sldId id="274" r:id="rId29"/>
    <p:sldId id="278" r:id="rId30"/>
    <p:sldId id="280" r:id="rId31"/>
    <p:sldId id="281" r:id="rId32"/>
    <p:sldId id="282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6F5"/>
    <a:srgbClr val="ED985B"/>
    <a:srgbClr val="FFDD47"/>
    <a:srgbClr val="E2A51C"/>
    <a:srgbClr val="2851CC"/>
    <a:srgbClr val="81BCEE"/>
    <a:srgbClr val="C08F2F"/>
    <a:srgbClr val="FFBD40"/>
    <a:srgbClr val="A4693F"/>
    <a:srgbClr val="CC8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4" autoAdjust="0"/>
    <p:restoredTop sz="96796" autoAdjust="0"/>
  </p:normalViewPr>
  <p:slideViewPr>
    <p:cSldViewPr snapToGrid="0" snapToObjects="1">
      <p:cViewPr varScale="1">
        <p:scale>
          <a:sx n="103" d="100"/>
          <a:sy n="103" d="100"/>
        </p:scale>
        <p:origin x="-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20412-3FE4-4E46-8F27-6CE37DA9C7DE}" type="datetimeFigureOut">
              <a:rPr lang="en-US" smtClean="0"/>
              <a:t>31/08/14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9665B-3068-8446-9C78-0FF1ED071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9665B-3068-8446-9C78-0FF1ED071C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31/08/14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31/08/14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31/08/14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31/08/14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31/08/14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31/08/14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31/08/14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31/08/14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31/08/14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31/08/14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it-IT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31/08/14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  <a:p>
            <a:pPr lvl="1" eaLnBrk="1" latinLnBrk="0" hangingPunct="1"/>
            <a:r>
              <a:rPr kumimoji="0" lang="it-IT" smtClean="0"/>
              <a:t>Second level</a:t>
            </a:r>
          </a:p>
          <a:p>
            <a:pPr lvl="2" eaLnBrk="1" latinLnBrk="0" hangingPunct="1"/>
            <a:r>
              <a:rPr kumimoji="0" lang="it-IT" smtClean="0"/>
              <a:t>Third level</a:t>
            </a:r>
          </a:p>
          <a:p>
            <a:pPr lvl="3" eaLnBrk="1" latinLnBrk="0" hangingPunct="1"/>
            <a:r>
              <a:rPr kumimoji="0" lang="it-IT" smtClean="0"/>
              <a:t>Fourth level</a:t>
            </a:r>
          </a:p>
          <a:p>
            <a:pPr lvl="4" eaLnBrk="1" latinLnBrk="0" hangingPunct="1"/>
            <a:r>
              <a:rPr kumimoji="0"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04/09/14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/>
          <a:srcRect l="-11064" t="-20806" r="-9580" b="-26789"/>
          <a:stretch/>
        </p:blipFill>
        <p:spPr>
          <a:xfrm>
            <a:off x="7319630" y="21161"/>
            <a:ext cx="1828800" cy="893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valentep/na62cdr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Restart and modifications to CDR (</a:t>
            </a:r>
            <a:r>
              <a:rPr lang="en-US" dirty="0" err="1"/>
              <a:t>s</a:t>
            </a:r>
            <a:r>
              <a:rPr lang="en-US" dirty="0" err="1" smtClean="0"/>
              <a:t>eptember</a:t>
            </a:r>
            <a:r>
              <a:rPr lang="en-US" dirty="0" smtClean="0"/>
              <a:t> 2014)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/>
              <a:t>P. Valente</a:t>
            </a:r>
            <a:r>
              <a:rPr lang="en-US" dirty="0" smtClean="0"/>
              <a:t>, E. </a:t>
            </a:r>
            <a:r>
              <a:rPr lang="en-US" dirty="0" err="1" smtClean="0"/>
              <a:t>Leonardi</a:t>
            </a:r>
            <a:r>
              <a:rPr lang="en-US" dirty="0" smtClean="0"/>
              <a:t>, F. </a:t>
            </a:r>
            <a:r>
              <a:rPr lang="en-US" dirty="0" err="1" smtClean="0"/>
              <a:t>Pantaleo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in /merger/</a:t>
            </a:r>
            <a:r>
              <a:rPr lang="en-US" dirty="0" err="1" smtClean="0"/>
              <a:t>bkm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59125"/>
              </p:ext>
            </p:extLst>
          </p:nvPr>
        </p:nvGraphicFramePr>
        <p:xfrm>
          <a:off x="201352" y="2138680"/>
          <a:ext cx="8810697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529"/>
                <a:gridCol w="1072407"/>
                <a:gridCol w="1285543"/>
                <a:gridCol w="1285542"/>
                <a:gridCol w="1564334"/>
                <a:gridCol w="867354"/>
                <a:gridCol w="1328117"/>
                <a:gridCol w="1054871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DataStop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TransferStart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TransferStop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TransferComplete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DataLKr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DataComplete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DataClear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1352" y="4274804"/>
            <a:ext cx="793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0110010 (</a:t>
            </a:r>
            <a:r>
              <a:rPr lang="cs-CZ" b="1" dirty="0" smtClean="0"/>
              <a:t>70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)</a:t>
            </a:r>
          </a:p>
          <a:p>
            <a:r>
              <a:rPr lang="cs-CZ" dirty="0" smtClean="0"/>
              <a:t>... </a:t>
            </a:r>
          </a:p>
          <a:p>
            <a:r>
              <a:rPr lang="ro-RO" dirty="0" smtClean="0"/>
              <a:t>cdr00001029</a:t>
            </a:r>
            <a:r>
              <a:rPr lang="ro-RO" dirty="0"/>
              <a:t>-0000.dat mask: 0110010</a:t>
            </a:r>
          </a:p>
          <a:p>
            <a:r>
              <a:rPr lang="ro-RO" dirty="0"/>
              <a:t>cdr00001029-0001.dat mask: </a:t>
            </a:r>
            <a:r>
              <a:rPr lang="ro-RO" dirty="0" smtClean="0"/>
              <a:t>0110010</a:t>
            </a:r>
          </a:p>
          <a:p>
            <a:r>
              <a:rPr lang="ro-RO" dirty="0" smtClean="0"/>
              <a:t>...</a:t>
            </a:r>
          </a:p>
          <a:p>
            <a:endParaRPr lang="ro-RO" dirty="0"/>
          </a:p>
          <a:p>
            <a:r>
              <a:rPr lang="ro-RO" b="1" dirty="0" smtClean="0"/>
              <a:t>Found in CASTOR</a:t>
            </a:r>
            <a:endParaRPr lang="ro-RO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1278" y="4386501"/>
            <a:ext cx="4745731" cy="1477328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Transfer to CASTOR done</a:t>
            </a:r>
            <a:r>
              <a:rPr lang="en-US" dirty="0" smtClean="0">
                <a:solidFill>
                  <a:schemeClr val="bg1"/>
                </a:solidFill>
              </a:rPr>
              <a:t> (by submitStage0.pl) but final bookmark </a:t>
            </a:r>
            <a:r>
              <a:rPr lang="en-US" b="1" dirty="0" smtClean="0">
                <a:solidFill>
                  <a:schemeClr val="bg1"/>
                </a:solidFill>
              </a:rPr>
              <a:t>not created </a:t>
            </a:r>
            <a:r>
              <a:rPr lang="en-US" dirty="0" smtClean="0">
                <a:solidFill>
                  <a:schemeClr val="bg1"/>
                </a:solidFill>
              </a:rPr>
              <a:t>(complete-</a:t>
            </a:r>
            <a:r>
              <a:rPr lang="en-US" dirty="0" err="1" smtClean="0">
                <a:solidFill>
                  <a:schemeClr val="bg1"/>
                </a:solidFill>
              </a:rPr>
              <a:t>online.pl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failed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Check match between CASTOR and disk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Recover </a:t>
            </a:r>
            <a:r>
              <a:rPr lang="en-US" dirty="0" err="1" smtClean="0">
                <a:solidFill>
                  <a:schemeClr val="bg1"/>
                </a:solidFill>
              </a:rPr>
              <a:t>TransferComplete</a:t>
            </a:r>
            <a:r>
              <a:rPr lang="en-US" dirty="0" smtClean="0">
                <a:solidFill>
                  <a:schemeClr val="bg1"/>
                </a:solidFill>
              </a:rPr>
              <a:t> bookmarks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2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in /merger/</a:t>
            </a:r>
            <a:r>
              <a:rPr lang="en-US" dirty="0" err="1" smtClean="0"/>
              <a:t>bkm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83579"/>
              </p:ext>
            </p:extLst>
          </p:nvPr>
        </p:nvGraphicFramePr>
        <p:xfrm>
          <a:off x="201352" y="2138680"/>
          <a:ext cx="8810697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529"/>
                <a:gridCol w="1072407"/>
                <a:gridCol w="1285543"/>
                <a:gridCol w="1285542"/>
                <a:gridCol w="1564334"/>
                <a:gridCol w="867354"/>
                <a:gridCol w="1328117"/>
                <a:gridCol w="1054871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DataStop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TransferStart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TransferStop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TransferComplete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DataLKr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DataComplete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DataClear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1352" y="4259314"/>
            <a:ext cx="894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1000000 (</a:t>
            </a:r>
            <a:r>
              <a:rPr lang="cs-CZ" b="1" dirty="0" smtClean="0"/>
              <a:t>5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)</a:t>
            </a:r>
          </a:p>
          <a:p>
            <a:r>
              <a:rPr lang="cs-CZ" dirty="0" smtClean="0"/>
              <a:t>-</a:t>
            </a:r>
            <a:r>
              <a:rPr lang="cs-CZ" dirty="0" err="1"/>
              <a:t>rw</a:t>
            </a:r>
            <a:r>
              <a:rPr lang="cs-CZ" dirty="0"/>
              <a:t>-</a:t>
            </a:r>
            <a:r>
              <a:rPr lang="cs-CZ" dirty="0" err="1"/>
              <a:t>r</a:t>
            </a:r>
            <a:r>
              <a:rPr lang="cs-CZ" dirty="0"/>
              <a:t>--</a:t>
            </a:r>
            <a:r>
              <a:rPr lang="cs-CZ" dirty="0" err="1"/>
              <a:t>r</a:t>
            </a:r>
            <a:r>
              <a:rPr lang="cs-CZ" dirty="0"/>
              <a:t>--. 1 na62cdr </a:t>
            </a:r>
            <a:r>
              <a:rPr lang="cs-CZ" dirty="0" err="1"/>
              <a:t>vl</a:t>
            </a:r>
            <a:r>
              <a:rPr lang="cs-CZ" dirty="0"/>
              <a:t> 77 11 </a:t>
            </a:r>
            <a:r>
              <a:rPr lang="cs-CZ" dirty="0" err="1"/>
              <a:t>mar</a:t>
            </a:r>
            <a:r>
              <a:rPr lang="cs-CZ" dirty="0"/>
              <a:t> 17:33 cdr00002006-0000.dat</a:t>
            </a:r>
          </a:p>
          <a:p>
            <a:r>
              <a:rPr lang="cs-CZ" dirty="0"/>
              <a:t>-</a:t>
            </a:r>
            <a:r>
              <a:rPr lang="cs-CZ" dirty="0" err="1"/>
              <a:t>rw</a:t>
            </a:r>
            <a:r>
              <a:rPr lang="cs-CZ" dirty="0"/>
              <a:t>-</a:t>
            </a:r>
            <a:r>
              <a:rPr lang="cs-CZ" dirty="0" err="1"/>
              <a:t>r</a:t>
            </a:r>
            <a:r>
              <a:rPr lang="cs-CZ" dirty="0"/>
              <a:t>--</a:t>
            </a:r>
            <a:r>
              <a:rPr lang="cs-CZ" dirty="0" err="1"/>
              <a:t>r</a:t>
            </a:r>
            <a:r>
              <a:rPr lang="cs-CZ" dirty="0"/>
              <a:t>--. 1 na62cdr </a:t>
            </a:r>
            <a:r>
              <a:rPr lang="cs-CZ" dirty="0" err="1"/>
              <a:t>vl</a:t>
            </a:r>
            <a:r>
              <a:rPr lang="cs-CZ" dirty="0"/>
              <a:t> 76 17 </a:t>
            </a:r>
            <a:r>
              <a:rPr lang="cs-CZ" dirty="0" err="1"/>
              <a:t>mar</a:t>
            </a:r>
            <a:r>
              <a:rPr lang="cs-CZ" dirty="0"/>
              <a:t> 17:33 cdr00002008-0000.dat</a:t>
            </a:r>
          </a:p>
          <a:p>
            <a:r>
              <a:rPr lang="cs-CZ" dirty="0"/>
              <a:t>-</a:t>
            </a:r>
            <a:r>
              <a:rPr lang="cs-CZ" dirty="0" err="1"/>
              <a:t>rw</a:t>
            </a:r>
            <a:r>
              <a:rPr lang="cs-CZ" dirty="0"/>
              <a:t>-</a:t>
            </a:r>
            <a:r>
              <a:rPr lang="cs-CZ" dirty="0" err="1"/>
              <a:t>r</a:t>
            </a:r>
            <a:r>
              <a:rPr lang="cs-CZ" dirty="0"/>
              <a:t>--</a:t>
            </a:r>
            <a:r>
              <a:rPr lang="cs-CZ" dirty="0" err="1"/>
              <a:t>r</a:t>
            </a:r>
            <a:r>
              <a:rPr lang="cs-CZ" dirty="0"/>
              <a:t>--. 1 na62cdr </a:t>
            </a:r>
            <a:r>
              <a:rPr lang="cs-CZ" dirty="0" err="1"/>
              <a:t>vl</a:t>
            </a:r>
            <a:r>
              <a:rPr lang="cs-CZ" dirty="0"/>
              <a:t> 76 17 </a:t>
            </a:r>
            <a:r>
              <a:rPr lang="cs-CZ" dirty="0" err="1"/>
              <a:t>mar</a:t>
            </a:r>
            <a:r>
              <a:rPr lang="cs-CZ" dirty="0"/>
              <a:t> 17:33 cdr00002008-0001.dat</a:t>
            </a:r>
          </a:p>
          <a:p>
            <a:r>
              <a:rPr lang="cs-CZ" dirty="0"/>
              <a:t>-</a:t>
            </a:r>
            <a:r>
              <a:rPr lang="cs-CZ" dirty="0" err="1"/>
              <a:t>rw</a:t>
            </a:r>
            <a:r>
              <a:rPr lang="cs-CZ" dirty="0"/>
              <a:t>-</a:t>
            </a:r>
            <a:r>
              <a:rPr lang="cs-CZ" dirty="0" err="1"/>
              <a:t>r</a:t>
            </a:r>
            <a:r>
              <a:rPr lang="cs-CZ" dirty="0"/>
              <a:t>--</a:t>
            </a:r>
            <a:r>
              <a:rPr lang="cs-CZ" dirty="0" err="1"/>
              <a:t>r</a:t>
            </a:r>
            <a:r>
              <a:rPr lang="cs-CZ" dirty="0"/>
              <a:t>--. 1 na62cdr </a:t>
            </a:r>
            <a:r>
              <a:rPr lang="cs-CZ" dirty="0" err="1"/>
              <a:t>vl</a:t>
            </a:r>
            <a:r>
              <a:rPr lang="cs-CZ" dirty="0"/>
              <a:t> 76 17 </a:t>
            </a:r>
            <a:r>
              <a:rPr lang="cs-CZ" dirty="0" err="1"/>
              <a:t>mar</a:t>
            </a:r>
            <a:r>
              <a:rPr lang="cs-CZ" dirty="0"/>
              <a:t> 17:33 cdr00002008-0002.dat</a:t>
            </a:r>
          </a:p>
          <a:p>
            <a:r>
              <a:rPr lang="cs-CZ" dirty="0"/>
              <a:t>-</a:t>
            </a:r>
            <a:r>
              <a:rPr lang="cs-CZ" dirty="0" err="1"/>
              <a:t>rw</a:t>
            </a:r>
            <a:r>
              <a:rPr lang="cs-CZ" dirty="0"/>
              <a:t>-</a:t>
            </a:r>
            <a:r>
              <a:rPr lang="cs-CZ" dirty="0" err="1"/>
              <a:t>r</a:t>
            </a:r>
            <a:r>
              <a:rPr lang="cs-CZ" dirty="0"/>
              <a:t>--</a:t>
            </a:r>
            <a:r>
              <a:rPr lang="cs-CZ" dirty="0" err="1"/>
              <a:t>r</a:t>
            </a:r>
            <a:r>
              <a:rPr lang="cs-CZ" dirty="0"/>
              <a:t>--. 1 na62cdr </a:t>
            </a:r>
            <a:r>
              <a:rPr lang="cs-CZ" dirty="0" err="1"/>
              <a:t>vl</a:t>
            </a:r>
            <a:r>
              <a:rPr lang="cs-CZ" dirty="0"/>
              <a:t> 73 16 </a:t>
            </a:r>
            <a:r>
              <a:rPr lang="cs-CZ" dirty="0" err="1"/>
              <a:t>apr</a:t>
            </a:r>
            <a:r>
              <a:rPr lang="cs-CZ" dirty="0"/>
              <a:t> 10:03 cdr00002400-3221.</a:t>
            </a:r>
            <a:r>
              <a:rPr lang="cs-CZ" dirty="0" smtClean="0"/>
              <a:t>dat</a:t>
            </a:r>
          </a:p>
          <a:p>
            <a:endParaRPr lang="cs-CZ" dirty="0"/>
          </a:p>
          <a:p>
            <a:r>
              <a:rPr lang="cs-CZ" b="1" dirty="0" smtClean="0"/>
              <a:t>Not in CASTOR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56667" y="4962447"/>
            <a:ext cx="2944366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Different bookmark format</a:t>
            </a:r>
            <a:r>
              <a:rPr lang="en-US" dirty="0" smtClean="0">
                <a:solidFill>
                  <a:schemeClr val="bg1"/>
                </a:solidFill>
              </a:rPr>
              <a:t>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Probably produced by different CDR version…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/merger/</a:t>
            </a:r>
            <a:r>
              <a:rPr lang="en-US" dirty="0" err="1" smtClean="0"/>
              <a:t>bkm</a:t>
            </a:r>
            <a:r>
              <a:rPr lang="en-US" dirty="0" smtClean="0"/>
              <a:t>/</a:t>
            </a:r>
            <a:r>
              <a:rPr lang="en-US" dirty="0" err="1" smtClean="0"/>
              <a:t>DataLKr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56072"/>
              </p:ext>
            </p:extLst>
          </p:nvPr>
        </p:nvGraphicFramePr>
        <p:xfrm>
          <a:off x="201352" y="2138680"/>
          <a:ext cx="8810697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529"/>
                <a:gridCol w="1072407"/>
                <a:gridCol w="1285543"/>
                <a:gridCol w="1285542"/>
                <a:gridCol w="1564334"/>
                <a:gridCol w="867354"/>
                <a:gridCol w="1328117"/>
                <a:gridCol w="1054871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DataStop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TransferStart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TransferStop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TransferComplete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DataLKr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DataComplete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DataClear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1352" y="4259314"/>
            <a:ext cx="894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(</a:t>
            </a:r>
            <a:r>
              <a:rPr lang="cs-CZ" b="1" dirty="0" smtClean="0"/>
              <a:t>19509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)</a:t>
            </a:r>
          </a:p>
          <a:p>
            <a:r>
              <a:rPr lang="cs-CZ" dirty="0" smtClean="0"/>
              <a:t>…</a:t>
            </a:r>
            <a:endParaRPr lang="nl-NL" dirty="0"/>
          </a:p>
          <a:p>
            <a:r>
              <a:rPr lang="nl-NL" dirty="0"/>
              <a:t>-</a:t>
            </a:r>
            <a:r>
              <a:rPr lang="nl-NL" dirty="0" err="1"/>
              <a:t>rw</a:t>
            </a:r>
            <a:r>
              <a:rPr lang="nl-NL" dirty="0"/>
              <a:t>-r--r--. 1 root    root 0 22 mar  2013 lkr_merged-1363956931</a:t>
            </a:r>
          </a:p>
          <a:p>
            <a:r>
              <a:rPr lang="nl-NL" dirty="0"/>
              <a:t>-</a:t>
            </a:r>
            <a:r>
              <a:rPr lang="nl-NL" dirty="0" err="1"/>
              <a:t>rw</a:t>
            </a:r>
            <a:r>
              <a:rPr lang="nl-NL" dirty="0"/>
              <a:t>-r--r--. 1 root    root 0 22 mar  2013 lkr_merged-1363956948</a:t>
            </a:r>
          </a:p>
          <a:p>
            <a:r>
              <a:rPr lang="nl-NL" dirty="0"/>
              <a:t>-</a:t>
            </a:r>
            <a:r>
              <a:rPr lang="nl-NL" dirty="0" err="1"/>
              <a:t>rw</a:t>
            </a:r>
            <a:r>
              <a:rPr lang="nl-NL" dirty="0"/>
              <a:t>-r--r--. 1 root    root 0 22 mar  2013 lkr_merged-1363956964</a:t>
            </a:r>
          </a:p>
          <a:p>
            <a:r>
              <a:rPr lang="nl-NL" dirty="0"/>
              <a:t>-</a:t>
            </a:r>
            <a:r>
              <a:rPr lang="nl-NL" dirty="0" err="1"/>
              <a:t>rw</a:t>
            </a:r>
            <a:r>
              <a:rPr lang="nl-NL" dirty="0"/>
              <a:t>-r--r--. 1 root    root 0 22 mar  2013 lkr_merged-1363956981</a:t>
            </a:r>
            <a:endParaRPr lang="cs-CZ" dirty="0"/>
          </a:p>
          <a:p>
            <a:endParaRPr lang="cs-CZ" b="1" dirty="0"/>
          </a:p>
          <a:p>
            <a:r>
              <a:rPr lang="cs-CZ" b="1" dirty="0" smtClean="0"/>
              <a:t>Are </a:t>
            </a:r>
            <a:r>
              <a:rPr lang="cs-CZ" b="1" dirty="0" err="1" smtClean="0"/>
              <a:t>they</a:t>
            </a:r>
            <a:r>
              <a:rPr lang="cs-CZ" b="1" dirty="0" smtClean="0"/>
              <a:t> in CASTOR?</a:t>
            </a:r>
          </a:p>
          <a:p>
            <a:r>
              <a:rPr lang="cs-CZ" b="1" dirty="0" smtClean="0">
                <a:solidFill>
                  <a:schemeClr val="accent6"/>
                </a:solidFill>
              </a:rPr>
              <a:t>Do </a:t>
            </a:r>
            <a:r>
              <a:rPr lang="cs-CZ" b="1" dirty="0" err="1" smtClean="0">
                <a:solidFill>
                  <a:schemeClr val="accent6"/>
                </a:solidFill>
              </a:rPr>
              <a:t>we</a:t>
            </a:r>
            <a:r>
              <a:rPr lang="cs-CZ" b="1" dirty="0" smtClean="0">
                <a:solidFill>
                  <a:schemeClr val="accent6"/>
                </a:solidFill>
              </a:rPr>
              <a:t> </a:t>
            </a:r>
            <a:r>
              <a:rPr lang="cs-CZ" b="1" dirty="0" err="1" smtClean="0">
                <a:solidFill>
                  <a:schemeClr val="accent6"/>
                </a:solidFill>
              </a:rPr>
              <a:t>want</a:t>
            </a:r>
            <a:r>
              <a:rPr lang="cs-CZ" b="1" dirty="0" smtClean="0">
                <a:solidFill>
                  <a:schemeClr val="accent6"/>
                </a:solidFill>
              </a:rPr>
              <a:t> </a:t>
            </a:r>
            <a:r>
              <a:rPr lang="cs-CZ" b="1" dirty="0" err="1" smtClean="0">
                <a:solidFill>
                  <a:schemeClr val="accent6"/>
                </a:solidFill>
              </a:rPr>
              <a:t>them</a:t>
            </a:r>
            <a:r>
              <a:rPr lang="cs-CZ" b="1" dirty="0" smtClean="0">
                <a:solidFill>
                  <a:schemeClr val="accent6"/>
                </a:solidFill>
              </a:rPr>
              <a:t> in CASTOR?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2151" y="6366207"/>
            <a:ext cx="428835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ifferent files, not in </a:t>
            </a:r>
            <a:r>
              <a:rPr lang="en-US" b="1" dirty="0" err="1" smtClean="0">
                <a:solidFill>
                  <a:schemeClr val="bg1"/>
                </a:solidFill>
              </a:rPr>
              <a:t>OnlineDataComplete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6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on CASTOR…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507846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1200" dirty="0"/>
              <a:t> </a:t>
            </a:r>
            <a:r>
              <a:rPr lang="en-US" sz="1200" dirty="0" err="1"/>
              <a:t>nsls</a:t>
            </a:r>
            <a:r>
              <a:rPr lang="en-US" sz="1200" dirty="0"/>
              <a:t> /castor/</a:t>
            </a:r>
            <a:r>
              <a:rPr lang="en-US" sz="1200" dirty="0" err="1"/>
              <a:t>cern.ch</a:t>
            </a:r>
            <a:r>
              <a:rPr lang="en-US" sz="1200" dirty="0"/>
              <a:t>/na62/</a:t>
            </a:r>
          </a:p>
          <a:p>
            <a:pPr marL="118872" indent="0">
              <a:buNone/>
            </a:pPr>
            <a:r>
              <a:rPr lang="en-US" sz="1200" b="1" dirty="0">
                <a:solidFill>
                  <a:srgbClr val="C64847"/>
                </a:solidFill>
              </a:rPr>
              <a:t>data</a:t>
            </a:r>
          </a:p>
          <a:p>
            <a:pPr marL="118872" indent="0">
              <a:buNone/>
            </a:pPr>
            <a:r>
              <a:rPr lang="en-US" sz="1200" dirty="0"/>
              <a:t>mc</a:t>
            </a:r>
          </a:p>
          <a:p>
            <a:pPr marL="118872" indent="0">
              <a:buNone/>
            </a:pPr>
            <a:r>
              <a:rPr lang="en-US" sz="1200" dirty="0" smtClean="0"/>
              <a:t>Offline</a:t>
            </a:r>
            <a:endParaRPr lang="en-US" sz="1200" dirty="0"/>
          </a:p>
          <a:p>
            <a:pPr marL="118872" indent="0">
              <a:buNone/>
            </a:pPr>
            <a:r>
              <a:rPr lang="en-US" sz="1200" dirty="0"/>
              <a:t>s</a:t>
            </a:r>
            <a:r>
              <a:rPr lang="en-US" sz="1200" dirty="0" smtClean="0"/>
              <a:t>hare</a:t>
            </a:r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r>
              <a:rPr lang="en-US" sz="1200" dirty="0" err="1"/>
              <a:t>nsls</a:t>
            </a:r>
            <a:r>
              <a:rPr lang="en-US" sz="1200" dirty="0"/>
              <a:t> /castor/</a:t>
            </a:r>
            <a:r>
              <a:rPr lang="en-US" sz="1200" dirty="0" err="1"/>
              <a:t>cern.ch</a:t>
            </a:r>
            <a:r>
              <a:rPr lang="en-US" sz="1200" dirty="0"/>
              <a:t>/na62/data/</a:t>
            </a:r>
          </a:p>
          <a:p>
            <a:pPr marL="118872" indent="0">
              <a:buNone/>
            </a:pPr>
            <a:r>
              <a:rPr lang="en-US" sz="1200" b="1" dirty="0">
                <a:solidFill>
                  <a:schemeClr val="accent6"/>
                </a:solidFill>
              </a:rPr>
              <a:t>2012</a:t>
            </a:r>
          </a:p>
          <a:p>
            <a:pPr marL="118872" indent="0">
              <a:buNone/>
            </a:pPr>
            <a:r>
              <a:rPr lang="en-US" sz="1200" b="1" dirty="0">
                <a:solidFill>
                  <a:srgbClr val="C64847"/>
                </a:solidFill>
              </a:rPr>
              <a:t>2013</a:t>
            </a:r>
          </a:p>
          <a:p>
            <a:pPr marL="118872" indent="0">
              <a:buNone/>
            </a:pPr>
            <a:r>
              <a:rPr lang="en-US" sz="1200" dirty="0" err="1"/>
              <a:t>p</a:t>
            </a:r>
            <a:r>
              <a:rPr lang="en-US" sz="1200" dirty="0" err="1" smtClean="0"/>
              <a:t>rova</a:t>
            </a:r>
            <a:endParaRPr lang="en-US" sz="1200" dirty="0"/>
          </a:p>
          <a:p>
            <a:pPr marL="118872" indent="0">
              <a:buNone/>
            </a:pPr>
            <a:r>
              <a:rPr lang="en-US" sz="1200" dirty="0" err="1"/>
              <a:t>t</a:t>
            </a:r>
            <a:r>
              <a:rPr lang="en-US" sz="1200" dirty="0" err="1" smtClean="0"/>
              <a:t>estbeams</a:t>
            </a:r>
            <a:endParaRPr lang="en-US" sz="1200" dirty="0" smtClean="0"/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r>
              <a:rPr lang="en-US" sz="1200" dirty="0" err="1">
                <a:solidFill>
                  <a:srgbClr val="C64847"/>
                </a:solidFill>
              </a:rPr>
              <a:t>nsls</a:t>
            </a:r>
            <a:r>
              <a:rPr lang="en-US" sz="1200" dirty="0">
                <a:solidFill>
                  <a:srgbClr val="C64847"/>
                </a:solidFill>
              </a:rPr>
              <a:t> /castor/</a:t>
            </a:r>
            <a:r>
              <a:rPr lang="en-US" sz="1200" dirty="0" err="1">
                <a:solidFill>
                  <a:srgbClr val="C64847"/>
                </a:solidFill>
              </a:rPr>
              <a:t>cern.ch</a:t>
            </a:r>
            <a:r>
              <a:rPr lang="en-US" sz="1200" dirty="0">
                <a:solidFill>
                  <a:srgbClr val="C64847"/>
                </a:solidFill>
              </a:rPr>
              <a:t>/na62/data/2013</a:t>
            </a:r>
          </a:p>
          <a:p>
            <a:pPr marL="118872" indent="0">
              <a:buNone/>
            </a:pPr>
            <a:r>
              <a:rPr lang="en-US" sz="1200" dirty="0" err="1" smtClean="0"/>
              <a:t>core_watch.pl</a:t>
            </a:r>
            <a:endParaRPr lang="en-US" sz="1200" dirty="0"/>
          </a:p>
          <a:p>
            <a:pPr marL="118872" indent="0">
              <a:buNone/>
            </a:pPr>
            <a:r>
              <a:rPr lang="en-US" sz="1200" dirty="0" err="1"/>
              <a:t>dracut.conf</a:t>
            </a:r>
            <a:endParaRPr lang="en-US" sz="1200" dirty="0"/>
          </a:p>
          <a:p>
            <a:pPr marL="118872" indent="0">
              <a:buNone/>
            </a:pPr>
            <a:r>
              <a:rPr lang="is-IS" sz="1200" dirty="0"/>
              <a:t>lkr_cdr00000392-0038.dat</a:t>
            </a:r>
          </a:p>
          <a:p>
            <a:pPr marL="118872" indent="0">
              <a:buNone/>
            </a:pPr>
            <a:r>
              <a:rPr lang="en-US" sz="1200" b="1" dirty="0">
                <a:solidFill>
                  <a:srgbClr val="C64847"/>
                </a:solidFill>
              </a:rPr>
              <a:t>r</a:t>
            </a:r>
            <a:r>
              <a:rPr lang="en-US" sz="1200" b="1" dirty="0" smtClean="0">
                <a:solidFill>
                  <a:srgbClr val="C64847"/>
                </a:solidFill>
              </a:rPr>
              <a:t>aw/</a:t>
            </a:r>
            <a:r>
              <a:rPr lang="en-US" sz="1200" b="1" dirty="0" err="1" smtClean="0">
                <a:solidFill>
                  <a:srgbClr val="C64847"/>
                </a:solidFill>
              </a:rPr>
              <a:t>tmp</a:t>
            </a:r>
            <a:endParaRPr lang="en-US" sz="1200" b="1" dirty="0">
              <a:solidFill>
                <a:srgbClr val="C64847"/>
              </a:solidFill>
            </a:endParaRPr>
          </a:p>
          <a:p>
            <a:pPr marL="118872" indent="0">
              <a:buNone/>
            </a:pPr>
            <a:endParaRPr lang="en-US" sz="1200" dirty="0" smtClean="0"/>
          </a:p>
          <a:p>
            <a:pPr marL="118872" indent="0">
              <a:buNone/>
            </a:pPr>
            <a:r>
              <a:rPr lang="en-US" sz="1200" dirty="0" err="1">
                <a:solidFill>
                  <a:schemeClr val="accent6"/>
                </a:solidFill>
              </a:rPr>
              <a:t>nsls</a:t>
            </a:r>
            <a:r>
              <a:rPr lang="en-US" sz="1200" dirty="0">
                <a:solidFill>
                  <a:schemeClr val="accent6"/>
                </a:solidFill>
              </a:rPr>
              <a:t> /castor/</a:t>
            </a:r>
            <a:r>
              <a:rPr lang="en-US" sz="1200" dirty="0" err="1">
                <a:solidFill>
                  <a:schemeClr val="accent6"/>
                </a:solidFill>
              </a:rPr>
              <a:t>cern.ch</a:t>
            </a:r>
            <a:r>
              <a:rPr lang="en-US" sz="1200" dirty="0">
                <a:solidFill>
                  <a:schemeClr val="accent6"/>
                </a:solidFill>
              </a:rPr>
              <a:t>/na62/data/2013/raw/</a:t>
            </a:r>
            <a:r>
              <a:rPr lang="en-US" sz="1200" dirty="0" err="1">
                <a:solidFill>
                  <a:schemeClr val="accent6"/>
                </a:solidFill>
              </a:rPr>
              <a:t>tmp</a:t>
            </a:r>
            <a:r>
              <a:rPr lang="en-US" sz="1200" dirty="0">
                <a:solidFill>
                  <a:schemeClr val="accent6"/>
                </a:solidFill>
              </a:rPr>
              <a:t> | </a:t>
            </a:r>
            <a:r>
              <a:rPr lang="en-US" sz="1200" dirty="0" err="1">
                <a:solidFill>
                  <a:schemeClr val="accent6"/>
                </a:solidFill>
              </a:rPr>
              <a:t>wc</a:t>
            </a:r>
            <a:r>
              <a:rPr lang="en-US" sz="1200" dirty="0">
                <a:solidFill>
                  <a:schemeClr val="accent6"/>
                </a:solidFill>
              </a:rPr>
              <a:t> -l</a:t>
            </a:r>
          </a:p>
          <a:p>
            <a:pPr marL="118872" indent="0">
              <a:buNone/>
            </a:pPr>
            <a:r>
              <a:rPr lang="en-US" sz="1200" b="1" dirty="0">
                <a:solidFill>
                  <a:schemeClr val="accent6"/>
                </a:solidFill>
              </a:rPr>
              <a:t>5130</a:t>
            </a:r>
          </a:p>
          <a:p>
            <a:pPr marL="118872" indent="0">
              <a:buNone/>
            </a:pPr>
            <a:endParaRPr lang="en-US" sz="1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1715" y="1775191"/>
            <a:ext cx="4486104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1200" dirty="0" err="1"/>
              <a:t>nsls</a:t>
            </a:r>
            <a:r>
              <a:rPr lang="en-US" sz="1200" dirty="0"/>
              <a:t> /castor/</a:t>
            </a:r>
            <a:r>
              <a:rPr lang="en-US" sz="1200" dirty="0" err="1"/>
              <a:t>cern.ch</a:t>
            </a:r>
            <a:r>
              <a:rPr lang="en-US" sz="1200" dirty="0"/>
              <a:t>/na62/data/2012</a:t>
            </a:r>
          </a:p>
          <a:p>
            <a:pPr marL="118872" indent="0">
              <a:buNone/>
            </a:pPr>
            <a:r>
              <a:rPr lang="en-US" sz="1200" dirty="0" err="1">
                <a:solidFill>
                  <a:srgbClr val="000000"/>
                </a:solidFill>
              </a:rPr>
              <a:t>dummytests</a:t>
            </a:r>
            <a:endParaRPr lang="en-US" sz="1200" dirty="0">
              <a:solidFill>
                <a:srgbClr val="000000"/>
              </a:solidFill>
            </a:endParaRPr>
          </a:p>
          <a:p>
            <a:pPr marL="118872" indent="0">
              <a:buNone/>
            </a:pPr>
            <a:r>
              <a:rPr lang="en-US" sz="1200" dirty="0" err="1">
                <a:solidFill>
                  <a:srgbClr val="000000"/>
                </a:solidFill>
              </a:rPr>
              <a:t>gid</a:t>
            </a:r>
            <a:endParaRPr lang="en-US" sz="1200" dirty="0">
              <a:solidFill>
                <a:srgbClr val="000000"/>
              </a:solidFill>
            </a:endParaRPr>
          </a:p>
          <a:p>
            <a:pPr marL="118872" indent="0">
              <a:buNone/>
            </a:pPr>
            <a:r>
              <a:rPr lang="en-US" sz="1200" dirty="0" err="1">
                <a:solidFill>
                  <a:srgbClr val="000000"/>
                </a:solidFill>
              </a:rPr>
              <a:t>prova</a:t>
            </a:r>
            <a:endParaRPr lang="en-US" sz="1200" dirty="0">
              <a:solidFill>
                <a:srgbClr val="000000"/>
              </a:solidFill>
            </a:endParaRPr>
          </a:p>
          <a:p>
            <a:pPr marL="118872" indent="0">
              <a:buNone/>
            </a:pPr>
            <a:r>
              <a:rPr lang="en-US" sz="1200" b="1" dirty="0">
                <a:solidFill>
                  <a:srgbClr val="C64847"/>
                </a:solidFill>
              </a:rPr>
              <a:t>raw</a:t>
            </a:r>
          </a:p>
          <a:p>
            <a:pPr marL="118872" indent="0">
              <a:buNone/>
            </a:pPr>
            <a:r>
              <a:rPr lang="en-US" sz="1200" dirty="0" err="1"/>
              <a:t>ttt</a:t>
            </a:r>
            <a:endParaRPr lang="en-US" sz="1200" dirty="0"/>
          </a:p>
          <a:p>
            <a:pPr marL="118872" indent="0">
              <a:buNone/>
            </a:pPr>
            <a:r>
              <a:rPr lang="en-US" sz="1200" dirty="0"/>
              <a:t>ttt1</a:t>
            </a:r>
          </a:p>
          <a:p>
            <a:pPr marL="118872" indent="0">
              <a:buNone/>
            </a:pPr>
            <a:r>
              <a:rPr lang="en-US" sz="1200" dirty="0"/>
              <a:t>ttt2</a:t>
            </a:r>
          </a:p>
          <a:p>
            <a:pPr marL="118872" indent="0">
              <a:buNone/>
            </a:pPr>
            <a:r>
              <a:rPr lang="en-US" sz="1200" dirty="0"/>
              <a:t>ttt777</a:t>
            </a:r>
          </a:p>
          <a:p>
            <a:pPr marL="118872" indent="0">
              <a:buNone/>
            </a:pPr>
            <a:r>
              <a:rPr lang="en-US" sz="1200" dirty="0"/>
              <a:t>ttt8</a:t>
            </a:r>
          </a:p>
          <a:p>
            <a:pPr marL="118872" indent="0">
              <a:buNone/>
            </a:pPr>
            <a:r>
              <a:rPr lang="en-US" sz="1200" dirty="0" smtClean="0"/>
              <a:t>yyy2</a:t>
            </a:r>
          </a:p>
          <a:p>
            <a:pPr marL="118872" indent="0">
              <a:buNone/>
            </a:pPr>
            <a:endParaRPr lang="en-US" sz="1200" dirty="0">
              <a:solidFill>
                <a:srgbClr val="C64847"/>
              </a:solidFill>
            </a:endParaRPr>
          </a:p>
          <a:p>
            <a:pPr marL="118872" indent="0">
              <a:buNone/>
            </a:pPr>
            <a:r>
              <a:rPr lang="en-US" sz="1200" dirty="0" err="1">
                <a:solidFill>
                  <a:srgbClr val="000000"/>
                </a:solidFill>
              </a:rPr>
              <a:t>nsls</a:t>
            </a:r>
            <a:r>
              <a:rPr lang="en-US" sz="1200" dirty="0">
                <a:solidFill>
                  <a:srgbClr val="000000"/>
                </a:solidFill>
              </a:rPr>
              <a:t> /castor/</a:t>
            </a:r>
            <a:r>
              <a:rPr lang="en-US" sz="1200" dirty="0" err="1">
                <a:solidFill>
                  <a:srgbClr val="000000"/>
                </a:solidFill>
              </a:rPr>
              <a:t>cern.ch</a:t>
            </a:r>
            <a:r>
              <a:rPr lang="en-US" sz="1200" dirty="0">
                <a:solidFill>
                  <a:srgbClr val="000000"/>
                </a:solidFill>
              </a:rPr>
              <a:t>/na62/data/2012/raw</a:t>
            </a:r>
          </a:p>
          <a:p>
            <a:pPr marL="118872" indent="0">
              <a:buNone/>
            </a:pPr>
            <a:r>
              <a:rPr lang="en-US" sz="1200" dirty="0" err="1" smtClean="0">
                <a:solidFill>
                  <a:srgbClr val="000000"/>
                </a:solidFill>
              </a:rPr>
              <a:t>Lkr</a:t>
            </a:r>
            <a:endParaRPr lang="en-US" sz="1200" dirty="0">
              <a:solidFill>
                <a:srgbClr val="000000"/>
              </a:solidFill>
            </a:endParaRPr>
          </a:p>
          <a:p>
            <a:pPr marL="118872" indent="0">
              <a:buNone/>
            </a:pPr>
            <a:r>
              <a:rPr lang="en-US" sz="1200" b="1" dirty="0" err="1">
                <a:solidFill>
                  <a:srgbClr val="C64847"/>
                </a:solidFill>
              </a:rPr>
              <a:t>t</a:t>
            </a:r>
            <a:r>
              <a:rPr lang="en-US" sz="1200" b="1" dirty="0" err="1" smtClean="0">
                <a:solidFill>
                  <a:srgbClr val="C64847"/>
                </a:solidFill>
              </a:rPr>
              <a:t>mp</a:t>
            </a:r>
            <a:endParaRPr lang="en-US" sz="1200" b="1" dirty="0" smtClean="0">
              <a:solidFill>
                <a:srgbClr val="C64847"/>
              </a:solidFill>
            </a:endParaRPr>
          </a:p>
          <a:p>
            <a:pPr marL="118872" indent="0">
              <a:buNone/>
            </a:pPr>
            <a:endParaRPr lang="en-US" sz="1200" b="1" dirty="0">
              <a:solidFill>
                <a:srgbClr val="C64847"/>
              </a:solidFill>
            </a:endParaRPr>
          </a:p>
          <a:p>
            <a:pPr marL="118872" indent="0">
              <a:buNone/>
            </a:pPr>
            <a:r>
              <a:rPr lang="en-US" sz="1200" dirty="0" err="1">
                <a:solidFill>
                  <a:srgbClr val="C64847"/>
                </a:solidFill>
              </a:rPr>
              <a:t>nsls</a:t>
            </a:r>
            <a:r>
              <a:rPr lang="en-US" sz="1200" dirty="0">
                <a:solidFill>
                  <a:srgbClr val="C64847"/>
                </a:solidFill>
              </a:rPr>
              <a:t> /castor/</a:t>
            </a:r>
            <a:r>
              <a:rPr lang="en-US" sz="1200" dirty="0" err="1">
                <a:solidFill>
                  <a:srgbClr val="C64847"/>
                </a:solidFill>
              </a:rPr>
              <a:t>cern.ch</a:t>
            </a:r>
            <a:r>
              <a:rPr lang="en-US" sz="1200" dirty="0">
                <a:solidFill>
                  <a:srgbClr val="C64847"/>
                </a:solidFill>
              </a:rPr>
              <a:t>/na62/data/2012/raw/</a:t>
            </a:r>
            <a:r>
              <a:rPr lang="en-US" sz="1200" dirty="0" err="1">
                <a:solidFill>
                  <a:srgbClr val="C64847"/>
                </a:solidFill>
              </a:rPr>
              <a:t>tmp</a:t>
            </a:r>
            <a:r>
              <a:rPr lang="en-US" sz="1200" dirty="0">
                <a:solidFill>
                  <a:srgbClr val="C64847"/>
                </a:solidFill>
              </a:rPr>
              <a:t> | </a:t>
            </a:r>
            <a:r>
              <a:rPr lang="en-US" sz="1200" dirty="0" err="1">
                <a:solidFill>
                  <a:srgbClr val="C64847"/>
                </a:solidFill>
              </a:rPr>
              <a:t>wc</a:t>
            </a:r>
            <a:r>
              <a:rPr lang="en-US" sz="1200" dirty="0">
                <a:solidFill>
                  <a:srgbClr val="C64847"/>
                </a:solidFill>
              </a:rPr>
              <a:t> -l</a:t>
            </a:r>
          </a:p>
          <a:p>
            <a:pPr marL="118872" indent="0">
              <a:buNone/>
            </a:pPr>
            <a:r>
              <a:rPr lang="en-US" sz="1200" b="1" dirty="0">
                <a:solidFill>
                  <a:srgbClr val="C64847"/>
                </a:solidFill>
              </a:rPr>
              <a:t>22054</a:t>
            </a:r>
          </a:p>
          <a:p>
            <a:pPr marL="118872" indent="0">
              <a:buNone/>
            </a:pPr>
            <a:endParaRPr lang="en-US" sz="1200" b="1" dirty="0">
              <a:solidFill>
                <a:srgbClr val="C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1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many checks…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77"/>
            <a:ext cx="8229600" cy="544982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71737</a:t>
            </a:r>
            <a:r>
              <a:rPr lang="en-US" sz="2400" dirty="0" smtClean="0">
                <a:solidFill>
                  <a:srgbClr val="000000"/>
                </a:solidFill>
              </a:rPr>
              <a:t> files </a:t>
            </a:r>
            <a:r>
              <a:rPr lang="en-US" sz="2400" dirty="0">
                <a:solidFill>
                  <a:srgbClr val="000000"/>
                </a:solidFill>
              </a:rPr>
              <a:t>in /merger/</a:t>
            </a:r>
            <a:r>
              <a:rPr lang="en-US" sz="2400" dirty="0" err="1" smtClean="0">
                <a:solidFill>
                  <a:srgbClr val="000000"/>
                </a:solidFill>
              </a:rPr>
              <a:t>cdr</a:t>
            </a:r>
            <a:r>
              <a:rPr lang="en-US" sz="2400" dirty="0" smtClean="0">
                <a:solidFill>
                  <a:srgbClr val="000000"/>
                </a:solidFill>
              </a:rPr>
              <a:t> but not all of them valid data files:</a:t>
            </a:r>
          </a:p>
          <a:p>
            <a:pPr lvl="1"/>
            <a:r>
              <a:rPr lang="en-US" sz="1900" b="1" dirty="0" smtClean="0">
                <a:solidFill>
                  <a:srgbClr val="60B5CC"/>
                </a:solidFill>
              </a:rPr>
              <a:t>62743</a:t>
            </a:r>
            <a:r>
              <a:rPr lang="en-US" sz="1900" dirty="0" smtClean="0">
                <a:solidFill>
                  <a:srgbClr val="60B5CC"/>
                </a:solidFill>
              </a:rPr>
              <a:t> </a:t>
            </a:r>
            <a:r>
              <a:rPr lang="en-US" sz="1900" dirty="0">
                <a:solidFill>
                  <a:srgbClr val="60B5CC"/>
                </a:solidFill>
              </a:rPr>
              <a:t>.</a:t>
            </a:r>
            <a:r>
              <a:rPr lang="en-US" sz="1900" dirty="0" err="1" smtClean="0">
                <a:solidFill>
                  <a:srgbClr val="60B5CC"/>
                </a:solidFill>
              </a:rPr>
              <a:t>dat</a:t>
            </a:r>
            <a:endParaRPr lang="en-US" sz="1900" dirty="0">
              <a:solidFill>
                <a:srgbClr val="60B5CC"/>
              </a:solidFill>
            </a:endParaRPr>
          </a:p>
          <a:p>
            <a:pPr lvl="2"/>
            <a:r>
              <a:rPr lang="en-US" sz="1500" b="1" dirty="0" smtClean="0">
                <a:solidFill>
                  <a:schemeClr val="accent1"/>
                </a:solidFill>
              </a:rPr>
              <a:t>62677 </a:t>
            </a:r>
            <a:r>
              <a:rPr lang="en-US" sz="1500" b="1" dirty="0">
                <a:solidFill>
                  <a:schemeClr val="accent1"/>
                </a:solidFill>
              </a:rPr>
              <a:t>with </a:t>
            </a:r>
            <a:r>
              <a:rPr lang="en-US" sz="1500" b="1" dirty="0" smtClean="0">
                <a:solidFill>
                  <a:schemeClr val="accent1"/>
                </a:solidFill>
              </a:rPr>
              <a:t>bookmarks</a:t>
            </a:r>
          </a:p>
          <a:p>
            <a:pPr lvl="2"/>
            <a:r>
              <a:rPr lang="en-US" sz="1500" b="1" dirty="0">
                <a:solidFill>
                  <a:schemeClr val="accent6"/>
                </a:solidFill>
              </a:rPr>
              <a:t>66</a:t>
            </a:r>
            <a:r>
              <a:rPr lang="en-US" sz="1500" dirty="0">
                <a:solidFill>
                  <a:schemeClr val="accent6"/>
                </a:solidFill>
              </a:rPr>
              <a:t> files in </a:t>
            </a:r>
            <a:r>
              <a:rPr lang="en-US" sz="1500" b="1" dirty="0">
                <a:solidFill>
                  <a:schemeClr val="accent6"/>
                </a:solidFill>
              </a:rPr>
              <a:t>/merger/</a:t>
            </a:r>
            <a:r>
              <a:rPr lang="en-US" sz="1500" b="1" dirty="0" err="1">
                <a:solidFill>
                  <a:schemeClr val="accent6"/>
                </a:solidFill>
              </a:rPr>
              <a:t>cdr</a:t>
            </a:r>
            <a:r>
              <a:rPr lang="en-US" sz="1500" b="1" dirty="0">
                <a:solidFill>
                  <a:schemeClr val="accent6"/>
                </a:solidFill>
              </a:rPr>
              <a:t> </a:t>
            </a:r>
            <a:r>
              <a:rPr lang="en-US" sz="1500" dirty="0">
                <a:solidFill>
                  <a:schemeClr val="accent6"/>
                </a:solidFill>
              </a:rPr>
              <a:t>with no bookmarks </a:t>
            </a:r>
            <a:r>
              <a:rPr lang="en-US" sz="1500" b="1" dirty="0">
                <a:solidFill>
                  <a:schemeClr val="accent6"/>
                </a:solidFill>
              </a:rPr>
              <a:t>in /merger/</a:t>
            </a:r>
            <a:r>
              <a:rPr lang="en-US" sz="1500" b="1" dirty="0" err="1">
                <a:solidFill>
                  <a:schemeClr val="accent6"/>
                </a:solidFill>
              </a:rPr>
              <a:t>bkm</a:t>
            </a:r>
            <a:r>
              <a:rPr lang="en-US" sz="1500" dirty="0" smtClean="0">
                <a:solidFill>
                  <a:schemeClr val="accent6"/>
                </a:solidFill>
              </a:rPr>
              <a:t>:</a:t>
            </a:r>
            <a:endParaRPr lang="en-US" sz="1500" b="1" dirty="0">
              <a:solidFill>
                <a:srgbClr val="60B5CC"/>
              </a:solidFill>
            </a:endParaRPr>
          </a:p>
          <a:p>
            <a:pPr lvl="1"/>
            <a:r>
              <a:rPr lang="en-US" sz="1900" b="1" dirty="0">
                <a:solidFill>
                  <a:srgbClr val="000000"/>
                </a:solidFill>
              </a:rPr>
              <a:t>8609</a:t>
            </a:r>
            <a:r>
              <a:rPr lang="en-US" sz="1900" dirty="0">
                <a:solidFill>
                  <a:srgbClr val="000000"/>
                </a:solidFill>
              </a:rPr>
              <a:t> .</a:t>
            </a:r>
            <a:r>
              <a:rPr lang="en-US" sz="1900" dirty="0" err="1">
                <a:solidFill>
                  <a:srgbClr val="000000"/>
                </a:solidFill>
              </a:rPr>
              <a:t>eob</a:t>
            </a:r>
            <a:r>
              <a:rPr lang="en-US" sz="1900" dirty="0">
                <a:solidFill>
                  <a:srgbClr val="000000"/>
                </a:solidFill>
              </a:rPr>
              <a:t> (from Nov. 2012 to Nov. 2013)</a:t>
            </a:r>
          </a:p>
          <a:p>
            <a:pPr lvl="1"/>
            <a:r>
              <a:rPr lang="en-US" sz="1900" b="1" dirty="0">
                <a:solidFill>
                  <a:srgbClr val="000000"/>
                </a:solidFill>
              </a:rPr>
              <a:t>95</a:t>
            </a:r>
            <a:r>
              <a:rPr lang="en-US" sz="1900" dirty="0">
                <a:solidFill>
                  <a:srgbClr val="000000"/>
                </a:solidFill>
              </a:rPr>
              <a:t> .</a:t>
            </a:r>
            <a:r>
              <a:rPr lang="en-US" sz="1900" dirty="0" smtClean="0">
                <a:solidFill>
                  <a:srgbClr val="000000"/>
                </a:solidFill>
              </a:rPr>
              <a:t>root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…</a:t>
            </a:r>
            <a:endParaRPr lang="en-US" sz="1900" dirty="0" smtClean="0">
              <a:solidFill>
                <a:schemeClr val="accent2"/>
              </a:solidFill>
            </a:endParaRPr>
          </a:p>
          <a:p>
            <a:endParaRPr lang="en-US" sz="2400" b="1" dirty="0" smtClean="0"/>
          </a:p>
          <a:p>
            <a:r>
              <a:rPr lang="en-US" sz="2400" b="1" dirty="0" smtClean="0"/>
              <a:t>77484</a:t>
            </a:r>
            <a:r>
              <a:rPr lang="en-US" sz="2400" dirty="0" smtClean="0"/>
              <a:t> </a:t>
            </a:r>
            <a:r>
              <a:rPr lang="en-US" sz="2400" dirty="0"/>
              <a:t>files in /merger/</a:t>
            </a:r>
            <a:r>
              <a:rPr lang="en-US" sz="2400" dirty="0" err="1"/>
              <a:t>bkm</a:t>
            </a:r>
            <a:r>
              <a:rPr lang="en-US" sz="2400" dirty="0"/>
              <a:t>/</a:t>
            </a:r>
            <a:r>
              <a:rPr lang="en-US" sz="2400" dirty="0" err="1"/>
              <a:t>OnlineDataComplete</a:t>
            </a:r>
            <a:endParaRPr lang="en-US" sz="2400" dirty="0"/>
          </a:p>
          <a:p>
            <a:pPr lvl="1"/>
            <a:r>
              <a:rPr lang="en-US" sz="2000" b="1" dirty="0" smtClean="0"/>
              <a:t>276</a:t>
            </a:r>
            <a:r>
              <a:rPr lang="en-US" sz="2000" dirty="0" smtClean="0"/>
              <a:t> </a:t>
            </a:r>
            <a:r>
              <a:rPr lang="en-US" sz="2000" dirty="0"/>
              <a:t>files with even different naming: cdr00001030-dat</a:t>
            </a:r>
            <a:r>
              <a:rPr lang="en-US" sz="2000" dirty="0">
                <a:solidFill>
                  <a:srgbClr val="C64847"/>
                </a:solidFill>
              </a:rPr>
              <a:t>.1, .2, </a:t>
            </a:r>
            <a:r>
              <a:rPr lang="en-US" sz="2000" dirty="0" smtClean="0">
                <a:solidFill>
                  <a:srgbClr val="C64847"/>
                </a:solidFill>
              </a:rPr>
              <a:t>…</a:t>
            </a:r>
            <a:endParaRPr lang="en-US" sz="2400" dirty="0" smtClean="0"/>
          </a:p>
          <a:p>
            <a:pPr lvl="1"/>
            <a:r>
              <a:rPr lang="en-US" sz="1900" b="1" dirty="0" smtClean="0"/>
              <a:t>5</a:t>
            </a:r>
            <a:r>
              <a:rPr lang="en-US" sz="1900" dirty="0" smtClean="0"/>
              <a:t> “old” </a:t>
            </a:r>
            <a:r>
              <a:rPr lang="en-US" sz="1900" dirty="0"/>
              <a:t>bookmarks: </a:t>
            </a:r>
            <a:r>
              <a:rPr lang="en-US" sz="1900" dirty="0" smtClean="0"/>
              <a:t>1000000</a:t>
            </a:r>
          </a:p>
          <a:p>
            <a:pPr lvl="1"/>
            <a:r>
              <a:rPr lang="en-US" sz="1900" b="1" dirty="0" smtClean="0">
                <a:solidFill>
                  <a:srgbClr val="60B5CC"/>
                </a:solidFill>
              </a:rPr>
              <a:t>77203</a:t>
            </a:r>
            <a:r>
              <a:rPr lang="en-US" sz="1900" dirty="0" smtClean="0">
                <a:solidFill>
                  <a:srgbClr val="60B5CC"/>
                </a:solidFill>
              </a:rPr>
              <a:t> valid bookmarks</a:t>
            </a:r>
          </a:p>
          <a:p>
            <a:pPr lvl="2"/>
            <a:r>
              <a:rPr lang="en-US" sz="1500" b="1" dirty="0" smtClean="0"/>
              <a:t>54602</a:t>
            </a:r>
            <a:r>
              <a:rPr lang="en-US" sz="1500" dirty="0" smtClean="0"/>
              <a:t> to be processed: 0</a:t>
            </a:r>
            <a:r>
              <a:rPr lang="en-US" sz="1500" b="1" dirty="0" smtClean="0">
                <a:solidFill>
                  <a:srgbClr val="C64847"/>
                </a:solidFill>
              </a:rPr>
              <a:t>000</a:t>
            </a:r>
            <a:r>
              <a:rPr lang="en-US" sz="1500" dirty="0" smtClean="0"/>
              <a:t>0</a:t>
            </a:r>
            <a:r>
              <a:rPr lang="en-US" sz="1500" b="1" dirty="0" smtClean="0">
                <a:solidFill>
                  <a:srgbClr val="C64847"/>
                </a:solidFill>
              </a:rPr>
              <a:t>1</a:t>
            </a:r>
            <a:r>
              <a:rPr lang="en-US" sz="1500" dirty="0" smtClean="0"/>
              <a:t>0</a:t>
            </a:r>
          </a:p>
          <a:p>
            <a:pPr lvl="2"/>
            <a:r>
              <a:rPr lang="en-US" sz="1500" b="1" dirty="0" smtClean="0"/>
              <a:t>22401 </a:t>
            </a:r>
            <a:r>
              <a:rPr lang="en-US" sz="1500" dirty="0" smtClean="0"/>
              <a:t>completed: 0</a:t>
            </a:r>
            <a:r>
              <a:rPr lang="en-US" sz="1500" b="1" dirty="0" smtClean="0">
                <a:solidFill>
                  <a:srgbClr val="C64847"/>
                </a:solidFill>
              </a:rPr>
              <a:t>111</a:t>
            </a:r>
            <a:r>
              <a:rPr lang="en-US" sz="1500" dirty="0" smtClean="0"/>
              <a:t>0</a:t>
            </a:r>
            <a:r>
              <a:rPr lang="en-US" sz="1500" b="1" dirty="0" smtClean="0">
                <a:solidFill>
                  <a:srgbClr val="C64847"/>
                </a:solidFill>
              </a:rPr>
              <a:t>1</a:t>
            </a:r>
            <a:r>
              <a:rPr lang="en-US" sz="1500" dirty="0" smtClean="0"/>
              <a:t>0</a:t>
            </a:r>
          </a:p>
          <a:p>
            <a:pPr lvl="2"/>
            <a:r>
              <a:rPr lang="en-US" sz="1500" b="1" dirty="0" smtClean="0"/>
              <a:t>200</a:t>
            </a:r>
            <a:r>
              <a:rPr lang="en-US" sz="1500" dirty="0" smtClean="0"/>
              <a:t> completed, </a:t>
            </a:r>
            <a:r>
              <a:rPr lang="en-US" sz="1500" dirty="0" smtClean="0">
                <a:solidFill>
                  <a:srgbClr val="C64847"/>
                </a:solidFill>
              </a:rPr>
              <a:t>missing </a:t>
            </a:r>
            <a:r>
              <a:rPr lang="en-US" sz="1500" dirty="0" err="1" smtClean="0">
                <a:solidFill>
                  <a:srgbClr val="C64847"/>
                </a:solidFill>
              </a:rPr>
              <a:t>TransferComplete</a:t>
            </a:r>
            <a:r>
              <a:rPr lang="en-US" sz="1500" dirty="0" smtClean="0"/>
              <a:t>: 0</a:t>
            </a:r>
            <a:r>
              <a:rPr lang="en-US" sz="1500" b="1" dirty="0" smtClean="0">
                <a:solidFill>
                  <a:srgbClr val="C64847"/>
                </a:solidFill>
              </a:rPr>
              <a:t>110</a:t>
            </a:r>
            <a:r>
              <a:rPr lang="en-US" sz="1500" dirty="0" smtClean="0"/>
              <a:t>0</a:t>
            </a:r>
            <a:r>
              <a:rPr lang="en-US" sz="1500" b="1" dirty="0" smtClean="0">
                <a:solidFill>
                  <a:srgbClr val="C64847"/>
                </a:solidFill>
              </a:rPr>
              <a:t>1</a:t>
            </a:r>
            <a:r>
              <a:rPr lang="en-US" sz="1500" dirty="0" smtClean="0"/>
              <a:t>0, </a:t>
            </a:r>
            <a:r>
              <a:rPr lang="en-US" sz="1500" dirty="0" err="1" smtClean="0"/>
              <a:t>complete_online.pl</a:t>
            </a:r>
            <a:r>
              <a:rPr lang="en-US" sz="1500" dirty="0" smtClean="0"/>
              <a:t> to be performed</a:t>
            </a:r>
          </a:p>
          <a:p>
            <a:pPr lvl="2"/>
            <a:r>
              <a:rPr lang="en-US" sz="1500" dirty="0" smtClean="0"/>
              <a:t>49 </a:t>
            </a:r>
            <a:r>
              <a:rPr lang="it-IT" sz="1500" dirty="0" smtClean="0">
                <a:sym typeface="Symbol"/>
              </a:rPr>
              <a:t></a:t>
            </a:r>
            <a:r>
              <a:rPr lang="it-IT" sz="1500" dirty="0">
                <a:sym typeface="Symbol"/>
              </a:rPr>
              <a:t> </a:t>
            </a:r>
            <a:r>
              <a:rPr lang="it-IT" sz="1500" b="1" dirty="0" smtClean="0">
                <a:sym typeface="Symbol"/>
              </a:rPr>
              <a:t>0</a:t>
            </a:r>
            <a:r>
              <a:rPr lang="en-US" sz="1500" dirty="0" smtClean="0"/>
              <a:t> started but not completed : 0</a:t>
            </a:r>
            <a:r>
              <a:rPr lang="en-US" sz="1500" b="1" dirty="0" smtClean="0">
                <a:solidFill>
                  <a:srgbClr val="C64847"/>
                </a:solidFill>
              </a:rPr>
              <a:t>010</a:t>
            </a:r>
            <a:r>
              <a:rPr lang="en-US" sz="1500" dirty="0" smtClean="0"/>
              <a:t>0</a:t>
            </a:r>
            <a:r>
              <a:rPr lang="en-US" sz="1500" b="1" dirty="0" smtClean="0">
                <a:solidFill>
                  <a:srgbClr val="C64847"/>
                </a:solidFill>
              </a:rPr>
              <a:t>1</a:t>
            </a:r>
            <a:r>
              <a:rPr lang="en-US" sz="1500" dirty="0" smtClean="0"/>
              <a:t>0, </a:t>
            </a:r>
            <a:r>
              <a:rPr lang="en-US" sz="1500" dirty="0" err="1" smtClean="0"/>
              <a:t>TransferStart</a:t>
            </a:r>
            <a:r>
              <a:rPr lang="en-US" sz="1500" dirty="0" smtClean="0"/>
              <a:t> file removed by earlier version of submitStage0.pl…</a:t>
            </a:r>
          </a:p>
          <a:p>
            <a:pPr lvl="3">
              <a:buFont typeface="Wingdings" charset="2"/>
              <a:buChar char=""/>
            </a:pPr>
            <a:r>
              <a:rPr lang="en-US" sz="1400" dirty="0" smtClean="0">
                <a:solidFill>
                  <a:srgbClr val="C64847"/>
                </a:solidFill>
              </a:rPr>
              <a:t>Fixed by hand</a:t>
            </a:r>
            <a:endParaRPr lang="en-US" sz="1200" dirty="0" smtClean="0">
              <a:solidFill>
                <a:srgbClr val="C64847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100" b="1" dirty="0" smtClean="0">
                <a:solidFill>
                  <a:srgbClr val="60B5CC"/>
                </a:solidFill>
              </a:rPr>
              <a:t>77203</a:t>
            </a:r>
            <a:r>
              <a:rPr lang="en-US" sz="2100" dirty="0" smtClean="0">
                <a:solidFill>
                  <a:srgbClr val="60B5CC"/>
                </a:solidFill>
              </a:rPr>
              <a:t> valid bookmarks</a:t>
            </a:r>
          </a:p>
          <a:p>
            <a:pPr lvl="2"/>
            <a:r>
              <a:rPr lang="en-US" sz="1500" b="1" dirty="0" smtClean="0">
                <a:solidFill>
                  <a:srgbClr val="C64847"/>
                </a:solidFill>
              </a:rPr>
              <a:t>14526 </a:t>
            </a:r>
            <a:r>
              <a:rPr lang="en-US" sz="1500" dirty="0" smtClean="0">
                <a:solidFill>
                  <a:srgbClr val="C64847"/>
                </a:solidFill>
              </a:rPr>
              <a:t>bookmarks with no file in /merger/</a:t>
            </a:r>
            <a:r>
              <a:rPr lang="en-US" sz="1500" dirty="0" err="1" smtClean="0">
                <a:solidFill>
                  <a:srgbClr val="C64847"/>
                </a:solidFill>
              </a:rPr>
              <a:t>cdr</a:t>
            </a:r>
            <a:r>
              <a:rPr lang="en-US" sz="1500" dirty="0" smtClean="0">
                <a:solidFill>
                  <a:srgbClr val="C64847"/>
                </a:solidFill>
              </a:rPr>
              <a:t> (but they are on CASTOR)</a:t>
            </a:r>
          </a:p>
          <a:p>
            <a:pPr lvl="2"/>
            <a:r>
              <a:rPr lang="en-US" sz="1500" b="1" dirty="0" smtClean="0">
                <a:solidFill>
                  <a:srgbClr val="F0AD00"/>
                </a:solidFill>
              </a:rPr>
              <a:t>62677 with data file </a:t>
            </a:r>
            <a:r>
              <a:rPr lang="en-US" sz="1500" b="1" dirty="0">
                <a:solidFill>
                  <a:srgbClr val="F0AD00"/>
                </a:solidFill>
              </a:rPr>
              <a:t>in /merger/</a:t>
            </a:r>
            <a:r>
              <a:rPr lang="en-US" sz="1500" b="1" dirty="0" err="1" smtClean="0">
                <a:solidFill>
                  <a:srgbClr val="F0AD00"/>
                </a:solidFill>
              </a:rPr>
              <a:t>cdr</a:t>
            </a:r>
            <a:endParaRPr lang="en-US" sz="1500" b="1" dirty="0" smtClean="0">
              <a:solidFill>
                <a:srgbClr val="F0AD00"/>
              </a:solidFill>
            </a:endParaRPr>
          </a:p>
          <a:p>
            <a:pPr marL="768096" lvl="2" indent="0">
              <a:buNone/>
            </a:pPr>
            <a:endParaRPr lang="en-US" sz="1700" dirty="0" smtClean="0">
              <a:solidFill>
                <a:srgbClr val="000000"/>
              </a:solidFill>
            </a:endParaRPr>
          </a:p>
          <a:p>
            <a:pPr lvl="2"/>
            <a:endParaRPr lang="en-US" sz="13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2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Modifications/1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submitStage0.pl</a:t>
            </a:r>
            <a:r>
              <a:rPr lang="en-US" sz="2800" dirty="0" smtClean="0"/>
              <a:t>: Copy to CASTOR presently </a:t>
            </a:r>
            <a:r>
              <a:rPr lang="en-US" sz="2800" b="1" dirty="0" smtClean="0"/>
              <a:t>not working </a:t>
            </a:r>
            <a:r>
              <a:rPr lang="en-US" sz="2800" dirty="0" smtClean="0"/>
              <a:t>due to problem with Kerberos authentication in the daemon (submitStage0.pl)</a:t>
            </a:r>
          </a:p>
          <a:p>
            <a:pPr>
              <a:spcAft>
                <a:spcPts val="600"/>
              </a:spcAft>
              <a:buClrTx/>
              <a:buFont typeface="Wingdings" charset="2"/>
              <a:buChar char=""/>
            </a:pPr>
            <a:r>
              <a:rPr lang="en-US" sz="2800" dirty="0" smtClean="0">
                <a:solidFill>
                  <a:schemeClr val="accent6"/>
                </a:solidFill>
              </a:rPr>
              <a:t>First of all, fix it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Wrapped submit_Stage0.pl in a bash script using </a:t>
            </a:r>
            <a:r>
              <a:rPr lang="en-US" sz="2400" b="1" dirty="0" smtClean="0">
                <a:solidFill>
                  <a:schemeClr val="accent2"/>
                </a:solidFill>
              </a:rPr>
              <a:t>k5start</a:t>
            </a:r>
            <a:r>
              <a:rPr lang="en-US" sz="2400" dirty="0" smtClean="0">
                <a:solidFill>
                  <a:schemeClr val="accent2"/>
                </a:solidFill>
              </a:rPr>
              <a:t> to launch daemon: </a:t>
            </a:r>
            <a:r>
              <a:rPr lang="en-US" sz="2400" b="1" dirty="0" smtClean="0">
                <a:solidFill>
                  <a:schemeClr val="accent2"/>
                </a:solidFill>
              </a:rPr>
              <a:t>submit_Stage0.sh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</a:rPr>
              <a:t>Kerberos authentication using </a:t>
            </a:r>
            <a:r>
              <a:rPr lang="en-US" sz="2000" b="1" dirty="0" err="1" smtClean="0">
                <a:solidFill>
                  <a:schemeClr val="accent2"/>
                </a:solidFill>
              </a:rPr>
              <a:t>keytab</a:t>
            </a:r>
            <a:r>
              <a:rPr lang="en-US" sz="2000" b="1" dirty="0" smtClean="0">
                <a:solidFill>
                  <a:schemeClr val="accent2"/>
                </a:solidFill>
              </a:rPr>
              <a:t> file </a:t>
            </a:r>
            <a:r>
              <a:rPr lang="en-US" sz="2000" dirty="0" smtClean="0">
                <a:solidFill>
                  <a:schemeClr val="accent2"/>
                </a:solidFill>
              </a:rPr>
              <a:t>(created with </a:t>
            </a:r>
            <a:r>
              <a:rPr lang="en-US" sz="2000" b="1" dirty="0" err="1" smtClean="0">
                <a:solidFill>
                  <a:schemeClr val="accent2"/>
                </a:solidFill>
              </a:rPr>
              <a:t>ktutil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</a:rPr>
              <a:t> Automatic ticket renewal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</a:rPr>
              <a:t>Ticket correctly acquired, transfers to CASTOR </a:t>
            </a:r>
            <a:r>
              <a:rPr lang="en-US" sz="2000" b="1" dirty="0" smtClean="0">
                <a:solidFill>
                  <a:schemeClr val="accent2"/>
                </a:solidFill>
              </a:rPr>
              <a:t>successful</a:t>
            </a:r>
          </a:p>
          <a:p>
            <a:pPr lvl="2">
              <a:spcAft>
                <a:spcPts val="600"/>
              </a:spcAft>
              <a:buClrTx/>
              <a:buFont typeface="Wingdings" charset="2"/>
              <a:buChar char=""/>
            </a:pPr>
            <a:r>
              <a:rPr lang="en-US" sz="2000" dirty="0" smtClean="0">
                <a:solidFill>
                  <a:schemeClr val="accent6"/>
                </a:solidFill>
              </a:rPr>
              <a:t>Check renewal mechanism on long time scale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800" b="1" dirty="0" err="1" smtClean="0"/>
              <a:t>complete_online</a:t>
            </a:r>
            <a:r>
              <a:rPr lang="en-US" sz="2800" dirty="0" smtClean="0"/>
              <a:t>: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2400" dirty="0"/>
              <a:t>The same problem of submitStage0 regarding Kerberos </a:t>
            </a:r>
            <a:r>
              <a:rPr lang="en-US" sz="2400" dirty="0" smtClean="0"/>
              <a:t>authentication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/>
              <a:t>File statistics bug, script </a:t>
            </a:r>
            <a:r>
              <a:rPr lang="en-US" sz="2400" b="1" dirty="0" smtClean="0"/>
              <a:t>dies</a:t>
            </a:r>
            <a:r>
              <a:rPr lang="en-US" sz="2400" dirty="0" smtClean="0"/>
              <a:t> because unable to get info for files older than 1 year. </a:t>
            </a:r>
          </a:p>
          <a:p>
            <a:pPr>
              <a:spcAft>
                <a:spcPts val="600"/>
              </a:spcAft>
              <a:buClrTx/>
              <a:buFont typeface="Wingdings" charset="2"/>
              <a:buChar char=""/>
            </a:pPr>
            <a:r>
              <a:rPr lang="en-US" sz="2800" dirty="0" smtClean="0">
                <a:solidFill>
                  <a:schemeClr val="accent6"/>
                </a:solidFill>
              </a:rPr>
              <a:t>Fix it</a:t>
            </a:r>
          </a:p>
        </p:txBody>
      </p:sp>
    </p:spTree>
    <p:extLst>
      <p:ext uri="{BB962C8B-B14F-4D97-AF65-F5344CB8AC3E}">
        <p14:creationId xmlns:p14="http://schemas.microsoft.com/office/powerpoint/2010/main" val="14373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75191"/>
            <a:ext cx="8805592" cy="462560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Allow running from different mergers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Original Compass software sending from different event builders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In principle no interference if different mergers will have separate data areas </a:t>
            </a:r>
            <a:endParaRPr lang="en-US" sz="2400" dirty="0" smtClean="0">
              <a:solidFill>
                <a:srgbClr val="60B5CC"/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"/>
            </a:pPr>
            <a:r>
              <a:rPr lang="en-US" sz="2000" dirty="0" smtClean="0">
                <a:solidFill>
                  <a:srgbClr val="C64847"/>
                </a:solidFill>
              </a:rPr>
              <a:t>Check/modify scripts for &gt;1 merger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"/>
            </a:pPr>
            <a:r>
              <a:rPr lang="en-US" sz="2000" dirty="0" smtClean="0">
                <a:solidFill>
                  <a:srgbClr val="C64847"/>
                </a:solidFill>
              </a:rPr>
              <a:t>General cleanup of configuration files to remove host-dependent stuff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"/>
            </a:pPr>
            <a:r>
              <a:rPr lang="en-US" sz="2000" dirty="0" smtClean="0">
                <a:solidFill>
                  <a:srgbClr val="C64847"/>
                </a:solidFill>
              </a:rPr>
              <a:t>Configure </a:t>
            </a:r>
            <a:r>
              <a:rPr lang="en-US" sz="2000" b="1" dirty="0" smtClean="0">
                <a:solidFill>
                  <a:srgbClr val="C64847"/>
                </a:solidFill>
              </a:rPr>
              <a:t>all</a:t>
            </a:r>
            <a:r>
              <a:rPr lang="en-US" sz="2000" dirty="0" smtClean="0">
                <a:solidFill>
                  <a:srgbClr val="C64847"/>
                </a:solidFill>
              </a:rPr>
              <a:t> parameters/directories/options via setup file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"/>
            </a:pPr>
            <a:r>
              <a:rPr lang="en-US" sz="2400" b="1" dirty="0" smtClean="0">
                <a:solidFill>
                  <a:srgbClr val="C64847"/>
                </a:solidFill>
              </a:rPr>
              <a:t>For a given year of data-taking, work only on files belonging to it</a:t>
            </a:r>
          </a:p>
          <a:p>
            <a:pPr>
              <a:spcAft>
                <a:spcPts val="600"/>
              </a:spcAft>
              <a:buClrTx/>
              <a:buFont typeface="Wingdings" charset="2"/>
              <a:buChar char=""/>
            </a:pPr>
            <a:r>
              <a:rPr lang="en-US" sz="2800" dirty="0" smtClean="0">
                <a:solidFill>
                  <a:srgbClr val="C64847"/>
                </a:solidFill>
              </a:rPr>
              <a:t>Test writing with different protocols: </a:t>
            </a:r>
            <a:r>
              <a:rPr lang="en-US" sz="2800" b="1" dirty="0" err="1" smtClean="0">
                <a:solidFill>
                  <a:srgbClr val="C64847"/>
                </a:solidFill>
              </a:rPr>
              <a:t>xrdcp</a:t>
            </a:r>
            <a:r>
              <a:rPr lang="en-US" sz="2800" dirty="0" smtClean="0">
                <a:solidFill>
                  <a:srgbClr val="C64847"/>
                </a:solidFill>
              </a:rPr>
              <a:t> in place of </a:t>
            </a:r>
            <a:r>
              <a:rPr lang="en-US" sz="2800" b="1" dirty="0" err="1" smtClean="0">
                <a:solidFill>
                  <a:srgbClr val="C64847"/>
                </a:solidFill>
              </a:rPr>
              <a:t>rfcp</a:t>
            </a:r>
            <a:endParaRPr lang="en-US" sz="2800" b="1" dirty="0" smtClean="0">
              <a:solidFill>
                <a:srgbClr val="C64847"/>
              </a:solidFill>
            </a:endParaRPr>
          </a:p>
          <a:p>
            <a:pPr lvl="1">
              <a:spcAft>
                <a:spcPts val="600"/>
              </a:spcAft>
              <a:buClrTx/>
              <a:buFont typeface="Wingdings" charset="2"/>
              <a:buChar char=""/>
            </a:pPr>
            <a:r>
              <a:rPr lang="en-US" sz="1600" dirty="0" err="1" smtClean="0"/>
              <a:t>xrdcp</a:t>
            </a:r>
            <a:r>
              <a:rPr lang="en-US" sz="1600" dirty="0" smtClean="0"/>
              <a:t> cdr00xxxxxx.dat </a:t>
            </a:r>
            <a:r>
              <a:rPr lang="en-US" sz="1600" dirty="0" err="1"/>
              <a:t>xroot</a:t>
            </a:r>
            <a:r>
              <a:rPr lang="en-US" sz="1600" dirty="0"/>
              <a:t>://</a:t>
            </a:r>
            <a:r>
              <a:rPr lang="en-US" sz="1600" dirty="0" err="1"/>
              <a:t>castorpublic.cern.ch</a:t>
            </a:r>
            <a:r>
              <a:rPr lang="en-US" sz="1600" dirty="0"/>
              <a:t>//castor/</a:t>
            </a:r>
            <a:r>
              <a:rPr lang="en-US" sz="1600" dirty="0" err="1"/>
              <a:t>cern.ch</a:t>
            </a:r>
            <a:r>
              <a:rPr lang="en-US" sz="1600" dirty="0"/>
              <a:t>/na62/data</a:t>
            </a:r>
            <a:r>
              <a:rPr lang="en-US" sz="1600" dirty="0" smtClean="0"/>
              <a:t>/&lt;year&gt;/</a:t>
            </a:r>
            <a:r>
              <a:rPr lang="en-US" sz="1600" dirty="0"/>
              <a:t>raw/</a:t>
            </a:r>
            <a:r>
              <a:rPr lang="en-US" sz="1600" dirty="0" err="1"/>
              <a:t>tmp</a:t>
            </a:r>
            <a:r>
              <a:rPr lang="en-US" sz="1600" dirty="0"/>
              <a:t>/</a:t>
            </a:r>
            <a:endParaRPr lang="en-US" sz="1600" dirty="0" smtClean="0">
              <a:solidFill>
                <a:srgbClr val="C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3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/>
          <a:lstStyle/>
          <a:p>
            <a:pPr marL="118872" indent="0">
              <a:buNone/>
            </a:pPr>
            <a:r>
              <a:rPr lang="en-US" sz="2400" dirty="0" smtClean="0"/>
              <a:t>~/.</a:t>
            </a:r>
            <a:r>
              <a:rPr lang="en-US" sz="2400" dirty="0" err="1" smtClean="0"/>
              <a:t>ccfrc</a:t>
            </a:r>
            <a:r>
              <a:rPr lang="en-US" sz="2400" dirty="0" smtClean="0"/>
              <a:t> </a:t>
            </a:r>
          </a:p>
          <a:p>
            <a:pPr>
              <a:buFont typeface="Wingdings" charset="2"/>
              <a:buChar char="§"/>
            </a:pPr>
            <a:r>
              <a:rPr lang="en-US" sz="2000" dirty="0"/>
              <a:t>D</a:t>
            </a:r>
            <a:r>
              <a:rPr lang="en-US" sz="2000" dirty="0" smtClean="0"/>
              <a:t>efines the base directory for all scripts and configuration files: </a:t>
            </a:r>
            <a:r>
              <a:rPr lang="en-US" sz="2000" b="1" dirty="0" smtClean="0"/>
              <a:t>CCF_ROOT</a:t>
            </a:r>
          </a:p>
          <a:p>
            <a:pPr lvl="1">
              <a:buClrTx/>
              <a:buFont typeface="Wingdings" charset="2"/>
              <a:buChar char=""/>
            </a:pPr>
            <a:r>
              <a:rPr lang="en-US" sz="1600" dirty="0" smtClean="0">
                <a:solidFill>
                  <a:srgbClr val="C64847"/>
                </a:solidFill>
              </a:rPr>
              <a:t>Check in every script correct parsing of </a:t>
            </a:r>
            <a:r>
              <a:rPr lang="en-US" sz="1600" b="1" dirty="0">
                <a:solidFill>
                  <a:srgbClr val="C64847"/>
                </a:solidFill>
              </a:rPr>
              <a:t>~/.</a:t>
            </a:r>
            <a:r>
              <a:rPr lang="en-US" sz="1600" b="1" dirty="0" err="1">
                <a:solidFill>
                  <a:srgbClr val="C64847"/>
                </a:solidFill>
              </a:rPr>
              <a:t>ccfrc</a:t>
            </a:r>
            <a:r>
              <a:rPr lang="en-US" sz="1600" b="1" dirty="0">
                <a:solidFill>
                  <a:srgbClr val="C64847"/>
                </a:solidFill>
              </a:rPr>
              <a:t> </a:t>
            </a:r>
            <a:endParaRPr lang="en-US" sz="1600" b="1" dirty="0" smtClean="0">
              <a:solidFill>
                <a:srgbClr val="C64847"/>
              </a:solidFill>
            </a:endParaRPr>
          </a:p>
          <a:p>
            <a:pPr>
              <a:buFont typeface="Wingdings" charset="2"/>
              <a:buChar char="§"/>
            </a:pPr>
            <a:endParaRPr lang="en-US" sz="2000" dirty="0"/>
          </a:p>
          <a:p>
            <a:pPr marL="118872" indent="0">
              <a:buNone/>
            </a:pPr>
            <a:r>
              <a:rPr lang="en-US" sz="2400" dirty="0" smtClean="0"/>
              <a:t>$CCF_ROOT/setup/</a:t>
            </a:r>
            <a:r>
              <a:rPr lang="en-US" sz="2400" dirty="0" err="1" smtClean="0"/>
              <a:t>setup.dat</a:t>
            </a:r>
            <a:endParaRPr lang="en-US" sz="2400" dirty="0" smtClean="0"/>
          </a:p>
          <a:p>
            <a:r>
              <a:rPr lang="en-US" sz="2000" dirty="0" smtClean="0"/>
              <a:t>Master configuration file</a:t>
            </a:r>
          </a:p>
          <a:p>
            <a:pPr lvl="1"/>
            <a:r>
              <a:rPr lang="en-US" sz="1600" dirty="0" smtClean="0"/>
              <a:t>In principle, can be the same for all mergers (KEY HOST VALUE </a:t>
            </a:r>
            <a:r>
              <a:rPr lang="en-US" sz="1600" dirty="0" err="1" smtClean="0"/>
              <a:t>sintax</a:t>
            </a:r>
            <a:r>
              <a:rPr lang="en-US" sz="1600" dirty="0" smtClean="0"/>
              <a:t>) and </a:t>
            </a:r>
            <a:r>
              <a:rPr lang="en-US" sz="1600" dirty="0" err="1" smtClean="0"/>
              <a:t>sym</a:t>
            </a:r>
            <a:r>
              <a:rPr lang="en-US" sz="1600" dirty="0" smtClean="0"/>
              <a:t>-linked to an </a:t>
            </a:r>
            <a:r>
              <a:rPr lang="en-US" sz="1600" dirty="0" err="1" smtClean="0"/>
              <a:t>afs</a:t>
            </a:r>
            <a:r>
              <a:rPr lang="en-US" sz="1600" dirty="0" smtClean="0"/>
              <a:t> or </a:t>
            </a:r>
            <a:r>
              <a:rPr lang="en-US" sz="1600" dirty="0" err="1" smtClean="0"/>
              <a:t>nfs</a:t>
            </a:r>
            <a:r>
              <a:rPr lang="en-US" sz="1600" dirty="0" smtClean="0"/>
              <a:t> common area</a:t>
            </a:r>
          </a:p>
          <a:p>
            <a:pPr marL="118872" indent="0">
              <a:buNone/>
            </a:pPr>
            <a:r>
              <a:rPr lang="en-US" sz="2400" dirty="0" smtClean="0"/>
              <a:t>$CCF_ROOT/setup/</a:t>
            </a:r>
            <a:r>
              <a:rPr lang="en-US" sz="2400" dirty="0" err="1" smtClean="0"/>
              <a:t>users.dat</a:t>
            </a:r>
            <a:endParaRPr lang="en-US" sz="2400" dirty="0" smtClean="0"/>
          </a:p>
          <a:p>
            <a:r>
              <a:rPr lang="en-US" sz="2000" dirty="0" smtClean="0"/>
              <a:t>Define authorized user(s) on merger machine(s)</a:t>
            </a:r>
          </a:p>
          <a:p>
            <a:endParaRPr lang="en-US" sz="2000" dirty="0"/>
          </a:p>
          <a:p>
            <a:pPr marL="118872" indent="0">
              <a:buNone/>
            </a:pPr>
            <a:r>
              <a:rPr lang="en-US" sz="2400" dirty="0"/>
              <a:t>~</a:t>
            </a:r>
            <a:r>
              <a:rPr lang="en-US" sz="2400" dirty="0" smtClean="0"/>
              <a:t>/$</a:t>
            </a:r>
            <a:r>
              <a:rPr lang="en-US" sz="2400" dirty="0" err="1" smtClean="0"/>
              <a:t>USER.keytable</a:t>
            </a:r>
            <a:endParaRPr lang="en-US" sz="2400" dirty="0"/>
          </a:p>
          <a:p>
            <a:r>
              <a:rPr lang="en-US" sz="2000" dirty="0" err="1" smtClean="0"/>
              <a:t>Keytable</a:t>
            </a:r>
            <a:r>
              <a:rPr lang="en-US" sz="2000" dirty="0" smtClean="0"/>
              <a:t> file for Kerberos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420206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3999" cy="462560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Configure and test for writing to EOS: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"/>
            </a:pPr>
            <a:r>
              <a:rPr lang="en-US" sz="2400" b="1" dirty="0" smtClean="0">
                <a:solidFill>
                  <a:srgbClr val="C64847"/>
                </a:solidFill>
              </a:rPr>
              <a:t>After</a:t>
            </a:r>
            <a:r>
              <a:rPr lang="en-US" sz="2400" dirty="0" smtClean="0">
                <a:solidFill>
                  <a:srgbClr val="C64847"/>
                </a:solidFill>
              </a:rPr>
              <a:t> having copied files to CASTOR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"/>
            </a:pPr>
            <a:r>
              <a:rPr lang="en-US" sz="2400" b="1" dirty="0">
                <a:solidFill>
                  <a:srgbClr val="C64847"/>
                </a:solidFill>
              </a:rPr>
              <a:t>In </a:t>
            </a:r>
            <a:r>
              <a:rPr lang="en-US" sz="2400" b="1" dirty="0" smtClean="0">
                <a:solidFill>
                  <a:srgbClr val="C64847"/>
                </a:solidFill>
              </a:rPr>
              <a:t>parallel</a:t>
            </a:r>
            <a:endParaRPr lang="en-US" sz="2400" dirty="0" smtClean="0">
              <a:solidFill>
                <a:srgbClr val="C64847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Probably copying </a:t>
            </a:r>
            <a:r>
              <a:rPr lang="en-US" sz="2400" b="1" dirty="0" smtClean="0"/>
              <a:t>before</a:t>
            </a:r>
            <a:r>
              <a:rPr lang="en-US" sz="2400" dirty="0" smtClean="0"/>
              <a:t> sending to tape does not make </a:t>
            </a:r>
            <a:r>
              <a:rPr lang="en-US" sz="2400" dirty="0" smtClean="0"/>
              <a:t>sense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800" dirty="0" smtClean="0"/>
              <a:t>Work started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</a:t>
            </a:r>
            <a:r>
              <a:rPr lang="en-US" sz="2400" dirty="0" smtClean="0"/>
              <a:t> lot of places in the scripts relying on CASTOR-specific stuff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In any case necessary, in order to replace </a:t>
            </a:r>
            <a:r>
              <a:rPr lang="en-US" sz="2400" dirty="0" err="1" smtClean="0"/>
              <a:t>rfcp</a:t>
            </a:r>
            <a:r>
              <a:rPr lang="en-US" sz="2400" dirty="0" smtClean="0"/>
              <a:t> with </a:t>
            </a:r>
            <a:r>
              <a:rPr lang="en-US" sz="2400" dirty="0" err="1" smtClean="0"/>
              <a:t>xrdcp</a:t>
            </a:r>
            <a:r>
              <a:rPr lang="en-US" sz="2400" dirty="0" smtClean="0"/>
              <a:t> for copying to CASTOR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429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Subscribe (all) files to book-keeping database/1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Prepare the database(s)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"/>
            </a:pPr>
            <a:r>
              <a:rPr lang="en-US" dirty="0" smtClean="0">
                <a:solidFill>
                  <a:srgbClr val="C64847"/>
                </a:solidFill>
              </a:rPr>
              <a:t>Prepare the schema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"/>
            </a:pPr>
            <a:r>
              <a:rPr lang="en-US" dirty="0" smtClean="0">
                <a:solidFill>
                  <a:srgbClr val="C64847"/>
                </a:solidFill>
              </a:rPr>
              <a:t>Transfer schema to DB on demand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"/>
            </a:pPr>
            <a:r>
              <a:rPr lang="en-US" dirty="0" smtClean="0">
                <a:solidFill>
                  <a:srgbClr val="C64847"/>
                </a:solidFill>
              </a:rPr>
              <a:t>Prepare </a:t>
            </a:r>
            <a:r>
              <a:rPr lang="en-US" dirty="0" err="1" smtClean="0">
                <a:solidFill>
                  <a:srgbClr val="C64847"/>
                </a:solidFill>
              </a:rPr>
              <a:t>mysql</a:t>
            </a:r>
            <a:r>
              <a:rPr lang="en-US" dirty="0">
                <a:solidFill>
                  <a:srgbClr val="C64847"/>
                </a:solidFill>
              </a:rPr>
              <a:t> </a:t>
            </a:r>
            <a:r>
              <a:rPr lang="en-US" dirty="0" smtClean="0">
                <a:solidFill>
                  <a:srgbClr val="C64847"/>
                </a:solidFill>
              </a:rPr>
              <a:t>server in the farm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"/>
            </a:pPr>
            <a:r>
              <a:rPr lang="en-US" dirty="0" smtClean="0">
                <a:solidFill>
                  <a:srgbClr val="C64847"/>
                </a:solidFill>
              </a:rPr>
              <a:t>Transfer schema to farm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"/>
            </a:pPr>
            <a:r>
              <a:rPr lang="en-US" dirty="0" smtClean="0">
                <a:solidFill>
                  <a:schemeClr val="accent6"/>
                </a:solidFill>
              </a:rPr>
              <a:t>Virtualize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9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Re-start CDR for data-taking as it was in 2012-2013</a:t>
            </a:r>
          </a:p>
          <a:p>
            <a:pPr lvl="1"/>
            <a:r>
              <a:rPr lang="en-US" dirty="0" smtClean="0"/>
              <a:t>Reverse-engineer the scripts in order to</a:t>
            </a:r>
          </a:p>
          <a:p>
            <a:pPr lvl="2"/>
            <a:r>
              <a:rPr lang="en-US" dirty="0" smtClean="0"/>
              <a:t>Fix problems </a:t>
            </a:r>
          </a:p>
          <a:p>
            <a:pPr lvl="2"/>
            <a:r>
              <a:rPr lang="en-US" dirty="0" smtClean="0"/>
              <a:t>Control and maintain it as it is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Evolve according to new requirements</a:t>
            </a:r>
            <a:endParaRPr lang="en-US" dirty="0"/>
          </a:p>
          <a:p>
            <a:pPr lvl="2"/>
            <a:r>
              <a:rPr lang="en-US" dirty="0" smtClean="0"/>
              <a:t>Multiple mergers</a:t>
            </a:r>
          </a:p>
          <a:p>
            <a:pPr lvl="2"/>
            <a:r>
              <a:rPr lang="en-US" dirty="0" err="1" smtClean="0"/>
              <a:t>xrootd</a:t>
            </a:r>
            <a:r>
              <a:rPr lang="en-US" dirty="0" smtClean="0"/>
              <a:t> replacing </a:t>
            </a:r>
            <a:r>
              <a:rPr lang="en-US" dirty="0" err="1" smtClean="0"/>
              <a:t>rfio</a:t>
            </a:r>
            <a:endParaRPr lang="en-US" dirty="0" smtClean="0"/>
          </a:p>
          <a:p>
            <a:pPr lvl="2"/>
            <a:r>
              <a:rPr lang="en-US" dirty="0" smtClean="0"/>
              <a:t>EOS</a:t>
            </a:r>
          </a:p>
          <a:p>
            <a:pPr lvl="2"/>
            <a:r>
              <a:rPr lang="en-US" dirty="0" smtClean="0"/>
              <a:t>…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Evolve towards a real book-keeping database + file catalog</a:t>
            </a:r>
          </a:p>
        </p:txBody>
      </p:sp>
    </p:spTree>
    <p:extLst>
      <p:ext uri="{BB962C8B-B14F-4D97-AF65-F5344CB8AC3E}">
        <p14:creationId xmlns:p14="http://schemas.microsoft.com/office/powerpoint/2010/main" val="263247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Subscribe (all) files to book-keeping database/2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Insert data into the DB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"/>
            </a:pPr>
            <a:r>
              <a:rPr lang="en-US" dirty="0" smtClean="0">
                <a:solidFill>
                  <a:srgbClr val="C64847"/>
                </a:solidFill>
              </a:rPr>
              <a:t>Fill DB with BKM information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"/>
            </a:pPr>
            <a:r>
              <a:rPr lang="en-US" dirty="0" smtClean="0">
                <a:solidFill>
                  <a:srgbClr val="C64847"/>
                </a:solidFill>
              </a:rPr>
              <a:t>Start with already existing information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"/>
            </a:pPr>
            <a:r>
              <a:rPr lang="en-US" dirty="0" smtClean="0">
                <a:solidFill>
                  <a:srgbClr val="C64847"/>
                </a:solidFill>
              </a:rPr>
              <a:t>Fix</a:t>
            </a:r>
            <a:r>
              <a:rPr lang="en-US" dirty="0">
                <a:solidFill>
                  <a:srgbClr val="C64847"/>
                </a:solidFill>
              </a:rPr>
              <a:t>/check “</a:t>
            </a:r>
            <a:r>
              <a:rPr lang="en-US" dirty="0" err="1">
                <a:solidFill>
                  <a:srgbClr val="C64847"/>
                </a:solidFill>
              </a:rPr>
              <a:t>TransfereComplete</a:t>
            </a:r>
            <a:r>
              <a:rPr lang="en-US" dirty="0">
                <a:solidFill>
                  <a:srgbClr val="C64847"/>
                </a:solidFill>
              </a:rPr>
              <a:t>” </a:t>
            </a:r>
            <a:r>
              <a:rPr lang="en-US" dirty="0" smtClean="0">
                <a:solidFill>
                  <a:srgbClr val="C64847"/>
                </a:solidFill>
              </a:rPr>
              <a:t>bookmark that keeps track of target location in CASTOR (</a:t>
            </a:r>
            <a:r>
              <a:rPr lang="en-US" b="1" dirty="0" smtClean="0">
                <a:solidFill>
                  <a:srgbClr val="C64847"/>
                </a:solidFill>
              </a:rPr>
              <a:t>complete-</a:t>
            </a:r>
            <a:r>
              <a:rPr lang="en-US" b="1" dirty="0" err="1" smtClean="0">
                <a:solidFill>
                  <a:srgbClr val="C64847"/>
                </a:solidFill>
              </a:rPr>
              <a:t>online.pl</a:t>
            </a:r>
            <a:r>
              <a:rPr lang="en-US" dirty="0">
                <a:solidFill>
                  <a:srgbClr val="C64847"/>
                </a:solidFill>
              </a:rPr>
              <a:t>)</a:t>
            </a:r>
            <a:endParaRPr lang="en-US" dirty="0" smtClean="0">
              <a:solidFill>
                <a:srgbClr val="C64847"/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"/>
            </a:pPr>
            <a:r>
              <a:rPr lang="en-US" dirty="0" smtClean="0">
                <a:solidFill>
                  <a:srgbClr val="C64847"/>
                </a:solidFill>
              </a:rPr>
              <a:t>Insert source as soon as merger(s) write the first bookmark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"/>
            </a:pPr>
            <a:r>
              <a:rPr lang="en-US" dirty="0" smtClean="0">
                <a:solidFill>
                  <a:srgbClr val="C64847"/>
                </a:solidFill>
              </a:rPr>
              <a:t>Keep track of what is going on with the migration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"/>
            </a:pPr>
            <a:r>
              <a:rPr lang="en-US" dirty="0" smtClean="0">
                <a:solidFill>
                  <a:srgbClr val="C64847"/>
                </a:solidFill>
              </a:rPr>
              <a:t>Replace the bookmark files with database tags (?)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Use DB queries in place of checking bookmark files (?)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"/>
            </a:pPr>
            <a:r>
              <a:rPr lang="en-US" dirty="0" smtClean="0">
                <a:solidFill>
                  <a:schemeClr val="accent6"/>
                </a:solidFill>
              </a:rPr>
              <a:t>Make it an option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"/>
            </a:pPr>
            <a:r>
              <a:rPr lang="en-US" dirty="0" smtClean="0">
                <a:solidFill>
                  <a:schemeClr val="accent6"/>
                </a:solidFill>
              </a:rPr>
              <a:t>Modify scripts accordingly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6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Follow </a:t>
            </a:r>
            <a:r>
              <a:rPr lang="en-US" sz="2400" b="1" dirty="0" smtClean="0">
                <a:solidFill>
                  <a:srgbClr val="C64847"/>
                </a:solidFill>
              </a:rPr>
              <a:t>present</a:t>
            </a:r>
            <a:r>
              <a:rPr lang="en-US" sz="2400" dirty="0" smtClean="0">
                <a:solidFill>
                  <a:srgbClr val="C64847"/>
                </a:solidFill>
              </a:rPr>
              <a:t> </a:t>
            </a:r>
            <a:r>
              <a:rPr lang="en-US" sz="2400" dirty="0" smtClean="0"/>
              <a:t>convention</a:t>
            </a:r>
            <a:endParaRPr lang="en-US" sz="2400" dirty="0"/>
          </a:p>
          <a:p>
            <a:pPr lvl="2"/>
            <a:r>
              <a:rPr lang="en-US" sz="1800" dirty="0" err="1"/>
              <a:t>cdrXXYYYYYY-ZZZZ.dat</a:t>
            </a:r>
            <a:endParaRPr lang="en-US" sz="1800" dirty="0"/>
          </a:p>
          <a:p>
            <a:pPr lvl="3"/>
            <a:r>
              <a:rPr lang="en-US" sz="1600" dirty="0"/>
              <a:t>XX is the merger-ID (01,02, …); 00 means FARMDEBUG</a:t>
            </a:r>
          </a:p>
          <a:p>
            <a:pPr lvl="3"/>
            <a:r>
              <a:rPr lang="en-US" sz="1600" dirty="0"/>
              <a:t>YYYYYY is the run number; make it auto-increment in the Run Control</a:t>
            </a:r>
          </a:p>
          <a:p>
            <a:pPr lvl="3"/>
            <a:r>
              <a:rPr lang="en-US" sz="1600" dirty="0"/>
              <a:t>ZZZZ is the burst number (9999 burst is &gt;1 day with ~15 s cycle)</a:t>
            </a:r>
          </a:p>
          <a:p>
            <a:r>
              <a:rPr lang="en-US" sz="2400" dirty="0" smtClean="0"/>
              <a:t>Allow </a:t>
            </a:r>
            <a:r>
              <a:rPr lang="en-US" sz="2400" b="1" dirty="0" smtClean="0">
                <a:solidFill>
                  <a:schemeClr val="accent6"/>
                </a:solidFill>
              </a:rPr>
              <a:t>more than 1 file per burst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b="1" dirty="0" err="1" smtClean="0"/>
              <a:t>cdrXXYYYYYY-ZZZZ_n.dat</a:t>
            </a:r>
            <a:endParaRPr lang="en-US" sz="2000" b="1" dirty="0" smtClean="0"/>
          </a:p>
          <a:p>
            <a:r>
              <a:rPr lang="en-US" sz="2400" b="1" dirty="0" smtClean="0"/>
              <a:t>Whatever</a:t>
            </a:r>
            <a:r>
              <a:rPr lang="en-US" sz="2400" dirty="0" smtClean="0"/>
              <a:t> in between </a:t>
            </a:r>
            <a:r>
              <a:rPr lang="en-US" sz="2400" b="1" dirty="0" err="1" smtClean="0">
                <a:solidFill>
                  <a:srgbClr val="C64847"/>
                </a:solidFill>
              </a:rPr>
              <a:t>cdr</a:t>
            </a:r>
            <a:r>
              <a:rPr lang="en-US" sz="2400" dirty="0" smtClean="0">
                <a:solidFill>
                  <a:srgbClr val="C64847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C64847"/>
                </a:solidFill>
              </a:rPr>
              <a:t>.</a:t>
            </a:r>
            <a:r>
              <a:rPr lang="en-US" sz="2400" dirty="0" err="1" smtClean="0">
                <a:solidFill>
                  <a:srgbClr val="C64847"/>
                </a:solidFill>
              </a:rPr>
              <a:t>dat</a:t>
            </a:r>
            <a:r>
              <a:rPr lang="en-US" sz="2400" dirty="0" smtClean="0">
                <a:solidFill>
                  <a:srgbClr val="C64847"/>
                </a:solidFill>
              </a:rPr>
              <a:t> </a:t>
            </a:r>
            <a:r>
              <a:rPr lang="en-US" sz="2400" dirty="0" smtClean="0"/>
              <a:t>will define the </a:t>
            </a:r>
            <a:r>
              <a:rPr lang="en-US" sz="2400" b="1" dirty="0" smtClean="0"/>
              <a:t>file </a:t>
            </a:r>
            <a:r>
              <a:rPr lang="en-US" sz="2400" dirty="0" smtClean="0"/>
              <a:t>key</a:t>
            </a:r>
            <a:endParaRPr lang="en-US" sz="2400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1060824" y="4826001"/>
            <a:ext cx="941294" cy="537882"/>
          </a:xfrm>
          <a:prstGeom prst="snip1Rect">
            <a:avLst>
              <a:gd name="adj" fmla="val 50000"/>
            </a:avLst>
          </a:prstGeom>
          <a:solidFill>
            <a:srgbClr val="F6CFB9"/>
          </a:solidFill>
          <a:ln>
            <a:solidFill>
              <a:srgbClr val="ED98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Run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2825377" y="5014260"/>
            <a:ext cx="941294" cy="537882"/>
          </a:xfrm>
          <a:prstGeom prst="snip1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Burst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2940424" y="5135284"/>
            <a:ext cx="941294" cy="537882"/>
          </a:xfrm>
          <a:prstGeom prst="snip1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Burst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Snip Single Corner Rectangle 13"/>
          <p:cNvSpPr/>
          <p:nvPr/>
        </p:nvSpPr>
        <p:spPr>
          <a:xfrm>
            <a:off x="3029324" y="5287684"/>
            <a:ext cx="941294" cy="537882"/>
          </a:xfrm>
          <a:prstGeom prst="snip1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Burst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Snip Single Corner Rectangle 14"/>
          <p:cNvSpPr/>
          <p:nvPr/>
        </p:nvSpPr>
        <p:spPr>
          <a:xfrm>
            <a:off x="3118224" y="5440084"/>
            <a:ext cx="941294" cy="537882"/>
          </a:xfrm>
          <a:prstGeom prst="snip1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Burst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3677771" y="6130366"/>
            <a:ext cx="941294" cy="537882"/>
          </a:xfrm>
          <a:prstGeom prst="snip1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Burst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6099" y="6038334"/>
            <a:ext cx="36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" name="Snip Single Corner Rectangle 17"/>
          <p:cNvSpPr/>
          <p:nvPr/>
        </p:nvSpPr>
        <p:spPr>
          <a:xfrm>
            <a:off x="4873065" y="5869784"/>
            <a:ext cx="941294" cy="537882"/>
          </a:xfrm>
          <a:prstGeom prst="snip1Rect">
            <a:avLst>
              <a:gd name="adj" fmla="val 50000"/>
            </a:avLst>
          </a:prstGeom>
          <a:solidFill>
            <a:srgbClr val="E9D6F5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0066"/>
                </a:solidFill>
              </a:rPr>
              <a:t>File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9" name="Snip Single Corner Rectangle 18"/>
          <p:cNvSpPr/>
          <p:nvPr/>
        </p:nvSpPr>
        <p:spPr>
          <a:xfrm>
            <a:off x="4987365" y="6060284"/>
            <a:ext cx="941294" cy="537882"/>
          </a:xfrm>
          <a:prstGeom prst="snip1Rect">
            <a:avLst>
              <a:gd name="adj" fmla="val 50000"/>
            </a:avLst>
          </a:prstGeom>
          <a:solidFill>
            <a:srgbClr val="E9D6F5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0066"/>
                </a:solidFill>
              </a:rPr>
              <a:t>File</a:t>
            </a:r>
            <a:endParaRPr lang="en-US" b="1" dirty="0">
              <a:solidFill>
                <a:srgbClr val="660066"/>
              </a:solidFill>
            </a:endParaRPr>
          </a:p>
        </p:txBody>
      </p:sp>
      <p:cxnSp>
        <p:nvCxnSpPr>
          <p:cNvPr id="21" name="Elbow Connector 20"/>
          <p:cNvCxnSpPr>
            <a:stCxn id="19" idx="2"/>
          </p:cNvCxnSpPr>
          <p:nvPr/>
        </p:nvCxnSpPr>
        <p:spPr>
          <a:xfrm rot="10800000" flipV="1">
            <a:off x="4580965" y="6329224"/>
            <a:ext cx="406400" cy="116541"/>
          </a:xfrm>
          <a:prstGeom prst="bentConnector3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8" idx="2"/>
            <a:endCxn id="16" idx="0"/>
          </p:cNvCxnSpPr>
          <p:nvPr/>
        </p:nvCxnSpPr>
        <p:spPr>
          <a:xfrm rot="10800000" flipV="1">
            <a:off x="4619065" y="6138725"/>
            <a:ext cx="254000" cy="260582"/>
          </a:xfrm>
          <a:prstGeom prst="bentConnector3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2"/>
            <a:endCxn id="4" idx="0"/>
          </p:cNvCxnSpPr>
          <p:nvPr/>
        </p:nvCxnSpPr>
        <p:spPr>
          <a:xfrm rot="10800000">
            <a:off x="2002119" y="5094943"/>
            <a:ext cx="1675653" cy="1304365"/>
          </a:xfrm>
          <a:prstGeom prst="bentConnector3">
            <a:avLst>
              <a:gd name="adj1" fmla="val 96232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5" idx="2"/>
            <a:endCxn id="4" idx="0"/>
          </p:cNvCxnSpPr>
          <p:nvPr/>
        </p:nvCxnSpPr>
        <p:spPr>
          <a:xfrm rot="10800000">
            <a:off x="2002118" y="5094943"/>
            <a:ext cx="1116106" cy="614083"/>
          </a:xfrm>
          <a:prstGeom prst="bentConnector3">
            <a:avLst>
              <a:gd name="adj1" fmla="val 83000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3" idx="2"/>
            <a:endCxn id="4" idx="0"/>
          </p:cNvCxnSpPr>
          <p:nvPr/>
        </p:nvCxnSpPr>
        <p:spPr>
          <a:xfrm rot="10800000">
            <a:off x="2002118" y="5094943"/>
            <a:ext cx="938306" cy="309283"/>
          </a:xfrm>
          <a:prstGeom prst="bentConnector3">
            <a:avLst>
              <a:gd name="adj1" fmla="val 51354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2" idx="2"/>
            <a:endCxn id="4" idx="0"/>
          </p:cNvCxnSpPr>
          <p:nvPr/>
        </p:nvCxnSpPr>
        <p:spPr>
          <a:xfrm rot="10800000">
            <a:off x="2002119" y="5094943"/>
            <a:ext cx="823259" cy="188259"/>
          </a:xfrm>
          <a:prstGeom prst="bentConnector3">
            <a:avLst>
              <a:gd name="adj1" fmla="val 29946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4" idx="2"/>
          </p:cNvCxnSpPr>
          <p:nvPr/>
        </p:nvCxnSpPr>
        <p:spPr>
          <a:xfrm rot="10800000">
            <a:off x="2002122" y="5135287"/>
            <a:ext cx="1027203" cy="421339"/>
          </a:xfrm>
          <a:prstGeom prst="bentConnector3">
            <a:avLst>
              <a:gd name="adj1" fmla="val 68545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Snip Single Corner Rectangle 53"/>
          <p:cNvSpPr/>
          <p:nvPr/>
        </p:nvSpPr>
        <p:spPr>
          <a:xfrm>
            <a:off x="6828865" y="5112269"/>
            <a:ext cx="941294" cy="537882"/>
          </a:xfrm>
          <a:prstGeom prst="snip1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File Copy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" name="Snip Single Corner Rectangle 54"/>
          <p:cNvSpPr/>
          <p:nvPr/>
        </p:nvSpPr>
        <p:spPr>
          <a:xfrm>
            <a:off x="6917765" y="5264669"/>
            <a:ext cx="941294" cy="537882"/>
          </a:xfrm>
          <a:prstGeom prst="snip1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File Copy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Snip Single Corner Rectangle 55"/>
          <p:cNvSpPr/>
          <p:nvPr/>
        </p:nvSpPr>
        <p:spPr>
          <a:xfrm>
            <a:off x="7006665" y="5417069"/>
            <a:ext cx="941294" cy="537882"/>
          </a:xfrm>
          <a:prstGeom prst="snip1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File Copy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Snip Single Corner Rectangle 56"/>
          <p:cNvSpPr/>
          <p:nvPr/>
        </p:nvSpPr>
        <p:spPr>
          <a:xfrm>
            <a:off x="7082865" y="5544069"/>
            <a:ext cx="941294" cy="537882"/>
          </a:xfrm>
          <a:prstGeom prst="snip1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File Copy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8" name="Elbow Connector 57"/>
          <p:cNvCxnSpPr>
            <a:stCxn id="57" idx="2"/>
            <a:endCxn id="19" idx="0"/>
          </p:cNvCxnSpPr>
          <p:nvPr/>
        </p:nvCxnSpPr>
        <p:spPr>
          <a:xfrm rot="10800000" flipV="1">
            <a:off x="5928659" y="5813009"/>
            <a:ext cx="1154206" cy="516215"/>
          </a:xfrm>
          <a:prstGeom prst="bentConnector3">
            <a:avLst>
              <a:gd name="adj1" fmla="val 35696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6" idx="2"/>
          </p:cNvCxnSpPr>
          <p:nvPr/>
        </p:nvCxnSpPr>
        <p:spPr>
          <a:xfrm rot="10800000" flipV="1">
            <a:off x="5928659" y="5686010"/>
            <a:ext cx="1078006" cy="721656"/>
          </a:xfrm>
          <a:prstGeom prst="bentConnector3">
            <a:avLst>
              <a:gd name="adj1" fmla="val 41753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5" idx="2"/>
            <a:endCxn id="19" idx="0"/>
          </p:cNvCxnSpPr>
          <p:nvPr/>
        </p:nvCxnSpPr>
        <p:spPr>
          <a:xfrm rot="10800000" flipV="1">
            <a:off x="5928659" y="5533609"/>
            <a:ext cx="989106" cy="79561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4" idx="2"/>
            <a:endCxn id="19" idx="0"/>
          </p:cNvCxnSpPr>
          <p:nvPr/>
        </p:nvCxnSpPr>
        <p:spPr>
          <a:xfrm rot="10800000" flipV="1">
            <a:off x="5928659" y="5381209"/>
            <a:ext cx="900206" cy="94801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na62_bk schema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01800" y="6077466"/>
            <a:ext cx="55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Run/burst/quality information (the real book-keeping)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922"/>
          <a:stretch/>
        </p:blipFill>
        <p:spPr>
          <a:xfrm>
            <a:off x="0" y="1473200"/>
            <a:ext cx="9144000" cy="3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5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na62_bk schema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01800" y="6134100"/>
            <a:ext cx="385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File/file replicas and CDR information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89" t="21137" r="23785" b="16890"/>
          <a:stretch/>
        </p:blipFill>
        <p:spPr>
          <a:xfrm>
            <a:off x="457200" y="1587500"/>
            <a:ext cx="5652602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6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a62_bk schema: link files to burst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30" t="11439" r="19934" b="16404"/>
          <a:stretch/>
        </p:blipFill>
        <p:spPr>
          <a:xfrm>
            <a:off x="179294" y="1512763"/>
            <a:ext cx="6364942" cy="507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inserting files and bursts present on na62merger on /merger/</a:t>
            </a:r>
            <a:r>
              <a:rPr lang="en-US" dirty="0" err="1" smtClean="0"/>
              <a:t>cdr</a:t>
            </a:r>
            <a:r>
              <a:rPr lang="en-US" dirty="0" smtClean="0"/>
              <a:t> </a:t>
            </a:r>
            <a:r>
              <a:rPr lang="en-US" b="1" dirty="0" smtClean="0"/>
              <a:t>and</a:t>
            </a:r>
            <a:r>
              <a:rPr lang="en-US" dirty="0" smtClean="0"/>
              <a:t> /merger/</a:t>
            </a:r>
            <a:r>
              <a:rPr lang="en-US" dirty="0" err="1" smtClean="0"/>
              <a:t>bkm</a:t>
            </a:r>
            <a:endParaRPr lang="en-US" dirty="0" smtClean="0"/>
          </a:p>
          <a:p>
            <a:pPr lvl="1"/>
            <a:r>
              <a:rPr lang="en-US" dirty="0" smtClean="0"/>
              <a:t>62743 data files </a:t>
            </a:r>
            <a:r>
              <a:rPr lang="en-US" smtClean="0"/>
              <a:t>produced 62743 </a:t>
            </a:r>
            <a:r>
              <a:rPr lang="en-US" dirty="0" smtClean="0"/>
              <a:t>records in </a:t>
            </a:r>
            <a:r>
              <a:rPr lang="en-US" b="1" dirty="0" smtClean="0"/>
              <a:t>file</a:t>
            </a:r>
            <a:r>
              <a:rPr lang="en-US" dirty="0" smtClean="0"/>
              <a:t> and </a:t>
            </a:r>
            <a:r>
              <a:rPr lang="en-US" b="1" dirty="0" err="1" smtClean="0"/>
              <a:t>filecopy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50133 bursts</a:t>
            </a:r>
          </a:p>
          <a:p>
            <a:pPr lvl="1"/>
            <a:r>
              <a:rPr lang="en-US" dirty="0" smtClean="0"/>
              <a:t>429 run numbers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1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268476"/>
            <a:ext cx="4821580" cy="544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a62_bk web interface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b="3090"/>
          <a:stretch/>
        </p:blipFill>
        <p:spPr>
          <a:xfrm>
            <a:off x="1892300" y="1092200"/>
            <a:ext cx="3968471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Straight Arrow Connector 21"/>
          <p:cNvCxnSpPr/>
          <p:nvPr/>
        </p:nvCxnSpPr>
        <p:spPr>
          <a:xfrm flipV="1">
            <a:off x="457200" y="2438400"/>
            <a:ext cx="1460500" cy="8128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60400" y="1268476"/>
            <a:ext cx="622300" cy="2555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275" y="1163884"/>
            <a:ext cx="4591561" cy="530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Oval 28"/>
          <p:cNvSpPr/>
          <p:nvPr/>
        </p:nvSpPr>
        <p:spPr>
          <a:xfrm>
            <a:off x="5786066" y="1163884"/>
            <a:ext cx="622300" cy="2555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0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268476"/>
            <a:ext cx="4851657" cy="547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a62_bk web interface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63700" y="3251200"/>
            <a:ext cx="2387600" cy="1651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445000" y="1293876"/>
            <a:ext cx="622300" cy="2555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25600"/>
            <a:ext cx="4343113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28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"/>
            </a:pPr>
            <a:r>
              <a:rPr lang="en-US" dirty="0" smtClean="0"/>
              <a:t>Move home directory to… ?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Local home directories for users moved to </a:t>
            </a:r>
            <a:r>
              <a:rPr lang="en-US" dirty="0" err="1" smtClean="0"/>
              <a:t>afs</a:t>
            </a:r>
            <a:r>
              <a:rPr lang="en-US" dirty="0" smtClean="0"/>
              <a:t> on new merger machines: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/</a:t>
            </a:r>
            <a:r>
              <a:rPr lang="en-US" dirty="0" err="1"/>
              <a:t>afs</a:t>
            </a:r>
            <a:r>
              <a:rPr lang="en-US" dirty="0"/>
              <a:t>/</a:t>
            </a:r>
            <a:r>
              <a:rPr lang="en-US" dirty="0" err="1"/>
              <a:t>cern.ch</a:t>
            </a:r>
            <a:r>
              <a:rPr lang="en-US" dirty="0"/>
              <a:t>/user/n/na62cdr/</a:t>
            </a:r>
            <a:r>
              <a:rPr lang="en-US" dirty="0" err="1" smtClean="0"/>
              <a:t>cdr</a:t>
            </a:r>
            <a:r>
              <a:rPr lang="en-US" dirty="0" smtClean="0"/>
              <a:t>/</a:t>
            </a:r>
          </a:p>
          <a:p>
            <a:pPr>
              <a:buFont typeface="Wingdings" charset="2"/>
              <a:buChar char=""/>
            </a:pPr>
            <a:r>
              <a:rPr lang="en-US" dirty="0" smtClean="0"/>
              <a:t>Versioning in GIT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Repo: </a:t>
            </a:r>
            <a:r>
              <a:rPr lang="en-US" dirty="0">
                <a:hlinkClick r:id="rId2"/>
              </a:rPr>
              <a:t>https://github.com/valentep/</a:t>
            </a:r>
            <a:r>
              <a:rPr lang="en-US" dirty="0" smtClean="0">
                <a:hlinkClick r:id="rId2"/>
              </a:rPr>
              <a:t>na62cdr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5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evolutions…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54498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 to put the run database? </a:t>
            </a:r>
            <a:endParaRPr lang="en-US" sz="2800" dirty="0"/>
          </a:p>
          <a:p>
            <a:pPr lvl="1"/>
            <a:r>
              <a:rPr lang="en-US" sz="2000" dirty="0" smtClean="0"/>
              <a:t>At B918, on a </a:t>
            </a:r>
            <a:r>
              <a:rPr lang="en-US" sz="2000" dirty="0" err="1" smtClean="0"/>
              <a:t>mysql</a:t>
            </a:r>
            <a:r>
              <a:rPr lang="en-US" sz="2000" dirty="0" smtClean="0"/>
              <a:t> server running on a VM in the farm</a:t>
            </a:r>
          </a:p>
          <a:p>
            <a:pPr lvl="1"/>
            <a:r>
              <a:rPr lang="en-US" sz="2000" dirty="0" smtClean="0"/>
              <a:t>Replicate all tables to DB on Demand at CERN-IT</a:t>
            </a:r>
          </a:p>
          <a:p>
            <a:pPr lvl="1"/>
            <a:r>
              <a:rPr lang="en-US" sz="2000" dirty="0" smtClean="0"/>
              <a:t>Connected with more general question of online/offline databases… interactions with Phil on that</a:t>
            </a:r>
          </a:p>
          <a:p>
            <a:pPr lvl="1"/>
            <a:r>
              <a:rPr lang="en-US" sz="2000" dirty="0" smtClean="0"/>
              <a:t>Fail-safe</a:t>
            </a:r>
          </a:p>
          <a:p>
            <a:r>
              <a:rPr lang="en-US" sz="3000" dirty="0" smtClean="0"/>
              <a:t>Keep track of file replicas?</a:t>
            </a:r>
          </a:p>
        </p:txBody>
      </p:sp>
    </p:spTree>
    <p:extLst>
      <p:ext uri="{BB962C8B-B14F-4D97-AF65-F5344CB8AC3E}">
        <p14:creationId xmlns:p14="http://schemas.microsoft.com/office/powerpoint/2010/main" val="83453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CDR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Data transfer triggered by creation of “</a:t>
            </a:r>
            <a:r>
              <a:rPr lang="en-US" sz="2800" b="1" dirty="0" smtClean="0"/>
              <a:t>bookmark</a:t>
            </a:r>
            <a:r>
              <a:rPr lang="en-US" sz="2800" dirty="0" smtClean="0"/>
              <a:t> files” in pre-defined directories</a:t>
            </a:r>
          </a:p>
          <a:p>
            <a:r>
              <a:rPr lang="en-US" sz="2800" dirty="0" smtClean="0"/>
              <a:t>Bookmark file created by </a:t>
            </a:r>
            <a:r>
              <a:rPr lang="en-US" sz="2800" b="1" dirty="0" smtClean="0"/>
              <a:t>merger</a:t>
            </a:r>
            <a:r>
              <a:rPr lang="en-US" sz="2800" dirty="0" smtClean="0"/>
              <a:t> software</a:t>
            </a:r>
          </a:p>
          <a:p>
            <a:pPr lvl="1"/>
            <a:r>
              <a:rPr lang="en-US" sz="2400" b="1" dirty="0" smtClean="0">
                <a:solidFill>
                  <a:schemeClr val="accent6"/>
                </a:solidFill>
              </a:rPr>
              <a:t>/merger/</a:t>
            </a:r>
            <a:r>
              <a:rPr lang="en-US" sz="2400" b="1" dirty="0" err="1" smtClean="0">
                <a:solidFill>
                  <a:schemeClr val="accent6"/>
                </a:solidFill>
              </a:rPr>
              <a:t>bkm</a:t>
            </a:r>
            <a:endParaRPr lang="en-US" sz="2400" b="1" dirty="0" smtClean="0">
              <a:solidFill>
                <a:schemeClr val="accent6"/>
              </a:solidFill>
            </a:endParaRPr>
          </a:p>
          <a:p>
            <a:pPr lvl="2"/>
            <a:r>
              <a:rPr lang="en-US" sz="2000" dirty="0" smtClean="0"/>
              <a:t>“bookmark” files for steering the CDR</a:t>
            </a:r>
          </a:p>
          <a:p>
            <a:pPr lvl="1"/>
            <a:r>
              <a:rPr lang="en-US" sz="2400" b="1" dirty="0" smtClean="0">
                <a:solidFill>
                  <a:srgbClr val="C64847"/>
                </a:solidFill>
              </a:rPr>
              <a:t>/merger/</a:t>
            </a:r>
            <a:r>
              <a:rPr lang="en-US" sz="2400" b="1" dirty="0" err="1" smtClean="0">
                <a:solidFill>
                  <a:srgbClr val="C64847"/>
                </a:solidFill>
              </a:rPr>
              <a:t>cdr</a:t>
            </a:r>
            <a:endParaRPr lang="en-US" sz="2400" b="1" dirty="0" smtClean="0">
              <a:solidFill>
                <a:srgbClr val="C64847"/>
              </a:solidFill>
            </a:endParaRPr>
          </a:p>
          <a:p>
            <a:pPr lvl="2"/>
            <a:r>
              <a:rPr lang="en-US" sz="2000" dirty="0" smtClean="0"/>
              <a:t>data files </a:t>
            </a:r>
          </a:p>
          <a:p>
            <a:r>
              <a:rPr lang="en-US" sz="2800" dirty="0" smtClean="0"/>
              <a:t>CDR scripts on na62merger :</a:t>
            </a:r>
          </a:p>
          <a:p>
            <a:pPr lvl="1"/>
            <a:r>
              <a:rPr lang="en-US" sz="2400" b="1" dirty="0" smtClean="0">
                <a:solidFill>
                  <a:srgbClr val="C64847"/>
                </a:solidFill>
              </a:rPr>
              <a:t>/home/na62cdr/</a:t>
            </a:r>
            <a:r>
              <a:rPr lang="en-US" sz="2400" b="1" dirty="0" err="1" smtClean="0">
                <a:solidFill>
                  <a:srgbClr val="C64847"/>
                </a:solidFill>
              </a:rPr>
              <a:t>cdr</a:t>
            </a:r>
            <a:r>
              <a:rPr lang="en-US" sz="2400" b="1" dirty="0" smtClean="0">
                <a:solidFill>
                  <a:srgbClr val="C64847"/>
                </a:solidFill>
              </a:rPr>
              <a:t>/</a:t>
            </a:r>
          </a:p>
          <a:p>
            <a:pPr lvl="2"/>
            <a:r>
              <a:rPr lang="en-US" sz="1800" dirty="0" err="1"/>
              <a:t>c</a:t>
            </a:r>
            <a:r>
              <a:rPr lang="en-US" sz="1800" dirty="0" err="1" smtClean="0"/>
              <a:t>cf</a:t>
            </a:r>
            <a:r>
              <a:rPr lang="en-US" sz="1800" dirty="0" smtClean="0"/>
              <a:t>  (empty)</a:t>
            </a:r>
          </a:p>
          <a:p>
            <a:pPr lvl="2"/>
            <a:r>
              <a:rPr lang="en-US" sz="1800" dirty="0" err="1" smtClean="0"/>
              <a:t>onl_cdr</a:t>
            </a:r>
            <a:r>
              <a:rPr lang="en-US" sz="1800" dirty="0" smtClean="0"/>
              <a:t> (</a:t>
            </a:r>
            <a:r>
              <a:rPr lang="en-US" sz="1800" dirty="0" err="1" smtClean="0"/>
              <a:t>perl</a:t>
            </a:r>
            <a:r>
              <a:rPr lang="en-US" sz="1800" dirty="0" smtClean="0"/>
              <a:t> code)</a:t>
            </a:r>
          </a:p>
          <a:p>
            <a:pPr lvl="2"/>
            <a:r>
              <a:rPr lang="en-US" sz="1800" dirty="0" smtClean="0"/>
              <a:t>setup</a:t>
            </a:r>
          </a:p>
          <a:p>
            <a:pPr lvl="2"/>
            <a:r>
              <a:rPr lang="en-US" sz="1800" dirty="0"/>
              <a:t>t</a:t>
            </a:r>
            <a:r>
              <a:rPr lang="en-US" sz="1800" dirty="0" smtClean="0"/>
              <a:t>oolkit</a:t>
            </a:r>
          </a:p>
          <a:p>
            <a:pPr lvl="2"/>
            <a:r>
              <a:rPr lang="en-US" sz="1800" dirty="0" err="1">
                <a:solidFill>
                  <a:schemeClr val="accent6"/>
                </a:solidFill>
              </a:rPr>
              <a:t>l</a:t>
            </a:r>
            <a:r>
              <a:rPr lang="en-US" sz="1800" dirty="0" err="1" smtClean="0">
                <a:solidFill>
                  <a:schemeClr val="accent6"/>
                </a:solidFill>
              </a:rPr>
              <a:t>ockfiles</a:t>
            </a:r>
            <a:endParaRPr lang="en-US" sz="1800" dirty="0" smtClean="0">
              <a:solidFill>
                <a:schemeClr val="accent6"/>
              </a:solidFill>
            </a:endParaRPr>
          </a:p>
          <a:p>
            <a:pPr lvl="3"/>
            <a:r>
              <a:rPr lang="en-US" sz="1700" dirty="0" smtClean="0">
                <a:solidFill>
                  <a:schemeClr val="accent6"/>
                </a:solidFill>
              </a:rPr>
              <a:t>This directory was missing</a:t>
            </a:r>
          </a:p>
          <a:p>
            <a:pPr lvl="3"/>
            <a:r>
              <a:rPr lang="en-US" sz="1700" b="1" dirty="0" smtClean="0">
                <a:solidFill>
                  <a:schemeClr val="accent6"/>
                </a:solidFill>
              </a:rPr>
              <a:t>Not preventing multiple instances but just stopping daemons</a:t>
            </a:r>
          </a:p>
        </p:txBody>
      </p:sp>
    </p:spTree>
    <p:extLst>
      <p:ext uri="{BB962C8B-B14F-4D97-AF65-F5344CB8AC3E}">
        <p14:creationId xmlns:p14="http://schemas.microsoft.com/office/powerpoint/2010/main" val="10193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" y="2461739"/>
            <a:ext cx="7465914" cy="138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67" y="1117879"/>
            <a:ext cx="2963760" cy="123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03" y="4131732"/>
            <a:ext cx="7286903" cy="2629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1981859"/>
            <a:ext cx="215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Master</a:t>
            </a:r>
            <a:r>
              <a:rPr lang="en-US" dirty="0" smtClean="0"/>
              <a:t>: na62merger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33634" y="667675"/>
            <a:ext cx="216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Slave</a:t>
            </a:r>
            <a:r>
              <a:rPr lang="en-US" dirty="0" smtClean="0">
                <a:solidFill>
                  <a:schemeClr val="bg1"/>
                </a:solidFill>
              </a:rPr>
              <a:t>: na62merger3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19215" y="2156910"/>
            <a:ext cx="0" cy="2152623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079067" y="1698340"/>
            <a:ext cx="2878666" cy="143933"/>
          </a:xfrm>
          <a:prstGeom prst="roundRect">
            <a:avLst/>
          </a:prstGeom>
          <a:noFill/>
          <a:ln w="28575" cmpd="sng">
            <a:solidFill>
              <a:srgbClr val="F0A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0200" y="2444805"/>
            <a:ext cx="2878666" cy="143933"/>
          </a:xfrm>
          <a:prstGeom prst="roundRect">
            <a:avLst/>
          </a:prstGeom>
          <a:noFill/>
          <a:ln w="28575" cmpd="sng">
            <a:solidFill>
              <a:srgbClr val="F0A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69268" y="6204004"/>
            <a:ext cx="2878666" cy="143933"/>
          </a:xfrm>
          <a:prstGeom prst="roundRect">
            <a:avLst/>
          </a:prstGeom>
          <a:noFill/>
          <a:ln w="28575" cmpd="sng">
            <a:solidFill>
              <a:srgbClr val="F0A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6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2425700" y="2134969"/>
            <a:ext cx="863600" cy="1041400"/>
          </a:xfrm>
          <a:prstGeom prst="can">
            <a:avLst>
              <a:gd name="adj" fmla="val 50000"/>
            </a:avLst>
          </a:prstGeom>
          <a:solidFill>
            <a:srgbClr val="FFBD40"/>
          </a:solidFill>
          <a:ln>
            <a:solidFill>
              <a:srgbClr val="CC85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nip and Round Single Corner Rectangle 59"/>
          <p:cNvSpPr/>
          <p:nvPr/>
        </p:nvSpPr>
        <p:spPr>
          <a:xfrm>
            <a:off x="2616199" y="2723634"/>
            <a:ext cx="409575" cy="257691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rgbClr val="000000"/>
                </a:solidFill>
              </a:rPr>
              <a:t>Run</a:t>
            </a:r>
            <a:endParaRPr lang="en-US" sz="7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and offline replicas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3581400" y="3648651"/>
            <a:ext cx="863600" cy="1043999"/>
          </a:xfrm>
          <a:prstGeom prst="can">
            <a:avLst>
              <a:gd name="adj" fmla="val 50000"/>
            </a:avLst>
          </a:prstGeom>
          <a:solidFill>
            <a:srgbClr val="FFBD40"/>
          </a:solidFill>
          <a:ln>
            <a:solidFill>
              <a:srgbClr val="CC85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05133" y="4692650"/>
            <a:ext cx="1456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Slave</a:t>
            </a:r>
            <a:endParaRPr lang="en-US" dirty="0"/>
          </a:p>
          <a:p>
            <a:pPr algn="ctr"/>
            <a:r>
              <a:rPr lang="en-US" dirty="0" smtClean="0"/>
              <a:t>na62merger3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36900" y="2977634"/>
            <a:ext cx="660400" cy="1429266"/>
          </a:xfrm>
          <a:prstGeom prst="straightConnector1">
            <a:avLst/>
          </a:prstGeom>
          <a:ln w="28575" cmpd="sng">
            <a:solidFill>
              <a:srgbClr val="B48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n 14"/>
          <p:cNvSpPr/>
          <p:nvPr/>
        </p:nvSpPr>
        <p:spPr>
          <a:xfrm>
            <a:off x="6332139" y="2222500"/>
            <a:ext cx="863600" cy="1044000"/>
          </a:xfrm>
          <a:prstGeom prst="can">
            <a:avLst>
              <a:gd name="adj" fmla="val 50000"/>
            </a:avLst>
          </a:prstGeom>
          <a:solidFill>
            <a:srgbClr val="ED985B"/>
          </a:solidFill>
          <a:ln>
            <a:solidFill>
              <a:srgbClr val="A469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99912" y="1582003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Slave</a:t>
            </a:r>
            <a:endParaRPr lang="en-US" dirty="0"/>
          </a:p>
          <a:p>
            <a:pPr algn="ctr"/>
            <a:r>
              <a:rPr lang="en-US" dirty="0" smtClean="0"/>
              <a:t>dbod-na62cdr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36900" y="2794516"/>
            <a:ext cx="3354765" cy="56634"/>
          </a:xfrm>
          <a:prstGeom prst="straightConnector1">
            <a:avLst/>
          </a:prstGeom>
          <a:ln w="28575" cmpd="sng">
            <a:solidFill>
              <a:srgbClr val="B48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2100" y="2317234"/>
            <a:ext cx="1193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Run Control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292100" y="4057650"/>
            <a:ext cx="1193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CDR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320800" y="2794516"/>
            <a:ext cx="1257300" cy="0"/>
          </a:xfrm>
          <a:prstGeom prst="straightConnector1">
            <a:avLst/>
          </a:prstGeom>
          <a:ln w="28575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346200" y="2952234"/>
            <a:ext cx="1231900" cy="1454666"/>
          </a:xfrm>
          <a:prstGeom prst="straightConnector1">
            <a:avLst/>
          </a:prstGeom>
          <a:ln w="28575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178585" y="1490007"/>
            <a:ext cx="135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Master</a:t>
            </a:r>
            <a:endParaRPr lang="en-US" dirty="0"/>
          </a:p>
          <a:p>
            <a:pPr algn="ctr"/>
            <a:r>
              <a:rPr lang="en-US" dirty="0" smtClean="0"/>
              <a:t>na62merger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683500" y="2762250"/>
            <a:ext cx="1397000" cy="635000"/>
          </a:xfrm>
          <a:prstGeom prst="rect">
            <a:avLst/>
          </a:prstGeom>
          <a:solidFill>
            <a:srgbClr val="81BCEE"/>
          </a:solidFill>
          <a:ln>
            <a:solidFill>
              <a:srgbClr val="2851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hp</a:t>
            </a:r>
            <a:r>
              <a:rPr lang="en-US" dirty="0" smtClean="0">
                <a:solidFill>
                  <a:schemeClr val="tx1"/>
                </a:solidFill>
              </a:rPr>
              <a:t>/web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106839" y="2660134"/>
            <a:ext cx="741761" cy="317500"/>
          </a:xfrm>
          <a:prstGeom prst="straightConnector1">
            <a:avLst/>
          </a:prstGeom>
          <a:ln w="28575" cmpd="sng">
            <a:solidFill>
              <a:srgbClr val="285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Snip and Round Single Corner Rectangle 60"/>
          <p:cNvSpPr/>
          <p:nvPr/>
        </p:nvSpPr>
        <p:spPr>
          <a:xfrm>
            <a:off x="3862765" y="4304242"/>
            <a:ext cx="409575" cy="257691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rgbClr val="000000"/>
                </a:solidFill>
              </a:rPr>
              <a:t>Run</a:t>
            </a:r>
            <a:endParaRPr lang="en-US" sz="700" b="1" dirty="0">
              <a:solidFill>
                <a:srgbClr val="000000"/>
              </a:solidFill>
            </a:endParaRPr>
          </a:p>
        </p:txBody>
      </p:sp>
      <p:sp>
        <p:nvSpPr>
          <p:cNvPr id="62" name="Snip and Round Single Corner Rectangle 61"/>
          <p:cNvSpPr/>
          <p:nvPr/>
        </p:nvSpPr>
        <p:spPr>
          <a:xfrm>
            <a:off x="6529765" y="2813050"/>
            <a:ext cx="409575" cy="257691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rgbClr val="000000"/>
                </a:solidFill>
              </a:rPr>
              <a:t>Run</a:t>
            </a:r>
            <a:endParaRPr lang="en-US" sz="700" b="1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61747" y="6051034"/>
            <a:ext cx="9043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chemeClr val="accent3">
                    <a:lumMod val="75000"/>
                  </a:schemeClr>
                </a:solidFill>
              </a:rPr>
              <a:t>NA62 network</a:t>
            </a:r>
            <a:endParaRPr lang="en-US" sz="9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53937" y="6051034"/>
            <a:ext cx="4155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chemeClr val="accent3">
                    <a:lumMod val="75000"/>
                  </a:schemeClr>
                </a:solidFill>
              </a:rPr>
              <a:t>GPN</a:t>
            </a:r>
            <a:endParaRPr lang="en-US" sz="9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511800" y="1739900"/>
            <a:ext cx="0" cy="4749800"/>
          </a:xfrm>
          <a:prstGeom prst="line">
            <a:avLst/>
          </a:prstGeom>
          <a:ln w="38100" cmpd="sng">
            <a:solidFill>
              <a:srgbClr val="D9253E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74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n 41"/>
          <p:cNvSpPr/>
          <p:nvPr/>
        </p:nvSpPr>
        <p:spPr>
          <a:xfrm>
            <a:off x="3962400" y="2132370"/>
            <a:ext cx="863600" cy="1043999"/>
          </a:xfrm>
          <a:prstGeom prst="can">
            <a:avLst>
              <a:gd name="adj" fmla="val 50000"/>
            </a:avLst>
          </a:prstGeom>
          <a:solidFill>
            <a:srgbClr val="FFBD40"/>
          </a:solidFill>
          <a:ln>
            <a:solidFill>
              <a:srgbClr val="CC85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Fail-safe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2425700" y="2134969"/>
            <a:ext cx="863600" cy="1041400"/>
          </a:xfrm>
          <a:prstGeom prst="ca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581400" y="3648651"/>
            <a:ext cx="863600" cy="1043999"/>
          </a:xfrm>
          <a:prstGeom prst="can">
            <a:avLst>
              <a:gd name="adj" fmla="val 50000"/>
            </a:avLst>
          </a:prstGeom>
          <a:solidFill>
            <a:srgbClr val="FFBD40"/>
          </a:solidFill>
          <a:ln>
            <a:solidFill>
              <a:srgbClr val="CC85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2329" y="4692650"/>
            <a:ext cx="1742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Slave </a:t>
            </a:r>
            <a:r>
              <a:rPr lang="en-GB" dirty="0">
                <a:sym typeface="Symbol"/>
              </a:rPr>
              <a:t></a:t>
            </a:r>
            <a:r>
              <a:rPr lang="it-IT" dirty="0"/>
              <a:t> </a:t>
            </a:r>
            <a:r>
              <a:rPr lang="it-IT" b="1" dirty="0" smtClean="0"/>
              <a:t>Master</a:t>
            </a:r>
            <a:r>
              <a:rPr lang="en-US" b="1" dirty="0" smtClean="0"/>
              <a:t> </a:t>
            </a:r>
            <a:endParaRPr lang="en-US" dirty="0"/>
          </a:p>
          <a:p>
            <a:pPr algn="ctr"/>
            <a:r>
              <a:rPr lang="en-US" dirty="0" smtClean="0"/>
              <a:t>na62merger3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09294" y="3041134"/>
            <a:ext cx="235706" cy="1270516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11800" y="1739900"/>
            <a:ext cx="0" cy="4749800"/>
          </a:xfrm>
          <a:prstGeom prst="line">
            <a:avLst/>
          </a:prstGeom>
          <a:ln w="38100" cmpd="sng">
            <a:solidFill>
              <a:srgbClr val="D9253E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n 14"/>
          <p:cNvSpPr/>
          <p:nvPr/>
        </p:nvSpPr>
        <p:spPr>
          <a:xfrm>
            <a:off x="6332139" y="2222500"/>
            <a:ext cx="863600" cy="1044000"/>
          </a:xfrm>
          <a:prstGeom prst="can">
            <a:avLst>
              <a:gd name="adj" fmla="val 50000"/>
            </a:avLst>
          </a:prstGeom>
          <a:solidFill>
            <a:srgbClr val="ED985B"/>
          </a:solidFill>
          <a:ln>
            <a:solidFill>
              <a:srgbClr val="A469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99912" y="1582003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Slave</a:t>
            </a:r>
            <a:endParaRPr lang="en-US" dirty="0"/>
          </a:p>
          <a:p>
            <a:pPr algn="ctr"/>
            <a:r>
              <a:rPr lang="en-US" dirty="0" smtClean="0"/>
              <a:t>dbod-na62cdr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330700" y="2992696"/>
            <a:ext cx="2135565" cy="1414204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2100" y="2317234"/>
            <a:ext cx="1193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Run Control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292100" y="4057650"/>
            <a:ext cx="1193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CDR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320800" y="2794516"/>
            <a:ext cx="2476500" cy="1612384"/>
          </a:xfrm>
          <a:prstGeom prst="straightConnector1">
            <a:avLst/>
          </a:prstGeom>
          <a:ln w="28575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346200" y="4406900"/>
            <a:ext cx="2451100" cy="139700"/>
          </a:xfrm>
          <a:prstGeom prst="straightConnector1">
            <a:avLst/>
          </a:prstGeom>
          <a:ln w="28575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7149" y="2545834"/>
            <a:ext cx="520700" cy="525165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597150" y="2545834"/>
            <a:ext cx="520699" cy="520700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66755" y="1491020"/>
            <a:ext cx="1469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b="1" dirty="0" smtClean="0"/>
              <a:t>Slave</a:t>
            </a:r>
            <a:endParaRPr lang="en-US" dirty="0"/>
          </a:p>
          <a:p>
            <a:pPr algn="ctr"/>
            <a:r>
              <a:rPr lang="en-US" dirty="0" smtClean="0"/>
              <a:t>na62merger2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683500" y="2762250"/>
            <a:ext cx="1397000" cy="635000"/>
          </a:xfrm>
          <a:prstGeom prst="rect">
            <a:avLst/>
          </a:prstGeom>
          <a:solidFill>
            <a:srgbClr val="81BCEE"/>
          </a:solidFill>
          <a:ln>
            <a:solidFill>
              <a:srgbClr val="2851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hp</a:t>
            </a:r>
            <a:r>
              <a:rPr lang="en-US" dirty="0" smtClean="0">
                <a:solidFill>
                  <a:schemeClr val="tx1"/>
                </a:solidFill>
              </a:rPr>
              <a:t>/web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106839" y="2660134"/>
            <a:ext cx="741761" cy="317500"/>
          </a:xfrm>
          <a:prstGeom prst="straightConnector1">
            <a:avLst/>
          </a:prstGeom>
          <a:ln w="28575" cmpd="sng">
            <a:solidFill>
              <a:srgbClr val="2851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nip and Round Single Corner Rectangle 47"/>
          <p:cNvSpPr/>
          <p:nvPr/>
        </p:nvSpPr>
        <p:spPr>
          <a:xfrm>
            <a:off x="4209294" y="2713077"/>
            <a:ext cx="409575" cy="257691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rgbClr val="000000"/>
                </a:solidFill>
              </a:rPr>
              <a:t>Run</a:t>
            </a:r>
            <a:endParaRPr lang="en-US" sz="700" b="1" dirty="0">
              <a:solidFill>
                <a:srgbClr val="000000"/>
              </a:solidFill>
            </a:endParaRPr>
          </a:p>
        </p:txBody>
      </p:sp>
      <p:sp>
        <p:nvSpPr>
          <p:cNvPr id="49" name="Snip and Round Single Corner Rectangle 48"/>
          <p:cNvSpPr/>
          <p:nvPr/>
        </p:nvSpPr>
        <p:spPr>
          <a:xfrm>
            <a:off x="3862765" y="4304242"/>
            <a:ext cx="409575" cy="257691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rgbClr val="000000"/>
                </a:solidFill>
              </a:rPr>
              <a:t>Run</a:t>
            </a:r>
            <a:endParaRPr lang="en-US" sz="700" b="1" dirty="0">
              <a:solidFill>
                <a:srgbClr val="000000"/>
              </a:solidFill>
            </a:endParaRPr>
          </a:p>
        </p:txBody>
      </p:sp>
      <p:sp>
        <p:nvSpPr>
          <p:cNvPr id="50" name="Snip and Round Single Corner Rectangle 49"/>
          <p:cNvSpPr/>
          <p:nvPr/>
        </p:nvSpPr>
        <p:spPr>
          <a:xfrm>
            <a:off x="6529765" y="2813050"/>
            <a:ext cx="409575" cy="257691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rgbClr val="000000"/>
                </a:solidFill>
              </a:rPr>
              <a:t>Run</a:t>
            </a:r>
            <a:endParaRPr lang="en-US" sz="700" b="1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661747" y="6051034"/>
            <a:ext cx="9043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chemeClr val="accent3">
                    <a:lumMod val="75000"/>
                  </a:schemeClr>
                </a:solidFill>
              </a:rPr>
              <a:t>NA62 network</a:t>
            </a:r>
            <a:endParaRPr lang="en-US" sz="9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53937" y="6051034"/>
            <a:ext cx="4155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chemeClr val="accent3">
                    <a:lumMod val="75000"/>
                  </a:schemeClr>
                </a:solidFill>
              </a:rPr>
              <a:t>GPN</a:t>
            </a:r>
            <a:endParaRPr lang="en-US" sz="9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5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Mergers disk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na62merger </a:t>
            </a:r>
          </a:p>
          <a:p>
            <a:pPr marL="118872" indent="0">
              <a:buNone/>
            </a:pPr>
            <a:r>
              <a:rPr lang="nl-NL" sz="1600" dirty="0" smtClean="0"/>
              <a:t>/</a:t>
            </a:r>
            <a:r>
              <a:rPr lang="nl-NL" sz="1600" dirty="0" err="1" smtClean="0"/>
              <a:t>merger</a:t>
            </a:r>
            <a:r>
              <a:rPr lang="nl-NL" sz="1600" dirty="0"/>
              <a:t>	</a:t>
            </a:r>
            <a:r>
              <a:rPr lang="nl-NL" sz="1600" dirty="0" smtClean="0"/>
              <a:t>11TB	</a:t>
            </a:r>
            <a:r>
              <a:rPr lang="nl-NL" sz="1600" dirty="0" err="1" smtClean="0"/>
              <a:t>used</a:t>
            </a:r>
            <a:r>
              <a:rPr lang="nl-NL" sz="1600" dirty="0" smtClean="0"/>
              <a:t> 4,9TB=45%</a:t>
            </a:r>
          </a:p>
          <a:p>
            <a:pPr marL="118872" indent="0">
              <a:buNone/>
            </a:pPr>
            <a:endParaRPr lang="nl-NL" sz="1600" dirty="0" smtClean="0"/>
          </a:p>
          <a:p>
            <a:r>
              <a:rPr lang="nl-NL" sz="2400" dirty="0"/>
              <a:t>n</a:t>
            </a:r>
            <a:r>
              <a:rPr lang="nl-NL" sz="2400" dirty="0" smtClean="0"/>
              <a:t>a62merger2</a:t>
            </a:r>
          </a:p>
          <a:p>
            <a:pPr marL="118872" indent="0">
              <a:buNone/>
            </a:pPr>
            <a:r>
              <a:rPr lang="nl-NL" sz="1600" dirty="0"/>
              <a:t>/</a:t>
            </a:r>
            <a:r>
              <a:rPr lang="nl-NL" sz="1600" dirty="0" err="1"/>
              <a:t>merger</a:t>
            </a:r>
            <a:r>
              <a:rPr lang="nl-NL" sz="1600" dirty="0"/>
              <a:t>	</a:t>
            </a:r>
            <a:r>
              <a:rPr lang="nl-NL" sz="1600" dirty="0" smtClean="0"/>
              <a:t>16TB</a:t>
            </a:r>
            <a:r>
              <a:rPr lang="nl-NL" sz="1600" dirty="0"/>
              <a:t>	</a:t>
            </a:r>
            <a:r>
              <a:rPr lang="nl-NL" sz="1600" dirty="0" err="1" smtClean="0"/>
              <a:t>used</a:t>
            </a:r>
            <a:r>
              <a:rPr lang="nl-NL" sz="1600" dirty="0" smtClean="0"/>
              <a:t> 284 GB=2%</a:t>
            </a:r>
          </a:p>
          <a:p>
            <a:pPr marL="118872" indent="0">
              <a:buNone/>
            </a:pPr>
            <a:r>
              <a:rPr lang="nl-NL" sz="1600" dirty="0"/>
              <a:t>n</a:t>
            </a:r>
            <a:r>
              <a:rPr lang="nl-NL" sz="1600" dirty="0" smtClean="0"/>
              <a:t>a62farm2:/performance</a:t>
            </a:r>
          </a:p>
          <a:p>
            <a:pPr marL="118872" indent="0">
              <a:buNone/>
            </a:pPr>
            <a:r>
              <a:rPr lang="nl-NL" sz="1600" dirty="0"/>
              <a:t>na62farm2:</a:t>
            </a:r>
            <a:r>
              <a:rPr lang="nl-NL" sz="1600" dirty="0" smtClean="0"/>
              <a:t>/</a:t>
            </a:r>
            <a:r>
              <a:rPr lang="nl-NL" sz="1600" dirty="0" err="1" smtClean="0"/>
              <a:t>workspace</a:t>
            </a:r>
            <a:endParaRPr lang="nl-NL" sz="1600" dirty="0" smtClean="0"/>
          </a:p>
          <a:p>
            <a:pPr marL="118872" indent="0">
              <a:buNone/>
            </a:pPr>
            <a:endParaRPr lang="nl-NL" sz="1600" dirty="0" smtClean="0"/>
          </a:p>
          <a:p>
            <a:r>
              <a:rPr lang="nl-NL" sz="2400" dirty="0" smtClean="0"/>
              <a:t>na62merger3</a:t>
            </a:r>
            <a:endParaRPr lang="nl-NL" sz="2400" dirty="0"/>
          </a:p>
          <a:p>
            <a:pPr marL="118872" indent="0">
              <a:buNone/>
            </a:pPr>
            <a:r>
              <a:rPr lang="nl-NL" sz="1600" dirty="0"/>
              <a:t>/</a:t>
            </a:r>
            <a:r>
              <a:rPr lang="nl-NL" sz="1600" dirty="0" err="1"/>
              <a:t>merger</a:t>
            </a:r>
            <a:r>
              <a:rPr lang="nl-NL" sz="1600" dirty="0"/>
              <a:t>	</a:t>
            </a:r>
            <a:r>
              <a:rPr lang="nl-NL" sz="1600" dirty="0" smtClean="0"/>
              <a:t>16TB</a:t>
            </a:r>
            <a:r>
              <a:rPr lang="nl-NL" sz="1600" dirty="0"/>
              <a:t>	</a:t>
            </a:r>
            <a:r>
              <a:rPr lang="nl-NL" sz="1600" dirty="0" err="1"/>
              <a:t>used</a:t>
            </a:r>
            <a:r>
              <a:rPr lang="nl-NL" sz="1600" dirty="0"/>
              <a:t> </a:t>
            </a:r>
            <a:r>
              <a:rPr lang="nl-NL" sz="1600" dirty="0" smtClean="0"/>
              <a:t>226 MB=1%</a:t>
            </a:r>
            <a:endParaRPr lang="nl-NL" sz="1600" dirty="0"/>
          </a:p>
          <a:p>
            <a:pPr marL="118872" indent="0">
              <a:buNone/>
            </a:pPr>
            <a:r>
              <a:rPr lang="nl-NL" sz="1600" dirty="0"/>
              <a:t>na62farm2:</a:t>
            </a:r>
            <a:r>
              <a:rPr lang="nl-NL" sz="1600" dirty="0" smtClean="0"/>
              <a:t>/</a:t>
            </a:r>
            <a:r>
              <a:rPr lang="nl-NL" sz="1600" dirty="0"/>
              <a:t>performance</a:t>
            </a:r>
          </a:p>
          <a:p>
            <a:pPr marL="118872" indent="0">
              <a:buNone/>
            </a:pPr>
            <a:r>
              <a:rPr lang="nl-NL" sz="1600" dirty="0"/>
              <a:t>na62farm2:</a:t>
            </a:r>
            <a:r>
              <a:rPr lang="nl-NL" sz="1600" dirty="0" smtClean="0"/>
              <a:t>/</a:t>
            </a:r>
            <a:r>
              <a:rPr lang="nl-NL" sz="1600" dirty="0" err="1" smtClean="0"/>
              <a:t>workspace</a:t>
            </a:r>
            <a:endParaRPr lang="nl-NL" sz="1600" dirty="0" smtClean="0"/>
          </a:p>
          <a:p>
            <a:pPr marL="118872" indent="0">
              <a:buNone/>
            </a:pPr>
            <a:endParaRPr lang="nl-NL" sz="1600" dirty="0"/>
          </a:p>
          <a:p>
            <a:pPr marL="118872" indent="0">
              <a:buNone/>
            </a:pPr>
            <a:r>
              <a:rPr lang="nl-NL" sz="1600" dirty="0" err="1" smtClean="0"/>
              <a:t>Presently</a:t>
            </a:r>
            <a:r>
              <a:rPr lang="nl-NL" sz="1600" dirty="0" smtClean="0"/>
              <a:t> </a:t>
            </a:r>
            <a:r>
              <a:rPr lang="nl-NL" sz="1600" b="1" dirty="0" smtClean="0"/>
              <a:t>43 TB</a:t>
            </a:r>
            <a:r>
              <a:rPr lang="nl-NL" sz="1600" dirty="0" smtClean="0"/>
              <a:t> </a:t>
            </a:r>
            <a:r>
              <a:rPr lang="nl-NL" sz="1600" dirty="0" err="1" smtClean="0"/>
              <a:t>total</a:t>
            </a:r>
            <a:r>
              <a:rPr lang="nl-NL" sz="1600" dirty="0" smtClean="0"/>
              <a:t> disk </a:t>
            </a:r>
            <a:r>
              <a:rPr lang="nl-NL" sz="1600" dirty="0" err="1" smtClean="0"/>
              <a:t>space</a:t>
            </a:r>
            <a:r>
              <a:rPr lang="nl-NL" sz="1600" dirty="0" smtClean="0"/>
              <a:t>, </a:t>
            </a:r>
            <a:r>
              <a:rPr lang="nl-NL" sz="1600" b="1" dirty="0" smtClean="0"/>
              <a:t>&gt;</a:t>
            </a:r>
            <a:r>
              <a:rPr lang="nl-NL" sz="1600" b="1" dirty="0"/>
              <a:t>3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days</a:t>
            </a:r>
            <a:r>
              <a:rPr lang="nl-NL" sz="1600" b="1" dirty="0" smtClean="0"/>
              <a:t> </a:t>
            </a:r>
            <a:r>
              <a:rPr lang="nl-NL" sz="1600" dirty="0" smtClean="0"/>
              <a:t>of </a:t>
            </a:r>
            <a:r>
              <a:rPr lang="nl-NL" sz="1600" dirty="0" err="1" smtClean="0"/>
              <a:t>nominal</a:t>
            </a:r>
            <a:r>
              <a:rPr lang="nl-NL" sz="1600" dirty="0" smtClean="0"/>
              <a:t> data </a:t>
            </a:r>
            <a:r>
              <a:rPr lang="nl-NL" sz="1600" dirty="0" err="1" smtClean="0"/>
              <a:t>taking</a:t>
            </a:r>
            <a:endParaRPr lang="nl-NL" sz="1600" dirty="0"/>
          </a:p>
          <a:p>
            <a:pPr marL="118872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81458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before restarting CDR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Define na62cdr home page for na62mergerXX machines </a:t>
            </a:r>
            <a:endParaRPr lang="it-IT" sz="2400" dirty="0">
              <a:sym typeface="Symbol"/>
            </a:endParaRPr>
          </a:p>
          <a:p>
            <a:pPr lvl="1"/>
            <a:r>
              <a:rPr lang="it-IT" sz="2000" b="1" dirty="0" smtClean="0">
                <a:sym typeface="Symbol"/>
              </a:rPr>
              <a:t>/</a:t>
            </a:r>
            <a:r>
              <a:rPr lang="it-IT" sz="2000" b="1" dirty="0" err="1" smtClean="0">
                <a:sym typeface="Symbol"/>
              </a:rPr>
              <a:t>afs</a:t>
            </a:r>
            <a:r>
              <a:rPr lang="it-IT" sz="2000" b="1" dirty="0" smtClean="0">
                <a:sym typeface="Symbol"/>
              </a:rPr>
              <a:t>/</a:t>
            </a:r>
            <a:r>
              <a:rPr lang="it-IT" sz="2000" b="1" dirty="0" err="1" smtClean="0">
                <a:sym typeface="Symbol"/>
              </a:rPr>
              <a:t>cern.ch</a:t>
            </a:r>
            <a:r>
              <a:rPr lang="it-IT" sz="2000" b="1" dirty="0" smtClean="0">
                <a:sym typeface="Symbol"/>
              </a:rPr>
              <a:t>/</a:t>
            </a:r>
            <a:r>
              <a:rPr lang="it-IT" sz="2000" b="1" dirty="0" err="1" smtClean="0">
                <a:sym typeface="Symbol"/>
              </a:rPr>
              <a:t>user</a:t>
            </a:r>
            <a:r>
              <a:rPr lang="it-IT" sz="2000" b="1" dirty="0" smtClean="0">
                <a:sym typeface="Symbol"/>
              </a:rPr>
              <a:t>/</a:t>
            </a:r>
            <a:r>
              <a:rPr lang="it-IT" sz="2000" b="1" dirty="0" err="1" smtClean="0">
                <a:sym typeface="Symbol"/>
              </a:rPr>
              <a:t>n</a:t>
            </a:r>
            <a:r>
              <a:rPr lang="it-IT" sz="2000" b="1" dirty="0" smtClean="0">
                <a:sym typeface="Symbol"/>
              </a:rPr>
              <a:t>/na62cdr</a:t>
            </a:r>
            <a:r>
              <a:rPr lang="it-IT" sz="2000" dirty="0" smtClean="0">
                <a:sym typeface="Symbol"/>
              </a:rPr>
              <a:t> or </a:t>
            </a:r>
          </a:p>
          <a:p>
            <a:pPr lvl="1"/>
            <a:r>
              <a:rPr lang="it-IT" sz="2000" dirty="0" smtClean="0">
                <a:sym typeface="Symbol"/>
              </a:rPr>
              <a:t>/home/</a:t>
            </a:r>
            <a:r>
              <a:rPr lang="it-IT" sz="2000" dirty="0" smtClean="0">
                <a:sym typeface="Symbol"/>
              </a:rPr>
              <a:t>na62cdr</a:t>
            </a:r>
            <a:endParaRPr lang="en-US" sz="2000" dirty="0" smtClean="0"/>
          </a:p>
          <a:p>
            <a:r>
              <a:rPr lang="en-US" sz="2400" dirty="0" smtClean="0"/>
              <a:t>Rename na62merger </a:t>
            </a:r>
            <a:r>
              <a:rPr lang="it-IT" sz="2400" dirty="0">
                <a:sym typeface="Symbol"/>
              </a:rPr>
              <a:t></a:t>
            </a:r>
            <a:r>
              <a:rPr lang="it-IT" sz="2400" dirty="0"/>
              <a:t> </a:t>
            </a:r>
            <a:r>
              <a:rPr lang="en-US" sz="2400" dirty="0" smtClean="0"/>
              <a:t>na62merger1</a:t>
            </a:r>
          </a:p>
          <a:p>
            <a:r>
              <a:rPr lang="en-US" sz="2400" dirty="0" smtClean="0"/>
              <a:t>Also a kick-start script for installing on a new merger cleanly is necessary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625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86868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m</a:t>
            </a:r>
            <a:r>
              <a:rPr lang="en-US" b="1" dirty="0" err="1" smtClean="0"/>
              <a:t>ymaster_cron.pl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watchdog script started by </a:t>
            </a:r>
            <a:r>
              <a:rPr lang="en-US" dirty="0" err="1" smtClean="0"/>
              <a:t>crontab</a:t>
            </a:r>
            <a:r>
              <a:rPr lang="en-US" dirty="0" smtClean="0"/>
              <a:t> to check the main </a:t>
            </a:r>
            <a:r>
              <a:rPr lang="en-US" b="1" dirty="0" smtClean="0"/>
              <a:t>3 scripts </a:t>
            </a:r>
            <a:r>
              <a:rPr lang="en-US" dirty="0" smtClean="0"/>
              <a:t>to be running (as daemons):</a:t>
            </a:r>
          </a:p>
          <a:p>
            <a:pPr lvl="2"/>
            <a:r>
              <a:rPr lang="en-US" b="1" dirty="0" smtClean="0">
                <a:solidFill>
                  <a:schemeClr val="accent6"/>
                </a:solidFill>
              </a:rPr>
              <a:t>submitStage0.pl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pPr lvl="3"/>
            <a:r>
              <a:rPr lang="en-US" dirty="0" smtClean="0"/>
              <a:t>Performs the copy to CASTOR according to bookmark files trigger</a:t>
            </a:r>
          </a:p>
          <a:p>
            <a:pPr lvl="2"/>
            <a:r>
              <a:rPr lang="en-US" b="1" dirty="0" err="1" smtClean="0">
                <a:solidFill>
                  <a:srgbClr val="C64847"/>
                </a:solidFill>
              </a:rPr>
              <a:t>complete_online.pl</a:t>
            </a:r>
            <a:endParaRPr lang="en-US" b="1" dirty="0" smtClean="0">
              <a:solidFill>
                <a:srgbClr val="C64847"/>
              </a:solidFill>
            </a:endParaRPr>
          </a:p>
          <a:p>
            <a:pPr lvl="3"/>
            <a:r>
              <a:rPr lang="en-US" dirty="0" smtClean="0"/>
              <a:t>Checks for transfer complete and updates bookmark files </a:t>
            </a:r>
          </a:p>
          <a:p>
            <a:pPr lvl="2"/>
            <a:r>
              <a:rPr lang="en-US" b="1" dirty="0" err="1" smtClean="0">
                <a:solidFill>
                  <a:srgbClr val="C64847"/>
                </a:solidFill>
              </a:rPr>
              <a:t>cleanup_online.pl</a:t>
            </a:r>
            <a:endParaRPr lang="en-US" b="1" dirty="0" smtClean="0">
              <a:solidFill>
                <a:srgbClr val="C64847"/>
              </a:solidFill>
            </a:endParaRPr>
          </a:p>
          <a:p>
            <a:pPr lvl="3"/>
            <a:r>
              <a:rPr lang="en-US" dirty="0" smtClean="0"/>
              <a:t>Check free disk space on merger and when below threshold </a:t>
            </a:r>
            <a:r>
              <a:rPr lang="en-US" b="1" dirty="0" smtClean="0"/>
              <a:t>deletes</a:t>
            </a:r>
            <a:r>
              <a:rPr lang="en-US" dirty="0" smtClean="0"/>
              <a:t> files belonging to completed bursts (both </a:t>
            </a:r>
            <a:r>
              <a:rPr lang="en-US" b="1" dirty="0" err="1" smtClean="0"/>
              <a:t>bkm</a:t>
            </a:r>
            <a:r>
              <a:rPr lang="en-US" dirty="0" smtClean="0"/>
              <a:t> and </a:t>
            </a:r>
            <a:r>
              <a:rPr lang="en-US" b="1" dirty="0" err="1" smtClean="0"/>
              <a:t>cdr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b="1" dirty="0" err="1"/>
              <a:t>i</a:t>
            </a:r>
            <a:r>
              <a:rPr lang="en-US" b="1" dirty="0" err="1" smtClean="0"/>
              <a:t>nspect_online.pl</a:t>
            </a:r>
            <a:r>
              <a:rPr lang="en-US" dirty="0" smtClean="0"/>
              <a:t>: produce periodically summary info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008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submitStage0.pl: submit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Once a burst is completed…</a:t>
            </a:r>
          </a:p>
          <a:p>
            <a:pPr lvl="1"/>
            <a:r>
              <a:rPr lang="en-US" sz="2400" dirty="0" smtClean="0"/>
              <a:t>Data file written to </a:t>
            </a:r>
            <a:r>
              <a:rPr lang="en-US" sz="2400" b="1" dirty="0" smtClean="0"/>
              <a:t>/merger/</a:t>
            </a:r>
            <a:r>
              <a:rPr lang="en-US" sz="2400" b="1" dirty="0" err="1" smtClean="0"/>
              <a:t>cdr</a:t>
            </a:r>
            <a:endParaRPr lang="en-US" sz="2400" b="1" dirty="0" smtClean="0"/>
          </a:p>
          <a:p>
            <a:pPr lvl="1"/>
            <a:r>
              <a:rPr lang="en-US" sz="2400" dirty="0" smtClean="0"/>
              <a:t>Bookmark file written to </a:t>
            </a:r>
            <a:r>
              <a:rPr lang="en-US" sz="2400" b="1" dirty="0" err="1" smtClean="0"/>
              <a:t>OnlineDataComplete</a:t>
            </a:r>
            <a:endParaRPr lang="en-US" sz="2400" dirty="0" smtClean="0"/>
          </a:p>
          <a:p>
            <a:r>
              <a:rPr lang="en-US" sz="2800" dirty="0" smtClean="0"/>
              <a:t>submitStage0.pl 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hecks for the bookmarks in </a:t>
            </a:r>
            <a:r>
              <a:rPr lang="en-US" sz="2400" dirty="0" err="1" smtClean="0"/>
              <a:t>OnlineDataComplete</a:t>
            </a:r>
            <a:r>
              <a:rPr lang="en-US" sz="2400" dirty="0" smtClean="0"/>
              <a:t> and for each of them:</a:t>
            </a:r>
          </a:p>
          <a:p>
            <a:pPr lvl="2"/>
            <a:r>
              <a:rPr lang="en-US" sz="2000" dirty="0" smtClean="0"/>
              <a:t>Copies it 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OnlineTransferStart</a:t>
            </a:r>
            <a:endParaRPr lang="en-US" sz="2000" b="1" dirty="0" smtClean="0"/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I</a:t>
            </a:r>
            <a:r>
              <a:rPr lang="en-US" sz="2000" dirty="0" smtClean="0">
                <a:solidFill>
                  <a:srgbClr val="000000"/>
                </a:solidFill>
              </a:rPr>
              <a:t>ssues the </a:t>
            </a:r>
            <a:r>
              <a:rPr lang="en-US" sz="2000" b="1" dirty="0" smtClean="0">
                <a:solidFill>
                  <a:srgbClr val="000000"/>
                </a:solidFill>
              </a:rPr>
              <a:t>transfer command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rfcp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Creates a new bookmark in </a:t>
            </a:r>
            <a:r>
              <a:rPr lang="en-US" sz="2000" b="1" dirty="0" err="1" smtClean="0">
                <a:solidFill>
                  <a:srgbClr val="000000"/>
                </a:solidFill>
              </a:rPr>
              <a:t>OnlineTransferStop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3"/>
            <a:r>
              <a:rPr lang="en-US" sz="1600" dirty="0"/>
              <a:t>Contains size, timestamp, </a:t>
            </a:r>
            <a:r>
              <a:rPr lang="en-US" sz="1600" dirty="0" err="1"/>
              <a:t>filepath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Checks that the target file is created (on CASTOR) </a:t>
            </a:r>
            <a:endParaRPr lang="en-US" sz="2000" dirty="0">
              <a:solidFill>
                <a:srgbClr val="000000"/>
              </a:solidFill>
            </a:endParaRP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Copy the new bookmark in </a:t>
            </a:r>
            <a:r>
              <a:rPr lang="en-US" sz="2000" b="1" dirty="0" err="1" smtClean="0">
                <a:solidFill>
                  <a:srgbClr val="000000"/>
                </a:solidFill>
              </a:rPr>
              <a:t>OnlineDataComplete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68096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04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complete_online.pl</a:t>
            </a:r>
            <a:r>
              <a:rPr lang="en-US" dirty="0" smtClean="0"/>
              <a:t>: check transfers and store file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Inspects the </a:t>
            </a:r>
            <a:r>
              <a:rPr lang="en-US" sz="2400" b="1" dirty="0" smtClean="0"/>
              <a:t>data</a:t>
            </a:r>
            <a:r>
              <a:rPr lang="en-US" sz="2400" dirty="0" smtClean="0"/>
              <a:t> directory (</a:t>
            </a:r>
            <a:r>
              <a:rPr lang="en-US" sz="2400" b="1" dirty="0" smtClean="0"/>
              <a:t>/merger/</a:t>
            </a:r>
            <a:r>
              <a:rPr lang="en-US" sz="2400" b="1" dirty="0" err="1" smtClean="0"/>
              <a:t>cdr</a:t>
            </a:r>
            <a:r>
              <a:rPr lang="en-US" sz="2400" dirty="0" smtClean="0"/>
              <a:t>) checking, for each data file, the corresponding bookmarks in </a:t>
            </a:r>
            <a:r>
              <a:rPr lang="en-US" sz="2400" dirty="0" err="1" smtClean="0"/>
              <a:t>OnlineTransfer</a:t>
            </a:r>
            <a:r>
              <a:rPr lang="en-US" sz="2400" b="1" dirty="0" err="1" smtClean="0"/>
              <a:t>Start</a:t>
            </a:r>
            <a:r>
              <a:rPr lang="en-US" sz="2400" dirty="0"/>
              <a:t>/</a:t>
            </a:r>
            <a:r>
              <a:rPr lang="en-US" sz="2400" b="1" dirty="0" smtClean="0"/>
              <a:t>Stop</a:t>
            </a:r>
            <a:r>
              <a:rPr lang="en-US" sz="2400" dirty="0" smtClean="0"/>
              <a:t>/</a:t>
            </a:r>
            <a:r>
              <a:rPr lang="en-US" sz="2400" b="1" dirty="0" smtClean="0"/>
              <a:t>Complete</a:t>
            </a:r>
            <a:r>
              <a:rPr lang="en-US" sz="2400" dirty="0"/>
              <a:t>:</a:t>
            </a:r>
            <a:endParaRPr lang="en-US" sz="2400" dirty="0" smtClean="0"/>
          </a:p>
          <a:p>
            <a:pPr lvl="1"/>
            <a:r>
              <a:rPr lang="en-US" sz="2200" dirty="0" smtClean="0"/>
              <a:t>Expects </a:t>
            </a:r>
            <a:r>
              <a:rPr lang="en-US" sz="2200" b="1" dirty="0" smtClean="0">
                <a:solidFill>
                  <a:srgbClr val="000000"/>
                </a:solidFill>
              </a:rPr>
              <a:t>1110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/>
              <a:t>as starting state: transfer command successfully completed: file exists and size matches, checked by </a:t>
            </a:r>
            <a:r>
              <a:rPr lang="en-US" sz="2200" b="1" dirty="0" smtClean="0"/>
              <a:t>submitStage0.pl</a:t>
            </a:r>
          </a:p>
          <a:p>
            <a:pPr lvl="1"/>
            <a:r>
              <a:rPr lang="en-US" sz="2200" dirty="0" smtClean="0"/>
              <a:t>Produces </a:t>
            </a:r>
            <a:r>
              <a:rPr lang="en-US" sz="2200" b="1" dirty="0" smtClean="0">
                <a:solidFill>
                  <a:srgbClr val="000000"/>
                </a:solidFill>
              </a:rPr>
              <a:t>1111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/>
              <a:t>as final state, </a:t>
            </a:r>
            <a:r>
              <a:rPr lang="en-US" sz="2200" b="1" dirty="0" smtClean="0"/>
              <a:t>copying</a:t>
            </a:r>
            <a:r>
              <a:rPr lang="en-US" sz="2200" dirty="0" smtClean="0"/>
              <a:t> the bookmark file from </a:t>
            </a:r>
            <a:r>
              <a:rPr lang="en-US" sz="2200" dirty="0" err="1" smtClean="0"/>
              <a:t>OnlineTransferStop</a:t>
            </a:r>
            <a:r>
              <a:rPr lang="en-US" sz="2200" dirty="0" smtClean="0"/>
              <a:t> to </a:t>
            </a:r>
            <a:r>
              <a:rPr lang="en-US" sz="2200" dirty="0" err="1" smtClean="0"/>
              <a:t>OnlineDataComplete</a:t>
            </a:r>
            <a:endParaRPr lang="en-US" sz="2200" dirty="0" smtClean="0"/>
          </a:p>
          <a:p>
            <a:pPr lvl="1"/>
            <a:r>
              <a:rPr lang="en-US" sz="2200" dirty="0" smtClean="0"/>
              <a:t>Any other bookmark state is an anomalous condition:</a:t>
            </a:r>
          </a:p>
          <a:p>
            <a:pPr lvl="2"/>
            <a:r>
              <a:rPr lang="en-US" sz="2000" b="1" dirty="0" smtClean="0"/>
              <a:t>1100</a:t>
            </a:r>
            <a:r>
              <a:rPr lang="en-US" sz="2000" dirty="0" smtClean="0"/>
              <a:t>: transfer started but never acknowledged completion:</a:t>
            </a:r>
          </a:p>
          <a:p>
            <a:pPr lvl="3"/>
            <a:r>
              <a:rPr lang="en-US" sz="1900" dirty="0" smtClean="0"/>
              <a:t>Just remove bookmark and let </a:t>
            </a:r>
            <a:r>
              <a:rPr lang="en-US" sz="1900" b="1" dirty="0" smtClean="0"/>
              <a:t>submitStage0.pl</a:t>
            </a:r>
            <a:r>
              <a:rPr lang="en-US" sz="1900" dirty="0" smtClean="0"/>
              <a:t> retry the transfer…</a:t>
            </a:r>
          </a:p>
          <a:p>
            <a:pPr lvl="2"/>
            <a:r>
              <a:rPr lang="en-US" sz="2000" b="1" dirty="0" smtClean="0"/>
              <a:t>10xx</a:t>
            </a:r>
            <a:r>
              <a:rPr lang="en-US" sz="2000" dirty="0" smtClean="0"/>
              <a:t>: something strange happened: no starting bookmark…</a:t>
            </a:r>
          </a:p>
          <a:p>
            <a:pPr lvl="3"/>
            <a:r>
              <a:rPr lang="en-US" sz="1900" dirty="0" smtClean="0">
                <a:solidFill>
                  <a:srgbClr val="C64847"/>
                </a:solidFill>
              </a:rPr>
              <a:t>I</a:t>
            </a:r>
            <a:r>
              <a:rPr lang="en-US" sz="1900" dirty="0" smtClean="0">
                <a:solidFill>
                  <a:schemeClr val="accent6"/>
                </a:solidFill>
              </a:rPr>
              <a:t>ssue: no check, e.g. no comparison with </a:t>
            </a:r>
            <a:r>
              <a:rPr lang="en-US" sz="1900" b="1" dirty="0" err="1" smtClean="0">
                <a:solidFill>
                  <a:schemeClr val="accent6"/>
                </a:solidFill>
              </a:rPr>
              <a:t>OnlineDataComplete</a:t>
            </a:r>
            <a:r>
              <a:rPr lang="en-US" sz="1900" dirty="0" smtClean="0">
                <a:solidFill>
                  <a:schemeClr val="accent6"/>
                </a:solidFill>
              </a:rPr>
              <a:t>, the place where the initial bookmark  is created the first time, and no action taken</a:t>
            </a:r>
          </a:p>
        </p:txBody>
      </p:sp>
    </p:spTree>
    <p:extLst>
      <p:ext uri="{BB962C8B-B14F-4D97-AF65-F5344CB8AC3E}">
        <p14:creationId xmlns:p14="http://schemas.microsoft.com/office/powerpoint/2010/main" val="147500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Bookmarks mechanism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7241"/>
              </p:ext>
            </p:extLst>
          </p:nvPr>
        </p:nvGraphicFramePr>
        <p:xfrm>
          <a:off x="201352" y="2138680"/>
          <a:ext cx="8810697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529"/>
                <a:gridCol w="1072407"/>
                <a:gridCol w="1285543"/>
                <a:gridCol w="1285542"/>
                <a:gridCol w="1564334"/>
                <a:gridCol w="867354"/>
                <a:gridCol w="1328117"/>
                <a:gridCol w="1054871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DataStop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TransferStart</a:t>
                      </a:r>
                      <a:endParaRPr lang="en-US" sz="1400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TransferStop</a:t>
                      </a:r>
                      <a:endParaRPr lang="en-US" sz="1400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TransferComplete</a:t>
                      </a:r>
                      <a:endParaRPr lang="en-US" sz="1400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DataLKr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DataComplete</a:t>
                      </a:r>
                      <a:endParaRPr lang="en-US" sz="1400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DataClear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79250" y="3575329"/>
            <a:ext cx="2295208" cy="577081"/>
          </a:xfrm>
          <a:prstGeom prst="rect">
            <a:avLst/>
          </a:prstGeom>
          <a:solidFill>
            <a:srgbClr val="F5C4CB"/>
          </a:solidFill>
        </p:spPr>
        <p:txBody>
          <a:bodyPr wrap="square">
            <a:spAutoFit/>
          </a:bodyPr>
          <a:lstStyle/>
          <a:p>
            <a:r>
              <a:rPr lang="is-IS" sz="1050" dirty="0"/>
              <a:t>/merger/cdr/cdr00001029-0000.dat</a:t>
            </a:r>
          </a:p>
          <a:p>
            <a:r>
              <a:rPr lang="it-IT" sz="1050" dirty="0" err="1"/>
              <a:t>size</a:t>
            </a:r>
            <a:r>
              <a:rPr lang="it-IT" sz="1050" dirty="0"/>
              <a:t>: 2910268</a:t>
            </a:r>
          </a:p>
          <a:p>
            <a:r>
              <a:rPr lang="en-US" sz="1050" dirty="0" err="1"/>
              <a:t>datetime</a:t>
            </a:r>
            <a:r>
              <a:rPr lang="en-US" sz="1050" dirty="0"/>
              <a:t>: 14-10-13_14:26:44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0107" y="4260889"/>
            <a:ext cx="3570834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sz="1050" dirty="0"/>
              <a:t>/</a:t>
            </a:r>
            <a:r>
              <a:rPr lang="pl-PL" sz="1050" dirty="0" err="1"/>
              <a:t>castor</a:t>
            </a:r>
            <a:r>
              <a:rPr lang="pl-PL" sz="1050" dirty="0"/>
              <a:t>/</a:t>
            </a:r>
            <a:r>
              <a:rPr lang="pl-PL" sz="1050" dirty="0" err="1"/>
              <a:t>cern.ch</a:t>
            </a:r>
            <a:r>
              <a:rPr lang="pl-PL" sz="1050" dirty="0"/>
              <a:t>/na62/data/2013/</a:t>
            </a:r>
            <a:r>
              <a:rPr lang="pl-PL" sz="1050" dirty="0" err="1"/>
              <a:t>raw</a:t>
            </a:r>
            <a:r>
              <a:rPr lang="pl-PL" sz="1050" dirty="0"/>
              <a:t>/</a:t>
            </a:r>
            <a:r>
              <a:rPr lang="pl-PL" sz="1050" dirty="0" err="1"/>
              <a:t>tmp</a:t>
            </a:r>
            <a:r>
              <a:rPr lang="pl-PL" sz="1050" dirty="0"/>
              <a:t>/cdr00001029-0000.</a:t>
            </a:r>
            <a:r>
              <a:rPr lang="pl-PL" sz="1050" dirty="0" smtClean="0"/>
              <a:t>dat </a:t>
            </a:r>
            <a:r>
              <a:rPr lang="pl-PL" sz="1050" b="1" dirty="0" smtClean="0"/>
              <a:t>/</a:t>
            </a:r>
            <a:r>
              <a:rPr lang="pl-PL" sz="1050" b="1" dirty="0" err="1"/>
              <a:t>merger</a:t>
            </a:r>
            <a:r>
              <a:rPr lang="pl-PL" sz="1050" b="1" dirty="0"/>
              <a:t>/</a:t>
            </a:r>
            <a:r>
              <a:rPr lang="pl-PL" sz="1050" b="1" dirty="0" err="1"/>
              <a:t>cdr</a:t>
            </a:r>
            <a:r>
              <a:rPr lang="pl-PL" sz="1050" b="1" dirty="0"/>
              <a:t>/cdr00001029-0000.dat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6792" y="4772571"/>
            <a:ext cx="3507475" cy="430887"/>
          </a:xfrm>
          <a:prstGeom prst="rect">
            <a:avLst/>
          </a:prstGeom>
          <a:solidFill>
            <a:srgbClr val="F6CFB9"/>
          </a:solidFill>
        </p:spPr>
        <p:txBody>
          <a:bodyPr wrap="square">
            <a:spAutoFit/>
          </a:bodyPr>
          <a:lstStyle/>
          <a:p>
            <a:r>
              <a:rPr lang="pl-PL" sz="1050" dirty="0"/>
              <a:t>/</a:t>
            </a:r>
            <a:r>
              <a:rPr lang="pl-PL" sz="1050" dirty="0" err="1"/>
              <a:t>castor</a:t>
            </a:r>
            <a:r>
              <a:rPr lang="pl-PL" sz="1050" dirty="0"/>
              <a:t>/</a:t>
            </a:r>
            <a:r>
              <a:rPr lang="pl-PL" sz="1050" dirty="0" err="1"/>
              <a:t>cern.ch</a:t>
            </a:r>
            <a:r>
              <a:rPr lang="pl-PL" sz="1050" dirty="0"/>
              <a:t>/na62/data/2013/</a:t>
            </a:r>
            <a:r>
              <a:rPr lang="pl-PL" sz="1050" dirty="0" err="1"/>
              <a:t>raw</a:t>
            </a:r>
            <a:r>
              <a:rPr lang="pl-PL" sz="1050" dirty="0"/>
              <a:t>/</a:t>
            </a:r>
            <a:r>
              <a:rPr lang="pl-PL" sz="1050" dirty="0" err="1"/>
              <a:t>tmp</a:t>
            </a:r>
            <a:r>
              <a:rPr lang="pl-PL" sz="1050" dirty="0"/>
              <a:t>/cdr00001029-0000.dat </a:t>
            </a:r>
            <a:r>
              <a:rPr lang="pl-PL" sz="1050" b="1" dirty="0"/>
              <a:t>/</a:t>
            </a:r>
            <a:r>
              <a:rPr lang="pl-PL" sz="1050" b="1" dirty="0" err="1"/>
              <a:t>merger</a:t>
            </a:r>
            <a:r>
              <a:rPr lang="pl-PL" sz="1050" b="1" dirty="0"/>
              <a:t>/</a:t>
            </a:r>
            <a:r>
              <a:rPr lang="pl-PL" sz="1050" b="1" dirty="0" err="1"/>
              <a:t>cdr</a:t>
            </a:r>
            <a:r>
              <a:rPr lang="pl-PL" sz="1050" b="1" dirty="0"/>
              <a:t>/cdr00001029-0000.dat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7834" y="5414684"/>
            <a:ext cx="2592865" cy="5770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s-IS" sz="1050" b="1" dirty="0"/>
              <a:t>/merger/cdr/cdr00001029-0000.dat</a:t>
            </a:r>
          </a:p>
          <a:p>
            <a:r>
              <a:rPr lang="it-IT" sz="1050" dirty="0" err="1"/>
              <a:t>size</a:t>
            </a:r>
            <a:r>
              <a:rPr lang="it-IT" sz="1050" dirty="0"/>
              <a:t>: 2910268</a:t>
            </a:r>
          </a:p>
          <a:p>
            <a:r>
              <a:rPr lang="en-US" sz="1050" dirty="0" err="1"/>
              <a:t>datetime</a:t>
            </a:r>
            <a:r>
              <a:rPr lang="en-US" sz="1050" dirty="0"/>
              <a:t>: 14-10-13_14:26:44</a:t>
            </a:r>
          </a:p>
        </p:txBody>
      </p:sp>
      <p:cxnSp>
        <p:nvCxnSpPr>
          <p:cNvPr id="11" name="Curved Connector 10"/>
          <p:cNvCxnSpPr>
            <a:stCxn id="9" idx="1"/>
            <a:endCxn id="6" idx="1"/>
          </p:cNvCxnSpPr>
          <p:nvPr/>
        </p:nvCxnSpPr>
        <p:spPr>
          <a:xfrm rot="10800000">
            <a:off x="1279250" y="3863871"/>
            <a:ext cx="4938584" cy="1839355"/>
          </a:xfrm>
          <a:prstGeom prst="curvedConnector3">
            <a:avLst>
              <a:gd name="adj1" fmla="val 121597"/>
            </a:avLst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33" idx="3"/>
            <a:endCxn id="9" idx="2"/>
          </p:cNvCxnSpPr>
          <p:nvPr/>
        </p:nvCxnSpPr>
        <p:spPr>
          <a:xfrm flipV="1">
            <a:off x="7192276" y="5991765"/>
            <a:ext cx="321991" cy="591835"/>
          </a:xfrm>
          <a:prstGeom prst="curvedConnector2">
            <a:avLst/>
          </a:prstGeom>
          <a:ln w="381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85921" y="6398934"/>
            <a:ext cx="90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merger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1352" y="533389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submitStage0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91759" y="4980049"/>
            <a:ext cx="181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omplete-online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4" name="Curved Connector 43"/>
          <p:cNvCxnSpPr>
            <a:endCxn id="8" idx="1"/>
          </p:cNvCxnSpPr>
          <p:nvPr/>
        </p:nvCxnSpPr>
        <p:spPr>
          <a:xfrm>
            <a:off x="2985261" y="4772571"/>
            <a:ext cx="1021531" cy="215444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>
            <a:off x="1528022" y="4260889"/>
            <a:ext cx="860136" cy="294725"/>
          </a:xfrm>
          <a:prstGeom prst="curvedConnector3">
            <a:avLst>
              <a:gd name="adj1" fmla="val -234"/>
            </a:avLst>
          </a:prstGeom>
          <a:ln w="38100" cmpd="sng">
            <a:solidFill>
              <a:srgbClr val="B482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412" y="6249524"/>
            <a:ext cx="344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Practically, a file-system </a:t>
            </a:r>
            <a:r>
              <a:rPr lang="en-US" b="1" dirty="0" smtClean="0"/>
              <a:t>database</a:t>
            </a:r>
          </a:p>
          <a:p>
            <a:r>
              <a:rPr lang="en-US" dirty="0" smtClean="0"/>
              <a:t>But </a:t>
            </a:r>
            <a:r>
              <a:rPr lang="en-US" b="1" dirty="0" smtClean="0"/>
              <a:t>consistency not assured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01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in /merger/</a:t>
            </a:r>
            <a:r>
              <a:rPr lang="en-US" dirty="0" err="1" smtClean="0"/>
              <a:t>bkm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54821"/>
              </p:ext>
            </p:extLst>
          </p:nvPr>
        </p:nvGraphicFramePr>
        <p:xfrm>
          <a:off x="201352" y="2138680"/>
          <a:ext cx="8810697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529"/>
                <a:gridCol w="1072407"/>
                <a:gridCol w="1285543"/>
                <a:gridCol w="1285542"/>
                <a:gridCol w="1564334"/>
                <a:gridCol w="867354"/>
                <a:gridCol w="1328117"/>
                <a:gridCol w="1054871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DataStop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TransferStart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TransferStop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TransferComplete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DataLKr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DataComplete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DataClear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1352" y="4274804"/>
            <a:ext cx="793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0000010 </a:t>
            </a:r>
            <a:r>
              <a:rPr lang="pl-PL" dirty="0" smtClean="0"/>
              <a:t>(</a:t>
            </a:r>
            <a:r>
              <a:rPr lang="pl-PL" b="1" dirty="0" smtClean="0"/>
              <a:t>56012 </a:t>
            </a:r>
            <a:r>
              <a:rPr lang="pl-PL" dirty="0" err="1" smtClean="0"/>
              <a:t>entries</a:t>
            </a:r>
            <a:r>
              <a:rPr lang="pl-PL" dirty="0" smtClean="0"/>
              <a:t>)</a:t>
            </a:r>
            <a:endParaRPr lang="pl-PL" dirty="0"/>
          </a:p>
          <a:p>
            <a:endParaRPr lang="cs-CZ" dirty="0" smtClean="0"/>
          </a:p>
          <a:p>
            <a:r>
              <a:rPr lang="ro-RO" dirty="0" smtClean="0"/>
              <a:t>...</a:t>
            </a:r>
          </a:p>
          <a:p>
            <a:r>
              <a:rPr lang="ro-RO" dirty="0" smtClean="0"/>
              <a:t>cdr00004006</a:t>
            </a:r>
            <a:r>
              <a:rPr lang="ro-RO" dirty="0"/>
              <a:t>-0001_27.dat mask: 0000010</a:t>
            </a:r>
          </a:p>
          <a:p>
            <a:r>
              <a:rPr lang="cs-CZ" dirty="0" smtClean="0"/>
              <a:t>...</a:t>
            </a:r>
          </a:p>
          <a:p>
            <a:endParaRPr lang="cs-CZ" dirty="0" smtClean="0"/>
          </a:p>
          <a:p>
            <a:r>
              <a:rPr lang="cs-CZ" b="1" dirty="0" smtClean="0"/>
              <a:t>Not in CASTOR</a:t>
            </a:r>
            <a:endParaRPr lang="cs-C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86600" y="4386501"/>
            <a:ext cx="3201042" cy="646331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 be processed from the start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(as produced from the merger)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4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in /merger/</a:t>
            </a:r>
            <a:r>
              <a:rPr lang="en-US" dirty="0" err="1" smtClean="0"/>
              <a:t>bkm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332"/>
              </p:ext>
            </p:extLst>
          </p:nvPr>
        </p:nvGraphicFramePr>
        <p:xfrm>
          <a:off x="201352" y="2138680"/>
          <a:ext cx="8810697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529"/>
                <a:gridCol w="1072407"/>
                <a:gridCol w="1285543"/>
                <a:gridCol w="1285542"/>
                <a:gridCol w="1564334"/>
                <a:gridCol w="867354"/>
                <a:gridCol w="1328117"/>
                <a:gridCol w="1054871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DataStop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TransferStart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TransferStop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TransferComplete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DataLKr</a:t>
                      </a:r>
                      <a:endParaRPr lang="en-US" sz="1400" dirty="0"/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DataComplete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DataClear</a:t>
                      </a:r>
                      <a:endParaRPr lang="en-US" sz="1400" dirty="0"/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64847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C64847"/>
                        </a:solidFill>
                      </a:endParaRPr>
                    </a:p>
                  </a:txBody>
                  <a:tcPr>
                    <a:solidFill>
                      <a:srgbClr val="D4D4D6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1352" y="4274804"/>
            <a:ext cx="793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0111010 (</a:t>
            </a:r>
            <a:r>
              <a:rPr lang="en-US" b="1" dirty="0"/>
              <a:t>22391</a:t>
            </a:r>
            <a:r>
              <a:rPr lang="cs-CZ" dirty="0" smtClean="0"/>
              <a:t> </a:t>
            </a:r>
            <a:r>
              <a:rPr lang="cs-CZ" dirty="0" err="1"/>
              <a:t>entries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...</a:t>
            </a:r>
          </a:p>
          <a:p>
            <a:r>
              <a:rPr lang="ro-RO" dirty="0"/>
              <a:t>cdr00001029-</a:t>
            </a:r>
            <a:r>
              <a:rPr lang="ro-RO" dirty="0" smtClean="0"/>
              <a:t>0098.dat</a:t>
            </a:r>
          </a:p>
          <a:p>
            <a:r>
              <a:rPr lang="ro-RO" dirty="0" smtClean="0"/>
              <a:t>cdr00001029</a:t>
            </a:r>
            <a:r>
              <a:rPr lang="ro-RO" dirty="0"/>
              <a:t>-0099.</a:t>
            </a:r>
            <a:r>
              <a:rPr lang="ro-RO" dirty="0" smtClean="0"/>
              <a:t>dat</a:t>
            </a:r>
          </a:p>
          <a:p>
            <a:r>
              <a:rPr lang="cs-CZ" dirty="0" smtClean="0"/>
              <a:t>...</a:t>
            </a:r>
          </a:p>
          <a:p>
            <a:endParaRPr lang="ro-RO" dirty="0"/>
          </a:p>
          <a:p>
            <a:r>
              <a:rPr lang="ro-RO" b="1" dirty="0"/>
              <a:t>Found in CASTOR</a:t>
            </a:r>
          </a:p>
          <a:p>
            <a:endParaRPr lang="cs-CZ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20773" y="4386501"/>
            <a:ext cx="4366027" cy="1754327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Successfully completed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Check match between CASTOR and merger disk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Candidates to be put in the file database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Candidates to be deleted from merger disk when needed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25535</TotalTime>
  <Words>2330</Words>
  <Application>Microsoft Macintosh PowerPoint</Application>
  <PresentationFormat>On-screen Show (4:3)</PresentationFormat>
  <Paragraphs>498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Module</vt:lpstr>
      <vt:lpstr>Restart and modifications to CDR (september 2014)</vt:lpstr>
      <vt:lpstr>Objectives</vt:lpstr>
      <vt:lpstr>Summary of CDR mechanism</vt:lpstr>
      <vt:lpstr>Scripts</vt:lpstr>
      <vt:lpstr>submitStage0.pl: submit transfers</vt:lpstr>
      <vt:lpstr>complete_online.pl: check transfers and store file locations</vt:lpstr>
      <vt:lpstr>Bookmarks mechanism</vt:lpstr>
      <vt:lpstr>Files in /merger/bkm</vt:lpstr>
      <vt:lpstr>Files in /merger/bkm</vt:lpstr>
      <vt:lpstr>Files in /merger/bkm</vt:lpstr>
      <vt:lpstr>Files in /merger/bkm</vt:lpstr>
      <vt:lpstr>/merger/bkm/DataLKr</vt:lpstr>
      <vt:lpstr>Files on CASTOR… </vt:lpstr>
      <vt:lpstr>After many checks…</vt:lpstr>
      <vt:lpstr>Modifications/1</vt:lpstr>
      <vt:lpstr>Modifications/2</vt:lpstr>
      <vt:lpstr>Details on configuration</vt:lpstr>
      <vt:lpstr>Modifications/3</vt:lpstr>
      <vt:lpstr>Modifications/4</vt:lpstr>
      <vt:lpstr>Modifications/5</vt:lpstr>
      <vt:lpstr>Naming conventions</vt:lpstr>
      <vt:lpstr>na62_bk schema</vt:lpstr>
      <vt:lpstr>na62_bk schema</vt:lpstr>
      <vt:lpstr>na62_bk schema: link files to burst</vt:lpstr>
      <vt:lpstr>Start testing</vt:lpstr>
      <vt:lpstr>na62_bk web interface</vt:lpstr>
      <vt:lpstr>na62_bk web interface</vt:lpstr>
      <vt:lpstr>Modifications/5</vt:lpstr>
      <vt:lpstr>Further evolutions…</vt:lpstr>
      <vt:lpstr>Test replication</vt:lpstr>
      <vt:lpstr>Online and offline replicas</vt:lpstr>
      <vt:lpstr>Fail-safe</vt:lpstr>
      <vt:lpstr>Mergers disk space</vt:lpstr>
      <vt:lpstr>To do before restarting CDR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Valente</dc:creator>
  <cp:lastModifiedBy>Paolo Valente</cp:lastModifiedBy>
  <cp:revision>127</cp:revision>
  <dcterms:created xsi:type="dcterms:W3CDTF">2014-07-11T09:22:11Z</dcterms:created>
  <dcterms:modified xsi:type="dcterms:W3CDTF">2014-09-04T07:49:03Z</dcterms:modified>
</cp:coreProperties>
</file>