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90" r:id="rId3"/>
    <p:sldId id="258" r:id="rId4"/>
    <p:sldId id="292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3" r:id="rId13"/>
    <p:sldId id="335" r:id="rId14"/>
    <p:sldId id="337" r:id="rId15"/>
    <p:sldId id="322" r:id="rId16"/>
    <p:sldId id="336" r:id="rId17"/>
    <p:sldId id="33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aria" initials="" lastIdx="11" clrIdx="0"/>
  <p:cmAuthor id="1" name="Ilaria" initials="I" lastIdx="2" clrIdx="1">
    <p:extLst>
      <p:ext uri="{19B8F6BF-5375-455C-9EA6-DF929625EA0E}">
        <p15:presenceInfo xmlns:p15="http://schemas.microsoft.com/office/powerpoint/2012/main" userId="Il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990033"/>
    <a:srgbClr val="000822"/>
    <a:srgbClr val="7A8686"/>
    <a:srgbClr val="666699"/>
    <a:srgbClr val="F90909"/>
    <a:srgbClr val="F9F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3367" autoAdjust="0"/>
  </p:normalViewPr>
  <p:slideViewPr>
    <p:cSldViewPr>
      <p:cViewPr varScale="1">
        <p:scale>
          <a:sx n="83" d="100"/>
          <a:sy n="83" d="100"/>
        </p:scale>
        <p:origin x="1618" y="48"/>
      </p:cViewPr>
      <p:guideLst>
        <p:guide orient="horz" pos="32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A262583A-51AC-4F94-ABAE-AE591CA04A8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9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AF89F-8A64-4D12-A2F1-471F8EED2585}" type="slidenum">
              <a:rPr lang="it-IT"/>
              <a:pPr/>
              <a:t>1</a:t>
            </a:fld>
            <a:endParaRPr lang="it-IT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31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988C4-A93A-4E21-8825-F162AF40160B}" type="slidenum">
              <a:rPr lang="it-IT"/>
              <a:pPr/>
              <a:t>3</a:t>
            </a:fld>
            <a:endParaRPr lang="it-I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134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15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90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9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42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40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583A-51AC-4F94-ABAE-AE591CA04A8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00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988C4-A93A-4E21-8825-F162AF40160B}" type="slidenum">
              <a:rPr lang="it-IT"/>
              <a:pPr/>
              <a:t>14</a:t>
            </a:fld>
            <a:endParaRPr lang="it-I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84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40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BD3A3F-4CAE-4F72-9D9F-F112D451ECE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448B2-3BA8-4DA5-9538-F12985B53B18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8AABEF-7054-4E8D-84F9-66549468193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89A57-47AB-4CA8-A1C1-E0632E771AA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6845E-F131-4336-BF1B-4F8A611168C4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1EE83A-6C35-4CF2-9DA5-64C2E10CAF9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B2D58-184E-4767-8D7B-1695AC4E6B8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05AB5-FD6F-45C0-A7D3-93926556801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D45142-12D7-4BC9-89E4-96BEA2BA393D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A9BBC-E611-4B95-A19A-AB87380A233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8CBA92-8936-4A0D-B03B-6474B90D9EB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4DADC-614F-4891-B83A-86C52A5E7BF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3D7C3-8977-4BDA-A734-28B8806EDF72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28B57-3BAB-4CA7-A1B4-2B5B4CBA4DB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63DE26EF-750F-4A4A-B413-E07E7FEB6722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0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-171450"/>
            <a:ext cx="7772400" cy="1736725"/>
          </a:xfrm>
        </p:spPr>
        <p:txBody>
          <a:bodyPr/>
          <a:lstStyle/>
          <a:p>
            <a:r>
              <a:rPr lang="it-IT" sz="4000" b="0" smtClean="0">
                <a:latin typeface="Arial" charset="0"/>
              </a:rPr>
              <a:t/>
            </a:r>
            <a:br>
              <a:rPr lang="it-IT" sz="4000" b="0" smtClean="0">
                <a:latin typeface="Arial" charset="0"/>
              </a:rPr>
            </a:br>
            <a:endParaRPr lang="it-IT" sz="4000" b="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987115"/>
            <a:ext cx="6781800" cy="1944216"/>
          </a:xfrm>
        </p:spPr>
        <p:txBody>
          <a:bodyPr/>
          <a:lstStyle/>
          <a:p>
            <a:r>
              <a:rPr lang="it-IT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PC-</a:t>
            </a:r>
            <a:r>
              <a:rPr lang="it-IT" sz="3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based</a:t>
            </a:r>
            <a:r>
              <a:rPr lang="it-IT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L0TP</a:t>
            </a:r>
          </a:p>
          <a:p>
            <a:r>
              <a:rPr lang="it-IT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Status Report</a:t>
            </a:r>
            <a:endParaRPr lang="it-IT" sz="3600" b="1" dirty="0"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42595" y="2548177"/>
            <a:ext cx="7221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“on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behalf of the Ferrara L0TP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Group”</a:t>
            </a:r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31840" y="458112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Ilaria</a:t>
            </a:r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Neri</a:t>
            </a:r>
            <a:endParaRPr lang="en-US" sz="28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2000" b="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University of Ferrara and INFN - Italy</a:t>
            </a:r>
            <a:endParaRPr lang="en-US" sz="2000" b="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7584" y="6461125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i="1" dirty="0" smtClean="0"/>
              <a:t>Ferrara, September 02, 2014</a:t>
            </a:r>
            <a:endParaRPr lang="en-US" sz="2000" b="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33470"/>
            <a:ext cx="4320000" cy="2880000"/>
          </a:xfrm>
          <a:prstGeom prst="rect">
            <a:avLst/>
          </a:prstGeom>
        </p:spPr>
      </p:pic>
      <p:pic>
        <p:nvPicPr>
          <p:cNvPr id="8" name="Picture 12" descr="un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6" y="0"/>
            <a:ext cx="611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5695950"/>
            <a:ext cx="1819275" cy="1162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7492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07504" y="3429000"/>
            <a:ext cx="4320480" cy="288032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trigger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 smtClean="0"/>
              <a:t>Latency</a:t>
            </a:r>
            <a:r>
              <a:rPr lang="it-IT" sz="2000" dirty="0" smtClean="0"/>
              <a:t> </a:t>
            </a:r>
            <a:r>
              <a:rPr lang="it-IT" sz="2000" dirty="0" err="1" smtClean="0"/>
              <a:t>programmable</a:t>
            </a:r>
            <a:r>
              <a:rPr lang="it-IT" sz="2000" dirty="0" smtClean="0"/>
              <a:t> up to 1.6 ms.</a:t>
            </a:r>
          </a:p>
          <a:p>
            <a:r>
              <a:rPr lang="it-IT" sz="2000" dirty="0" smtClean="0"/>
              <a:t>LTU in global mode.</a:t>
            </a:r>
          </a:p>
          <a:p>
            <a:r>
              <a:rPr lang="it-IT" sz="2000" dirty="0" err="1" smtClean="0"/>
              <a:t>Triggers</a:t>
            </a:r>
            <a:r>
              <a:rPr lang="it-IT" sz="2000" dirty="0" smtClean="0"/>
              <a:t> are </a:t>
            </a:r>
            <a:r>
              <a:rPr lang="it-IT" sz="2000" dirty="0" err="1" smtClean="0"/>
              <a:t>generated</a:t>
            </a:r>
            <a:r>
              <a:rPr lang="it-IT" sz="2000" dirty="0" smtClean="0"/>
              <a:t> </a:t>
            </a:r>
            <a:r>
              <a:rPr lang="it-IT" sz="2000" dirty="0"/>
              <a:t>inside the </a:t>
            </a:r>
            <a:r>
              <a:rPr lang="it-IT" sz="2000" dirty="0" smtClean="0"/>
              <a:t>FPGA via the </a:t>
            </a:r>
            <a:r>
              <a:rPr lang="it-IT" sz="2000" dirty="0" err="1" smtClean="0"/>
              <a:t>external</a:t>
            </a:r>
            <a:r>
              <a:rPr lang="it-IT" sz="2000" dirty="0" smtClean="0"/>
              <a:t> computer. </a:t>
            </a:r>
            <a:r>
              <a:rPr lang="it-IT" sz="2000" dirty="0" err="1" smtClean="0"/>
              <a:t>After</a:t>
            </a:r>
            <a:r>
              <a:rPr lang="it-IT" sz="2000" dirty="0" smtClean="0"/>
              <a:t> </a:t>
            </a:r>
            <a:r>
              <a:rPr lang="it-IT" sz="2000" dirty="0" err="1" smtClean="0"/>
              <a:t>passing</a:t>
            </a:r>
            <a:r>
              <a:rPr lang="it-IT" sz="2000" dirty="0" smtClean="0"/>
              <a:t>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the </a:t>
            </a:r>
            <a:r>
              <a:rPr lang="it-IT" sz="2000" dirty="0" err="1"/>
              <a:t>F</a:t>
            </a:r>
            <a:r>
              <a:rPr lang="it-IT" sz="2000" dirty="0" err="1" smtClean="0"/>
              <a:t>ixed</a:t>
            </a:r>
            <a:r>
              <a:rPr lang="it-IT" sz="2000" dirty="0" smtClean="0"/>
              <a:t>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Unit, </a:t>
            </a:r>
            <a:r>
              <a:rPr lang="it-IT" sz="2000" dirty="0" err="1" smtClean="0"/>
              <a:t>they</a:t>
            </a:r>
            <a:r>
              <a:rPr lang="it-IT" sz="2000" dirty="0" smtClean="0"/>
              <a:t> are </a:t>
            </a:r>
            <a:r>
              <a:rPr lang="it-IT" sz="2000" dirty="0" err="1" smtClean="0"/>
              <a:t>sent</a:t>
            </a:r>
            <a:r>
              <a:rPr lang="it-IT" sz="2000" dirty="0" smtClean="0"/>
              <a:t> to the LTU (6 bit - trigger code)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transmits</a:t>
            </a:r>
            <a:r>
              <a:rPr lang="it-IT" sz="2000" dirty="0" smtClean="0"/>
              <a:t> </a:t>
            </a:r>
            <a:r>
              <a:rPr lang="it-IT" sz="2000" dirty="0" err="1" smtClean="0"/>
              <a:t>them</a:t>
            </a:r>
            <a:r>
              <a:rPr lang="it-IT" sz="2000" dirty="0" smtClean="0"/>
              <a:t> to the DE4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the TTC </a:t>
            </a:r>
            <a:r>
              <a:rPr lang="it-IT" sz="2000" dirty="0" err="1" smtClean="0"/>
              <a:t>board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4892469" y="4136519"/>
            <a:ext cx="1570577" cy="10215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DE4: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Fixed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latency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Unit</a:t>
            </a:r>
          </a:p>
        </p:txBody>
      </p:sp>
      <p:sp>
        <p:nvSpPr>
          <p:cNvPr id="8" name="Freccia in giù 7"/>
          <p:cNvSpPr/>
          <p:nvPr/>
        </p:nvSpPr>
        <p:spPr bwMode="auto">
          <a:xfrm rot="16200000">
            <a:off x="3977629" y="4305680"/>
            <a:ext cx="360040" cy="792088"/>
          </a:xfrm>
          <a:prstGeom prst="downArrow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6685455" y="6104413"/>
            <a:ext cx="720080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LTU</a:t>
            </a:r>
          </a:p>
        </p:txBody>
      </p:sp>
      <p:sp>
        <p:nvSpPr>
          <p:cNvPr id="13" name="Fumetto 3 12"/>
          <p:cNvSpPr/>
          <p:nvPr/>
        </p:nvSpPr>
        <p:spPr bwMode="auto">
          <a:xfrm>
            <a:off x="6829471" y="3817916"/>
            <a:ext cx="1152128" cy="519351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011111</a:t>
            </a: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4723923" y="5893111"/>
            <a:ext cx="853613" cy="7150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TTC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board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7930233" y="4392794"/>
            <a:ext cx="836750" cy="7150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TTC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board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5" name="Freccia a sinistra 24"/>
          <p:cNvSpPr/>
          <p:nvPr/>
        </p:nvSpPr>
        <p:spPr bwMode="auto">
          <a:xfrm>
            <a:off x="3671832" y="6122325"/>
            <a:ext cx="782921" cy="33175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2339752" y="5923647"/>
            <a:ext cx="988012" cy="7150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DE4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check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8" name="Fumetto 3 27"/>
          <p:cNvSpPr/>
          <p:nvPr/>
        </p:nvSpPr>
        <p:spPr bwMode="auto">
          <a:xfrm>
            <a:off x="1154587" y="4362393"/>
            <a:ext cx="1893385" cy="519351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Tc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= 011111</a:t>
            </a:r>
          </a:p>
        </p:txBody>
      </p:sp>
      <p:sp>
        <p:nvSpPr>
          <p:cNvPr id="29" name="Freccia a sinistra 28"/>
          <p:cNvSpPr/>
          <p:nvPr/>
        </p:nvSpPr>
        <p:spPr bwMode="auto">
          <a:xfrm>
            <a:off x="5740035" y="6124688"/>
            <a:ext cx="782921" cy="33175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30" name="Freccia in giù 29"/>
          <p:cNvSpPr/>
          <p:nvPr/>
        </p:nvSpPr>
        <p:spPr bwMode="auto">
          <a:xfrm rot="2578053">
            <a:off x="7888897" y="5267830"/>
            <a:ext cx="341383" cy="10359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31" name="Freccia in giù 30"/>
          <p:cNvSpPr/>
          <p:nvPr/>
        </p:nvSpPr>
        <p:spPr bwMode="auto">
          <a:xfrm rot="16200000">
            <a:off x="7146429" y="4461261"/>
            <a:ext cx="360040" cy="524582"/>
          </a:xfrm>
          <a:prstGeom prst="downArrow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987329"/>
            <a:ext cx="8280000" cy="4657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it-IT" sz="2000" dirty="0" err="1" smtClean="0"/>
              <a:t>Latency</a:t>
            </a:r>
            <a:r>
              <a:rPr lang="it-IT" sz="2000" dirty="0" smtClean="0"/>
              <a:t> set to 800 ns (32 clock </a:t>
            </a:r>
            <a:r>
              <a:rPr lang="it-IT" sz="2000" dirty="0" err="1" smtClean="0"/>
              <a:t>cycles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17 clock </a:t>
            </a:r>
            <a:r>
              <a:rPr lang="it-IT" sz="2000" dirty="0" err="1" smtClean="0"/>
              <a:t>cycles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triggers</a:t>
            </a:r>
            <a:endParaRPr lang="it-IT" sz="2000" dirty="0" smtClean="0"/>
          </a:p>
        </p:txBody>
      </p:sp>
      <p:sp>
        <p:nvSpPr>
          <p:cNvPr id="36" name="Fumetto 3 35"/>
          <p:cNvSpPr/>
          <p:nvPr/>
        </p:nvSpPr>
        <p:spPr bwMode="auto">
          <a:xfrm>
            <a:off x="4139952" y="2564904"/>
            <a:ext cx="2088232" cy="90886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Triggers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sent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to the LTU</a:t>
            </a:r>
          </a:p>
        </p:txBody>
      </p:sp>
      <p:sp>
        <p:nvSpPr>
          <p:cNvPr id="37" name="Fumetto 3 36"/>
          <p:cNvSpPr/>
          <p:nvPr/>
        </p:nvSpPr>
        <p:spPr bwMode="auto">
          <a:xfrm>
            <a:off x="755576" y="2370147"/>
            <a:ext cx="2520280" cy="1687890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Triggers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received</a:t>
            </a:r>
            <a:r>
              <a:rPr lang="it-IT" dirty="0"/>
              <a:t> </a:t>
            </a:r>
            <a:r>
              <a:rPr lang="it-IT" dirty="0" smtClean="0"/>
              <a:t>on the DE4 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from the LTU</a:t>
            </a:r>
          </a:p>
        </p:txBody>
      </p:sp>
      <p:sp>
        <p:nvSpPr>
          <p:cNvPr id="38" name="Fumetto 3 37"/>
          <p:cNvSpPr/>
          <p:nvPr/>
        </p:nvSpPr>
        <p:spPr bwMode="auto">
          <a:xfrm>
            <a:off x="1835696" y="5085184"/>
            <a:ext cx="3600400" cy="82230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…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Setting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the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registers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of the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FPGA and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TTCrq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4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3747"/>
            <a:ext cx="8229600" cy="1143000"/>
          </a:xfrm>
        </p:spPr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</a:t>
            </a:r>
            <a:r>
              <a:rPr lang="it-IT" dirty="0" err="1" smtClean="0"/>
              <a:t>triggers</a:t>
            </a:r>
            <a:endParaRPr lang="it-IT" dirty="0"/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457200" y="992210"/>
            <a:ext cx="8229600" cy="4525963"/>
          </a:xfrm>
        </p:spPr>
        <p:txBody>
          <a:bodyPr/>
          <a:lstStyle/>
          <a:p>
            <a:r>
              <a:rPr lang="it-IT" sz="2000" dirty="0" smtClean="0"/>
              <a:t>Data are in the </a:t>
            </a:r>
            <a:r>
              <a:rPr lang="it-IT" sz="2000" dirty="0" err="1" smtClean="0"/>
              <a:t>form</a:t>
            </a:r>
            <a:r>
              <a:rPr lang="it-IT" sz="2000" dirty="0" smtClean="0"/>
              <a:t>: </a:t>
            </a:r>
            <a:r>
              <a:rPr lang="it-IT" sz="2000" b="1" dirty="0" err="1" smtClean="0"/>
              <a:t>triggercode.timestamp.triggercounter</a:t>
            </a:r>
            <a:endParaRPr lang="it-IT" sz="2000" b="1" dirty="0" smtClean="0"/>
          </a:p>
          <a:p>
            <a:r>
              <a:rPr lang="it-IT" sz="2000" dirty="0" err="1"/>
              <a:t>T</a:t>
            </a:r>
            <a:r>
              <a:rPr lang="it-IT" sz="2000" dirty="0" err="1" smtClean="0"/>
              <a:t>riggers</a:t>
            </a:r>
            <a:r>
              <a:rPr lang="it-IT" sz="2000" dirty="0" smtClean="0"/>
              <a:t> are </a:t>
            </a:r>
            <a:r>
              <a:rPr lang="it-IT" sz="2000" dirty="0" err="1" smtClean="0"/>
              <a:t>correctly</a:t>
            </a:r>
            <a:r>
              <a:rPr lang="it-IT" sz="2000" dirty="0" smtClean="0"/>
              <a:t> </a:t>
            </a:r>
            <a:r>
              <a:rPr lang="it-IT" sz="2000" dirty="0" err="1" smtClean="0"/>
              <a:t>received</a:t>
            </a:r>
            <a:r>
              <a:rPr lang="it-IT" sz="2000" dirty="0" smtClean="0"/>
              <a:t> on the TTC </a:t>
            </a:r>
            <a:r>
              <a:rPr lang="it-IT" sz="2000" dirty="0" err="1" smtClean="0"/>
              <a:t>board</a:t>
            </a:r>
            <a:r>
              <a:rPr lang="it-IT" sz="2000" dirty="0" smtClean="0"/>
              <a:t>, 13 clock </a:t>
            </a:r>
            <a:r>
              <a:rPr lang="it-IT" sz="2000" dirty="0" err="1" smtClean="0"/>
              <a:t>cycles</a:t>
            </a:r>
            <a:r>
              <a:rPr lang="it-IT" sz="2000" dirty="0" smtClean="0"/>
              <a:t> </a:t>
            </a:r>
            <a:r>
              <a:rPr lang="it-IT" sz="2000" dirty="0" err="1" smtClean="0"/>
              <a:t>after</a:t>
            </a:r>
            <a:r>
              <a:rPr lang="it-IT" sz="2000" dirty="0" smtClean="0"/>
              <a:t> the </a:t>
            </a:r>
            <a:r>
              <a:rPr lang="it-IT" sz="2000" dirty="0" err="1" smtClean="0"/>
              <a:t>fixed</a:t>
            </a:r>
            <a:r>
              <a:rPr lang="it-IT" sz="2000" dirty="0" smtClean="0"/>
              <a:t>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</a:t>
            </a:r>
            <a:r>
              <a:rPr lang="it-IT" sz="2000" dirty="0" err="1" smtClean="0"/>
              <a:t>unit</a:t>
            </a:r>
            <a:r>
              <a:rPr lang="it-IT" sz="2000" dirty="0" smtClean="0"/>
              <a:t>.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7329"/>
            <a:ext cx="8280000" cy="465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25471"/>
            <a:ext cx="1699407" cy="9297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33730"/>
            <a:ext cx="1646063" cy="922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47664" y="3661338"/>
            <a:ext cx="40534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Triggercode.timestamp.triggercounter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3" y="3589756"/>
            <a:ext cx="3240000" cy="309294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7" y="3575297"/>
            <a:ext cx="3293274" cy="31074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103" y="-31456"/>
            <a:ext cx="8229600" cy="1143000"/>
          </a:xfrm>
        </p:spPr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endParaRPr lang="it-IT" sz="2000" dirty="0" smtClean="0"/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fixed</a:t>
            </a:r>
            <a:r>
              <a:rPr lang="it-IT" sz="2000" dirty="0" smtClean="0"/>
              <a:t>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trigger </a:t>
            </a:r>
            <a:r>
              <a:rPr lang="it-IT" sz="2000" dirty="0" err="1" smtClean="0"/>
              <a:t>logic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verified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Due </a:t>
            </a:r>
            <a:r>
              <a:rPr lang="it-IT" sz="2000" dirty="0"/>
              <a:t>to </a:t>
            </a:r>
            <a:r>
              <a:rPr lang="it-IT" sz="2000" dirty="0" err="1"/>
              <a:t>reading</a:t>
            </a:r>
            <a:r>
              <a:rPr lang="it-IT" sz="2000" dirty="0"/>
              <a:t> </a:t>
            </a:r>
            <a:r>
              <a:rPr lang="it-IT" sz="2000" dirty="0" err="1"/>
              <a:t>operation</a:t>
            </a:r>
            <a:r>
              <a:rPr lang="it-IT" sz="2000" dirty="0"/>
              <a:t> of </a:t>
            </a:r>
            <a:r>
              <a:rPr lang="it-IT" sz="2000" dirty="0" err="1"/>
              <a:t>memory</a:t>
            </a:r>
            <a:r>
              <a:rPr lang="it-IT" sz="2000" dirty="0"/>
              <a:t> </a:t>
            </a:r>
            <a:r>
              <a:rPr lang="it-IT" sz="2000" dirty="0" smtClean="0"/>
              <a:t>buffer, the </a:t>
            </a:r>
            <a:r>
              <a:rPr lang="it-IT" sz="2000" dirty="0" err="1" smtClean="0"/>
              <a:t>constant</a:t>
            </a:r>
            <a:r>
              <a:rPr lang="it-IT" sz="2000" dirty="0" smtClean="0"/>
              <a:t>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</a:t>
            </a:r>
            <a:r>
              <a:rPr lang="it-IT" sz="2000" dirty="0" err="1" smtClean="0"/>
              <a:t>module</a:t>
            </a:r>
            <a:r>
              <a:rPr lang="it-IT" sz="2000" dirty="0" smtClean="0"/>
              <a:t> </a:t>
            </a:r>
            <a:r>
              <a:rPr lang="it-IT" sz="2000" dirty="0" err="1" smtClean="0"/>
              <a:t>adds</a:t>
            </a:r>
            <a:r>
              <a:rPr lang="it-IT" sz="2000" dirty="0" smtClean="0"/>
              <a:t> 2 clock </a:t>
            </a:r>
            <a:r>
              <a:rPr lang="it-IT" sz="2000" dirty="0" err="1" smtClean="0"/>
              <a:t>cycles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timestamp</a:t>
            </a:r>
            <a:r>
              <a:rPr lang="it-IT" sz="2000" dirty="0" smtClean="0"/>
              <a:t> of </a:t>
            </a:r>
            <a:r>
              <a:rPr lang="it-IT" sz="2000" dirty="0" err="1" smtClean="0"/>
              <a:t>outputs</a:t>
            </a:r>
            <a:r>
              <a:rPr lang="it-IT" sz="2000" dirty="0" smtClean="0"/>
              <a:t>. 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b="1" dirty="0" err="1" smtClean="0"/>
              <a:t>Thus</a:t>
            </a:r>
            <a:r>
              <a:rPr lang="it-IT" sz="2000" b="1" dirty="0" smtClean="0"/>
              <a:t>, the </a:t>
            </a:r>
            <a:r>
              <a:rPr lang="it-IT" sz="2000" b="1" dirty="0" err="1" smtClean="0"/>
              <a:t>difference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between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timestamp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equal</a:t>
            </a:r>
            <a:r>
              <a:rPr lang="it-IT" sz="2000" b="1" dirty="0" smtClean="0"/>
              <a:t> to the </a:t>
            </a:r>
            <a:r>
              <a:rPr lang="it-IT" sz="2000" b="1" dirty="0" err="1" smtClean="0"/>
              <a:t>programmable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fixed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latency</a:t>
            </a:r>
            <a:r>
              <a:rPr lang="it-IT" sz="2000" b="1" dirty="0" smtClean="0"/>
              <a:t>, i.e., </a:t>
            </a:r>
            <a:r>
              <a:rPr lang="it-IT" sz="2400" b="1" dirty="0" smtClean="0"/>
              <a:t>0x20 (32 clock </a:t>
            </a:r>
            <a:r>
              <a:rPr lang="it-IT" sz="2400" b="1" dirty="0" err="1" smtClean="0"/>
              <a:t>cycles</a:t>
            </a:r>
            <a:r>
              <a:rPr lang="it-IT" sz="2400" b="1" dirty="0" smtClean="0"/>
              <a:t>)</a:t>
            </a:r>
            <a:r>
              <a:rPr lang="it-IT" sz="2000" b="1" dirty="0" smtClean="0"/>
              <a:t>: </a:t>
            </a:r>
            <a:endParaRPr lang="it-IT" sz="2000" b="1" dirty="0"/>
          </a:p>
        </p:txBody>
      </p:sp>
      <p:grpSp>
        <p:nvGrpSpPr>
          <p:cNvPr id="18" name="Gruppo 17"/>
          <p:cNvGrpSpPr/>
          <p:nvPr/>
        </p:nvGrpSpPr>
        <p:grpSpPr>
          <a:xfrm>
            <a:off x="4919626" y="3989823"/>
            <a:ext cx="1596589" cy="944962"/>
            <a:chOff x="5220072" y="2651544"/>
            <a:chExt cx="1455546" cy="94496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651544"/>
              <a:ext cx="1455546" cy="944962"/>
            </a:xfrm>
            <a:prstGeom prst="rect">
              <a:avLst/>
            </a:prstGeom>
          </p:spPr>
        </p:pic>
        <p:sp>
          <p:nvSpPr>
            <p:cNvPr id="8" name="Rettangolo arrotondato 7"/>
            <p:cNvSpPr/>
            <p:nvPr/>
          </p:nvSpPr>
          <p:spPr bwMode="auto">
            <a:xfrm>
              <a:off x="5430652" y="2806495"/>
              <a:ext cx="653516" cy="216536"/>
            </a:xfrm>
            <a:prstGeom prst="roundRect">
              <a:avLst/>
            </a:prstGeom>
            <a:noFill/>
            <a:ln w="349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" y="4188603"/>
            <a:ext cx="1699407" cy="929721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 bwMode="auto">
          <a:xfrm>
            <a:off x="956669" y="4435021"/>
            <a:ext cx="555242" cy="213810"/>
          </a:xfrm>
          <a:prstGeom prst="roundRect">
            <a:avLst/>
          </a:prstGeom>
          <a:noFill/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1459" y="3618397"/>
            <a:ext cx="288668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2"/>
                </a:solidFill>
              </a:rPr>
              <a:t>fixed</a:t>
            </a:r>
            <a:r>
              <a:rPr lang="it-IT" sz="1600" dirty="0" smtClean="0">
                <a:solidFill>
                  <a:schemeClr val="bg2"/>
                </a:solidFill>
              </a:rPr>
              <a:t> </a:t>
            </a:r>
            <a:r>
              <a:rPr lang="it-IT" sz="1600" dirty="0" err="1" smtClean="0">
                <a:solidFill>
                  <a:schemeClr val="bg2"/>
                </a:solidFill>
              </a:rPr>
              <a:t>latency</a:t>
            </a:r>
            <a:r>
              <a:rPr lang="it-IT" sz="1600" dirty="0" smtClean="0">
                <a:solidFill>
                  <a:schemeClr val="bg2"/>
                </a:solidFill>
              </a:rPr>
              <a:t> trigger </a:t>
            </a:r>
            <a:r>
              <a:rPr lang="it-IT" sz="1600" dirty="0" err="1" smtClean="0">
                <a:solidFill>
                  <a:schemeClr val="bg2"/>
                </a:solidFill>
              </a:rPr>
              <a:t>timestamp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68619" y="3608230"/>
            <a:ext cx="273792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2"/>
                </a:solidFill>
              </a:rPr>
              <a:t>No </a:t>
            </a:r>
            <a:r>
              <a:rPr lang="it-IT" sz="1600" dirty="0" err="1" smtClean="0">
                <a:solidFill>
                  <a:schemeClr val="bg2"/>
                </a:solidFill>
              </a:rPr>
              <a:t>latency</a:t>
            </a:r>
            <a:r>
              <a:rPr lang="it-IT" sz="1600" dirty="0" smtClean="0">
                <a:solidFill>
                  <a:schemeClr val="bg2"/>
                </a:solidFill>
              </a:rPr>
              <a:t> trigger </a:t>
            </a:r>
            <a:r>
              <a:rPr lang="it-IT" sz="1600" dirty="0" err="1" smtClean="0">
                <a:solidFill>
                  <a:schemeClr val="bg2"/>
                </a:solidFill>
              </a:rPr>
              <a:t>timestamp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974391" y="45228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vs</a:t>
            </a:r>
            <a:endParaRPr lang="it-IT" sz="2400" dirty="0"/>
          </a:p>
        </p:txBody>
      </p:sp>
      <p:sp>
        <p:nvSpPr>
          <p:cNvPr id="20" name="Freccia a destra 19"/>
          <p:cNvSpPr/>
          <p:nvPr/>
        </p:nvSpPr>
        <p:spPr bwMode="auto">
          <a:xfrm>
            <a:off x="187617" y="2492896"/>
            <a:ext cx="269583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3" name="Fumetto 4 22"/>
          <p:cNvSpPr/>
          <p:nvPr/>
        </p:nvSpPr>
        <p:spPr bwMode="auto">
          <a:xfrm>
            <a:off x="6310069" y="4302874"/>
            <a:ext cx="2664296" cy="2016224"/>
          </a:xfrm>
          <a:prstGeom prst="cloudCallou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432253" y="5253400"/>
            <a:ext cx="2419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b="0" dirty="0" smtClean="0">
                <a:solidFill>
                  <a:schemeClr val="bg2"/>
                </a:solidFill>
              </a:rPr>
              <a:t>(0x36</a:t>
            </a:r>
            <a:r>
              <a:rPr lang="it-IT" sz="1400" b="0" dirty="0">
                <a:solidFill>
                  <a:schemeClr val="bg2"/>
                </a:solidFill>
              </a:rPr>
              <a:t>) </a:t>
            </a:r>
            <a:r>
              <a:rPr lang="it-IT" sz="1400" b="0" dirty="0" smtClean="0">
                <a:solidFill>
                  <a:schemeClr val="bg2"/>
                </a:solidFill>
              </a:rPr>
              <a:t>- (</a:t>
            </a:r>
            <a:r>
              <a:rPr lang="it-IT" sz="1400" b="0" dirty="0">
                <a:solidFill>
                  <a:schemeClr val="bg2"/>
                </a:solidFill>
              </a:rPr>
              <a:t>0x2) </a:t>
            </a:r>
            <a:r>
              <a:rPr lang="it-IT" sz="1400" b="0" dirty="0" smtClean="0">
                <a:solidFill>
                  <a:schemeClr val="bg2"/>
                </a:solidFill>
              </a:rPr>
              <a:t>- (</a:t>
            </a:r>
            <a:r>
              <a:rPr lang="it-IT" sz="1400" b="0" dirty="0">
                <a:solidFill>
                  <a:schemeClr val="bg2"/>
                </a:solidFill>
              </a:rPr>
              <a:t>0x14</a:t>
            </a:r>
            <a:r>
              <a:rPr lang="it-IT" sz="1400" b="0" dirty="0" smtClean="0">
                <a:solidFill>
                  <a:schemeClr val="bg2"/>
                </a:solidFill>
              </a:rPr>
              <a:t>) = (</a:t>
            </a:r>
            <a:r>
              <a:rPr lang="it-IT" sz="1400" b="0" dirty="0">
                <a:solidFill>
                  <a:schemeClr val="bg2"/>
                </a:solidFill>
              </a:rPr>
              <a:t>0x20</a:t>
            </a:r>
            <a:r>
              <a:rPr lang="it-IT" sz="1400" b="0" dirty="0" smtClean="0">
                <a:solidFill>
                  <a:schemeClr val="bg2"/>
                </a:solidFill>
              </a:rPr>
              <a:t>)</a:t>
            </a:r>
            <a:endParaRPr lang="it-IT" sz="1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3600" dirty="0"/>
              <a:t>FPGA firmware side: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3688" y="2458229"/>
            <a:ext cx="6120680" cy="116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>
                <a:latin typeface="+mn-lt"/>
              </a:rPr>
              <a:t>DE4’s </a:t>
            </a:r>
            <a:r>
              <a:rPr lang="en-US" sz="2800" dirty="0" smtClean="0">
                <a:latin typeface="+mn-lt"/>
              </a:rPr>
              <a:t>remote control                     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</a:t>
            </a: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>
                <a:latin typeface="+mn-lt"/>
              </a:rPr>
              <a:t>TTC signals management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>
                <a:latin typeface="+mn-lt"/>
              </a:rPr>
              <a:t>Fixed latency trigger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0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0097" y="3038994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164288" y="3580613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Test with external PC-based MTP transmitter</a:t>
            </a:r>
            <a:endParaRPr lang="it-IT" sz="4000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sz="2400" dirty="0" smtClean="0"/>
              <a:t>On </a:t>
            </a:r>
            <a:r>
              <a:rPr lang="it-IT" sz="2400" dirty="0" err="1" smtClean="0"/>
              <a:t>april</a:t>
            </a:r>
            <a:r>
              <a:rPr lang="it-IT" sz="2400" dirty="0" smtClean="0"/>
              <a:t> 2014: </a:t>
            </a:r>
          </a:p>
          <a:p>
            <a:pPr marL="0" indent="0">
              <a:buNone/>
            </a:pPr>
            <a:r>
              <a:rPr lang="it-IT" sz="2400" dirty="0" smtClean="0"/>
              <a:t>1. </a:t>
            </a:r>
            <a:r>
              <a:rPr lang="it-IT" sz="2400" dirty="0" err="1"/>
              <a:t>L</a:t>
            </a:r>
            <a:r>
              <a:rPr lang="it-IT" sz="2400" dirty="0" err="1" smtClean="0"/>
              <a:t>oss</a:t>
            </a:r>
            <a:r>
              <a:rPr lang="it-IT" sz="2400" dirty="0" smtClean="0"/>
              <a:t> of </a:t>
            </a:r>
            <a:r>
              <a:rPr lang="it-IT" sz="2400" dirty="0" err="1" smtClean="0"/>
              <a:t>primitives</a:t>
            </a:r>
            <a:r>
              <a:rPr lang="it-IT" sz="2400" dirty="0" smtClean="0"/>
              <a:t> under </a:t>
            </a:r>
            <a:r>
              <a:rPr lang="it-IT" sz="2400" dirty="0" err="1" smtClean="0"/>
              <a:t>particular</a:t>
            </a:r>
            <a:r>
              <a:rPr lang="it-IT" sz="2400" dirty="0" smtClean="0"/>
              <a:t> </a:t>
            </a:r>
            <a:r>
              <a:rPr lang="it-IT" sz="2400" dirty="0" err="1" smtClean="0"/>
              <a:t>conditions</a:t>
            </a:r>
            <a:r>
              <a:rPr lang="it-IT" sz="2400" dirty="0" smtClean="0"/>
              <a:t> </a:t>
            </a:r>
          </a:p>
          <a:p>
            <a:pPr marL="457200" indent="-457200">
              <a:buAutoNum type="arabicPeriod"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			</a:t>
            </a:r>
            <a:r>
              <a:rPr lang="it-IT" sz="2400" b="1" dirty="0" smtClean="0"/>
              <a:t>SOLVED </a:t>
            </a:r>
            <a:r>
              <a:rPr lang="it-IT" sz="2400" b="1" dirty="0" err="1" smtClean="0"/>
              <a:t>increasing</a:t>
            </a:r>
            <a:r>
              <a:rPr lang="it-IT" sz="2400" b="1" dirty="0" smtClean="0"/>
              <a:t> </a:t>
            </a:r>
            <a:r>
              <a:rPr lang="it-IT" sz="2400" b="1" dirty="0"/>
              <a:t>ethernet </a:t>
            </a:r>
            <a:r>
              <a:rPr lang="it-IT" sz="2400" b="1" dirty="0" err="1"/>
              <a:t>fifo</a:t>
            </a:r>
            <a:r>
              <a:rPr lang="it-IT" sz="2400" b="1" dirty="0"/>
              <a:t> buffers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2. Non </a:t>
            </a:r>
            <a:r>
              <a:rPr lang="it-IT" sz="2400" dirty="0" err="1" smtClean="0"/>
              <a:t>optimized</a:t>
            </a:r>
            <a:r>
              <a:rPr lang="it-IT" sz="2400" dirty="0" smtClean="0"/>
              <a:t> </a:t>
            </a:r>
            <a:r>
              <a:rPr lang="it-IT" sz="2400" dirty="0" err="1" smtClean="0"/>
              <a:t>PCIe</a:t>
            </a:r>
            <a:r>
              <a:rPr lang="it-IT" sz="2400" dirty="0" smtClean="0"/>
              <a:t> transfer  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			</a:t>
            </a:r>
            <a:r>
              <a:rPr lang="it-IT" sz="2400" b="1" dirty="0" smtClean="0"/>
              <a:t>TO BE TESTED </a:t>
            </a:r>
            <a:r>
              <a:rPr lang="it-IT" sz="2400" dirty="0" err="1" smtClean="0"/>
              <a:t>change</a:t>
            </a:r>
            <a:r>
              <a:rPr lang="it-IT" sz="2400" dirty="0" smtClean="0"/>
              <a:t> </a:t>
            </a:r>
            <a:r>
              <a:rPr lang="it-IT" sz="2400" dirty="0"/>
              <a:t>of </a:t>
            </a:r>
            <a:r>
              <a:rPr lang="it-IT" sz="2400" dirty="0" smtClean="0"/>
              <a:t>transfer 				control </a:t>
            </a:r>
            <a:r>
              <a:rPr lang="it-IT" sz="2400" dirty="0" err="1" smtClean="0"/>
              <a:t>conditions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endParaRPr lang="it-IT" sz="24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/>
              <a:t></a:t>
            </a: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5" name="Freccia circolare a destra 4"/>
          <p:cNvSpPr/>
          <p:nvPr/>
        </p:nvSpPr>
        <p:spPr bwMode="auto">
          <a:xfrm rot="20438027">
            <a:off x="2213249" y="2795675"/>
            <a:ext cx="633821" cy="64807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6" name="Freccia circolare a destra 5"/>
          <p:cNvSpPr/>
          <p:nvPr/>
        </p:nvSpPr>
        <p:spPr bwMode="auto">
          <a:xfrm rot="20438027">
            <a:off x="2213248" y="5391337"/>
            <a:ext cx="633821" cy="64807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689" y="5369749"/>
            <a:ext cx="1504423" cy="112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</a:t>
            </a:r>
            <a:r>
              <a:rPr lang="it-IT" dirty="0" err="1" smtClean="0"/>
              <a:t>plans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000" dirty="0" smtClean="0"/>
              <a:t>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to </a:t>
            </a:r>
            <a:r>
              <a:rPr lang="it-IT" sz="2000" dirty="0" err="1" smtClean="0"/>
              <a:t>make</a:t>
            </a:r>
            <a:r>
              <a:rPr lang="it-IT" sz="2000" dirty="0" smtClean="0"/>
              <a:t> a complete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</a:t>
            </a:r>
            <a:r>
              <a:rPr lang="it-IT" sz="2000" dirty="0" smtClean="0"/>
              <a:t>, </a:t>
            </a:r>
            <a:r>
              <a:rPr lang="it-IT" sz="2000" dirty="0" err="1" smtClean="0"/>
              <a:t>there</a:t>
            </a:r>
            <a:r>
              <a:rPr lang="it-IT" sz="2000" dirty="0" smtClean="0"/>
              <a:t> must be </a:t>
            </a:r>
            <a:r>
              <a:rPr lang="it-IT" sz="2000" dirty="0" err="1" smtClean="0"/>
              <a:t>synchronization</a:t>
            </a:r>
            <a:r>
              <a:rPr lang="it-IT" sz="2000" dirty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the </a:t>
            </a:r>
            <a:r>
              <a:rPr lang="it-IT" sz="2000" dirty="0"/>
              <a:t>MTP source </a:t>
            </a:r>
            <a:r>
              <a:rPr lang="it-IT" sz="2000" dirty="0" smtClean="0"/>
              <a:t>and the DE4_TTC_board.</a:t>
            </a:r>
          </a:p>
          <a:p>
            <a:pPr algn="just"/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plan</a:t>
            </a:r>
            <a:r>
              <a:rPr lang="it-IT" sz="2000" dirty="0" smtClean="0"/>
              <a:t> to use a </a:t>
            </a:r>
            <a:r>
              <a:rPr lang="it-IT" sz="2000" dirty="0" err="1" smtClean="0"/>
              <a:t>second</a:t>
            </a:r>
            <a:r>
              <a:rPr lang="it-IT" sz="2000" dirty="0" smtClean="0"/>
              <a:t> DE4 </a:t>
            </a:r>
            <a:r>
              <a:rPr lang="it-IT" sz="2000" dirty="0" err="1" smtClean="0"/>
              <a:t>as</a:t>
            </a:r>
            <a:r>
              <a:rPr lang="it-IT" sz="2000" dirty="0" smtClean="0"/>
              <a:t> a </a:t>
            </a:r>
            <a:r>
              <a:rPr lang="it-IT" sz="2000" dirty="0" err="1" smtClean="0"/>
              <a:t>synchronous</a:t>
            </a:r>
            <a:r>
              <a:rPr lang="it-IT" sz="2000" dirty="0" smtClean="0"/>
              <a:t> MTP </a:t>
            </a:r>
            <a:r>
              <a:rPr lang="it-IT" sz="2000" dirty="0" err="1" smtClean="0"/>
              <a:t>emitter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12201"/>
          <a:stretch/>
        </p:blipFill>
        <p:spPr>
          <a:xfrm>
            <a:off x="987366" y="3141998"/>
            <a:ext cx="1255115" cy="14942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5"/>
          <a:stretch/>
        </p:blipFill>
        <p:spPr>
          <a:xfrm>
            <a:off x="3893563" y="5002718"/>
            <a:ext cx="3433764" cy="1495348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 bwMode="auto">
          <a:xfrm>
            <a:off x="1403650" y="3573016"/>
            <a:ext cx="211273" cy="17356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ttore 2 13"/>
          <p:cNvCxnSpPr/>
          <p:nvPr/>
        </p:nvCxnSpPr>
        <p:spPr bwMode="auto">
          <a:xfrm>
            <a:off x="2832524" y="5662528"/>
            <a:ext cx="482008" cy="16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ttore 2 16"/>
          <p:cNvCxnSpPr/>
          <p:nvPr/>
        </p:nvCxnSpPr>
        <p:spPr bwMode="auto">
          <a:xfrm>
            <a:off x="2842887" y="5933907"/>
            <a:ext cx="482008" cy="16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>
            <a:off x="1614923" y="3573016"/>
            <a:ext cx="3245109" cy="17356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ttangolo 11"/>
          <p:cNvSpPr/>
          <p:nvPr/>
        </p:nvSpPr>
        <p:spPr bwMode="auto">
          <a:xfrm>
            <a:off x="3893563" y="5002718"/>
            <a:ext cx="3433764" cy="1495348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1102293" y="5364619"/>
            <a:ext cx="1504423" cy="1128317"/>
          </a:xfrm>
          <a:prstGeom prst="rect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987366" y="3141998"/>
            <a:ext cx="1255115" cy="1494205"/>
          </a:xfrm>
          <a:prstGeom prst="rect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39991" y="463620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L0TP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453754" y="3188760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LTU </a:t>
            </a:r>
          </a:p>
          <a:p>
            <a:r>
              <a:rPr lang="it-IT" dirty="0" smtClean="0"/>
              <a:t>and clock generator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75956" y="5364619"/>
            <a:ext cx="75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DE4</a:t>
            </a:r>
          </a:p>
          <a:p>
            <a:pPr algn="ctr"/>
            <a:r>
              <a:rPr lang="it-IT" dirty="0"/>
              <a:t>+</a:t>
            </a:r>
            <a:endParaRPr lang="it-IT" dirty="0" smtClean="0"/>
          </a:p>
          <a:p>
            <a:pPr algn="ctr"/>
            <a:r>
              <a:rPr lang="it-IT" dirty="0" smtClean="0"/>
              <a:t>TTC </a:t>
            </a:r>
          </a:p>
          <a:p>
            <a:pPr algn="ctr"/>
            <a:r>
              <a:rPr lang="it-IT" dirty="0" err="1" smtClean="0"/>
              <a:t>board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4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9897" y="1440303"/>
            <a:ext cx="59046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800" dirty="0" smtClean="0">
                <a:latin typeface="+mn-lt"/>
              </a:rPr>
              <a:t>FPGA firmware side: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DE4’s remote control                      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TTC signals management              </a:t>
            </a:r>
            <a:r>
              <a:rPr lang="en-US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92D05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Fixed latency trigger                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92D05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Choke/Error management            </a:t>
            </a:r>
            <a:r>
              <a:rPr lang="en-US" sz="2000" dirty="0" smtClean="0">
                <a:solidFill>
                  <a:srgbClr val="92D050"/>
                </a:solidFill>
                <a:latin typeface="+mn-lt"/>
              </a:rPr>
              <a:t>logic </a:t>
            </a:r>
            <a:r>
              <a:rPr lang="en-US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under test</a:t>
            </a:r>
            <a:endParaRPr lang="en-US" sz="2000" dirty="0">
              <a:solidFill>
                <a:srgbClr val="92D050"/>
              </a:solidFill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0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915816" y="3717032"/>
            <a:ext cx="57709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800" dirty="0" err="1" smtClean="0">
                <a:latin typeface="+mn-lt"/>
              </a:rPr>
              <a:t>Testbench</a:t>
            </a:r>
            <a:r>
              <a:rPr lang="en-US" sz="2800" dirty="0" smtClean="0">
                <a:latin typeface="+mn-lt"/>
              </a:rPr>
              <a:t> side:</a:t>
            </a: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/>
              <a:t>PC-based</a:t>
            </a:r>
            <a:r>
              <a:rPr lang="en-US" sz="2000" dirty="0"/>
              <a:t> </a:t>
            </a:r>
            <a:r>
              <a:rPr lang="en-US" sz="2000" dirty="0" smtClean="0">
                <a:latin typeface="+mn-lt"/>
              </a:rPr>
              <a:t>MTP Transmitter         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TTC signal generator                      </a:t>
            </a:r>
            <a:r>
              <a:rPr lang="en-US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 smtClean="0">
                <a:latin typeface="+mn-lt"/>
              </a:rPr>
              <a:t>  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DE4-based MTP Transmitter</a:t>
            </a:r>
            <a:r>
              <a:rPr 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      </a:t>
            </a:r>
            <a:r>
              <a:rPr lang="en-US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</a:t>
            </a:r>
            <a:endParaRPr lang="en-US" sz="2000" dirty="0" smtClean="0">
              <a:solidFill>
                <a:srgbClr val="92D05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61532" y="5418050"/>
            <a:ext cx="66147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800" dirty="0" smtClean="0">
                <a:latin typeface="+mn-lt"/>
              </a:rPr>
              <a:t>PC software side: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MEP transmission to PC farm             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Debug: optimize synch. method    </a:t>
            </a:r>
            <a:r>
              <a:rPr lang="en-US" sz="2000" dirty="0" smtClean="0">
                <a:solidFill>
                  <a:srgbClr val="92D050"/>
                </a:solidFill>
                <a:latin typeface="+mn-lt"/>
              </a:rPr>
              <a:t>solution </a:t>
            </a:r>
            <a:r>
              <a:rPr lang="en-US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under test</a:t>
            </a:r>
            <a:endParaRPr lang="en-US" sz="2000" dirty="0" smtClean="0">
              <a:solidFill>
                <a:srgbClr val="92D05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0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5889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ea typeface="Tahoma" pitchFamily="34" charset="0"/>
                <a:cs typeface="Tahoma" pitchFamily="34" charset="0"/>
              </a:rPr>
              <a:t>PC-</a:t>
            </a:r>
            <a:r>
              <a:rPr lang="it-IT" dirty="0" err="1">
                <a:ea typeface="Tahoma" pitchFamily="34" charset="0"/>
                <a:cs typeface="Tahoma" pitchFamily="34" charset="0"/>
              </a:rPr>
              <a:t>based</a:t>
            </a:r>
            <a:r>
              <a:rPr lang="it-IT" dirty="0">
                <a:ea typeface="Tahoma" pitchFamily="34" charset="0"/>
                <a:cs typeface="Tahoma" pitchFamily="34" charset="0"/>
              </a:rPr>
              <a:t> L0TP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14072" cy="496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it-IT" sz="3200" dirty="0" smtClean="0"/>
              <a:t>Status on April 02, 2014 </a:t>
            </a:r>
            <a:endParaRPr lang="it-IT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190" y="1773955"/>
            <a:ext cx="49778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800" dirty="0" smtClean="0">
                <a:latin typeface="+mn-lt"/>
              </a:rPr>
              <a:t>FPGA firmware side: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DE4’s remote control                      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TTC signals management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Fixed latency trigger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Choke/Error management            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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0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67944" y="3896753"/>
            <a:ext cx="49372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800" dirty="0" err="1" smtClean="0">
                <a:latin typeface="+mn-lt"/>
              </a:rPr>
              <a:t>Testbench</a:t>
            </a:r>
            <a:r>
              <a:rPr lang="en-US" sz="2800" dirty="0" smtClean="0">
                <a:latin typeface="+mn-lt"/>
              </a:rPr>
              <a:t> side:</a:t>
            </a: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/>
              <a:t>PC-based</a:t>
            </a:r>
            <a:r>
              <a:rPr lang="en-US" sz="2000" dirty="0"/>
              <a:t> </a:t>
            </a:r>
            <a:r>
              <a:rPr lang="en-US" sz="2000" dirty="0" smtClean="0">
                <a:latin typeface="+mn-lt"/>
              </a:rPr>
              <a:t>MTP Transmitter           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TTC signal generator                      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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1532" y="5418050"/>
            <a:ext cx="574276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800" dirty="0" smtClean="0">
                <a:latin typeface="+mn-lt"/>
              </a:rPr>
              <a:t>PC software side:</a:t>
            </a: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MEP transmission to PC farm             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Debug: optimize synch. method           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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0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latin typeface="+mn-lt"/>
            </a:endParaRPr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pPr marL="269875" lvl="0" indent="-269875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2400" dirty="0" smtClean="0"/>
          </a:p>
          <a:p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3635896" y="249289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>
            <a:off x="4150296" y="616530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>
            <a:off x="3635896" y="285293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>
            <a:off x="7596336" y="494116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>
            <a:off x="7596336" y="458112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>
            <a:off x="3635896" y="321297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ttore 2 13"/>
          <p:cNvCxnSpPr/>
          <p:nvPr/>
        </p:nvCxnSpPr>
        <p:spPr bwMode="auto">
          <a:xfrm>
            <a:off x="4159571" y="645333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3635896" y="357301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CasellaDiTesto 3"/>
          <p:cNvSpPr txBox="1"/>
          <p:nvPr/>
        </p:nvSpPr>
        <p:spPr>
          <a:xfrm>
            <a:off x="4139952" y="2626922"/>
            <a:ext cx="185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Work in progress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139952" y="2991608"/>
            <a:ext cx="185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Work in progress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269875" lvl="0" indent="-269875"/>
            <a:r>
              <a:rPr lang="en-US" sz="2800" dirty="0" smtClean="0"/>
              <a:t>Altera </a:t>
            </a:r>
            <a:r>
              <a:rPr lang="en-US" sz="2800" dirty="0" err="1" smtClean="0"/>
              <a:t>Stratix</a:t>
            </a:r>
            <a:r>
              <a:rPr lang="en-US" sz="2800" dirty="0" smtClean="0"/>
              <a:t>-IV GX230 FPGA on a </a:t>
            </a:r>
            <a:r>
              <a:rPr lang="en-US" sz="2800" dirty="0" err="1" smtClean="0"/>
              <a:t>Terasic</a:t>
            </a:r>
            <a:r>
              <a:rPr lang="en-US" sz="2800" dirty="0" smtClean="0"/>
              <a:t> </a:t>
            </a:r>
            <a:r>
              <a:rPr lang="en-US" sz="2800" dirty="0"/>
              <a:t>DE4 </a:t>
            </a:r>
            <a:endParaRPr lang="en-US" sz="28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62252" y="476672"/>
            <a:ext cx="8229600" cy="1143000"/>
          </a:xfrm>
        </p:spPr>
        <p:txBody>
          <a:bodyPr/>
          <a:lstStyle/>
          <a:p>
            <a:pPr lvl="0"/>
            <a:r>
              <a:rPr lang="it-IT" dirty="0" smtClean="0">
                <a:ea typeface="Tahoma" pitchFamily="34" charset="0"/>
                <a:cs typeface="Tahoma" pitchFamily="34" charset="0"/>
              </a:rPr>
              <a:t>FPGA </a:t>
            </a:r>
            <a:r>
              <a:rPr lang="en-US" dirty="0" smtClean="0"/>
              <a:t>firmware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5542"/>
            <a:ext cx="2219054" cy="1228106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 bwMode="auto">
          <a:xfrm>
            <a:off x="925252" y="3316227"/>
            <a:ext cx="539510" cy="21247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GbE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2411760" y="5805264"/>
            <a:ext cx="1080120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RS232</a:t>
            </a: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4860032" y="5805264"/>
            <a:ext cx="1080120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JTAG</a:t>
            </a: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6611872" y="3576714"/>
            <a:ext cx="539510" cy="22010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PCIe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3481587" y="3963789"/>
            <a:ext cx="1080120" cy="10215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trigger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2951820" y="3265576"/>
            <a:ext cx="1620180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NIOS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II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cxnSp>
        <p:nvCxnSpPr>
          <p:cNvPr id="16" name="Connettore 4 15"/>
          <p:cNvCxnSpPr>
            <a:stCxn id="2" idx="2"/>
            <a:endCxn id="6" idx="1"/>
          </p:cNvCxnSpPr>
          <p:nvPr/>
        </p:nvCxnSpPr>
        <p:spPr bwMode="auto">
          <a:xfrm rot="16200000" flipH="1">
            <a:off x="1519096" y="5116911"/>
            <a:ext cx="568575" cy="121675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4 20"/>
          <p:cNvCxnSpPr>
            <a:stCxn id="2" idx="0"/>
          </p:cNvCxnSpPr>
          <p:nvPr/>
        </p:nvCxnSpPr>
        <p:spPr bwMode="auto">
          <a:xfrm rot="5400000" flipH="1" flipV="1">
            <a:off x="3661115" y="-176601"/>
            <a:ext cx="1026721" cy="595893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4 23"/>
          <p:cNvCxnSpPr>
            <a:stCxn id="2" idx="3"/>
            <a:endCxn id="7" idx="1"/>
          </p:cNvCxnSpPr>
          <p:nvPr/>
        </p:nvCxnSpPr>
        <p:spPr bwMode="auto">
          <a:xfrm flipV="1">
            <a:off x="1464762" y="3450242"/>
            <a:ext cx="1487058" cy="92837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4 27"/>
          <p:cNvCxnSpPr/>
          <p:nvPr/>
        </p:nvCxnSpPr>
        <p:spPr bwMode="auto">
          <a:xfrm rot="16200000" flipH="1">
            <a:off x="1764540" y="4843674"/>
            <a:ext cx="1426649" cy="521599"/>
          </a:xfrm>
          <a:prstGeom prst="bentConnector3">
            <a:avLst>
              <a:gd name="adj1" fmla="val 797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ttore 2 34"/>
          <p:cNvCxnSpPr/>
          <p:nvPr/>
        </p:nvCxnSpPr>
        <p:spPr bwMode="auto">
          <a:xfrm>
            <a:off x="1532127" y="5301208"/>
            <a:ext cx="5053985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Connettore 4 36"/>
          <p:cNvCxnSpPr/>
          <p:nvPr/>
        </p:nvCxnSpPr>
        <p:spPr bwMode="auto">
          <a:xfrm rot="5400000">
            <a:off x="4660820" y="3521578"/>
            <a:ext cx="3715854" cy="126014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ttore 1 38"/>
          <p:cNvCxnSpPr>
            <a:stCxn id="6" idx="3"/>
            <a:endCxn id="9" idx="1"/>
          </p:cNvCxnSpPr>
          <p:nvPr/>
        </p:nvCxnSpPr>
        <p:spPr bwMode="auto">
          <a:xfrm>
            <a:off x="3491880" y="6009576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ttore 2 41"/>
          <p:cNvCxnSpPr/>
          <p:nvPr/>
        </p:nvCxnSpPr>
        <p:spPr bwMode="auto">
          <a:xfrm>
            <a:off x="322079" y="4391727"/>
            <a:ext cx="52971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ttangolo arrotondato 47"/>
          <p:cNvSpPr/>
          <p:nvPr/>
        </p:nvSpPr>
        <p:spPr bwMode="auto">
          <a:xfrm>
            <a:off x="5292080" y="2293722"/>
            <a:ext cx="1449161" cy="6469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TTC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daugther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board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cxnSp>
        <p:nvCxnSpPr>
          <p:cNvPr id="53" name="Connettore 4 52"/>
          <p:cNvCxnSpPr>
            <a:endCxn id="11" idx="3"/>
          </p:cNvCxnSpPr>
          <p:nvPr/>
        </p:nvCxnSpPr>
        <p:spPr bwMode="auto">
          <a:xfrm rot="5400000">
            <a:off x="4234712" y="3777238"/>
            <a:ext cx="1024325" cy="37033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onnettore 2 58"/>
          <p:cNvCxnSpPr/>
          <p:nvPr/>
        </p:nvCxnSpPr>
        <p:spPr bwMode="auto">
          <a:xfrm>
            <a:off x="4932041" y="2617215"/>
            <a:ext cx="3600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Connettore 4 60"/>
          <p:cNvCxnSpPr>
            <a:stCxn id="7" idx="3"/>
          </p:cNvCxnSpPr>
          <p:nvPr/>
        </p:nvCxnSpPr>
        <p:spPr bwMode="auto">
          <a:xfrm flipV="1">
            <a:off x="4572000" y="2617215"/>
            <a:ext cx="360041" cy="8330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ttore 4 77"/>
          <p:cNvCxnSpPr/>
          <p:nvPr/>
        </p:nvCxnSpPr>
        <p:spPr bwMode="auto">
          <a:xfrm>
            <a:off x="2748931" y="5536960"/>
            <a:ext cx="2661428" cy="2880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57200" y="125263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/>
            <a:r>
              <a:rPr lang="it-IT" sz="2000" b="0" dirty="0"/>
              <a:t>Integration with </a:t>
            </a:r>
            <a:r>
              <a:rPr lang="it-IT" sz="2000" b="0" dirty="0" smtClean="0"/>
              <a:t>TTC </a:t>
            </a:r>
            <a:r>
              <a:rPr lang="it-IT" sz="2000" b="0" dirty="0" err="1" smtClean="0"/>
              <a:t>interface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daughter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board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developed</a:t>
            </a:r>
            <a:r>
              <a:rPr lang="it-IT" sz="2000" b="0" dirty="0" smtClean="0"/>
              <a:t> by Torino </a:t>
            </a:r>
            <a:r>
              <a:rPr lang="it-IT" sz="2000" b="0" dirty="0" err="1" smtClean="0"/>
              <a:t>group</a:t>
            </a:r>
            <a:r>
              <a:rPr lang="it-IT" sz="2000" b="0" dirty="0" smtClean="0"/>
              <a:t>. </a:t>
            </a:r>
          </a:p>
          <a:p>
            <a:pPr algn="just"/>
            <a:r>
              <a:rPr lang="en-US" sz="2000" b="0" dirty="0" err="1"/>
              <a:t>Synchronisation</a:t>
            </a:r>
            <a:r>
              <a:rPr lang="en-US" sz="2000" b="0" dirty="0"/>
              <a:t> of </a:t>
            </a:r>
            <a:r>
              <a:rPr lang="en-US" sz="2000" b="0" dirty="0" smtClean="0"/>
              <a:t>DE4 with </a:t>
            </a:r>
            <a:r>
              <a:rPr lang="en-US" sz="2000" b="0" dirty="0"/>
              <a:t>the TTC system through the </a:t>
            </a:r>
            <a:r>
              <a:rPr lang="en-US" sz="2000" b="0" dirty="0" smtClean="0"/>
              <a:t>daughter board </a:t>
            </a:r>
            <a:r>
              <a:rPr lang="en-US" sz="2000" b="0" dirty="0"/>
              <a:t>has been </a:t>
            </a:r>
            <a:r>
              <a:rPr lang="en-US" sz="2000" b="0" dirty="0" smtClean="0"/>
              <a:t>tested by using </a:t>
            </a:r>
            <a:r>
              <a:rPr lang="it-IT" sz="2000" b="0" dirty="0"/>
              <a:t>a</a:t>
            </a:r>
            <a:r>
              <a:rPr lang="it-IT" sz="2000" b="0" dirty="0" smtClean="0"/>
              <a:t> Local Trigger Unit (LTU) </a:t>
            </a:r>
            <a:r>
              <a:rPr lang="it-IT" sz="2000" b="0" dirty="0" err="1" smtClean="0"/>
              <a:t>available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at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Physics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Department</a:t>
            </a:r>
            <a:r>
              <a:rPr lang="it-IT" sz="2000" b="0" dirty="0" smtClean="0"/>
              <a:t> </a:t>
            </a:r>
            <a:r>
              <a:rPr lang="it-IT" sz="2000" b="0" dirty="0"/>
              <a:t>i</a:t>
            </a:r>
            <a:r>
              <a:rPr lang="it-IT" sz="2000" b="0" dirty="0" smtClean="0"/>
              <a:t>n Ferrara.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121432" cy="3091074"/>
          </a:xfr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84082" y="461417"/>
            <a:ext cx="6575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indent="-269875"/>
            <a:r>
              <a:rPr lang="en-US" dirty="0" smtClean="0"/>
              <a:t>TTC </a:t>
            </a:r>
            <a:r>
              <a:rPr lang="en-US" dirty="0"/>
              <a:t>signals management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12201"/>
          <a:stretch/>
        </p:blipFill>
        <p:spPr>
          <a:xfrm>
            <a:off x="5946458" y="2924944"/>
            <a:ext cx="3023958" cy="3600000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 bwMode="auto">
          <a:xfrm flipH="1">
            <a:off x="3851920" y="5085184"/>
            <a:ext cx="2016224" cy="8440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ttangolo arrotondato 12"/>
          <p:cNvSpPr/>
          <p:nvPr/>
        </p:nvSpPr>
        <p:spPr bwMode="auto">
          <a:xfrm>
            <a:off x="4414587" y="3884945"/>
            <a:ext cx="1349535" cy="104958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381549" y="4040407"/>
            <a:ext cx="1599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40.08 MHz clock</a:t>
            </a:r>
          </a:p>
          <a:p>
            <a:r>
              <a:rPr lang="it-IT" sz="1400" dirty="0" smtClean="0"/>
              <a:t>+ SOB + EOB </a:t>
            </a:r>
          </a:p>
          <a:p>
            <a:r>
              <a:rPr lang="it-IT" sz="1400" dirty="0" err="1"/>
              <a:t>s</a:t>
            </a:r>
            <a:r>
              <a:rPr lang="it-IT" sz="1400" dirty="0" err="1" smtClean="0"/>
              <a:t>ignals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764122" y="2454132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40.08 MHz clock generator</a:t>
            </a:r>
            <a:endParaRPr lang="it-IT" dirty="0"/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5970959" y="2815474"/>
            <a:ext cx="425742" cy="5335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33079" y="6340278"/>
            <a:ext cx="397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DE4 </a:t>
            </a:r>
            <a:r>
              <a:rPr lang="it-IT" dirty="0" err="1" smtClean="0"/>
              <a:t>fpga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to the TTC </a:t>
            </a:r>
            <a:r>
              <a:rPr lang="it-IT" dirty="0" err="1" smtClean="0"/>
              <a:t>board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03693" y="6497406"/>
            <a:ext cx="350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LTU, </a:t>
            </a:r>
            <a:r>
              <a:rPr lang="it-IT" dirty="0" err="1" smtClean="0"/>
              <a:t>TTCex</a:t>
            </a:r>
            <a:r>
              <a:rPr lang="it-IT" dirty="0" smtClean="0"/>
              <a:t> and clock generator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3" y="1412776"/>
            <a:ext cx="8229600" cy="4525963"/>
          </a:xfrm>
        </p:spPr>
        <p:txBody>
          <a:bodyPr/>
          <a:lstStyle/>
          <a:p>
            <a:pPr algn="just"/>
            <a:r>
              <a:rPr lang="en-US" sz="2800" dirty="0" smtClean="0"/>
              <a:t>set LTU to “standalone” (or local) mode</a:t>
            </a:r>
          </a:p>
          <a:p>
            <a:pPr algn="just"/>
            <a:r>
              <a:rPr lang="en-US" sz="2800" dirty="0"/>
              <a:t>c</a:t>
            </a:r>
            <a:r>
              <a:rPr lang="en-US" sz="2800" dirty="0" smtClean="0"/>
              <a:t>onfigure the </a:t>
            </a:r>
            <a:r>
              <a:rPr lang="en-US" sz="2800" dirty="0" err="1" smtClean="0"/>
              <a:t>TTCrx</a:t>
            </a:r>
            <a:r>
              <a:rPr lang="en-US" sz="2800" dirty="0" smtClean="0"/>
              <a:t> to work in trigger mode “11” (by sending a special B channel short message)</a:t>
            </a:r>
          </a:p>
          <a:p>
            <a:pPr algn="just"/>
            <a:r>
              <a:rPr lang="en-US" sz="2800" dirty="0"/>
              <a:t>c</a:t>
            </a:r>
            <a:r>
              <a:rPr lang="en-US" sz="2800" dirty="0" smtClean="0"/>
              <a:t>onfigure the LTU with a trigger list and generate triggers during the simulated burst period (different rates were tested)</a:t>
            </a:r>
            <a:endParaRPr lang="en-US" sz="2800" dirty="0"/>
          </a:p>
          <a:p>
            <a:pPr algn="just"/>
            <a:endParaRPr lang="en-US" sz="2400" dirty="0" smtClean="0"/>
          </a:p>
          <a:p>
            <a:pPr algn="just"/>
            <a:endParaRPr lang="it-IT" sz="2400" dirty="0"/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3171619" y="461417"/>
            <a:ext cx="2800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indent="-269875"/>
            <a:r>
              <a:rPr lang="en-US" dirty="0" smtClean="0"/>
              <a:t>LTU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26794" y="1771560"/>
            <a:ext cx="8229600" cy="4525963"/>
          </a:xfrm>
        </p:spPr>
        <p:txBody>
          <a:bodyPr/>
          <a:lstStyle/>
          <a:p>
            <a:pPr algn="just"/>
            <a:r>
              <a:rPr lang="en-US" sz="2400" dirty="0" smtClean="0"/>
              <a:t>The Start of Burst (SOB) condition is determined by the </a:t>
            </a:r>
            <a:r>
              <a:rPr lang="en-US" sz="2400" dirty="0" err="1" smtClean="0"/>
              <a:t>BCntRes</a:t>
            </a:r>
            <a:r>
              <a:rPr lang="en-US" sz="2400" dirty="0" smtClean="0"/>
              <a:t> and </a:t>
            </a:r>
            <a:r>
              <a:rPr lang="en-US" sz="2400" dirty="0" err="1" smtClean="0"/>
              <a:t>EvCntRes</a:t>
            </a:r>
            <a:r>
              <a:rPr lang="en-US" sz="2400" dirty="0" smtClean="0"/>
              <a:t> signals going high for one clock period.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The End </a:t>
            </a:r>
            <a:r>
              <a:rPr lang="en-US" sz="2400" dirty="0"/>
              <a:t>of Burst </a:t>
            </a:r>
            <a:r>
              <a:rPr lang="en-US" sz="2400" dirty="0" smtClean="0"/>
              <a:t>(EOB</a:t>
            </a:r>
            <a:r>
              <a:rPr lang="en-US" sz="2400" dirty="0"/>
              <a:t>) condition is </a:t>
            </a:r>
            <a:r>
              <a:rPr lang="en-US" sz="2400" dirty="0" smtClean="0"/>
              <a:t>marked </a:t>
            </a:r>
            <a:r>
              <a:rPr lang="en-US" sz="2400" dirty="0"/>
              <a:t>by </a:t>
            </a:r>
            <a:r>
              <a:rPr lang="en-US" sz="2400" dirty="0" smtClean="0"/>
              <a:t>only the </a:t>
            </a:r>
            <a:r>
              <a:rPr lang="en-US" sz="2400" dirty="0" err="1" smtClean="0"/>
              <a:t>EvCntRes</a:t>
            </a:r>
            <a:r>
              <a:rPr lang="en-US" sz="2400" dirty="0" smtClean="0"/>
              <a:t> signal </a:t>
            </a:r>
            <a:r>
              <a:rPr lang="en-US" sz="2400" dirty="0"/>
              <a:t>going </a:t>
            </a:r>
            <a:r>
              <a:rPr lang="en-US" sz="2400" dirty="0" smtClean="0"/>
              <a:t>high </a:t>
            </a:r>
            <a:r>
              <a:rPr lang="en-US" sz="2400" dirty="0"/>
              <a:t>for one clock period.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</p:txBody>
      </p:sp>
      <p:pic>
        <p:nvPicPr>
          <p:cNvPr id="5" name="Segnaposto contenut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2614"/>
            <a:ext cx="2297229" cy="172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1" t="19679" r="9439" b="46735"/>
          <a:stretch/>
        </p:blipFill>
        <p:spPr>
          <a:xfrm>
            <a:off x="95571" y="2605385"/>
            <a:ext cx="8643098" cy="17253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25685" r="2221" b="27895"/>
          <a:stretch/>
        </p:blipFill>
        <p:spPr>
          <a:xfrm>
            <a:off x="179512" y="5139277"/>
            <a:ext cx="8856984" cy="1512168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 bwMode="auto">
          <a:xfrm>
            <a:off x="2483768" y="2605385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>
            <a:off x="2483768" y="3422407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>
            <a:off x="1403648" y="5807326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ttore 2 13"/>
          <p:cNvCxnSpPr/>
          <p:nvPr/>
        </p:nvCxnSpPr>
        <p:spPr bwMode="auto">
          <a:xfrm>
            <a:off x="1403648" y="5133845"/>
            <a:ext cx="576064" cy="319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46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</a:t>
            </a:r>
            <a:r>
              <a:rPr lang="it-IT" dirty="0" err="1" smtClean="0"/>
              <a:t>riggers</a:t>
            </a:r>
            <a:r>
              <a:rPr lang="it-IT" dirty="0" smtClean="0"/>
              <a:t> </a:t>
            </a:r>
            <a:r>
              <a:rPr lang="it-IT" dirty="0" smtClean="0"/>
              <a:t>by LTU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449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In trigger mode “11”, each L1Accept trigger is followed by the </a:t>
            </a:r>
            <a:r>
              <a:rPr lang="en-US" sz="2400" dirty="0" err="1" smtClean="0"/>
              <a:t>EvCntLStr</a:t>
            </a:r>
            <a:r>
              <a:rPr lang="en-US" sz="2400" dirty="0" smtClean="0"/>
              <a:t> and </a:t>
            </a:r>
            <a:r>
              <a:rPr lang="en-US" sz="2400" dirty="0" err="1" smtClean="0"/>
              <a:t>EvCntHStr</a:t>
            </a:r>
            <a:r>
              <a:rPr lang="en-US" sz="2400" dirty="0" smtClean="0"/>
              <a:t> signals as depicted in </a:t>
            </a:r>
            <a:r>
              <a:rPr lang="en-US" sz="2400" dirty="0" err="1" smtClean="0"/>
              <a:t>TTCrx</a:t>
            </a:r>
            <a:r>
              <a:rPr lang="en-US" sz="2400" dirty="0" smtClean="0"/>
              <a:t> reference manual.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whole system TTCrq_DE4 proved to correctly receive all the signals necessary to </a:t>
            </a:r>
            <a:r>
              <a:rPr lang="en-US" sz="2400" dirty="0" err="1"/>
              <a:t>synchronise</a:t>
            </a:r>
            <a:r>
              <a:rPr lang="en-US" sz="2400" dirty="0"/>
              <a:t> </a:t>
            </a:r>
            <a:r>
              <a:rPr lang="it-IT" sz="2400" dirty="0"/>
              <a:t>the detectors.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7535" r="1564" b="28355"/>
          <a:stretch/>
        </p:blipFill>
        <p:spPr>
          <a:xfrm>
            <a:off x="251520" y="3717032"/>
            <a:ext cx="86409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trigger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it-IT" sz="2400" dirty="0" smtClean="0"/>
              <a:t>DE4 and TTC </a:t>
            </a:r>
            <a:r>
              <a:rPr lang="it-IT" sz="2400" dirty="0" err="1" smtClean="0"/>
              <a:t>daughter</a:t>
            </a:r>
            <a:r>
              <a:rPr lang="it-IT" sz="2400" dirty="0" smtClean="0"/>
              <a:t> </a:t>
            </a:r>
            <a:r>
              <a:rPr lang="it-IT" sz="2400" dirty="0" err="1" smtClean="0"/>
              <a:t>board</a:t>
            </a:r>
            <a:r>
              <a:rPr lang="it-IT" sz="2400" dirty="0" smtClean="0"/>
              <a:t> are </a:t>
            </a:r>
            <a:r>
              <a:rPr lang="it-IT" sz="2400" dirty="0" err="1" smtClean="0"/>
              <a:t>remotely</a:t>
            </a:r>
            <a:r>
              <a:rPr lang="it-IT" sz="2400" dirty="0" smtClean="0"/>
              <a:t> </a:t>
            </a:r>
            <a:r>
              <a:rPr lang="it-IT" sz="2400" dirty="0" err="1" smtClean="0"/>
              <a:t>controlled</a:t>
            </a:r>
            <a:r>
              <a:rPr lang="it-IT" sz="2400" dirty="0" smtClean="0"/>
              <a:t> by an </a:t>
            </a:r>
            <a:r>
              <a:rPr lang="it-IT" sz="2400" dirty="0" err="1" smtClean="0"/>
              <a:t>external</a:t>
            </a:r>
            <a:r>
              <a:rPr lang="it-IT" sz="2400" dirty="0" smtClean="0"/>
              <a:t> computer </a:t>
            </a:r>
            <a:r>
              <a:rPr lang="it-IT" sz="2400" dirty="0" err="1" smtClean="0"/>
              <a:t>connected</a:t>
            </a:r>
            <a:r>
              <a:rPr lang="it-IT" sz="2400" dirty="0" smtClean="0"/>
              <a:t> via a Gigabit ethernet </a:t>
            </a:r>
            <a:r>
              <a:rPr lang="it-IT" sz="2400" dirty="0" err="1" smtClean="0"/>
              <a:t>switch</a:t>
            </a:r>
            <a:r>
              <a:rPr lang="it-IT" sz="2400" dirty="0" smtClean="0"/>
              <a:t>.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12201"/>
          <a:stretch/>
        </p:blipFill>
        <p:spPr>
          <a:xfrm>
            <a:off x="346994" y="4077072"/>
            <a:ext cx="2045688" cy="2435377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15" y="2161617"/>
            <a:ext cx="2100297" cy="1318791"/>
          </a:xfrm>
          <a:prstGeom prst="rect">
            <a:avLst/>
          </a:prstGeom>
        </p:spPr>
      </p:pic>
      <p:pic>
        <p:nvPicPr>
          <p:cNvPr id="31" name="Segnaposto contenuto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037" y="4221088"/>
            <a:ext cx="2297229" cy="172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Connettore 4 36"/>
          <p:cNvCxnSpPr>
            <a:stCxn id="30" idx="2"/>
            <a:endCxn id="31" idx="1"/>
          </p:cNvCxnSpPr>
          <p:nvPr/>
        </p:nvCxnSpPr>
        <p:spPr bwMode="auto">
          <a:xfrm rot="16200000" flipH="1">
            <a:off x="4658030" y="3327541"/>
            <a:ext cx="1602141" cy="1907873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32" name="Immagin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41" y="4077072"/>
            <a:ext cx="1080000" cy="810000"/>
          </a:xfrm>
          <a:prstGeom prst="rect">
            <a:avLst/>
          </a:prstGeom>
        </p:spPr>
      </p:pic>
      <p:cxnSp>
        <p:nvCxnSpPr>
          <p:cNvPr id="39" name="Connettore 2 38"/>
          <p:cNvCxnSpPr/>
          <p:nvPr/>
        </p:nvCxnSpPr>
        <p:spPr bwMode="auto">
          <a:xfrm flipV="1">
            <a:off x="2416148" y="5445225"/>
            <a:ext cx="3996889" cy="2493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" name="CasellaDiTesto 40"/>
          <p:cNvSpPr txBox="1"/>
          <p:nvPr/>
        </p:nvSpPr>
        <p:spPr>
          <a:xfrm>
            <a:off x="107504" y="6453293"/>
            <a:ext cx="3133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LTU, </a:t>
            </a:r>
            <a:r>
              <a:rPr lang="it-IT" sz="1600" dirty="0" err="1" smtClean="0"/>
              <a:t>TTCex</a:t>
            </a:r>
            <a:r>
              <a:rPr lang="it-IT" sz="1600" dirty="0" smtClean="0"/>
              <a:t> and clock generator </a:t>
            </a:r>
            <a:endParaRPr lang="it-IT" sz="16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518825" y="6090344"/>
            <a:ext cx="1987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DE4 and TTC </a:t>
            </a:r>
            <a:r>
              <a:rPr lang="it-IT" sz="1600" dirty="0" err="1" smtClean="0"/>
              <a:t>board</a:t>
            </a:r>
            <a:endParaRPr lang="it-IT" sz="1600" dirty="0"/>
          </a:p>
        </p:txBody>
      </p:sp>
      <p:cxnSp>
        <p:nvCxnSpPr>
          <p:cNvPr id="44" name="Connettore 2 43"/>
          <p:cNvCxnSpPr>
            <a:endCxn id="30" idx="1"/>
          </p:cNvCxnSpPr>
          <p:nvPr/>
        </p:nvCxnSpPr>
        <p:spPr bwMode="auto">
          <a:xfrm flipV="1">
            <a:off x="2416148" y="2821013"/>
            <a:ext cx="1038867" cy="14604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5" name="CasellaDiTesto 44"/>
          <p:cNvSpPr txBox="1"/>
          <p:nvPr/>
        </p:nvSpPr>
        <p:spPr>
          <a:xfrm rot="21364142">
            <a:off x="3592958" y="5560226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Optical </a:t>
            </a:r>
            <a:r>
              <a:rPr lang="it-IT" sz="1600" dirty="0" err="1" smtClean="0"/>
              <a:t>fiber</a:t>
            </a:r>
            <a:endParaRPr lang="it-IT" sz="1600" dirty="0"/>
          </a:p>
        </p:txBody>
      </p:sp>
      <p:sp>
        <p:nvSpPr>
          <p:cNvPr id="46" name="CasellaDiTesto 45"/>
          <p:cNvSpPr txBox="1"/>
          <p:nvPr/>
        </p:nvSpPr>
        <p:spPr>
          <a:xfrm rot="18421739">
            <a:off x="1963233" y="2944142"/>
            <a:ext cx="17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Standard network</a:t>
            </a:r>
          </a:p>
          <a:p>
            <a:r>
              <a:rPr lang="it-IT" sz="1600" dirty="0" smtClean="0"/>
              <a:t> connection</a:t>
            </a:r>
            <a:endParaRPr lang="it-IT" sz="16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5006730" y="4243030"/>
            <a:ext cx="128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Gb</a:t>
            </a:r>
            <a:r>
              <a:rPr lang="it-IT" sz="1600" dirty="0" smtClean="0"/>
              <a:t> ethernet </a:t>
            </a:r>
            <a:r>
              <a:rPr lang="it-IT" sz="1600" dirty="0" err="1" smtClean="0"/>
              <a:t>switch</a:t>
            </a:r>
            <a:endParaRPr lang="it-IT" sz="1600" dirty="0"/>
          </a:p>
        </p:txBody>
      </p:sp>
      <p:sp>
        <p:nvSpPr>
          <p:cNvPr id="4" name="Ovale 3"/>
          <p:cNvSpPr/>
          <p:nvPr/>
        </p:nvSpPr>
        <p:spPr bwMode="auto">
          <a:xfrm>
            <a:off x="7020271" y="5516711"/>
            <a:ext cx="806061" cy="573634"/>
          </a:xfrm>
          <a:prstGeom prst="ellipse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9445</TotalTime>
  <Words>730</Words>
  <Application>Microsoft Office PowerPoint</Application>
  <PresentationFormat>Presentazione su schermo (4:3)</PresentationFormat>
  <Paragraphs>238</Paragraphs>
  <Slides>17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Garamond</vt:lpstr>
      <vt:lpstr>Helvetica</vt:lpstr>
      <vt:lpstr>Tahoma</vt:lpstr>
      <vt:lpstr>Wingdings</vt:lpstr>
      <vt:lpstr>Flusso</vt:lpstr>
      <vt:lpstr> </vt:lpstr>
      <vt:lpstr>PC-based L0TP</vt:lpstr>
      <vt:lpstr>Status on April 02, 2014 </vt:lpstr>
      <vt:lpstr>FPGA firmware </vt:lpstr>
      <vt:lpstr>TTC signals management</vt:lpstr>
      <vt:lpstr>LTU setup</vt:lpstr>
      <vt:lpstr>First results</vt:lpstr>
      <vt:lpstr>Triggers by LTU</vt:lpstr>
      <vt:lpstr>Fixed latency trigger</vt:lpstr>
      <vt:lpstr>Fixed latency trigger</vt:lpstr>
      <vt:lpstr>Results</vt:lpstr>
      <vt:lpstr>Results: fixed latency triggers</vt:lpstr>
      <vt:lpstr>Results</vt:lpstr>
      <vt:lpstr>FPGA firmware side:</vt:lpstr>
      <vt:lpstr>Test with external PC-based MTP transmitter</vt:lpstr>
      <vt:lpstr>Future plans </vt:lpstr>
      <vt:lpstr>Conclusions</vt:lpstr>
    </vt:vector>
  </TitlesOfParts>
  <Company>Iaia and Pisa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</dc:creator>
  <cp:lastModifiedBy>Ilaria</cp:lastModifiedBy>
  <cp:revision>1068</cp:revision>
  <dcterms:created xsi:type="dcterms:W3CDTF">2009-07-18T09:18:06Z</dcterms:created>
  <dcterms:modified xsi:type="dcterms:W3CDTF">2014-09-02T12:13:20Z</dcterms:modified>
</cp:coreProperties>
</file>