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91" r:id="rId3"/>
    <p:sldId id="290" r:id="rId4"/>
    <p:sldId id="285" r:id="rId5"/>
    <p:sldId id="297" r:id="rId6"/>
    <p:sldId id="294" r:id="rId7"/>
    <p:sldId id="296" r:id="rId8"/>
    <p:sldId id="27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ACA"/>
    <a:srgbClr val="944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72" autoAdjust="0"/>
  </p:normalViewPr>
  <p:slideViewPr>
    <p:cSldViewPr>
      <p:cViewPr varScale="1">
        <p:scale>
          <a:sx n="49" d="100"/>
          <a:sy n="49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AC8F1-2BE2-440E-B6B7-8BCE79EE98AF}" type="datetimeFigureOut">
              <a:rPr lang="en-US" smtClean="0"/>
              <a:pPr/>
              <a:t>9/1/2014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AA337-D821-40EC-B004-DA341D4BC4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3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26143-E679-4581-B259-440020F39B7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2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97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5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1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2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615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7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4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07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13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5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0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780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268760"/>
            <a:ext cx="8784976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9512" y="6356350"/>
            <a:ext cx="2411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5816" y="6356350"/>
            <a:ext cx="3240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483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71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NA62/TdaqHWDistribution" TargetMode="External"/><Relationship Id="rId2" Type="http://schemas.openxmlformats.org/officeDocument/2006/relationships/hyperlink" Target="https://twiki.cern.ch/twiki/bin/view/NA62/TdaqLogisti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080119"/>
          </a:xfrm>
        </p:spPr>
        <p:txBody>
          <a:bodyPr>
            <a:normAutofit/>
          </a:bodyPr>
          <a:lstStyle/>
          <a:p>
            <a:r>
              <a:rPr lang="en-GB" dirty="0"/>
              <a:t>LTU+TTCex system status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2281808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T</a:t>
            </a:r>
            <a:r>
              <a:rPr lang="en-GB" dirty="0">
                <a:solidFill>
                  <a:schemeClr val="tx1"/>
                </a:solidFill>
              </a:rPr>
              <a:t>. Blažek, </a:t>
            </a:r>
            <a:r>
              <a:rPr lang="en-GB" dirty="0" smtClean="0">
                <a:solidFill>
                  <a:schemeClr val="tx1"/>
                </a:solidFill>
              </a:rPr>
              <a:t>V</a:t>
            </a:r>
            <a:r>
              <a:rPr lang="en-GB" dirty="0">
                <a:solidFill>
                  <a:schemeClr val="tx1"/>
                </a:solidFill>
              </a:rPr>
              <a:t>. Černý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i="1" u="sng" dirty="0" smtClean="0">
                <a:solidFill>
                  <a:schemeClr val="tx1"/>
                </a:solidFill>
              </a:rPr>
              <a:t>M</a:t>
            </a:r>
            <a:r>
              <a:rPr lang="sk-SK" i="1" u="sng" dirty="0">
                <a:solidFill>
                  <a:schemeClr val="tx1"/>
                </a:solidFill>
              </a:rPr>
              <a:t>. Kovaľ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smtClean="0">
                <a:solidFill>
                  <a:schemeClr val="tx1"/>
                </a:solidFill>
              </a:rPr>
              <a:t>R.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Lietava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Comenius</a:t>
            </a:r>
            <a:r>
              <a:rPr lang="sk-SK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University </a:t>
            </a:r>
            <a:r>
              <a:rPr lang="sk-SK" sz="2600" dirty="0" smtClean="0">
                <a:solidFill>
                  <a:schemeClr val="tx1"/>
                </a:solidFill>
              </a:rPr>
              <a:t>Bratislava</a:t>
            </a:r>
          </a:p>
          <a:p>
            <a:endParaRPr lang="en-US" sz="800" dirty="0" smtClean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M. Krivda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University</a:t>
            </a:r>
            <a:r>
              <a:rPr lang="sk-SK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of</a:t>
            </a:r>
            <a:r>
              <a:rPr lang="sk-SK" sz="2600" dirty="0" smtClean="0">
                <a:solidFill>
                  <a:schemeClr val="tx1"/>
                </a:solidFill>
              </a:rPr>
              <a:t> </a:t>
            </a:r>
            <a:r>
              <a:rPr lang="en-US" sz="2600" noProof="1" smtClean="0">
                <a:solidFill>
                  <a:schemeClr val="tx1"/>
                </a:solidFill>
              </a:rPr>
              <a:t>Birmingham</a:t>
            </a:r>
            <a:endParaRPr lang="en-US" sz="2600" noProof="1">
              <a:solidFill>
                <a:schemeClr val="tx1"/>
              </a:solidFill>
            </a:endParaRPr>
          </a:p>
        </p:txBody>
      </p:sp>
      <p:pic>
        <p:nvPicPr>
          <p:cNvPr id="6" name="Picture 5" descr="na62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2800" y="471231"/>
            <a:ext cx="2002681" cy="7339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BHAM_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152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logo_uk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06804"/>
            <a:ext cx="1262792" cy="1262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96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Clock distribution and trigger flow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2014-09-02</a:t>
            </a:r>
          </a:p>
        </p:txBody>
      </p:sp>
      <p:sp>
        <p:nvSpPr>
          <p:cNvPr id="6" name="Rectangle 5"/>
          <p:cNvSpPr/>
          <p:nvPr/>
        </p:nvSpPr>
        <p:spPr>
          <a:xfrm>
            <a:off x="3419475" y="1341438"/>
            <a:ext cx="1800225" cy="11731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3429000"/>
            <a:ext cx="7620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LTU 1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+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TTCex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3429000"/>
            <a:ext cx="7620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LTU 2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+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TTCex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1800" y="3429000"/>
            <a:ext cx="7620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LTU 3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+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TTCex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62800" y="3505200"/>
            <a:ext cx="838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LTU 11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+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TTCex</a:t>
            </a:r>
          </a:p>
        </p:txBody>
      </p:sp>
      <p:cxnSp>
        <p:nvCxnSpPr>
          <p:cNvPr id="12" name="Straight Connector 11"/>
          <p:cNvCxnSpPr>
            <a:stCxn id="7" idx="0"/>
            <a:endCxn id="6" idx="2"/>
          </p:cNvCxnSpPr>
          <p:nvPr/>
        </p:nvCxnSpPr>
        <p:spPr>
          <a:xfrm rot="5400000" flipH="1" flipV="1">
            <a:off x="2350294" y="1459706"/>
            <a:ext cx="914400" cy="3024188"/>
          </a:xfrm>
          <a:prstGeom prst="line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4400" y="5029200"/>
            <a:ext cx="7620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>
            <a:stCxn id="24" idx="0"/>
            <a:endCxn id="7" idx="2"/>
          </p:cNvCxnSpPr>
          <p:nvPr/>
        </p:nvCxnSpPr>
        <p:spPr>
          <a:xfrm rot="5400000" flipH="1" flipV="1">
            <a:off x="990601" y="4724400"/>
            <a:ext cx="609600" cy="3175"/>
          </a:xfrm>
          <a:prstGeom prst="line">
            <a:avLst/>
          </a:prstGeom>
          <a:ln w="25400">
            <a:solidFill>
              <a:srgbClr val="0033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905000" y="5029200"/>
            <a:ext cx="7620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971800" y="5029200"/>
            <a:ext cx="7620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62800" y="5105400"/>
            <a:ext cx="7620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29" idx="0"/>
          </p:cNvCxnSpPr>
          <p:nvPr/>
        </p:nvCxnSpPr>
        <p:spPr>
          <a:xfrm rot="5400000" flipH="1" flipV="1">
            <a:off x="1981994" y="4723606"/>
            <a:ext cx="609600" cy="1588"/>
          </a:xfrm>
          <a:prstGeom prst="line">
            <a:avLst/>
          </a:prstGeom>
          <a:ln w="25400">
            <a:solidFill>
              <a:srgbClr val="0033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0" idx="0"/>
          </p:cNvCxnSpPr>
          <p:nvPr/>
        </p:nvCxnSpPr>
        <p:spPr>
          <a:xfrm rot="5400000" flipH="1" flipV="1">
            <a:off x="3048794" y="4723606"/>
            <a:ext cx="609600" cy="1588"/>
          </a:xfrm>
          <a:prstGeom prst="line">
            <a:avLst/>
          </a:prstGeom>
          <a:ln w="25400">
            <a:solidFill>
              <a:srgbClr val="0033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7239794" y="4799806"/>
            <a:ext cx="609600" cy="1588"/>
          </a:xfrm>
          <a:prstGeom prst="line">
            <a:avLst/>
          </a:prstGeom>
          <a:ln w="25400">
            <a:solidFill>
              <a:srgbClr val="0033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172200" y="1676400"/>
            <a:ext cx="1219200" cy="92392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40 MHz clock source</a:t>
            </a:r>
          </a:p>
        </p:txBody>
      </p:sp>
      <p:cxnSp>
        <p:nvCxnSpPr>
          <p:cNvPr id="36" name="Straight Connector 35"/>
          <p:cNvCxnSpPr>
            <a:stCxn id="6" idx="3"/>
            <a:endCxn id="35" idx="1"/>
          </p:cNvCxnSpPr>
          <p:nvPr/>
        </p:nvCxnSpPr>
        <p:spPr>
          <a:xfrm>
            <a:off x="5219700" y="1927225"/>
            <a:ext cx="952500" cy="211138"/>
          </a:xfrm>
          <a:prstGeom prst="line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" idx="3"/>
            <a:endCxn id="35" idx="1"/>
          </p:cNvCxnSpPr>
          <p:nvPr/>
        </p:nvCxnSpPr>
        <p:spPr>
          <a:xfrm flipV="1">
            <a:off x="1676400" y="2138363"/>
            <a:ext cx="4495800" cy="1785937"/>
          </a:xfrm>
          <a:prstGeom prst="line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9" name="TextBox 44"/>
          <p:cNvSpPr txBox="1">
            <a:spLocks noChangeArrowheads="1"/>
          </p:cNvSpPr>
          <p:nvPr/>
        </p:nvSpPr>
        <p:spPr bwMode="auto">
          <a:xfrm>
            <a:off x="4038600" y="4038600"/>
            <a:ext cx="319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. . . . . . . . . . . . . . . . . . . . . . . </a:t>
            </a:r>
          </a:p>
        </p:txBody>
      </p:sp>
      <p:sp>
        <p:nvSpPr>
          <p:cNvPr id="6170" name="TextBox 45"/>
          <p:cNvSpPr txBox="1">
            <a:spLocks noChangeArrowheads="1"/>
          </p:cNvSpPr>
          <p:nvPr/>
        </p:nvSpPr>
        <p:spPr bwMode="auto">
          <a:xfrm>
            <a:off x="3962400" y="5334000"/>
            <a:ext cx="319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. . . . . . . . . . . . . . . . . . . . . . . </a:t>
            </a:r>
          </a:p>
        </p:txBody>
      </p:sp>
      <p:cxnSp>
        <p:nvCxnSpPr>
          <p:cNvPr id="47" name="Straight Connector 46"/>
          <p:cNvCxnSpPr>
            <a:stCxn id="9" idx="3"/>
            <a:endCxn id="35" idx="1"/>
          </p:cNvCxnSpPr>
          <p:nvPr/>
        </p:nvCxnSpPr>
        <p:spPr>
          <a:xfrm flipV="1">
            <a:off x="2667000" y="2138363"/>
            <a:ext cx="3505200" cy="1785937"/>
          </a:xfrm>
          <a:prstGeom prst="line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0" idx="3"/>
            <a:endCxn id="35" idx="1"/>
          </p:cNvCxnSpPr>
          <p:nvPr/>
        </p:nvCxnSpPr>
        <p:spPr>
          <a:xfrm flipV="1">
            <a:off x="3733800" y="2138363"/>
            <a:ext cx="2438400" cy="1785937"/>
          </a:xfrm>
          <a:prstGeom prst="line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1"/>
            <a:endCxn id="35" idx="1"/>
          </p:cNvCxnSpPr>
          <p:nvPr/>
        </p:nvCxnSpPr>
        <p:spPr>
          <a:xfrm flipH="1" flipV="1">
            <a:off x="6172200" y="2138363"/>
            <a:ext cx="990600" cy="1862137"/>
          </a:xfrm>
          <a:prstGeom prst="line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62000" y="3276600"/>
            <a:ext cx="1066800" cy="1371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175" name="TextBox 56"/>
          <p:cNvSpPr txBox="1">
            <a:spLocks noChangeArrowheads="1"/>
          </p:cNvSpPr>
          <p:nvPr/>
        </p:nvSpPr>
        <p:spPr bwMode="auto">
          <a:xfrm>
            <a:off x="228600" y="2895600"/>
            <a:ext cx="1517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TTC partition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90600" y="5105400"/>
            <a:ext cx="609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TTCrx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81200" y="5105400"/>
            <a:ext cx="609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TTCrx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048000" y="5105400"/>
            <a:ext cx="609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TTCrx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39000" y="5181600"/>
            <a:ext cx="609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TTCrx</a:t>
            </a:r>
          </a:p>
        </p:txBody>
      </p:sp>
      <p:cxnSp>
        <p:nvCxnSpPr>
          <p:cNvPr id="43" name="Straight Connector 42"/>
          <p:cNvCxnSpPr>
            <a:stCxn id="6" idx="1"/>
          </p:cNvCxnSpPr>
          <p:nvPr/>
        </p:nvCxnSpPr>
        <p:spPr>
          <a:xfrm rot="10800000">
            <a:off x="2051050" y="1916113"/>
            <a:ext cx="1368425" cy="11112"/>
          </a:xfrm>
          <a:prstGeom prst="line">
            <a:avLst/>
          </a:prstGeom>
          <a:ln w="635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1" name="TextBox 56"/>
          <p:cNvSpPr txBox="1">
            <a:spLocks noChangeArrowheads="1"/>
          </p:cNvSpPr>
          <p:nvPr/>
        </p:nvSpPr>
        <p:spPr bwMode="auto">
          <a:xfrm>
            <a:off x="395288" y="1700213"/>
            <a:ext cx="158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Trigger inputs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90600" y="5486400"/>
            <a:ext cx="609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QPLL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981200" y="5486400"/>
            <a:ext cx="609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QPLL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048000" y="5486400"/>
            <a:ext cx="609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QPLL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239000" y="5562600"/>
            <a:ext cx="609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QPLL</a:t>
            </a:r>
          </a:p>
        </p:txBody>
      </p:sp>
      <p:sp>
        <p:nvSpPr>
          <p:cNvPr id="6187" name="TextBox 56"/>
          <p:cNvSpPr txBox="1">
            <a:spLocks noChangeArrowheads="1"/>
          </p:cNvSpPr>
          <p:nvPr/>
        </p:nvSpPr>
        <p:spPr bwMode="auto">
          <a:xfrm>
            <a:off x="990600" y="5867400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FEE</a:t>
            </a:r>
          </a:p>
        </p:txBody>
      </p:sp>
      <p:sp>
        <p:nvSpPr>
          <p:cNvPr id="6188" name="TextBox 57"/>
          <p:cNvSpPr txBox="1">
            <a:spLocks noChangeArrowheads="1"/>
          </p:cNvSpPr>
          <p:nvPr/>
        </p:nvSpPr>
        <p:spPr bwMode="auto">
          <a:xfrm>
            <a:off x="1981200" y="5867400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FEE</a:t>
            </a:r>
          </a:p>
        </p:txBody>
      </p:sp>
      <p:sp>
        <p:nvSpPr>
          <p:cNvPr id="6189" name="TextBox 58"/>
          <p:cNvSpPr txBox="1">
            <a:spLocks noChangeArrowheads="1"/>
          </p:cNvSpPr>
          <p:nvPr/>
        </p:nvSpPr>
        <p:spPr bwMode="auto">
          <a:xfrm>
            <a:off x="3048000" y="5867400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FEE</a:t>
            </a:r>
          </a:p>
        </p:txBody>
      </p:sp>
      <p:sp>
        <p:nvSpPr>
          <p:cNvPr id="6190" name="TextBox 59"/>
          <p:cNvSpPr txBox="1">
            <a:spLocks noChangeArrowheads="1"/>
          </p:cNvSpPr>
          <p:nvPr/>
        </p:nvSpPr>
        <p:spPr bwMode="auto">
          <a:xfrm>
            <a:off x="7239000" y="5867400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FEE</a:t>
            </a:r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7620794" y="2285206"/>
            <a:ext cx="457200" cy="1588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3201194" y="4723606"/>
            <a:ext cx="609600" cy="1588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134394" y="4723606"/>
            <a:ext cx="609600" cy="1588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1143794" y="4723606"/>
            <a:ext cx="609600" cy="1588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7392194" y="4799806"/>
            <a:ext cx="609600" cy="1588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219200" y="2514600"/>
            <a:ext cx="2438400" cy="914400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2133600" y="2514600"/>
            <a:ext cx="1524000" cy="914400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2971800" y="2743200"/>
            <a:ext cx="914400" cy="457200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>
            <a:off x="4859338" y="2492375"/>
            <a:ext cx="2913062" cy="1012825"/>
          </a:xfrm>
          <a:prstGeom prst="line">
            <a:avLst/>
          </a:prstGeom>
          <a:ln w="25400">
            <a:solidFill>
              <a:srgbClr val="CC66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0" name="TextBox 67"/>
          <p:cNvSpPr txBox="1">
            <a:spLocks noChangeArrowheads="1"/>
          </p:cNvSpPr>
          <p:nvPr/>
        </p:nvSpPr>
        <p:spPr bwMode="auto">
          <a:xfrm>
            <a:off x="8001000" y="1981200"/>
            <a:ext cx="1069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CHOKE/</a:t>
            </a:r>
          </a:p>
          <a:p>
            <a:r>
              <a:rPr lang="en-US" dirty="0"/>
              <a:t>ERROR</a:t>
            </a:r>
          </a:p>
        </p:txBody>
      </p:sp>
      <p:cxnSp>
        <p:nvCxnSpPr>
          <p:cNvPr id="68" name="Straight Connector 67"/>
          <p:cNvCxnSpPr/>
          <p:nvPr/>
        </p:nvCxnSpPr>
        <p:spPr>
          <a:xfrm rot="5400000" flipH="1" flipV="1">
            <a:off x="7620000" y="1676400"/>
            <a:ext cx="457200" cy="0"/>
          </a:xfrm>
          <a:prstGeom prst="line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2" name="TextBox 68"/>
          <p:cNvSpPr txBox="1">
            <a:spLocks noChangeArrowheads="1"/>
          </p:cNvSpPr>
          <p:nvPr/>
        </p:nvSpPr>
        <p:spPr bwMode="auto">
          <a:xfrm>
            <a:off x="8001000" y="1447800"/>
            <a:ext cx="1022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Triggers</a:t>
            </a:r>
          </a:p>
        </p:txBody>
      </p:sp>
      <p:cxnSp>
        <p:nvCxnSpPr>
          <p:cNvPr id="70" name="Straight Connector 69"/>
          <p:cNvCxnSpPr/>
          <p:nvPr/>
        </p:nvCxnSpPr>
        <p:spPr>
          <a:xfrm rot="5400000" flipH="1" flipV="1">
            <a:off x="7620000" y="2971800"/>
            <a:ext cx="457200" cy="0"/>
          </a:xfrm>
          <a:prstGeom prst="line">
            <a:avLst/>
          </a:prstGeom>
          <a:ln w="25400">
            <a:solidFill>
              <a:srgbClr val="0033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4" name="TextBox 73"/>
          <p:cNvSpPr txBox="1">
            <a:spLocks noChangeArrowheads="1"/>
          </p:cNvSpPr>
          <p:nvPr/>
        </p:nvSpPr>
        <p:spPr bwMode="auto">
          <a:xfrm>
            <a:off x="8001000" y="2667000"/>
            <a:ext cx="1022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TTC</a:t>
            </a:r>
          </a:p>
          <a:p>
            <a:r>
              <a:rPr lang="en-US" dirty="0"/>
              <a:t>Clock +</a:t>
            </a:r>
          </a:p>
          <a:p>
            <a:r>
              <a:rPr lang="en-US" dirty="0"/>
              <a:t>Triggers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427538" y="1484313"/>
            <a:ext cx="715962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Sync.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card</a:t>
            </a:r>
          </a:p>
        </p:txBody>
      </p:sp>
      <p:sp>
        <p:nvSpPr>
          <p:cNvPr id="6206" name="TextBox 87"/>
          <p:cNvSpPr txBox="1">
            <a:spLocks noChangeArrowheads="1"/>
          </p:cNvSpPr>
          <p:nvPr/>
        </p:nvSpPr>
        <p:spPr bwMode="auto">
          <a:xfrm>
            <a:off x="3492500" y="1700213"/>
            <a:ext cx="735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L0TP</a:t>
            </a:r>
          </a:p>
        </p:txBody>
      </p:sp>
      <p:cxnSp>
        <p:nvCxnSpPr>
          <p:cNvPr id="3" name="Curved Connector 2"/>
          <p:cNvCxnSpPr>
            <a:stCxn id="7" idx="0"/>
            <a:endCxn id="9" idx="0"/>
          </p:cNvCxnSpPr>
          <p:nvPr/>
        </p:nvCxnSpPr>
        <p:spPr>
          <a:xfrm rot="5400000" flipH="1" flipV="1">
            <a:off x="1790700" y="2933700"/>
            <a:ext cx="12700" cy="990600"/>
          </a:xfrm>
          <a:prstGeom prst="curvedConnector3">
            <a:avLst>
              <a:gd name="adj1" fmla="val 2276031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urved Connector 68"/>
          <p:cNvCxnSpPr/>
          <p:nvPr/>
        </p:nvCxnSpPr>
        <p:spPr>
          <a:xfrm rot="5400000" flipH="1" flipV="1">
            <a:off x="2818973" y="2940052"/>
            <a:ext cx="12700" cy="990600"/>
          </a:xfrm>
          <a:prstGeom prst="curvedConnector3">
            <a:avLst>
              <a:gd name="adj1" fmla="val 2038024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/>
          <p:nvPr/>
        </p:nvCxnSpPr>
        <p:spPr>
          <a:xfrm rot="5400000" flipH="1" flipV="1">
            <a:off x="3859180" y="2921000"/>
            <a:ext cx="12700" cy="990600"/>
          </a:xfrm>
          <a:prstGeom prst="curvedConnector3">
            <a:avLst>
              <a:gd name="adj1" fmla="val 2038016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/>
          <p:nvPr/>
        </p:nvCxnSpPr>
        <p:spPr>
          <a:xfrm rot="5400000" flipH="1" flipV="1">
            <a:off x="7042150" y="3017103"/>
            <a:ext cx="12700" cy="990600"/>
          </a:xfrm>
          <a:prstGeom prst="curvedConnector3">
            <a:avLst>
              <a:gd name="adj1" fmla="val 209752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44"/>
          <p:cNvSpPr txBox="1">
            <a:spLocks noChangeArrowheads="1"/>
          </p:cNvSpPr>
          <p:nvPr/>
        </p:nvSpPr>
        <p:spPr bwMode="auto">
          <a:xfrm>
            <a:off x="4262464" y="3256759"/>
            <a:ext cx="23920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. . . . . . . . . . . . . . . . . . 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 TTC partitions – final setup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344" y="1268413"/>
            <a:ext cx="3643312" cy="485775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6999" y="4419600"/>
            <a:ext cx="19991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2</a:t>
            </a:r>
            <a:r>
              <a:rPr lang="en-US" sz="2400" i="1" baseline="30000" dirty="0" smtClean="0"/>
              <a:t>nd</a:t>
            </a:r>
            <a:r>
              <a:rPr lang="en-US" sz="2400" i="1" dirty="0" smtClean="0"/>
              <a:t> VME crate:</a:t>
            </a:r>
          </a:p>
          <a:p>
            <a:endParaRPr lang="en-US" sz="2000" i="1" dirty="0" smtClean="0"/>
          </a:p>
          <a:p>
            <a:r>
              <a:rPr lang="en-US" sz="2000" dirty="0" smtClean="0"/>
              <a:t>11 x TTCex</a:t>
            </a:r>
            <a:endParaRPr lang="en-US" sz="2000" dirty="0"/>
          </a:p>
          <a:p>
            <a:r>
              <a:rPr lang="en-US" sz="2000" dirty="0" smtClean="0"/>
              <a:t>1   x Clock FO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3941" y="1251049"/>
            <a:ext cx="21073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1</a:t>
            </a:r>
            <a:r>
              <a:rPr lang="en-US" sz="2400" i="1" baseline="30000" dirty="0" smtClean="0"/>
              <a:t>st</a:t>
            </a:r>
            <a:r>
              <a:rPr lang="en-US" sz="2400" i="1" dirty="0" smtClean="0"/>
              <a:t>  VME crate:</a:t>
            </a:r>
          </a:p>
          <a:p>
            <a:endParaRPr lang="en-US" sz="1050" i="1" dirty="0" smtClean="0"/>
          </a:p>
          <a:p>
            <a:r>
              <a:rPr lang="en-US" sz="2000" dirty="0" smtClean="0"/>
              <a:t>1 x VME processor</a:t>
            </a:r>
          </a:p>
          <a:p>
            <a:r>
              <a:rPr lang="en-US" sz="2000" dirty="0" smtClean="0"/>
              <a:t>11 x LTU</a:t>
            </a:r>
          </a:p>
          <a:p>
            <a:r>
              <a:rPr lang="en-US" sz="2000" dirty="0" smtClean="0"/>
              <a:t>2 x TTCit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476999" y="1247239"/>
            <a:ext cx="2560320" cy="15696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76998" y="4234934"/>
            <a:ext cx="2560320" cy="15696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5835134"/>
            <a:ext cx="1936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Photo: 2014-06-03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1828800"/>
            <a:ext cx="179792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Cabling:</a:t>
            </a:r>
            <a:endParaRPr lang="en-US" dirty="0" smtClean="0"/>
          </a:p>
          <a:p>
            <a:endParaRPr lang="en-US" dirty="0" smtClean="0"/>
          </a:p>
          <a:p>
            <a:r>
              <a:rPr lang="en-US" sz="2000" dirty="0"/>
              <a:t>LTU ↔ </a:t>
            </a:r>
            <a:r>
              <a:rPr lang="en-US" sz="2000" dirty="0" smtClean="0"/>
              <a:t>TTCex</a:t>
            </a:r>
          </a:p>
          <a:p>
            <a:r>
              <a:rPr lang="en-US" sz="2000" dirty="0" smtClean="0"/>
              <a:t>Clock → TTCex </a:t>
            </a:r>
          </a:p>
          <a:p>
            <a:r>
              <a:rPr lang="en-US" sz="2000" dirty="0" smtClean="0"/>
              <a:t>TALK → LTU</a:t>
            </a:r>
          </a:p>
          <a:p>
            <a:r>
              <a:rPr lang="en-US" sz="2000" dirty="0" smtClean="0"/>
              <a:t>SoB/EoB → LTU</a:t>
            </a:r>
          </a:p>
          <a:p>
            <a:r>
              <a:rPr lang="en-US" sz="2000" dirty="0" smtClean="0"/>
              <a:t>Optical fibres</a:t>
            </a:r>
          </a:p>
          <a:p>
            <a:r>
              <a:rPr lang="en-US" sz="2000" dirty="0" smtClean="0"/>
              <a:t>Choke/Error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450027" y="1863250"/>
            <a:ext cx="2248079" cy="324884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5" name="Straight Arrow Connector 14"/>
          <p:cNvCxnSpPr>
            <a:stCxn id="10" idx="1"/>
          </p:cNvCxnSpPr>
          <p:nvPr/>
        </p:nvCxnSpPr>
        <p:spPr>
          <a:xfrm flipH="1">
            <a:off x="5715000" y="2032068"/>
            <a:ext cx="761999" cy="144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562600" y="4947764"/>
            <a:ext cx="914398" cy="52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Installation notes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Hardware: 11 LTU+TTCex partitions working correctly</a:t>
            </a:r>
          </a:p>
          <a:p>
            <a:pPr lvl="1"/>
            <a:r>
              <a:rPr lang="en-GB" dirty="0" smtClean="0"/>
              <a:t>Tested using TTCit board, n</a:t>
            </a:r>
            <a:r>
              <a:rPr lang="en-US" dirty="0" smtClean="0"/>
              <a:t>o problems reported from users</a:t>
            </a:r>
            <a:endParaRPr lang="en-GB" dirty="0" smtClean="0"/>
          </a:p>
          <a:p>
            <a:pPr lvl="1"/>
            <a:r>
              <a:rPr lang="en-GB" dirty="0" smtClean="0"/>
              <a:t>One minor issue</a:t>
            </a:r>
            <a:r>
              <a:rPr lang="en-GB" dirty="0"/>
              <a:t>: TTCex (CHOD - SN21) 1</a:t>
            </a:r>
            <a:r>
              <a:rPr lang="en-GB" baseline="30000" dirty="0"/>
              <a:t>st</a:t>
            </a:r>
            <a:r>
              <a:rPr lang="en-GB" dirty="0"/>
              <a:t> laser not working (red cap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To-do: </a:t>
            </a:r>
            <a:r>
              <a:rPr lang="en-GB" dirty="0" smtClean="0"/>
              <a:t>CANBUS </a:t>
            </a:r>
            <a:r>
              <a:rPr lang="en-GB" dirty="0"/>
              <a:t>connection (2nd VME </a:t>
            </a:r>
            <a:r>
              <a:rPr lang="en-GB" dirty="0" smtClean="0"/>
              <a:t>crate) </a:t>
            </a:r>
            <a:r>
              <a:rPr lang="en-GB" dirty="0"/>
              <a:t>→ </a:t>
            </a:r>
            <a:r>
              <a:rPr lang="en-GB" dirty="0" smtClean="0"/>
              <a:t>DCS</a:t>
            </a:r>
          </a:p>
          <a:p>
            <a:r>
              <a:rPr lang="en-US" dirty="0" smtClean="0"/>
              <a:t>Choke/Error</a:t>
            </a:r>
          </a:p>
          <a:p>
            <a:pPr lvl="1"/>
            <a:r>
              <a:rPr lang="en-US" dirty="0" smtClean="0"/>
              <a:t>To-do: </a:t>
            </a:r>
            <a:r>
              <a:rPr lang="en-US" dirty="0"/>
              <a:t>connect </a:t>
            </a:r>
            <a:r>
              <a:rPr lang="en-US" dirty="0" smtClean="0"/>
              <a:t>cables (ready in el. </a:t>
            </a:r>
            <a:r>
              <a:rPr lang="en-US" dirty="0" smtClean="0"/>
              <a:t>barrack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Enable </a:t>
            </a:r>
            <a:r>
              <a:rPr lang="en-US" dirty="0" smtClean="0"/>
              <a:t>Ch</a:t>
            </a:r>
            <a:r>
              <a:rPr lang="en-US" dirty="0" smtClean="0"/>
              <a:t>/Err in LTU (can be done at the start of run – </a:t>
            </a:r>
            <a:r>
              <a:rPr lang="en-US" dirty="0" smtClean="0"/>
              <a:t>Run Control)</a:t>
            </a:r>
            <a:endParaRPr lang="en-GB" dirty="0"/>
          </a:p>
          <a:p>
            <a:r>
              <a:rPr lang="en-US" dirty="0" smtClean="0"/>
              <a:t>SoB/EoB incoming signal (periodic, from TALK) issue:</a:t>
            </a:r>
          </a:p>
          <a:p>
            <a:pPr lvl="1"/>
            <a:r>
              <a:rPr lang="en-US" dirty="0" smtClean="0"/>
              <a:t>Observed on all LTUs: more SoB than EoB received (double SoB)</a:t>
            </a:r>
          </a:p>
          <a:p>
            <a:pPr lvl="1"/>
            <a:r>
              <a:rPr lang="en-US" dirty="0" smtClean="0"/>
              <a:t>Frequency &lt; 1 of 1000 bursts (sometimes OK for long periods)</a:t>
            </a:r>
          </a:p>
          <a:p>
            <a:pPr lvl="1"/>
            <a:r>
              <a:rPr lang="en-US" dirty="0" smtClean="0"/>
              <a:t>Possible explanation: too long pulse</a:t>
            </a:r>
          </a:p>
          <a:p>
            <a:pPr lvl="1"/>
            <a:r>
              <a:rPr lang="en-US" dirty="0" smtClean="0"/>
              <a:t>No problem observed during technical run (SPS signal)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LTU firmware &amp; software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https://</a:t>
            </a:r>
            <a:r>
              <a:rPr lang="en-US" sz="2000" dirty="0" smtClean="0"/>
              <a:t>twiki.cern.ch/twiki/bin/view/NA62/LTUrelatedSoftware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Last LTU FW update: May 2014, v. 21 </a:t>
            </a:r>
          </a:p>
          <a:p>
            <a:r>
              <a:rPr lang="en-US" dirty="0" smtClean="0"/>
              <a:t>LTU </a:t>
            </a:r>
            <a:r>
              <a:rPr lang="en-US" dirty="0"/>
              <a:t>DIM servers upgraded (next slide</a:t>
            </a:r>
            <a:r>
              <a:rPr lang="en-US" dirty="0" smtClean="0"/>
              <a:t>)</a:t>
            </a:r>
          </a:p>
          <a:p>
            <a:r>
              <a:rPr lang="en-US" dirty="0"/>
              <a:t>Please, use the latest version of firmware and software, report any problems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800" dirty="0" smtClean="0"/>
              <a:t>VME : </a:t>
            </a:r>
            <a:r>
              <a:rPr lang="en-GB" sz="2800" dirty="0"/>
              <a:t>SLC5 → SLC6 upgrade performed: tested, </a:t>
            </a:r>
            <a:r>
              <a:rPr lang="en-GB" sz="2800" dirty="0" smtClean="0">
                <a:solidFill>
                  <a:srgbClr val="00B050"/>
                </a:solidFill>
              </a:rPr>
              <a:t>OK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 smtClean="0"/>
              <a:t>Plan: m</a:t>
            </a:r>
            <a:r>
              <a:rPr lang="en-US" sz="2400" dirty="0" smtClean="0"/>
              <a:t>onitor </a:t>
            </a:r>
            <a:r>
              <a:rPr lang="en-US" sz="2400" dirty="0" smtClean="0"/>
              <a:t>counters run by run</a:t>
            </a:r>
          </a:p>
          <a:p>
            <a:pPr marL="857250" lvl="3" indent="0"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74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 servers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/>
          <a:lstStyle/>
          <a:p>
            <a:r>
              <a:rPr lang="en-US" sz="2400" dirty="0"/>
              <a:t>11 </a:t>
            </a:r>
            <a:r>
              <a:rPr lang="en-US" sz="2400" dirty="0" smtClean="0"/>
              <a:t>LTU and 2 </a:t>
            </a:r>
            <a:r>
              <a:rPr lang="en-US" sz="2400" dirty="0"/>
              <a:t>TTCit </a:t>
            </a:r>
            <a:r>
              <a:rPr lang="en-US" sz="2400" dirty="0" smtClean="0"/>
              <a:t>DIM </a:t>
            </a:r>
            <a:r>
              <a:rPr lang="en-US" sz="2400" dirty="0"/>
              <a:t>servers running on the </a:t>
            </a:r>
            <a:r>
              <a:rPr lang="en-US" sz="2400" dirty="0" smtClean="0"/>
              <a:t>VME processor</a:t>
            </a:r>
            <a:endParaRPr lang="en-US" sz="2400" dirty="0"/>
          </a:p>
          <a:p>
            <a:pPr lvl="1"/>
            <a:r>
              <a:rPr lang="en-US" sz="2000" dirty="0"/>
              <a:t>Upgraded to support new Run Control protocol: tested, </a:t>
            </a:r>
            <a:r>
              <a:rPr lang="en-US" sz="2000" dirty="0">
                <a:solidFill>
                  <a:srgbClr val="00B050"/>
                </a:solidFill>
              </a:rPr>
              <a:t>OK</a:t>
            </a:r>
          </a:p>
          <a:p>
            <a:pPr lvl="1"/>
            <a:r>
              <a:rPr lang="en-US" sz="2000" dirty="0"/>
              <a:t>XML configuration files </a:t>
            </a:r>
            <a:r>
              <a:rPr lang="en-US" sz="2000" dirty="0" smtClean="0"/>
              <a:t>support implemented</a:t>
            </a:r>
            <a:endParaRPr lang="en-US" sz="2000" dirty="0"/>
          </a:p>
          <a:p>
            <a:pPr lvl="1"/>
            <a:r>
              <a:rPr lang="en-US" sz="2000" dirty="0" smtClean="0"/>
              <a:t>Stable </a:t>
            </a:r>
            <a:r>
              <a:rPr lang="en-US" sz="2000" dirty="0"/>
              <a:t>running, up-time more </a:t>
            </a:r>
            <a:r>
              <a:rPr lang="en-US" sz="2000" dirty="0" smtClean="0"/>
              <a:t>than </a:t>
            </a:r>
            <a:r>
              <a:rPr lang="en-US" sz="2000" dirty="0"/>
              <a:t>a month </a:t>
            </a:r>
            <a:endParaRPr lang="en-US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949744"/>
            <a:ext cx="6553200" cy="318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7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synchronization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500" b="1" dirty="0"/>
              <a:t>L0TP – LTU time delays setting:</a:t>
            </a:r>
          </a:p>
          <a:p>
            <a:r>
              <a:rPr lang="en-US" sz="3800" dirty="0"/>
              <a:t>L0TP provides </a:t>
            </a:r>
            <a:r>
              <a:rPr lang="en-US" sz="3800" dirty="0" smtClean="0"/>
              <a:t>20MHz signal (toggle)</a:t>
            </a:r>
          </a:p>
          <a:p>
            <a:r>
              <a:rPr lang="en-US" sz="3800" dirty="0"/>
              <a:t>F</a:t>
            </a:r>
            <a:r>
              <a:rPr lang="en-US" sz="3800" dirty="0" smtClean="0"/>
              <a:t>irmware/software </a:t>
            </a:r>
            <a:r>
              <a:rPr lang="en-US" sz="3800" dirty="0"/>
              <a:t>support in each </a:t>
            </a:r>
            <a:r>
              <a:rPr lang="en-US" sz="3800" dirty="0" smtClean="0"/>
              <a:t>LTU to measure delay</a:t>
            </a:r>
          </a:p>
          <a:p>
            <a:r>
              <a:rPr lang="en-US" sz="3800" dirty="0" smtClean="0"/>
              <a:t>Correct </a:t>
            </a:r>
            <a:r>
              <a:rPr lang="en-US" sz="3800" dirty="0"/>
              <a:t>time delays can be set in each LTU even remotely in </a:t>
            </a:r>
            <a:r>
              <a:rPr lang="en-US" sz="3800" dirty="0" smtClean="0"/>
              <a:t>few minutes</a:t>
            </a:r>
            <a:endParaRPr lang="en-US" sz="3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/>
              <a:t>LTU – TTCex time delays setting:</a:t>
            </a:r>
          </a:p>
          <a:p>
            <a:r>
              <a:rPr lang="en-US" sz="3800" dirty="0"/>
              <a:t>Based on oscilloscope </a:t>
            </a:r>
            <a:r>
              <a:rPr lang="en-US" sz="3800" dirty="0" smtClean="0"/>
              <a:t>measurement in LAB:  delay table ready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500" b="1" dirty="0" smtClean="0"/>
              <a:t>TTCrx delay parameters</a:t>
            </a:r>
            <a:r>
              <a:rPr lang="en-US" sz="4500" b="1" dirty="0"/>
              <a:t>:</a:t>
            </a:r>
          </a:p>
          <a:p>
            <a:r>
              <a:rPr lang="en-US" sz="3800" dirty="0" smtClean="0"/>
              <a:t>We do not send any </a:t>
            </a:r>
            <a:r>
              <a:rPr lang="en-US" sz="3800" dirty="0"/>
              <a:t>TTCrx chip time delay parameters via optical </a:t>
            </a:r>
            <a:r>
              <a:rPr lang="en-US" sz="3800" dirty="0" smtClean="0"/>
              <a:t>link (long B-messages), responsibility of each sub-system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3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LTU+TTCex </a:t>
            </a:r>
            <a:r>
              <a:rPr lang="en-US" dirty="0" smtClean="0"/>
              <a:t> (11 TTC partitions)</a:t>
            </a:r>
          </a:p>
          <a:p>
            <a:pPr lvl="1"/>
            <a:r>
              <a:rPr lang="en-US" dirty="0" smtClean="0"/>
              <a:t>Prepared for the run </a:t>
            </a:r>
          </a:p>
          <a:p>
            <a:pPr lvl="1"/>
            <a:r>
              <a:rPr lang="en-US" dirty="0" smtClean="0"/>
              <a:t>Remaining issues:</a:t>
            </a:r>
          </a:p>
          <a:p>
            <a:pPr lvl="2"/>
            <a:r>
              <a:rPr lang="en-US" dirty="0" smtClean="0"/>
              <a:t>Choke/Error cables + test</a:t>
            </a:r>
          </a:p>
          <a:p>
            <a:pPr lvl="2"/>
            <a:r>
              <a:rPr lang="en-US" dirty="0" smtClean="0"/>
              <a:t>1 TTCex laser</a:t>
            </a:r>
            <a:r>
              <a:rPr lang="en-US" dirty="0"/>
              <a:t> </a:t>
            </a:r>
            <a:r>
              <a:rPr lang="en-US" dirty="0" smtClean="0"/>
              <a:t>replacement</a:t>
            </a:r>
          </a:p>
          <a:p>
            <a:pPr lvl="2"/>
            <a:r>
              <a:rPr lang="en-US" dirty="0" smtClean="0"/>
              <a:t>Investigate SoB/EoB counting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Ultimate </a:t>
            </a:r>
            <a:r>
              <a:rPr lang="en-US" dirty="0" smtClean="0"/>
              <a:t>test: Dry </a:t>
            </a:r>
            <a:r>
              <a:rPr lang="en-US" dirty="0"/>
              <a:t>run with all 11 sub-detectors:</a:t>
            </a:r>
          </a:p>
          <a:p>
            <a:pPr lvl="1"/>
            <a:r>
              <a:rPr lang="en-US" dirty="0"/>
              <a:t>Compare counters: N. of  bursts, </a:t>
            </a:r>
            <a:r>
              <a:rPr lang="en-US" dirty="0" smtClean="0"/>
              <a:t>triggers …</a:t>
            </a:r>
            <a:endParaRPr lang="en-US" dirty="0"/>
          </a:p>
          <a:p>
            <a:pPr lvl="1"/>
            <a:r>
              <a:rPr lang="en-US" dirty="0"/>
              <a:t>Stability </a:t>
            </a:r>
            <a:r>
              <a:rPr lang="en-US" dirty="0" smtClean="0"/>
              <a:t>checks (timestamp difference should be constant)</a:t>
            </a:r>
            <a:endParaRPr lang="en-GB" dirty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2014-09-02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Spare: LTU &amp; TTCex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twiki.cern.ch/twiki/bin/view/NA62/TdaqLogistics</a:t>
            </a:r>
            <a:endParaRPr lang="en-US" sz="2400" dirty="0" smtClean="0"/>
          </a:p>
          <a:p>
            <a:pPr lvl="1"/>
            <a:r>
              <a:rPr lang="en-US" sz="2000" dirty="0" smtClean="0"/>
              <a:t>LTU and TTCex orders</a:t>
            </a:r>
          </a:p>
          <a:p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twiki.cern.ch/twiki/bin/view/NA62/TdaqHWDistribution</a:t>
            </a:r>
            <a:endParaRPr lang="en-US" sz="2400" dirty="0" smtClean="0"/>
          </a:p>
          <a:p>
            <a:pPr lvl="1"/>
            <a:r>
              <a:rPr lang="en-US" sz="2000" dirty="0" smtClean="0"/>
              <a:t>Current </a:t>
            </a:r>
            <a:r>
              <a:rPr lang="en-US" sz="2000" dirty="0" smtClean="0"/>
              <a:t>status:</a:t>
            </a:r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2014-09-02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LTU+TTCex system status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394679"/>
              </p:ext>
            </p:extLst>
          </p:nvPr>
        </p:nvGraphicFramePr>
        <p:xfrm>
          <a:off x="206376" y="3048000"/>
          <a:ext cx="8758112" cy="268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601"/>
                <a:gridCol w="819150"/>
                <a:gridCol w="533400"/>
                <a:gridCol w="838200"/>
                <a:gridCol w="533400"/>
                <a:gridCol w="838200"/>
                <a:gridCol w="609600"/>
                <a:gridCol w="762000"/>
                <a:gridCol w="914400"/>
                <a:gridCol w="685800"/>
                <a:gridCol w="816293"/>
                <a:gridCol w="540068"/>
              </a:tblGrid>
              <a:tr h="370840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CEDAR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GTK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CHANTI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LAV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STRAW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RICH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CHOD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IRC/SAC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MUV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LKR/L0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LKR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LTU</a:t>
                      </a:r>
                    </a:p>
                    <a:p>
                      <a:r>
                        <a:rPr lang="en-GB" sz="1600" dirty="0" smtClean="0"/>
                        <a:t>s.n.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(*)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TTCex</a:t>
                      </a:r>
                    </a:p>
                    <a:p>
                      <a:r>
                        <a:rPr lang="en-GB" sz="1600" dirty="0" smtClean="0"/>
                        <a:t>s.n.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(**)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(***)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(****)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#</a:t>
                      </a:r>
                      <a:r>
                        <a:rPr lang="en-GB" sz="1600" baseline="0" dirty="0" smtClean="0"/>
                        <a:t> of </a:t>
                      </a:r>
                    </a:p>
                    <a:p>
                      <a:r>
                        <a:rPr lang="en-GB" sz="1600" baseline="0" dirty="0" smtClean="0"/>
                        <a:t>lasers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VME</a:t>
                      </a:r>
                    </a:p>
                    <a:p>
                      <a:r>
                        <a:rPr lang="en-GB" sz="1600" dirty="0" smtClean="0"/>
                        <a:t>address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5818386"/>
            <a:ext cx="3637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(**)   TDAQ TTCex temporarily assigned for GTK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356984" y="5818386"/>
            <a:ext cx="2743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(*) Terminating resistor on L0 input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79511" y="6049268"/>
            <a:ext cx="4039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(***) Laser indicating LED not working, lasers are OK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56984" y="6048573"/>
            <a:ext cx="2257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(****)   1</a:t>
            </a:r>
            <a:r>
              <a:rPr lang="en-GB" sz="1400" baseline="30000" dirty="0" smtClean="0"/>
              <a:t>st</a:t>
            </a:r>
            <a:r>
              <a:rPr lang="en-GB" sz="1400" dirty="0" smtClean="0"/>
              <a:t> laser not working</a:t>
            </a:r>
            <a:endParaRPr lang="en-GB" sz="1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64A9-B409-43B2-9AB5-22A378D9709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7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719</Words>
  <Application>Microsoft Office PowerPoint</Application>
  <PresentationFormat>On-screen Show (4:3)</PresentationFormat>
  <Paragraphs>216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LTU+TTCex system status </vt:lpstr>
      <vt:lpstr>Clock distribution and trigger flow</vt:lpstr>
      <vt:lpstr>11 TTC partitions – final setup</vt:lpstr>
      <vt:lpstr>Installation notes </vt:lpstr>
      <vt:lpstr>LTU firmware &amp; software</vt:lpstr>
      <vt:lpstr>DIM servers</vt:lpstr>
      <vt:lpstr>Clock synchronization</vt:lpstr>
      <vt:lpstr>Conclusions</vt:lpstr>
      <vt:lpstr>Spare: LTU &amp; TTCex inventory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LTU news</dc:title>
  <dc:creator>Michal Koval</dc:creator>
  <cp:lastModifiedBy>Michal Koval</cp:lastModifiedBy>
  <cp:revision>150</cp:revision>
  <dcterms:created xsi:type="dcterms:W3CDTF">2006-08-16T00:00:00Z</dcterms:created>
  <dcterms:modified xsi:type="dcterms:W3CDTF">2014-09-01T15:31:03Z</dcterms:modified>
</cp:coreProperties>
</file>