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5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A6907-A681-4194-9ECA-83E366FAC9BA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2580A-6A36-4EBB-9C45-7D113E7B8F0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2580A-6A36-4EBB-9C45-7D113E7B8F02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9DC60-2A27-46A1-A308-F9279906C5AB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A977-1551-4582-AAF9-48F936F46B6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smtClean="0"/>
              <a:t>L0 performance </a:t>
            </a:r>
            <a:r>
              <a:rPr lang="it-IT" sz="3200" dirty="0" err="1" smtClean="0"/>
              <a:t>simulation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175260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F. </a:t>
            </a:r>
            <a:r>
              <a:rPr lang="it-IT" sz="1800" dirty="0" err="1" smtClean="0"/>
              <a:t>Marchetto</a:t>
            </a:r>
            <a:endParaRPr lang="it-IT" sz="1800" dirty="0" smtClean="0"/>
          </a:p>
          <a:p>
            <a:r>
              <a:rPr lang="it-IT" sz="1800" dirty="0" smtClean="0"/>
              <a:t>INFN - Torino</a:t>
            </a:r>
            <a:endParaRPr lang="it-IT" sz="1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B67B-0B6F-4B76-B4A4-5A4CFAC1198F}" type="datetime1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NA62 meeting - Ferrara</a:t>
            </a:r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1600" y="33265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			 </a:t>
            </a:r>
            <a:r>
              <a:rPr lang="it-IT" b="1" dirty="0" err="1" smtClean="0"/>
              <a:t>Tentative</a:t>
            </a:r>
            <a:r>
              <a:rPr lang="it-IT" b="1" dirty="0" smtClean="0"/>
              <a:t> </a:t>
            </a:r>
            <a:r>
              <a:rPr lang="it-IT" b="1" dirty="0" err="1" smtClean="0"/>
              <a:t>conclusions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19675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Efficiency</a:t>
            </a:r>
            <a:endParaRPr lang="it-IT" sz="1400" b="1" dirty="0" smtClean="0"/>
          </a:p>
          <a:p>
            <a:endParaRPr lang="it-IT" sz="1400" dirty="0" smtClean="0"/>
          </a:p>
          <a:p>
            <a:pPr>
              <a:buFont typeface="Arial" pitchFamily="34" charset="0"/>
              <a:buChar char="•"/>
            </a:pPr>
            <a:r>
              <a:rPr lang="it-IT" sz="1400" dirty="0" smtClean="0"/>
              <a:t> </a:t>
            </a:r>
            <a:r>
              <a:rPr lang="it-IT" sz="1400" dirty="0" err="1" smtClean="0"/>
              <a:t>timeslot</a:t>
            </a:r>
            <a:r>
              <a:rPr lang="it-IT" sz="1400" dirty="0" smtClean="0"/>
              <a:t> </a:t>
            </a:r>
            <a:r>
              <a:rPr lang="it-IT" sz="1400" dirty="0" err="1" smtClean="0"/>
              <a:t>of</a:t>
            </a:r>
            <a:r>
              <a:rPr lang="it-IT" sz="1400" dirty="0" smtClean="0"/>
              <a:t> 1.56  </a:t>
            </a:r>
            <a:r>
              <a:rPr lang="it-IT" sz="1400" dirty="0" err="1" smtClean="0"/>
              <a:t>ns</a:t>
            </a:r>
            <a:r>
              <a:rPr lang="it-IT" sz="1400" dirty="0" smtClean="0"/>
              <a:t> </a:t>
            </a:r>
            <a:r>
              <a:rPr lang="it-IT" sz="1400" dirty="0" err="1" smtClean="0"/>
              <a:t>requires</a:t>
            </a:r>
            <a:r>
              <a:rPr lang="it-IT" sz="1400" dirty="0" smtClean="0"/>
              <a:t> </a:t>
            </a:r>
            <a:r>
              <a:rPr lang="it-IT" sz="1400" dirty="0" err="1" smtClean="0"/>
              <a:t>that</a:t>
            </a:r>
            <a:r>
              <a:rPr lang="it-IT" sz="1400" dirty="0" smtClean="0"/>
              <a:t> the  </a:t>
            </a:r>
            <a:r>
              <a:rPr lang="it-IT" sz="1400" dirty="0" err="1" smtClean="0"/>
              <a:t>time</a:t>
            </a:r>
            <a:r>
              <a:rPr lang="it-IT" sz="1400" dirty="0" smtClean="0"/>
              <a:t> </a:t>
            </a:r>
            <a:r>
              <a:rPr lang="it-IT" sz="1400" dirty="0" err="1" smtClean="0"/>
              <a:t>resolution</a:t>
            </a:r>
            <a:r>
              <a:rPr lang="it-IT" sz="1400" dirty="0" smtClean="0"/>
              <a:t> </a:t>
            </a:r>
            <a:r>
              <a:rPr lang="it-IT" sz="1400" dirty="0" err="1" smtClean="0"/>
              <a:t>of</a:t>
            </a:r>
            <a:r>
              <a:rPr lang="it-IT" sz="1400" dirty="0" smtClean="0"/>
              <a:t> the </a:t>
            </a:r>
            <a:r>
              <a:rPr lang="it-IT" sz="1400" dirty="0" err="1" smtClean="0"/>
              <a:t>primitives</a:t>
            </a:r>
            <a:r>
              <a:rPr lang="it-IT" sz="1400" dirty="0" smtClean="0"/>
              <a:t> </a:t>
            </a:r>
            <a:r>
              <a:rPr lang="it-IT" sz="1400" dirty="0" err="1" smtClean="0"/>
              <a:t>should</a:t>
            </a:r>
            <a:r>
              <a:rPr lang="it-IT" sz="1400" dirty="0" smtClean="0"/>
              <a:t> </a:t>
            </a:r>
            <a:r>
              <a:rPr lang="it-IT" sz="1400" dirty="0" err="1" smtClean="0"/>
              <a:t>be</a:t>
            </a:r>
            <a:r>
              <a:rPr lang="it-IT" sz="1400" dirty="0" smtClean="0"/>
              <a:t> </a:t>
            </a:r>
            <a:r>
              <a:rPr lang="it-IT" sz="1400" dirty="0" err="1" smtClean="0"/>
              <a:t>better</a:t>
            </a:r>
            <a:r>
              <a:rPr lang="it-IT" sz="1400" dirty="0" smtClean="0"/>
              <a:t> </a:t>
            </a:r>
            <a:r>
              <a:rPr lang="it-IT" sz="1400" dirty="0" err="1" smtClean="0"/>
              <a:t>than</a:t>
            </a:r>
            <a:r>
              <a:rPr lang="it-IT" sz="1400" dirty="0" smtClean="0"/>
              <a:t>  0.5 </a:t>
            </a:r>
            <a:r>
              <a:rPr lang="it-IT" sz="1400" dirty="0" err="1" smtClean="0"/>
              <a:t>ns</a:t>
            </a:r>
            <a:r>
              <a:rPr lang="it-IT" sz="1400" dirty="0" smtClean="0"/>
              <a:t> </a:t>
            </a:r>
            <a:r>
              <a:rPr lang="it-IT" sz="1400" dirty="0" err="1" smtClean="0"/>
              <a:t>otherwise</a:t>
            </a:r>
            <a:r>
              <a:rPr lang="it-IT" sz="1400" dirty="0" smtClean="0"/>
              <a:t> the trigger </a:t>
            </a:r>
            <a:r>
              <a:rPr lang="it-IT" sz="1400" dirty="0" err="1" smtClean="0"/>
              <a:t>efficiency</a:t>
            </a:r>
            <a:r>
              <a:rPr lang="it-IT" sz="1400" dirty="0" smtClean="0"/>
              <a:t> </a:t>
            </a:r>
            <a:r>
              <a:rPr lang="it-IT" sz="1400" dirty="0" err="1" smtClean="0"/>
              <a:t>would</a:t>
            </a:r>
            <a:r>
              <a:rPr lang="it-IT" sz="1400" dirty="0" smtClean="0"/>
              <a:t> </a:t>
            </a:r>
            <a:r>
              <a:rPr lang="it-IT" sz="1400" dirty="0" err="1" smtClean="0"/>
              <a:t>be</a:t>
            </a:r>
            <a:r>
              <a:rPr lang="it-IT" sz="1400" dirty="0" smtClean="0"/>
              <a:t> </a:t>
            </a:r>
            <a:r>
              <a:rPr lang="it-IT" sz="1400" dirty="0" err="1" smtClean="0"/>
              <a:t>jeopardized</a:t>
            </a:r>
            <a:r>
              <a:rPr lang="it-IT" sz="1400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it-IT" sz="1400" dirty="0" smtClean="0"/>
          </a:p>
          <a:p>
            <a:pPr>
              <a:buFont typeface="Arial" pitchFamily="34" charset="0"/>
              <a:buChar char="•"/>
            </a:pPr>
            <a:r>
              <a:rPr lang="it-IT" sz="1400" dirty="0" smtClean="0"/>
              <a:t> trigger </a:t>
            </a:r>
            <a:r>
              <a:rPr lang="it-IT" sz="1400" dirty="0" err="1" smtClean="0"/>
              <a:t>window</a:t>
            </a:r>
            <a:r>
              <a:rPr lang="it-IT" sz="1400" dirty="0" smtClean="0"/>
              <a:t> </a:t>
            </a:r>
            <a:r>
              <a:rPr lang="it-IT" sz="1400" dirty="0" err="1" smtClean="0"/>
              <a:t>of</a:t>
            </a:r>
            <a:r>
              <a:rPr lang="it-IT" sz="1400" dirty="0" smtClean="0"/>
              <a:t> </a:t>
            </a:r>
            <a:r>
              <a:rPr lang="it-IT" sz="1400" dirty="0" err="1" smtClean="0"/>
              <a:t>three</a:t>
            </a:r>
            <a:r>
              <a:rPr lang="it-IT" sz="1400" dirty="0" smtClean="0"/>
              <a:t> </a:t>
            </a:r>
            <a:r>
              <a:rPr lang="it-IT" sz="1400" dirty="0" err="1" smtClean="0"/>
              <a:t>timeslots</a:t>
            </a:r>
            <a:r>
              <a:rPr lang="it-IT" sz="1400" dirty="0" smtClean="0"/>
              <a:t> are </a:t>
            </a:r>
            <a:r>
              <a:rPr lang="it-IT" sz="1400" dirty="0" err="1" smtClean="0"/>
              <a:t>necessary</a:t>
            </a:r>
            <a:r>
              <a:rPr lang="it-IT" sz="1400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it-IT" sz="1400" dirty="0" smtClean="0"/>
          </a:p>
          <a:p>
            <a:pPr>
              <a:buFont typeface="Arial" pitchFamily="34" charset="0"/>
              <a:buChar char="•"/>
            </a:pPr>
            <a:r>
              <a:rPr lang="it-IT" sz="1400" dirty="0" smtClean="0"/>
              <a:t> </a:t>
            </a:r>
            <a:r>
              <a:rPr lang="it-IT" sz="1400" dirty="0" err="1" smtClean="0"/>
              <a:t>beside</a:t>
            </a:r>
            <a:r>
              <a:rPr lang="it-IT" sz="1400" dirty="0" smtClean="0"/>
              <a:t> </a:t>
            </a:r>
            <a:r>
              <a:rPr lang="it-IT" sz="1400" dirty="0" err="1" smtClean="0"/>
              <a:t>time</a:t>
            </a:r>
            <a:r>
              <a:rPr lang="it-IT" sz="1400" dirty="0" smtClean="0"/>
              <a:t> </a:t>
            </a:r>
            <a:r>
              <a:rPr lang="it-IT" sz="1400" dirty="0" err="1" smtClean="0"/>
              <a:t>resolution</a:t>
            </a:r>
            <a:r>
              <a:rPr lang="it-IT" sz="1400" dirty="0" smtClean="0"/>
              <a:t>, </a:t>
            </a:r>
            <a:r>
              <a:rPr lang="it-IT" sz="1400" dirty="0" err="1" smtClean="0"/>
              <a:t>also</a:t>
            </a:r>
            <a:r>
              <a:rPr lang="it-IT" sz="1400" dirty="0" smtClean="0"/>
              <a:t> the </a:t>
            </a:r>
            <a:r>
              <a:rPr lang="it-IT" sz="1400" dirty="0" err="1" smtClean="0"/>
              <a:t>alignment</a:t>
            </a:r>
            <a:r>
              <a:rPr lang="it-IT" sz="1400" dirty="0" smtClean="0"/>
              <a:t> (</a:t>
            </a:r>
            <a:r>
              <a:rPr lang="it-IT" sz="1400" dirty="0" err="1" smtClean="0"/>
              <a:t>for</a:t>
            </a:r>
            <a:r>
              <a:rPr lang="it-IT" sz="1400" dirty="0" smtClean="0"/>
              <a:t> </a:t>
            </a:r>
            <a:r>
              <a:rPr lang="it-IT" sz="1400" dirty="0" err="1" smtClean="0"/>
              <a:t>which</a:t>
            </a:r>
            <a:r>
              <a:rPr lang="it-IT" sz="1400" dirty="0" smtClean="0"/>
              <a:t> the full Fine </a:t>
            </a:r>
            <a:r>
              <a:rPr lang="it-IT" sz="1400" dirty="0" err="1" smtClean="0"/>
              <a:t>Time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necessary</a:t>
            </a:r>
            <a:r>
              <a:rPr lang="it-IT" sz="1400" dirty="0" smtClean="0"/>
              <a:t>) </a:t>
            </a:r>
            <a:r>
              <a:rPr lang="it-IT" sz="1400" dirty="0" err="1" smtClean="0"/>
              <a:t>has</a:t>
            </a:r>
            <a:r>
              <a:rPr lang="it-IT" sz="1400" dirty="0" smtClean="0"/>
              <a:t> a </a:t>
            </a:r>
            <a:r>
              <a:rPr lang="it-IT" sz="1400" dirty="0" err="1" smtClean="0"/>
              <a:t>relevant</a:t>
            </a:r>
            <a:r>
              <a:rPr lang="it-IT" sz="1400" dirty="0" smtClean="0"/>
              <a:t> impact;</a:t>
            </a:r>
          </a:p>
          <a:p>
            <a:endParaRPr lang="it-IT" sz="14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3717032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Background </a:t>
            </a:r>
            <a:r>
              <a:rPr lang="it-IT" sz="1400" b="1" dirty="0" err="1" smtClean="0"/>
              <a:t>rejection</a:t>
            </a:r>
            <a:endParaRPr lang="it-IT" sz="1400" b="1" dirty="0" smtClean="0"/>
          </a:p>
          <a:p>
            <a:endParaRPr lang="it-IT" sz="1400" b="1" dirty="0" smtClean="0"/>
          </a:p>
          <a:p>
            <a:pPr>
              <a:buFont typeface="Arial" pitchFamily="34" charset="0"/>
              <a:buChar char="•"/>
            </a:pPr>
            <a:r>
              <a:rPr lang="it-IT" sz="1400" b="1" dirty="0" smtClean="0"/>
              <a:t> </a:t>
            </a:r>
            <a:r>
              <a:rPr lang="it-IT" sz="1400" dirty="0" smtClean="0"/>
              <a:t>in case </a:t>
            </a:r>
            <a:r>
              <a:rPr lang="it-IT" sz="1400" dirty="0" err="1" smtClean="0"/>
              <a:t>of</a:t>
            </a:r>
            <a:r>
              <a:rPr lang="it-IT" sz="1400" dirty="0" smtClean="0"/>
              <a:t> a single detector in veto, </a:t>
            </a:r>
            <a:r>
              <a:rPr lang="it-IT" sz="1400" dirty="0" err="1" smtClean="0"/>
              <a:t>three</a:t>
            </a:r>
            <a:r>
              <a:rPr lang="it-IT" sz="1400" dirty="0" smtClean="0"/>
              <a:t> </a:t>
            </a:r>
            <a:r>
              <a:rPr lang="it-IT" sz="1400" dirty="0" err="1" smtClean="0"/>
              <a:t>timeslot</a:t>
            </a:r>
            <a:r>
              <a:rPr lang="it-IT" sz="1400" dirty="0" smtClean="0"/>
              <a:t> </a:t>
            </a:r>
            <a:r>
              <a:rPr lang="it-IT" sz="1400" dirty="0" err="1" smtClean="0"/>
              <a:t>window</a:t>
            </a:r>
            <a:r>
              <a:rPr lang="it-IT" sz="1400" dirty="0" smtClean="0"/>
              <a:t> </a:t>
            </a:r>
            <a:r>
              <a:rPr lang="it-IT" sz="1400" dirty="0" err="1" smtClean="0"/>
              <a:t>has</a:t>
            </a:r>
            <a:r>
              <a:rPr lang="it-IT" sz="1400" dirty="0" smtClean="0"/>
              <a:t> </a:t>
            </a:r>
            <a:r>
              <a:rPr lang="it-IT" sz="1400" dirty="0" err="1" smtClean="0"/>
              <a:t>an</a:t>
            </a:r>
            <a:r>
              <a:rPr lang="it-IT" sz="1400" dirty="0" smtClean="0"/>
              <a:t> impact in the </a:t>
            </a:r>
            <a:r>
              <a:rPr lang="it-IT" sz="1400" dirty="0" err="1" smtClean="0"/>
              <a:t>reduction</a:t>
            </a:r>
            <a:endParaRPr lang="it-IT" sz="1400" dirty="0" smtClean="0"/>
          </a:p>
          <a:p>
            <a:pPr>
              <a:buFont typeface="Arial" pitchFamily="34" charset="0"/>
              <a:buChar char="•"/>
            </a:pPr>
            <a:endParaRPr lang="it-IT" sz="1400" dirty="0" smtClean="0"/>
          </a:p>
          <a:p>
            <a:pPr>
              <a:buFont typeface="Arial" pitchFamily="34" charset="0"/>
              <a:buChar char="•"/>
            </a:pPr>
            <a:r>
              <a:rPr lang="it-IT" sz="1400" dirty="0" smtClean="0"/>
              <a:t> </a:t>
            </a:r>
            <a:r>
              <a:rPr lang="it-IT" sz="1400" dirty="0" err="1" smtClean="0"/>
              <a:t>for</a:t>
            </a:r>
            <a:r>
              <a:rPr lang="it-IT" sz="1400" dirty="0" smtClean="0"/>
              <a:t> </a:t>
            </a:r>
            <a:r>
              <a:rPr lang="it-IT" sz="1400" dirty="0" err="1" smtClean="0"/>
              <a:t>two</a:t>
            </a:r>
            <a:r>
              <a:rPr lang="it-IT" sz="1400" dirty="0" smtClean="0"/>
              <a:t> or more </a:t>
            </a:r>
            <a:r>
              <a:rPr lang="it-IT" sz="1400" dirty="0" err="1" smtClean="0"/>
              <a:t>primitives</a:t>
            </a:r>
            <a:r>
              <a:rPr lang="it-IT" sz="1400" dirty="0" smtClean="0"/>
              <a:t> in veto, the impact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limited</a:t>
            </a:r>
            <a:r>
              <a:rPr lang="it-IT" sz="1400" dirty="0" smtClean="0"/>
              <a:t> and the </a:t>
            </a:r>
            <a:r>
              <a:rPr lang="it-IT" sz="1400" dirty="0" err="1" smtClean="0"/>
              <a:t>two</a:t>
            </a:r>
            <a:r>
              <a:rPr lang="it-IT" sz="1400" dirty="0" smtClean="0"/>
              <a:t> </a:t>
            </a:r>
            <a:r>
              <a:rPr lang="it-IT" sz="1400" dirty="0" err="1" smtClean="0"/>
              <a:t>timeslot</a:t>
            </a:r>
            <a:r>
              <a:rPr lang="it-IT" sz="1400" dirty="0" smtClean="0"/>
              <a:t> </a:t>
            </a:r>
            <a:r>
              <a:rPr lang="it-IT" sz="1400" dirty="0" err="1" smtClean="0"/>
              <a:t>window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already</a:t>
            </a:r>
            <a:r>
              <a:rPr lang="it-IT" sz="1400" dirty="0" smtClean="0"/>
              <a:t> </a:t>
            </a:r>
            <a:r>
              <a:rPr lang="it-IT" sz="1400" dirty="0" err="1" smtClean="0"/>
              <a:t>quite</a:t>
            </a:r>
            <a:r>
              <a:rPr lang="it-IT" sz="1400" dirty="0" smtClean="0"/>
              <a:t> </a:t>
            </a:r>
            <a:r>
              <a:rPr lang="it-IT" sz="1400" dirty="0" err="1" smtClean="0"/>
              <a:t>effective</a:t>
            </a:r>
            <a:r>
              <a:rPr lang="it-IT" sz="1400" smtClean="0"/>
              <a:t>.  </a:t>
            </a:r>
            <a:endParaRPr lang="it-IT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it-IT" sz="2400" b="1" dirty="0" smtClean="0"/>
              <a:t>		L0TP </a:t>
            </a:r>
            <a:r>
              <a:rPr lang="it-IT" sz="2400" b="1" dirty="0" err="1" smtClean="0"/>
              <a:t>features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620688"/>
            <a:ext cx="8964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Input: up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seven</a:t>
            </a:r>
            <a:r>
              <a:rPr lang="it-IT" dirty="0" smtClean="0"/>
              <a:t> </a:t>
            </a:r>
            <a:r>
              <a:rPr lang="it-IT" dirty="0" err="1" smtClean="0"/>
              <a:t>primitives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detectors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dirty="0" err="1" smtClean="0"/>
              <a:t>Primitives</a:t>
            </a:r>
            <a:r>
              <a:rPr lang="it-IT" dirty="0" smtClean="0"/>
              <a:t>: </a:t>
            </a:r>
            <a:r>
              <a:rPr lang="it-IT" dirty="0" err="1" smtClean="0"/>
              <a:t>aligned</a:t>
            </a:r>
            <a:r>
              <a:rPr lang="it-IT" dirty="0" smtClean="0"/>
              <a:t> </a:t>
            </a:r>
            <a:r>
              <a:rPr lang="it-IT" dirty="0" err="1" smtClean="0"/>
              <a:t>according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i="1" dirty="0" err="1" smtClean="0"/>
              <a:t>Timeslot</a:t>
            </a:r>
            <a:r>
              <a:rPr lang="it-IT" i="1" dirty="0" smtClean="0"/>
              <a:t> 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address</a:t>
            </a:r>
            <a:r>
              <a:rPr lang="it-IT" dirty="0" smtClean="0"/>
              <a:t> </a:t>
            </a:r>
            <a:r>
              <a:rPr lang="it-IT" dirty="0" err="1" smtClean="0"/>
              <a:t>formed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:</a:t>
            </a:r>
          </a:p>
          <a:p>
            <a:r>
              <a:rPr lang="it-IT" dirty="0"/>
              <a:t>	</a:t>
            </a:r>
            <a:r>
              <a:rPr lang="it-IT" dirty="0" err="1" smtClean="0"/>
              <a:t>Timestamp</a:t>
            </a:r>
            <a:r>
              <a:rPr lang="it-IT" dirty="0" smtClean="0"/>
              <a:t> +  3 MSB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FineTime</a:t>
            </a:r>
            <a:r>
              <a:rPr lang="it-IT" dirty="0" smtClean="0"/>
              <a:t> (bit 7-6-5)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Fine </a:t>
            </a:r>
            <a:r>
              <a:rPr lang="it-IT" dirty="0" err="1" smtClean="0"/>
              <a:t>Time</a:t>
            </a:r>
            <a:r>
              <a:rPr lang="it-IT" dirty="0" smtClean="0"/>
              <a:t> bit </a:t>
            </a:r>
            <a:r>
              <a:rPr lang="it-IT" dirty="0" err="1" smtClean="0"/>
              <a:t>from</a:t>
            </a:r>
            <a:r>
              <a:rPr lang="it-IT" dirty="0" smtClean="0"/>
              <a:t> 0 </a:t>
            </a:r>
            <a:r>
              <a:rPr lang="it-IT" dirty="0" err="1" smtClean="0"/>
              <a:t>through</a:t>
            </a:r>
            <a:r>
              <a:rPr lang="it-IT" dirty="0" smtClean="0"/>
              <a:t> 4 are </a:t>
            </a:r>
            <a:r>
              <a:rPr lang="it-IT" dirty="0" err="1" smtClean="0"/>
              <a:t>ignored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r>
              <a:rPr lang="it-IT" dirty="0" smtClean="0"/>
              <a:t> the </a:t>
            </a:r>
            <a:r>
              <a:rPr lang="it-IT" dirty="0" err="1" smtClean="0"/>
              <a:t>address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logical</a:t>
            </a:r>
            <a:r>
              <a:rPr lang="it-IT" dirty="0" smtClean="0"/>
              <a:t> </a:t>
            </a:r>
            <a:r>
              <a:rPr lang="it-IT" dirty="0" err="1" smtClean="0"/>
              <a:t>operation</a:t>
            </a:r>
            <a:r>
              <a:rPr lang="it-IT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i="1" dirty="0" err="1"/>
              <a:t>T</a:t>
            </a:r>
            <a:r>
              <a:rPr lang="it-IT" i="1" dirty="0" err="1" smtClean="0"/>
              <a:t>imeslot</a:t>
            </a:r>
            <a:r>
              <a:rPr lang="it-IT" dirty="0" smtClean="0"/>
              <a:t> </a:t>
            </a:r>
            <a:r>
              <a:rPr lang="it-IT" dirty="0" err="1" smtClean="0"/>
              <a:t>width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: 25 </a:t>
            </a:r>
            <a:r>
              <a:rPr lang="it-IT" dirty="0" err="1" smtClean="0"/>
              <a:t>ns</a:t>
            </a:r>
            <a:r>
              <a:rPr lang="it-IT" dirty="0" smtClean="0"/>
              <a:t>/8 = 3.125 </a:t>
            </a:r>
            <a:r>
              <a:rPr lang="it-IT" dirty="0" err="1" smtClean="0"/>
              <a:t>ns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27089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expand</a:t>
            </a:r>
            <a:r>
              <a:rPr lang="it-IT" dirty="0" smtClean="0"/>
              <a:t> a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i="1" dirty="0" err="1"/>
              <a:t>T</a:t>
            </a:r>
            <a:r>
              <a:rPr lang="it-IT" i="1" dirty="0" err="1" smtClean="0"/>
              <a:t>imeslot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account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inevitable</a:t>
            </a:r>
            <a:r>
              <a:rPr lang="it-IT" dirty="0" smtClean="0"/>
              <a:t> </a:t>
            </a:r>
            <a:r>
              <a:rPr lang="it-IT" dirty="0" err="1" smtClean="0"/>
              <a:t>measurement</a:t>
            </a:r>
            <a:r>
              <a:rPr lang="it-IT" dirty="0" smtClean="0"/>
              <a:t> </a:t>
            </a:r>
            <a:r>
              <a:rPr lang="it-IT" dirty="0" err="1" smtClean="0"/>
              <a:t>errors</a:t>
            </a:r>
            <a:r>
              <a:rPr lang="it-IT" dirty="0" smtClean="0"/>
              <a:t>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259632" y="3789040"/>
          <a:ext cx="671736" cy="263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44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3131840" y="3789040"/>
          <a:ext cx="671736" cy="263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4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5076056" y="3789040"/>
          <a:ext cx="671736" cy="263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4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6948264" y="3789040"/>
          <a:ext cx="671736" cy="263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44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99592" y="335699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Reference</a:t>
            </a:r>
            <a:r>
              <a:rPr lang="it-IT" sz="1400" b="1" dirty="0" smtClean="0"/>
              <a:t> detector</a:t>
            </a:r>
            <a:endParaRPr lang="it-IT" sz="14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1691680" y="4941168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547664" y="530120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7740352" y="4941168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alignment</a:t>
            </a:r>
            <a:endParaRPr lang="it-IT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995936" y="45811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-1</a:t>
            </a:r>
            <a:endParaRPr lang="it-IT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923928" y="5373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+1</a:t>
            </a:r>
            <a:endParaRPr lang="it-IT" b="1" dirty="0"/>
          </a:p>
        </p:txBody>
      </p:sp>
      <p:sp>
        <p:nvSpPr>
          <p:cNvPr id="19" name="Rettangolo 18"/>
          <p:cNvSpPr/>
          <p:nvPr/>
        </p:nvSpPr>
        <p:spPr>
          <a:xfrm>
            <a:off x="5868144" y="4509120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 -1</a:t>
            </a:r>
            <a:endParaRPr lang="it-IT" b="1" dirty="0"/>
          </a:p>
        </p:txBody>
      </p:sp>
      <p:sp>
        <p:nvSpPr>
          <p:cNvPr id="20" name="Rettangolo 19"/>
          <p:cNvSpPr/>
          <p:nvPr/>
        </p:nvSpPr>
        <p:spPr>
          <a:xfrm>
            <a:off x="7956376" y="5301208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 +1</a:t>
            </a:r>
            <a:endParaRPr lang="it-IT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915816" y="33569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    3 </a:t>
            </a:r>
            <a:r>
              <a:rPr lang="it-IT" b="1" dirty="0" err="1" smtClean="0"/>
              <a:t>Ts</a:t>
            </a:r>
            <a:endParaRPr lang="it-IT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932040" y="306896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2 </a:t>
            </a:r>
            <a:r>
              <a:rPr lang="it-IT" b="1" dirty="0" err="1" smtClean="0"/>
              <a:t>Ts</a:t>
            </a:r>
            <a:r>
              <a:rPr lang="it-IT" b="1" dirty="0" smtClean="0"/>
              <a:t> -&gt; +/-1 </a:t>
            </a:r>
            <a:r>
              <a:rPr lang="it-IT" b="1" dirty="0" err="1" smtClean="0"/>
              <a:t>based</a:t>
            </a:r>
            <a:r>
              <a:rPr lang="it-IT" b="1" dirty="0" smtClean="0"/>
              <a:t> on the 4</a:t>
            </a:r>
            <a:r>
              <a:rPr lang="it-IT" b="1" baseline="30000" dirty="0" smtClean="0"/>
              <a:t>th</a:t>
            </a:r>
            <a:r>
              <a:rPr lang="it-IT" b="1" dirty="0" smtClean="0"/>
              <a:t> </a:t>
            </a:r>
            <a:r>
              <a:rPr lang="it-IT" b="1" dirty="0" err="1" smtClean="0"/>
              <a:t>Finetime</a:t>
            </a:r>
            <a:r>
              <a:rPr lang="it-IT" b="1" dirty="0" smtClean="0"/>
              <a:t> bit: 0-&gt;-1; 1-&gt;+1</a:t>
            </a:r>
            <a:endParaRPr lang="it-IT" b="1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467544" y="3789040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179512" y="6021288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t</a:t>
            </a:r>
            <a:endParaRPr lang="it-IT" b="1" dirty="0"/>
          </a:p>
        </p:txBody>
      </p:sp>
      <p:cxnSp>
        <p:nvCxnSpPr>
          <p:cNvPr id="27" name="Connettore 1 26"/>
          <p:cNvCxnSpPr/>
          <p:nvPr/>
        </p:nvCxnSpPr>
        <p:spPr>
          <a:xfrm flipH="1">
            <a:off x="467544" y="414908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H="1">
            <a:off x="467544" y="450912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971600" y="414908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 rot="16200000">
            <a:off x="513422" y="467926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3.125</a:t>
            </a:r>
            <a:endParaRPr lang="it-IT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2 2"/>
          <p:cNvCxnSpPr/>
          <p:nvPr/>
        </p:nvCxnSpPr>
        <p:spPr>
          <a:xfrm flipV="1">
            <a:off x="1475656" y="2348880"/>
            <a:ext cx="74168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8460432" y="24208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t</a:t>
            </a:r>
            <a:endParaRPr lang="it-IT" b="1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1475656" y="0"/>
            <a:ext cx="0" cy="2420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2555776" y="980728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7164288" y="1124744"/>
            <a:ext cx="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6012160" y="1124744"/>
            <a:ext cx="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860032" y="980728"/>
            <a:ext cx="0" cy="14401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3635896" y="980728"/>
            <a:ext cx="0" cy="14401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283968" y="1052736"/>
            <a:ext cx="0" cy="1368152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4860032" y="371703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3707904" y="378904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555776" y="38610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arentesi graffa aperta 21"/>
          <p:cNvSpPr/>
          <p:nvPr/>
        </p:nvSpPr>
        <p:spPr>
          <a:xfrm rot="16200000">
            <a:off x="3707904" y="2420888"/>
            <a:ext cx="432048" cy="576064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Parentesi graffa aperta 22"/>
          <p:cNvSpPr/>
          <p:nvPr/>
        </p:nvSpPr>
        <p:spPr>
          <a:xfrm rot="5400000">
            <a:off x="3563888" y="2204864"/>
            <a:ext cx="432048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>
            <a:stCxn id="22" idx="1"/>
            <a:endCxn id="23" idx="1"/>
          </p:cNvCxnSpPr>
          <p:nvPr/>
        </p:nvCxnSpPr>
        <p:spPr>
          <a:xfrm flipH="1">
            <a:off x="3779912" y="2924944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2555776" y="2420888"/>
            <a:ext cx="0" cy="86409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4860032" y="2492896"/>
            <a:ext cx="0" cy="86409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3563888" y="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4</a:t>
            </a:r>
            <a:r>
              <a:rPr lang="it-IT" b="1" baseline="30000" dirty="0" smtClean="0"/>
              <a:t>th</a:t>
            </a:r>
            <a:r>
              <a:rPr lang="it-IT" b="1" dirty="0" smtClean="0"/>
              <a:t> bit = 0</a:t>
            </a:r>
            <a:endParaRPr lang="it-IT" b="1" dirty="0"/>
          </a:p>
        </p:txBody>
      </p:sp>
      <p:sp>
        <p:nvSpPr>
          <p:cNvPr id="41" name="Parentesi graffa aperta 40"/>
          <p:cNvSpPr/>
          <p:nvPr/>
        </p:nvSpPr>
        <p:spPr>
          <a:xfrm rot="5400000">
            <a:off x="3743908" y="296652"/>
            <a:ext cx="432048" cy="64807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" name="Connettore 1 47"/>
          <p:cNvCxnSpPr/>
          <p:nvPr/>
        </p:nvCxnSpPr>
        <p:spPr>
          <a:xfrm>
            <a:off x="8388424" y="1124744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6588224" y="980728"/>
            <a:ext cx="0" cy="1368152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6012160" y="0"/>
            <a:ext cx="1141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 4</a:t>
            </a:r>
            <a:r>
              <a:rPr lang="it-IT" b="1" baseline="30000" dirty="0" smtClean="0"/>
              <a:t>th</a:t>
            </a:r>
            <a:r>
              <a:rPr lang="it-IT" b="1" dirty="0" smtClean="0"/>
              <a:t> bit = 1</a:t>
            </a:r>
            <a:endParaRPr lang="it-IT" b="1" dirty="0"/>
          </a:p>
        </p:txBody>
      </p:sp>
      <p:sp>
        <p:nvSpPr>
          <p:cNvPr id="51" name="Parentesi graffa aperta 50"/>
          <p:cNvSpPr/>
          <p:nvPr/>
        </p:nvSpPr>
        <p:spPr>
          <a:xfrm rot="5400000">
            <a:off x="6624228" y="368660"/>
            <a:ext cx="432048" cy="64807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Parentesi graffa aperta 51"/>
          <p:cNvSpPr/>
          <p:nvPr/>
        </p:nvSpPr>
        <p:spPr>
          <a:xfrm rot="16200000">
            <a:off x="6660232" y="2348880"/>
            <a:ext cx="432048" cy="576064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3" name="Connettore 1 52"/>
          <p:cNvCxnSpPr/>
          <p:nvPr/>
        </p:nvCxnSpPr>
        <p:spPr>
          <a:xfrm>
            <a:off x="6012160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6012160" y="2420888"/>
            <a:ext cx="0" cy="86409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7164288" y="364502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8460432" y="350100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arentesi graffa aperta 57"/>
          <p:cNvSpPr/>
          <p:nvPr/>
        </p:nvSpPr>
        <p:spPr>
          <a:xfrm rot="5400000">
            <a:off x="7056276" y="2096852"/>
            <a:ext cx="360040" cy="244827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2 31"/>
          <p:cNvCxnSpPr/>
          <p:nvPr/>
        </p:nvCxnSpPr>
        <p:spPr>
          <a:xfrm>
            <a:off x="1475656" y="1988840"/>
            <a:ext cx="10801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1547664" y="170080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3.125 </a:t>
            </a:r>
            <a:r>
              <a:rPr lang="it-IT" sz="1400" b="1" dirty="0" err="1" smtClean="0"/>
              <a:t>ns</a:t>
            </a:r>
            <a:endParaRPr lang="it-IT" sz="1400" b="1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395536" y="4653136"/>
            <a:ext cx="439248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If</a:t>
            </a:r>
            <a:r>
              <a:rPr lang="it-IT" sz="1400" b="1" dirty="0" smtClean="0"/>
              <a:t> 4</a:t>
            </a:r>
            <a:r>
              <a:rPr lang="it-IT" sz="1400" b="1" baseline="30000" dirty="0" smtClean="0"/>
              <a:t>th </a:t>
            </a:r>
            <a:r>
              <a:rPr lang="it-IT" sz="1400" b="1" dirty="0" smtClean="0"/>
              <a:t> bit </a:t>
            </a:r>
            <a:r>
              <a:rPr lang="it-IT" sz="1400" b="1" dirty="0" err="1" smtClean="0"/>
              <a:t>of</a:t>
            </a:r>
            <a:r>
              <a:rPr lang="it-IT" sz="1400" b="1" dirty="0" smtClean="0"/>
              <a:t> the primitive </a:t>
            </a:r>
            <a:r>
              <a:rPr lang="it-IT" sz="1400" b="1" dirty="0" err="1" smtClean="0"/>
              <a:t>is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equal</a:t>
            </a:r>
            <a:r>
              <a:rPr lang="it-IT" sz="1400" b="1" dirty="0" smtClean="0"/>
              <a:t>  0, </a:t>
            </a:r>
            <a:r>
              <a:rPr lang="it-IT" sz="1400" b="1" dirty="0" err="1" smtClean="0"/>
              <a:t>then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event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occurred</a:t>
            </a:r>
            <a:r>
              <a:rPr lang="it-IT" sz="1400" b="1" dirty="0" smtClean="0"/>
              <a:t> in the first part </a:t>
            </a:r>
            <a:r>
              <a:rPr lang="it-IT" sz="1400" b="1" dirty="0" err="1" smtClean="0"/>
              <a:t>of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timeslot</a:t>
            </a:r>
            <a:r>
              <a:rPr lang="it-IT" sz="1400" b="1" dirty="0" smtClean="0"/>
              <a:t> </a:t>
            </a:r>
            <a:endParaRPr lang="it-IT" sz="1400" b="1" dirty="0"/>
          </a:p>
        </p:txBody>
      </p:sp>
      <p:cxnSp>
        <p:nvCxnSpPr>
          <p:cNvPr id="39" name="Connettore 2 38"/>
          <p:cNvCxnSpPr/>
          <p:nvPr/>
        </p:nvCxnSpPr>
        <p:spPr>
          <a:xfrm flipV="1">
            <a:off x="2195736" y="2420888"/>
            <a:ext cx="1656184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/>
        </p:nvSpPr>
        <p:spPr>
          <a:xfrm>
            <a:off x="4283968" y="537321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400" b="1" dirty="0" err="1" smtClean="0"/>
              <a:t>If</a:t>
            </a:r>
            <a:r>
              <a:rPr lang="it-IT" sz="1400" b="1" dirty="0" smtClean="0"/>
              <a:t> 4</a:t>
            </a:r>
            <a:r>
              <a:rPr lang="it-IT" sz="1400" b="1" baseline="30000" dirty="0" smtClean="0"/>
              <a:t>th </a:t>
            </a:r>
            <a:r>
              <a:rPr lang="it-IT" sz="1400" b="1" dirty="0" smtClean="0"/>
              <a:t> bit </a:t>
            </a:r>
            <a:r>
              <a:rPr lang="it-IT" sz="1400" b="1" dirty="0" err="1" smtClean="0"/>
              <a:t>of</a:t>
            </a:r>
            <a:r>
              <a:rPr lang="it-IT" sz="1400" b="1" dirty="0" smtClean="0"/>
              <a:t> the primitive </a:t>
            </a:r>
            <a:r>
              <a:rPr lang="it-IT" sz="1400" b="1" dirty="0" err="1" smtClean="0"/>
              <a:t>is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equal</a:t>
            </a:r>
            <a:r>
              <a:rPr lang="it-IT" sz="1400" b="1" dirty="0" smtClean="0"/>
              <a:t>  1, </a:t>
            </a:r>
            <a:r>
              <a:rPr lang="it-IT" sz="1400" b="1" dirty="0" err="1" smtClean="0"/>
              <a:t>then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event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occurred</a:t>
            </a:r>
            <a:r>
              <a:rPr lang="it-IT" sz="1400" b="1" dirty="0" smtClean="0"/>
              <a:t> in the last part </a:t>
            </a:r>
            <a:r>
              <a:rPr lang="it-IT" sz="1400" b="1" dirty="0" err="1" smtClean="0"/>
              <a:t>of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timeslot</a:t>
            </a:r>
            <a:r>
              <a:rPr lang="it-IT" sz="1400" b="1" dirty="0" smtClean="0"/>
              <a:t> </a:t>
            </a:r>
            <a:endParaRPr lang="it-IT" sz="1400" b="1" dirty="0"/>
          </a:p>
        </p:txBody>
      </p:sp>
      <p:cxnSp>
        <p:nvCxnSpPr>
          <p:cNvPr id="43" name="Connettore 2 42"/>
          <p:cNvCxnSpPr/>
          <p:nvPr/>
        </p:nvCxnSpPr>
        <p:spPr>
          <a:xfrm flipV="1">
            <a:off x="6300192" y="2420888"/>
            <a:ext cx="576064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7667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L0 </a:t>
            </a:r>
            <a:r>
              <a:rPr lang="it-IT" dirty="0" err="1"/>
              <a:t>e</a:t>
            </a:r>
            <a:r>
              <a:rPr lang="it-IT" dirty="0" err="1" smtClean="0"/>
              <a:t>fficiency</a:t>
            </a:r>
            <a:r>
              <a:rPr lang="it-IT" dirty="0" smtClean="0"/>
              <a:t>, background </a:t>
            </a:r>
            <a:r>
              <a:rPr lang="it-IT" dirty="0" err="1" smtClean="0"/>
              <a:t>reduction</a:t>
            </a:r>
            <a:r>
              <a:rPr lang="it-IT" dirty="0" smtClean="0"/>
              <a:t> and </a:t>
            </a:r>
            <a:r>
              <a:rPr lang="it-IT" dirty="0" err="1" smtClean="0"/>
              <a:t>random</a:t>
            </a:r>
            <a:r>
              <a:rPr lang="it-IT" dirty="0" smtClean="0"/>
              <a:t> veto </a:t>
            </a:r>
            <a:r>
              <a:rPr lang="it-IT" dirty="0" err="1" smtClean="0"/>
              <a:t>depend</a:t>
            </a:r>
            <a:r>
              <a:rPr lang="it-IT" dirty="0" smtClean="0"/>
              <a:t> on: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34076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1) </a:t>
            </a:r>
            <a:r>
              <a:rPr lang="it-IT" dirty="0" err="1" smtClean="0"/>
              <a:t>Primitives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resolution</a:t>
            </a:r>
            <a:endParaRPr lang="it-IT" dirty="0" smtClean="0"/>
          </a:p>
          <a:p>
            <a:r>
              <a:rPr lang="it-IT" dirty="0" smtClean="0"/>
              <a:t>2) </a:t>
            </a:r>
            <a:r>
              <a:rPr lang="it-IT" dirty="0" err="1" smtClean="0"/>
              <a:t>Primitives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alignment</a:t>
            </a:r>
            <a:endParaRPr lang="it-IT" dirty="0" smtClean="0"/>
          </a:p>
          <a:p>
            <a:r>
              <a:rPr lang="it-IT" dirty="0" smtClean="0"/>
              <a:t>3) </a:t>
            </a:r>
            <a:r>
              <a:rPr lang="it-IT" dirty="0" err="1" smtClean="0"/>
              <a:t>Timeslot</a:t>
            </a:r>
            <a:r>
              <a:rPr lang="it-IT" dirty="0" smtClean="0"/>
              <a:t> </a:t>
            </a:r>
            <a:r>
              <a:rPr lang="it-IT" dirty="0" err="1" smtClean="0"/>
              <a:t>width</a:t>
            </a:r>
            <a:r>
              <a:rPr lang="it-IT" dirty="0" smtClean="0"/>
              <a:t> </a:t>
            </a:r>
            <a:r>
              <a:rPr lang="it-IT" dirty="0" err="1" smtClean="0"/>
              <a:t>expansion</a:t>
            </a:r>
            <a:r>
              <a:rPr lang="it-IT" dirty="0" smtClean="0"/>
              <a:t> (2 ,3)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280792" cy="315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068960"/>
            <a:ext cx="3385567" cy="31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843808" y="6381328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</a:t>
            </a:r>
            <a:r>
              <a:rPr lang="it-IT" sz="1400" b="1" smtClean="0"/>
              <a:t>	primitive </a:t>
            </a:r>
            <a:r>
              <a:rPr lang="it-IT" sz="1400" b="1" dirty="0" err="1" smtClean="0"/>
              <a:t>resolution</a:t>
            </a:r>
            <a:r>
              <a:rPr lang="it-IT" sz="1400" b="1" dirty="0" smtClean="0"/>
              <a:t> in </a:t>
            </a:r>
            <a:r>
              <a:rPr lang="it-IT" sz="1400" b="1" dirty="0" err="1" smtClean="0"/>
              <a:t>nsec</a:t>
            </a:r>
            <a:endParaRPr lang="it-IT" sz="1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1560" y="249289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sz="1400" dirty="0" smtClean="0"/>
              <a:t> </a:t>
            </a:r>
            <a:r>
              <a:rPr lang="it-IT" sz="1400" b="1" dirty="0" err="1" smtClean="0"/>
              <a:t>two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detectors</a:t>
            </a:r>
            <a:r>
              <a:rPr lang="it-IT" sz="1400" b="1" dirty="0" smtClean="0"/>
              <a:t> are </a:t>
            </a:r>
            <a:r>
              <a:rPr lang="it-IT" sz="1400" b="1" dirty="0" err="1" smtClean="0"/>
              <a:t>required</a:t>
            </a:r>
            <a:r>
              <a:rPr lang="it-IT" sz="1400" b="1" dirty="0" smtClean="0"/>
              <a:t> in the  trigger</a:t>
            </a:r>
          </a:p>
          <a:p>
            <a:r>
              <a:rPr lang="it-IT" sz="1400" b="1" dirty="0" smtClean="0"/>
              <a:t>                  	              </a:t>
            </a:r>
            <a:r>
              <a:rPr lang="it-IT" sz="1400" b="1" dirty="0" err="1" smtClean="0"/>
              <a:t>A*B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4932040" y="2420888"/>
            <a:ext cx="3851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detectors</a:t>
            </a:r>
            <a:r>
              <a:rPr lang="it-IT" sz="1400" b="1" dirty="0" smtClean="0"/>
              <a:t> are </a:t>
            </a:r>
            <a:r>
              <a:rPr lang="it-IT" sz="1400" b="1" dirty="0" err="1" smtClean="0"/>
              <a:t>required</a:t>
            </a:r>
            <a:r>
              <a:rPr lang="it-IT" sz="1400" b="1" dirty="0" smtClean="0"/>
              <a:t> in the trigger</a:t>
            </a:r>
          </a:p>
          <a:p>
            <a:r>
              <a:rPr lang="it-IT" sz="1400" b="1" dirty="0" smtClean="0"/>
              <a:t>                  	               A*B*C</a:t>
            </a: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472514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</a:t>
            </a:r>
            <a:r>
              <a:rPr lang="it-IT" sz="1400" b="1" dirty="0" err="1" smtClean="0"/>
              <a:t>two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window</a:t>
            </a:r>
            <a:endParaRPr lang="it-IT" sz="1400" b="1" dirty="0"/>
          </a:p>
        </p:txBody>
      </p:sp>
      <p:cxnSp>
        <p:nvCxnSpPr>
          <p:cNvPr id="10" name="Connettore 2 9"/>
          <p:cNvCxnSpPr>
            <a:stCxn id="8" idx="0"/>
          </p:cNvCxnSpPr>
          <p:nvPr/>
        </p:nvCxnSpPr>
        <p:spPr>
          <a:xfrm flipV="1">
            <a:off x="2087724" y="4365104"/>
            <a:ext cx="1080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5508104" y="4437112"/>
            <a:ext cx="189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 </a:t>
            </a:r>
            <a:r>
              <a:rPr lang="it-IT" sz="1400" b="1" dirty="0" err="1" smtClean="0"/>
              <a:t>two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window</a:t>
            </a:r>
            <a:endParaRPr lang="it-IT" sz="1400" b="1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6012160" y="4005064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843808" y="3356992"/>
            <a:ext cx="2008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 </a:t>
            </a:r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window</a:t>
            </a:r>
            <a:endParaRPr lang="it-IT" sz="1400" b="1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2843808" y="3717032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7164288" y="3140968"/>
            <a:ext cx="1955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window</a:t>
            </a:r>
            <a:endParaRPr lang="it-IT" sz="1400" dirty="0"/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7380312" y="3429000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611560" y="47667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	Trigger </a:t>
            </a:r>
            <a:r>
              <a:rPr lang="it-IT" b="1" dirty="0" err="1" smtClean="0"/>
              <a:t>efficiency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a </a:t>
            </a:r>
            <a:r>
              <a:rPr lang="it-IT" b="1" dirty="0" err="1" smtClean="0"/>
              <a:t>function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primitives</a:t>
            </a:r>
            <a:r>
              <a:rPr lang="it-IT" b="1" dirty="0" smtClean="0"/>
              <a:t> </a:t>
            </a:r>
            <a:r>
              <a:rPr lang="it-IT" b="1" dirty="0" err="1" smtClean="0"/>
              <a:t>resolution</a:t>
            </a: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060848"/>
            <a:ext cx="3505200" cy="331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2987824" y="5373216"/>
            <a:ext cx="22889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smtClean="0"/>
              <a:t>primitive </a:t>
            </a:r>
            <a:r>
              <a:rPr lang="it-IT" sz="1400" b="1" dirty="0" err="1" smtClean="0"/>
              <a:t>resolution</a:t>
            </a:r>
            <a:r>
              <a:rPr lang="it-IT" sz="1400" b="1" dirty="0" smtClean="0"/>
              <a:t> in </a:t>
            </a:r>
            <a:r>
              <a:rPr lang="it-IT" sz="1400" b="1" dirty="0" err="1" smtClean="0"/>
              <a:t>nsec</a:t>
            </a:r>
            <a:endParaRPr lang="it-IT" sz="1400" b="1" dirty="0"/>
          </a:p>
        </p:txBody>
      </p:sp>
      <p:sp>
        <p:nvSpPr>
          <p:cNvPr id="4" name="Rettangolo 3"/>
          <p:cNvSpPr/>
          <p:nvPr/>
        </p:nvSpPr>
        <p:spPr>
          <a:xfrm>
            <a:off x="1187624" y="40466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Trigger </a:t>
            </a:r>
            <a:r>
              <a:rPr lang="it-IT" b="1" dirty="0" err="1" smtClean="0"/>
              <a:t>efficiency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a </a:t>
            </a:r>
            <a:r>
              <a:rPr lang="it-IT" b="1" dirty="0" err="1" smtClean="0"/>
              <a:t>function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primitive </a:t>
            </a:r>
            <a:r>
              <a:rPr lang="it-IT" b="1" dirty="0" err="1" smtClean="0"/>
              <a:t>resolution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48064" y="22768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sz="1400" b="1" dirty="0" smtClean="0"/>
              <a:t>3-bit </a:t>
            </a:r>
            <a:r>
              <a:rPr lang="it-IT" sz="1400" b="1" dirty="0" err="1" smtClean="0"/>
              <a:t>from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Finetime</a:t>
            </a:r>
            <a:r>
              <a:rPr lang="it-IT" sz="1400" b="1" dirty="0" smtClean="0"/>
              <a:t> (3.125 </a:t>
            </a:r>
            <a:r>
              <a:rPr lang="it-IT" sz="1400" b="1" dirty="0" err="1" smtClean="0"/>
              <a:t>ns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5508104" y="2564904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2987824" y="3573016"/>
            <a:ext cx="191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smtClean="0"/>
              <a:t>4-bit </a:t>
            </a:r>
            <a:r>
              <a:rPr lang="it-IT" sz="1400" b="1" dirty="0" err="1" smtClean="0"/>
              <a:t>from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Finetime</a:t>
            </a:r>
            <a:endParaRPr lang="it-IT" sz="1400" b="1" dirty="0" smtClean="0"/>
          </a:p>
          <a:p>
            <a:r>
              <a:rPr lang="it-IT" sz="1400" b="1" dirty="0" smtClean="0"/>
              <a:t>             (1.5625 </a:t>
            </a:r>
            <a:r>
              <a:rPr lang="it-IT" sz="1400" b="1" dirty="0" err="1" smtClean="0"/>
              <a:t>ns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cxnSp>
        <p:nvCxnSpPr>
          <p:cNvPr id="10" name="Connettore 2 9"/>
          <p:cNvCxnSpPr/>
          <p:nvPr/>
        </p:nvCxnSpPr>
        <p:spPr>
          <a:xfrm flipV="1">
            <a:off x="3635896" y="292494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4211960" y="2276872"/>
            <a:ext cx="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1259632" y="105273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400" b="1" dirty="0" smtClean="0"/>
              <a:t> </a:t>
            </a:r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detectors</a:t>
            </a:r>
            <a:r>
              <a:rPr lang="it-IT" sz="1400" b="1" dirty="0" smtClean="0"/>
              <a:t> are </a:t>
            </a:r>
            <a:r>
              <a:rPr lang="it-IT" sz="1400" b="1" dirty="0" err="1" smtClean="0"/>
              <a:t>required</a:t>
            </a:r>
            <a:r>
              <a:rPr lang="it-IT" sz="1400" b="1" dirty="0" smtClean="0"/>
              <a:t> A*B*C</a:t>
            </a:r>
          </a:p>
          <a:p>
            <a:pPr>
              <a:buFont typeface="Arial" pitchFamily="34" charset="0"/>
              <a:buChar char="•"/>
            </a:pPr>
            <a:r>
              <a:rPr lang="it-IT" sz="1400" b="1" dirty="0" smtClean="0"/>
              <a:t> </a:t>
            </a:r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endParaRPr lang="it-IT" sz="1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67544" y="580526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primitives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resolution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1 </a:t>
            </a:r>
            <a:r>
              <a:rPr lang="it-IT" dirty="0" err="1" smtClean="0"/>
              <a:t>nsec</a:t>
            </a:r>
            <a:r>
              <a:rPr lang="it-IT" dirty="0" smtClean="0"/>
              <a:t>, </a:t>
            </a:r>
            <a:r>
              <a:rPr lang="it-IT" dirty="0" err="1" smtClean="0"/>
              <a:t>using</a:t>
            </a:r>
            <a:r>
              <a:rPr lang="it-IT" dirty="0" smtClean="0"/>
              <a:t> 4 </a:t>
            </a:r>
            <a:r>
              <a:rPr lang="it-IT" dirty="0" err="1" smtClean="0"/>
              <a:t>bits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FineTime</a:t>
            </a:r>
            <a:r>
              <a:rPr lang="it-IT" dirty="0" smtClean="0"/>
              <a:t> and opening 3 </a:t>
            </a:r>
            <a:r>
              <a:rPr lang="it-IT" dirty="0" err="1" smtClean="0"/>
              <a:t>timeslots</a:t>
            </a:r>
            <a:r>
              <a:rPr lang="it-IT" dirty="0" smtClean="0"/>
              <a:t> </a:t>
            </a:r>
            <a:r>
              <a:rPr lang="it-IT" dirty="0" err="1" smtClean="0"/>
              <a:t>window</a:t>
            </a:r>
            <a:r>
              <a:rPr lang="it-IT" dirty="0" smtClean="0"/>
              <a:t>,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loses</a:t>
            </a:r>
            <a:r>
              <a:rPr lang="it-IT" dirty="0" smtClean="0"/>
              <a:t> </a:t>
            </a:r>
            <a:r>
              <a:rPr lang="it-IT" dirty="0" err="1" smtClean="0"/>
              <a:t>roughly</a:t>
            </a:r>
            <a:r>
              <a:rPr lang="it-IT" dirty="0" smtClean="0"/>
              <a:t> 20%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efficiency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644008" y="299695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20%</a:t>
            </a:r>
            <a:endParaRPr lang="it-IT" sz="1400" b="1" dirty="0"/>
          </a:p>
        </p:txBody>
      </p:sp>
      <p:cxnSp>
        <p:nvCxnSpPr>
          <p:cNvPr id="20" name="Connettore 2 19"/>
          <p:cNvCxnSpPr/>
          <p:nvPr/>
        </p:nvCxnSpPr>
        <p:spPr>
          <a:xfrm flipH="1" flipV="1">
            <a:off x="4211960" y="2780928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80928"/>
            <a:ext cx="3788469" cy="35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467544" y="33265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How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b="1" dirty="0" err="1" smtClean="0"/>
              <a:t>affected</a:t>
            </a:r>
            <a:r>
              <a:rPr lang="it-IT" b="1" dirty="0" smtClean="0"/>
              <a:t> the </a:t>
            </a:r>
            <a:r>
              <a:rPr lang="it-IT" b="1" dirty="0" err="1" smtClean="0"/>
              <a:t>resolution</a:t>
            </a:r>
            <a:r>
              <a:rPr lang="it-IT" b="1" dirty="0" smtClean="0"/>
              <a:t> </a:t>
            </a:r>
            <a:r>
              <a:rPr lang="it-IT" b="1" dirty="0" err="1" smtClean="0"/>
              <a:t>if</a:t>
            </a:r>
            <a:r>
              <a:rPr lang="it-IT" b="1" dirty="0" smtClean="0"/>
              <a:t> the detector </a:t>
            </a:r>
            <a:r>
              <a:rPr lang="it-IT" b="1" dirty="0" err="1" smtClean="0"/>
              <a:t>primitives</a:t>
            </a:r>
            <a:r>
              <a:rPr lang="it-IT" b="1" dirty="0" smtClean="0"/>
              <a:t> are </a:t>
            </a:r>
            <a:r>
              <a:rPr lang="it-IT" b="1" dirty="0" err="1" smtClean="0"/>
              <a:t>not</a:t>
            </a:r>
            <a:r>
              <a:rPr lang="it-IT" b="1" dirty="0" smtClean="0"/>
              <a:t>  </a:t>
            </a:r>
            <a:r>
              <a:rPr lang="it-IT" b="1" dirty="0" err="1" smtClean="0"/>
              <a:t>timewise</a:t>
            </a:r>
            <a:r>
              <a:rPr lang="it-IT" b="1" dirty="0" smtClean="0"/>
              <a:t> </a:t>
            </a:r>
            <a:r>
              <a:rPr lang="it-IT" b="1" dirty="0" err="1" smtClean="0"/>
              <a:t>aligned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83671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detectors</a:t>
            </a:r>
            <a:r>
              <a:rPr lang="it-IT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timeslot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3.125 </a:t>
            </a:r>
            <a:r>
              <a:rPr lang="it-IT" dirty="0" err="1" smtClean="0"/>
              <a:t>nsec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resolution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primitive </a:t>
            </a:r>
            <a:r>
              <a:rPr lang="it-IT" dirty="0" err="1" smtClean="0"/>
              <a:t>is</a:t>
            </a:r>
            <a:r>
              <a:rPr lang="it-IT" dirty="0" smtClean="0"/>
              <a:t> 1.5 </a:t>
            </a:r>
            <a:r>
              <a:rPr lang="it-IT" dirty="0" err="1" smtClean="0"/>
              <a:t>nsec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 trigger </a:t>
            </a:r>
            <a:r>
              <a:rPr lang="it-IT" dirty="0" err="1" smtClean="0"/>
              <a:t>window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timeslots</a:t>
            </a:r>
            <a:r>
              <a:rPr lang="it-IT" dirty="0" smtClean="0"/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227687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Plot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efficiency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a </a:t>
            </a:r>
            <a:r>
              <a:rPr lang="it-IT" b="1" dirty="0" err="1" smtClean="0"/>
              <a:t>function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time</a:t>
            </a:r>
            <a:r>
              <a:rPr lang="it-IT" b="1" dirty="0" smtClean="0"/>
              <a:t> </a:t>
            </a:r>
            <a:r>
              <a:rPr lang="it-IT" b="1" dirty="0" err="1" smtClean="0"/>
              <a:t>shift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two</a:t>
            </a:r>
            <a:r>
              <a:rPr lang="it-IT" b="1" dirty="0" smtClean="0"/>
              <a:t> </a:t>
            </a:r>
            <a:r>
              <a:rPr lang="it-IT" b="1" dirty="0" err="1" smtClean="0"/>
              <a:t>detectors</a:t>
            </a:r>
            <a:r>
              <a:rPr lang="it-IT" b="1" dirty="0" smtClean="0"/>
              <a:t>, </a:t>
            </a:r>
            <a:r>
              <a:rPr lang="it-IT" b="1" dirty="0" err="1" smtClean="0"/>
              <a:t>one</a:t>
            </a:r>
            <a:r>
              <a:rPr lang="it-IT" b="1" dirty="0" smtClean="0"/>
              <a:t> positive and </a:t>
            </a:r>
            <a:r>
              <a:rPr lang="it-IT" b="1" dirty="0" err="1" smtClean="0"/>
              <a:t>one</a:t>
            </a:r>
            <a:r>
              <a:rPr lang="it-IT" b="1" dirty="0" smtClean="0"/>
              <a:t> negative.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860032" y="630932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</a:t>
            </a:r>
            <a:r>
              <a:rPr lang="it-IT" sz="1400" b="1" dirty="0" err="1" smtClean="0"/>
              <a:t>time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shift</a:t>
            </a:r>
            <a:r>
              <a:rPr lang="it-IT" sz="1400" b="1" dirty="0" smtClean="0"/>
              <a:t> (</a:t>
            </a:r>
            <a:r>
              <a:rPr lang="it-IT" sz="1400" b="1" dirty="0" err="1" smtClean="0"/>
              <a:t>ns</a:t>
            </a:r>
            <a:r>
              <a:rPr lang="it-IT" sz="1400" b="1" smtClean="0"/>
              <a:t>)</a:t>
            </a:r>
            <a:endParaRPr lang="it-IT" sz="1400" b="1" dirty="0"/>
          </a:p>
        </p:txBody>
      </p:sp>
      <p:sp>
        <p:nvSpPr>
          <p:cNvPr id="7" name="CasellaDiTesto 6"/>
          <p:cNvSpPr txBox="1"/>
          <p:nvPr/>
        </p:nvSpPr>
        <p:spPr>
          <a:xfrm rot="16200000">
            <a:off x="1629545" y="4067199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</a:t>
            </a:r>
            <a:r>
              <a:rPr lang="it-IT" sz="1400" b="1" dirty="0" err="1" smtClean="0"/>
              <a:t>efficiency</a:t>
            </a:r>
            <a:endParaRPr lang="it-IT" sz="1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260649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Background </a:t>
            </a:r>
            <a:r>
              <a:rPr lang="it-IT" b="1" dirty="0" err="1" smtClean="0"/>
              <a:t>reduction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a </a:t>
            </a:r>
            <a:r>
              <a:rPr lang="it-IT" b="1" dirty="0" err="1" smtClean="0"/>
              <a:t>function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primitives</a:t>
            </a:r>
            <a:r>
              <a:rPr lang="it-IT" b="1" dirty="0" smtClean="0"/>
              <a:t> </a:t>
            </a:r>
            <a:r>
              <a:rPr lang="it-IT" b="1" dirty="0" err="1" smtClean="0"/>
              <a:t>resolution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155679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		1 </a:t>
            </a:r>
            <a:r>
              <a:rPr lang="it-IT" b="1" dirty="0" err="1" smtClean="0"/>
              <a:t>detectors</a:t>
            </a:r>
            <a:r>
              <a:rPr lang="it-IT" b="1" dirty="0" smtClean="0"/>
              <a:t> in VETO</a:t>
            </a:r>
            <a:endParaRPr lang="it-IT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132856"/>
            <a:ext cx="4168130" cy="393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4572000" y="3212976"/>
            <a:ext cx="12059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err="1" smtClean="0"/>
              <a:t>two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endParaRPr lang="it-IT" sz="1400" b="1" dirty="0"/>
          </a:p>
        </p:txBody>
      </p:sp>
      <p:cxnSp>
        <p:nvCxnSpPr>
          <p:cNvPr id="13" name="Connettore 2 12"/>
          <p:cNvCxnSpPr>
            <a:stCxn id="11" idx="2"/>
          </p:cNvCxnSpPr>
          <p:nvPr/>
        </p:nvCxnSpPr>
        <p:spPr>
          <a:xfrm>
            <a:off x="5174954" y="3520753"/>
            <a:ext cx="405158" cy="628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6876256" y="4797152"/>
            <a:ext cx="1632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/>
              <a:t>three</a:t>
            </a:r>
            <a:r>
              <a:rPr lang="it-IT" b="1" dirty="0" smtClean="0"/>
              <a:t> </a:t>
            </a:r>
            <a:r>
              <a:rPr lang="it-IT" b="1" dirty="0" err="1" smtClean="0"/>
              <a:t>timeslots</a:t>
            </a:r>
            <a:endParaRPr lang="it-IT" b="1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6372200" y="5157192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79512" y="83671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veto </a:t>
            </a:r>
            <a:r>
              <a:rPr lang="it-IT" dirty="0" err="1" smtClean="0"/>
              <a:t>window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extended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timeslots</a:t>
            </a:r>
            <a:r>
              <a:rPr lang="it-IT" dirty="0" smtClean="0"/>
              <a:t> or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timeslots</a:t>
            </a:r>
            <a:r>
              <a:rPr lang="it-IT" dirty="0" smtClean="0"/>
              <a:t>, </a:t>
            </a:r>
            <a:r>
              <a:rPr lang="it-IT" dirty="0" err="1" smtClean="0"/>
              <a:t>using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explained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260649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Background </a:t>
            </a:r>
            <a:r>
              <a:rPr lang="it-IT" b="1" dirty="0" err="1" smtClean="0"/>
              <a:t>reduction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a </a:t>
            </a:r>
            <a:r>
              <a:rPr lang="it-IT" b="1" dirty="0" err="1" smtClean="0"/>
              <a:t>function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primitives</a:t>
            </a:r>
            <a:r>
              <a:rPr lang="it-IT" b="1" dirty="0" smtClean="0"/>
              <a:t> </a:t>
            </a:r>
            <a:r>
              <a:rPr lang="it-IT" b="1" dirty="0" err="1" smtClean="0"/>
              <a:t>resolution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105273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		2 </a:t>
            </a:r>
            <a:r>
              <a:rPr lang="it-IT" b="1" dirty="0" err="1" smtClean="0"/>
              <a:t>detectors</a:t>
            </a:r>
            <a:r>
              <a:rPr lang="it-IT" b="1" dirty="0" smtClean="0"/>
              <a:t> in VETO</a:t>
            </a:r>
            <a:endParaRPr lang="it-IT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0"/>
            <a:ext cx="4013851" cy="379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tangolo 14"/>
          <p:cNvSpPr/>
          <p:nvPr/>
        </p:nvSpPr>
        <p:spPr>
          <a:xfrm>
            <a:off x="3419872" y="2780928"/>
            <a:ext cx="12059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err="1" smtClean="0"/>
              <a:t>two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endParaRPr lang="it-IT" sz="1400" b="1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4211960" y="3140968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084168" y="5445224"/>
            <a:ext cx="13160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err="1" smtClean="0"/>
              <a:t>three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timeslots</a:t>
            </a:r>
            <a:endParaRPr lang="it-IT" sz="1400" b="1" dirty="0"/>
          </a:p>
        </p:txBody>
      </p:sp>
      <p:cxnSp>
        <p:nvCxnSpPr>
          <p:cNvPr id="23" name="Connettore 2 22"/>
          <p:cNvCxnSpPr>
            <a:stCxn id="19" idx="1"/>
          </p:cNvCxnSpPr>
          <p:nvPr/>
        </p:nvCxnSpPr>
        <p:spPr>
          <a:xfrm flipH="1">
            <a:off x="5580112" y="5599113"/>
            <a:ext cx="504056" cy="1341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499</Words>
  <Application>Microsoft Office PowerPoint</Application>
  <PresentationFormat>Presentazione su schermo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L0 performance simulation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INFN - Torino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and leakage of the L0TP</dc:title>
  <dc:creator>Flavio P. Marchetto</dc:creator>
  <cp:lastModifiedBy>Flavio P. Marchetto</cp:lastModifiedBy>
  <cp:revision>51</cp:revision>
  <dcterms:created xsi:type="dcterms:W3CDTF">2014-08-07T09:49:48Z</dcterms:created>
  <dcterms:modified xsi:type="dcterms:W3CDTF">2014-09-02T06:16:25Z</dcterms:modified>
</cp:coreProperties>
</file>