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68" r:id="rId4"/>
    <p:sldId id="269" r:id="rId5"/>
    <p:sldId id="270" r:id="rId6"/>
    <p:sldId id="256" r:id="rId7"/>
    <p:sldId id="258" r:id="rId8"/>
    <p:sldId id="264" r:id="rId9"/>
    <p:sldId id="260" r:id="rId10"/>
    <p:sldId id="265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5105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15" autoAdjust="0"/>
    <p:restoredTop sz="94660"/>
  </p:normalViewPr>
  <p:slideViewPr>
    <p:cSldViewPr>
      <p:cViewPr varScale="1">
        <p:scale>
          <a:sx n="64" d="100"/>
          <a:sy n="64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9298F-A0C8-45DE-A5BA-75393D32AE30}" type="datetimeFigureOut">
              <a:rPr lang="en-US" smtClean="0"/>
              <a:t>9/2/2014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A3238-9F15-4D10-984D-76881ADD80D5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15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30C7B-9A58-4D02-BDF1-C3767CF6F63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1628800"/>
            <a:ext cx="8388424" cy="1656184"/>
          </a:xfrm>
        </p:spPr>
        <p:txBody>
          <a:bodyPr/>
          <a:lstStyle/>
          <a:p>
            <a:r>
              <a:rPr lang="it-IT" sz="4800" dirty="0" smtClean="0"/>
              <a:t>RICH TDAQ STATUS</a:t>
            </a:r>
            <a:endParaRPr lang="en-US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6470" y="3429000"/>
            <a:ext cx="8640960" cy="576064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F</a:t>
            </a:r>
            <a:r>
              <a:rPr lang="it-IT" dirty="0" smtClean="0"/>
              <a:t>. </a:t>
            </a:r>
            <a:r>
              <a:rPr lang="it-IT" dirty="0" smtClean="0"/>
              <a:t>Bucci, R. </a:t>
            </a:r>
            <a:r>
              <a:rPr lang="it-IT" dirty="0" err="1" smtClean="0"/>
              <a:t>Ciaranfi</a:t>
            </a:r>
            <a:r>
              <a:rPr lang="it-IT" dirty="0" smtClean="0"/>
              <a:t>, M. Lenti, M. Piccini</a:t>
            </a:r>
            <a:r>
              <a:rPr lang="it-IT" dirty="0" smtClean="0"/>
              <a:t>, C. Santoni </a:t>
            </a:r>
            <a:endParaRPr lang="it-IT" dirty="0" smtClean="0"/>
          </a:p>
          <a:p>
            <a:endParaRPr lang="en-US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1043608" y="4581128"/>
            <a:ext cx="6624736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TDAQ WG</a:t>
            </a:r>
            <a:r>
              <a:rPr lang="it-IT" dirty="0" smtClean="0"/>
              <a:t>, </a:t>
            </a:r>
            <a:r>
              <a:rPr lang="it-IT" dirty="0" smtClean="0"/>
              <a:t>02/09/2014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0645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602"/>
    </mc:Choice>
    <mc:Fallback>
      <p:transition spd="slow" advTm="10602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35496" y="1196752"/>
            <a:ext cx="9035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it-IT" sz="2400" dirty="0" smtClean="0"/>
              <a:t> </a:t>
            </a:r>
            <a:r>
              <a:rPr lang="it-IT" sz="2400" dirty="0" err="1" smtClean="0"/>
              <a:t>Firmware</a:t>
            </a:r>
            <a:r>
              <a:rPr lang="it-IT" sz="2400" dirty="0" smtClean="0"/>
              <a:t> </a:t>
            </a:r>
            <a:r>
              <a:rPr lang="it-IT" sz="2400" dirty="0" err="1" smtClean="0"/>
              <a:t>tested</a:t>
            </a:r>
            <a:r>
              <a:rPr lang="it-IT" sz="2400" dirty="0" smtClean="0"/>
              <a:t> at CERN </a:t>
            </a:r>
            <a:r>
              <a:rPr lang="it-IT" sz="2400" dirty="0" err="1" smtClean="0"/>
              <a:t>with</a:t>
            </a:r>
            <a:r>
              <a:rPr lang="it-IT" sz="2400" dirty="0" smtClean="0"/>
              <a:t> </a:t>
            </a:r>
            <a:r>
              <a:rPr lang="it-IT" sz="2400" dirty="0" err="1" smtClean="0"/>
              <a:t>emulated</a:t>
            </a:r>
            <a:r>
              <a:rPr lang="it-IT" sz="2400" dirty="0" smtClean="0"/>
              <a:t> data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it-IT" sz="2400" dirty="0" smtClean="0"/>
              <a:t> Primitive production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working</a:t>
            </a:r>
            <a:r>
              <a:rPr lang="it-IT" sz="2400" dirty="0" smtClean="0"/>
              <a:t> fine (some </a:t>
            </a:r>
            <a:r>
              <a:rPr lang="it-IT" sz="2400" dirty="0" err="1" smtClean="0"/>
              <a:t>issues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addressed</a:t>
            </a:r>
            <a:r>
              <a:rPr lang="it-IT" sz="2400" dirty="0" smtClean="0"/>
              <a:t>)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r>
              <a:rPr lang="it-IT" sz="2400" dirty="0" smtClean="0"/>
              <a:t> Some </a:t>
            </a:r>
            <a:r>
              <a:rPr lang="it-IT" sz="2400" dirty="0" err="1" smtClean="0"/>
              <a:t>problems</a:t>
            </a:r>
            <a:r>
              <a:rPr lang="it-IT" sz="2400" dirty="0" smtClean="0"/>
              <a:t> </a:t>
            </a:r>
            <a:r>
              <a:rPr lang="it-IT" sz="2400" dirty="0" err="1" smtClean="0"/>
              <a:t>during</a:t>
            </a:r>
            <a:r>
              <a:rPr lang="it-IT" sz="2400" dirty="0" smtClean="0"/>
              <a:t> the </a:t>
            </a:r>
            <a:r>
              <a:rPr lang="it-IT" sz="2400" dirty="0" err="1" smtClean="0"/>
              <a:t>integration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the trigger </a:t>
            </a:r>
            <a:r>
              <a:rPr lang="it-IT" sz="2400" dirty="0" err="1" smtClean="0"/>
              <a:t>firmware</a:t>
            </a:r>
            <a:r>
              <a:rPr lang="it-IT" sz="2400" dirty="0" smtClean="0"/>
              <a:t> in the  </a:t>
            </a:r>
          </a:p>
          <a:p>
            <a:r>
              <a:rPr lang="it-IT" sz="2400" dirty="0" smtClean="0"/>
              <a:t>  “</a:t>
            </a:r>
            <a:r>
              <a:rPr lang="it-IT" sz="2400" dirty="0" err="1" smtClean="0"/>
              <a:t>generic</a:t>
            </a:r>
            <a:r>
              <a:rPr lang="it-IT" sz="2400" dirty="0" smtClean="0"/>
              <a:t>” </a:t>
            </a:r>
            <a:r>
              <a:rPr lang="it-IT" sz="2400" dirty="0" err="1" smtClean="0"/>
              <a:t>one</a:t>
            </a:r>
            <a:r>
              <a:rPr lang="it-IT" sz="2400" dirty="0" smtClean="0"/>
              <a:t> (</a:t>
            </a:r>
            <a:r>
              <a:rPr lang="it-IT" sz="2400" dirty="0" smtClean="0">
                <a:solidFill>
                  <a:srgbClr val="FF0000"/>
                </a:solidFill>
              </a:rPr>
              <a:t>talk </a:t>
            </a:r>
            <a:r>
              <a:rPr lang="it-IT" sz="2400" dirty="0" err="1" smtClean="0">
                <a:solidFill>
                  <a:srgbClr val="FF0000"/>
                </a:solidFill>
              </a:rPr>
              <a:t>by</a:t>
            </a:r>
            <a:r>
              <a:rPr lang="it-IT" sz="2400" dirty="0" smtClean="0">
                <a:solidFill>
                  <a:srgbClr val="FF0000"/>
                </a:solidFill>
              </a:rPr>
              <a:t> Roberto </a:t>
            </a:r>
            <a:r>
              <a:rPr lang="it-IT" sz="2400" dirty="0" err="1" smtClean="0">
                <a:solidFill>
                  <a:srgbClr val="FF0000"/>
                </a:solidFill>
              </a:rPr>
              <a:t>Piandani</a:t>
            </a:r>
            <a:r>
              <a:rPr lang="it-IT" sz="2400" dirty="0" smtClean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err="1" smtClean="0"/>
              <a:t>Found</a:t>
            </a:r>
            <a:r>
              <a:rPr lang="it-IT" sz="2400" dirty="0" smtClean="0"/>
              <a:t> a </a:t>
            </a:r>
            <a:r>
              <a:rPr lang="it-IT" sz="2400" dirty="0" err="1" smtClean="0"/>
              <a:t>working</a:t>
            </a:r>
            <a:r>
              <a:rPr lang="it-IT" sz="2400" dirty="0" smtClean="0"/>
              <a:t> </a:t>
            </a:r>
            <a:r>
              <a:rPr lang="it-IT" sz="2400" dirty="0" err="1" smtClean="0"/>
              <a:t>temporary</a:t>
            </a:r>
            <a:r>
              <a:rPr lang="it-IT" sz="2400" dirty="0" smtClean="0"/>
              <a:t> </a:t>
            </a:r>
            <a:r>
              <a:rPr lang="it-IT" sz="2400" dirty="0" err="1" smtClean="0"/>
              <a:t>solution</a:t>
            </a:r>
            <a:endParaRPr lang="it-IT" sz="2400" dirty="0" smtClean="0"/>
          </a:p>
          <a:p>
            <a:pPr lvl="1">
              <a:buFont typeface="Wingdings" pitchFamily="2" charset="2"/>
              <a:buChar char="§"/>
            </a:pPr>
            <a:r>
              <a:rPr lang="it-IT" sz="2400" dirty="0" smtClean="0"/>
              <a:t> </a:t>
            </a:r>
            <a:r>
              <a:rPr lang="it-IT" sz="2400" dirty="0" err="1" smtClean="0"/>
              <a:t>Final</a:t>
            </a:r>
            <a:r>
              <a:rPr lang="it-IT" sz="2400" dirty="0" smtClean="0"/>
              <a:t> </a:t>
            </a:r>
            <a:r>
              <a:rPr lang="it-IT" sz="2400" dirty="0" err="1" smtClean="0"/>
              <a:t>solution</a:t>
            </a:r>
            <a:r>
              <a:rPr lang="it-IT" sz="2400" dirty="0" smtClean="0"/>
              <a:t> </a:t>
            </a:r>
            <a:r>
              <a:rPr lang="it-IT" sz="2400" dirty="0" err="1" smtClean="0"/>
              <a:t>is</a:t>
            </a:r>
            <a:r>
              <a:rPr lang="it-IT" sz="2400" dirty="0" smtClean="0"/>
              <a:t> under test</a:t>
            </a:r>
          </a:p>
          <a:p>
            <a:pPr>
              <a:lnSpc>
                <a:spcPct val="250000"/>
              </a:lnSpc>
              <a:buFont typeface="Arial" pitchFamily="34" charset="0"/>
              <a:buChar char="•"/>
            </a:pPr>
            <a:r>
              <a:rPr lang="it-IT" sz="2400" dirty="0" smtClean="0"/>
              <a:t> Rate and </a:t>
            </a:r>
            <a:r>
              <a:rPr lang="it-IT" sz="2400" dirty="0" err="1" smtClean="0"/>
              <a:t>latency</a:t>
            </a:r>
            <a:r>
              <a:rPr lang="it-IT" sz="2400" dirty="0" smtClean="0"/>
              <a:t> </a:t>
            </a:r>
            <a:r>
              <a:rPr lang="it-IT" sz="2400" dirty="0" err="1" smtClean="0"/>
              <a:t>tests</a:t>
            </a:r>
            <a:r>
              <a:rPr lang="it-IT" sz="2400" dirty="0" smtClean="0"/>
              <a:t> </a:t>
            </a:r>
            <a:r>
              <a:rPr lang="it-IT" sz="2400" dirty="0" err="1" smtClean="0"/>
              <a:t>to</a:t>
            </a:r>
            <a:r>
              <a:rPr lang="it-IT" sz="2400" dirty="0" smtClean="0"/>
              <a:t> </a:t>
            </a:r>
            <a:r>
              <a:rPr lang="it-IT" sz="2400" dirty="0" err="1" smtClean="0"/>
              <a:t>be</a:t>
            </a:r>
            <a:r>
              <a:rPr lang="it-IT" sz="2400" dirty="0" smtClean="0"/>
              <a:t> </a:t>
            </a:r>
            <a:r>
              <a:rPr lang="it-IT" sz="2400" dirty="0" err="1" smtClean="0"/>
              <a:t>done</a:t>
            </a:r>
            <a:endParaRPr lang="it-IT" sz="2400" dirty="0" smtClean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43608" y="-18256"/>
            <a:ext cx="749808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/>
              <a:t>RICH Trigger </a:t>
            </a:r>
            <a:r>
              <a:rPr lang="it-IT" sz="4400" dirty="0" err="1" smtClean="0"/>
              <a:t>Firmware</a:t>
            </a:r>
            <a:r>
              <a:rPr lang="it-IT" sz="4400" dirty="0" smtClean="0"/>
              <a:t> Status</a:t>
            </a:r>
            <a:endParaRPr lang="it-IT" sz="440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8140"/>
    </mc:Choice>
    <mc:Fallback>
      <p:transition spd="slow" advTm="1814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PMTS INSTALLATION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5644" y="3160968"/>
            <a:ext cx="4109218" cy="2692025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5148064" y="263691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rgbClr val="FF0000"/>
                </a:solidFill>
              </a:rPr>
              <a:t>Saleve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l</a:t>
            </a:r>
            <a:r>
              <a:rPr lang="it-IT" dirty="0" err="1" smtClean="0">
                <a:solidFill>
                  <a:srgbClr val="FF0000"/>
                </a:solidFill>
              </a:rPr>
              <a:t>odging</a:t>
            </a:r>
            <a:r>
              <a:rPr lang="it-IT" dirty="0" smtClean="0">
                <a:solidFill>
                  <a:srgbClr val="FF0000"/>
                </a:solidFill>
              </a:rPr>
              <a:t> disk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buccifra\Documents\presentazioni\PMT_Installation\foto\Jura_disk_test_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95" y="3160968"/>
            <a:ext cx="4309405" cy="269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sellaDiTesto 12"/>
          <p:cNvSpPr txBox="1"/>
          <p:nvPr/>
        </p:nvSpPr>
        <p:spPr>
          <a:xfrm>
            <a:off x="827584" y="262760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err="1" smtClean="0">
                <a:solidFill>
                  <a:srgbClr val="FF0000"/>
                </a:solidFill>
              </a:rPr>
              <a:t>Jura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l</a:t>
            </a:r>
            <a:r>
              <a:rPr lang="it-IT" dirty="0" err="1" smtClean="0">
                <a:solidFill>
                  <a:srgbClr val="FF0000"/>
                </a:solidFill>
              </a:rPr>
              <a:t>odging</a:t>
            </a:r>
            <a:r>
              <a:rPr lang="it-IT" dirty="0" smtClean="0">
                <a:solidFill>
                  <a:srgbClr val="FF0000"/>
                </a:solidFill>
              </a:rPr>
              <a:t> disk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Segnaposto contenuto 2"/>
          <p:cNvSpPr txBox="1">
            <a:spLocks noGrp="1"/>
          </p:cNvSpPr>
          <p:nvPr>
            <p:ph idx="1"/>
          </p:nvPr>
        </p:nvSpPr>
        <p:spPr>
          <a:xfrm>
            <a:off x="426244" y="1520692"/>
            <a:ext cx="7962180" cy="9722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2000" dirty="0" smtClean="0">
                <a:sym typeface="Symbol"/>
              </a:rPr>
              <a:t>Installation of </a:t>
            </a:r>
            <a:r>
              <a:rPr lang="it-IT" sz="2000" dirty="0" err="1" smtClean="0">
                <a:sym typeface="Symbol"/>
              </a:rPr>
              <a:t>PMTs</a:t>
            </a:r>
            <a:r>
              <a:rPr lang="it-IT" sz="2000" dirty="0" smtClean="0">
                <a:sym typeface="Symbol"/>
              </a:rPr>
              <a:t> on the </a:t>
            </a:r>
            <a:r>
              <a:rPr lang="it-IT" sz="2000" dirty="0" err="1" smtClean="0">
                <a:sym typeface="Symbol"/>
              </a:rPr>
              <a:t>Jura</a:t>
            </a:r>
            <a:r>
              <a:rPr lang="it-IT" sz="2000" dirty="0" smtClean="0">
                <a:sym typeface="Symbol"/>
              </a:rPr>
              <a:t> and </a:t>
            </a:r>
            <a:r>
              <a:rPr lang="it-IT" sz="2000" dirty="0" err="1" smtClean="0">
                <a:sym typeface="Symbol"/>
              </a:rPr>
              <a:t>Saleve</a:t>
            </a:r>
            <a:r>
              <a:rPr lang="it-IT" sz="2000" dirty="0" smtClean="0">
                <a:sym typeface="Symbol"/>
              </a:rPr>
              <a:t> </a:t>
            </a:r>
            <a:r>
              <a:rPr lang="it-IT" sz="2000" dirty="0" err="1" smtClean="0">
                <a:sym typeface="Symbol"/>
              </a:rPr>
              <a:t>lodging</a:t>
            </a:r>
            <a:r>
              <a:rPr lang="it-IT" sz="2000" dirty="0" smtClean="0">
                <a:sym typeface="Symbol"/>
              </a:rPr>
              <a:t> </a:t>
            </a:r>
            <a:r>
              <a:rPr lang="it-IT" sz="2000" dirty="0" smtClean="0">
                <a:sym typeface="Symbol"/>
              </a:rPr>
              <a:t>disks </a:t>
            </a:r>
            <a:r>
              <a:rPr lang="it-IT" sz="2000" dirty="0" err="1" smtClean="0">
                <a:sym typeface="Symbol"/>
              </a:rPr>
              <a:t>completed</a:t>
            </a:r>
            <a:r>
              <a:rPr lang="it-IT" sz="2000" dirty="0" smtClean="0"/>
              <a:t>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it-IT" sz="2000" dirty="0" err="1"/>
              <a:t>L</a:t>
            </a:r>
            <a:r>
              <a:rPr lang="it-IT" sz="2000" dirty="0" err="1" smtClean="0"/>
              <a:t>ooked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the </a:t>
            </a:r>
            <a:r>
              <a:rPr lang="it-IT" sz="2000" dirty="0" err="1" smtClean="0"/>
              <a:t>signal</a:t>
            </a:r>
            <a:r>
              <a:rPr lang="it-IT" sz="2000" dirty="0" smtClean="0"/>
              <a:t> </a:t>
            </a:r>
            <a:r>
              <a:rPr lang="it-IT" sz="2000" dirty="0" err="1" smtClean="0"/>
              <a:t>shape</a:t>
            </a:r>
            <a:r>
              <a:rPr lang="it-IT" sz="2000" dirty="0" smtClean="0"/>
              <a:t> and </a:t>
            </a:r>
            <a:r>
              <a:rPr lang="it-IT" sz="2000" dirty="0" err="1" smtClean="0"/>
              <a:t>measured</a:t>
            </a:r>
            <a:r>
              <a:rPr lang="it-IT" sz="2000" dirty="0" smtClean="0"/>
              <a:t> the rate of </a:t>
            </a:r>
            <a:r>
              <a:rPr lang="it-IT" sz="2000" dirty="0" err="1" smtClean="0"/>
              <a:t>each</a:t>
            </a:r>
            <a:r>
              <a:rPr lang="it-IT" sz="2000" dirty="0" smtClean="0"/>
              <a:t> PMT</a:t>
            </a:r>
          </a:p>
        </p:txBody>
      </p:sp>
    </p:spTree>
    <p:extLst>
      <p:ext uri="{BB962C8B-B14F-4D97-AF65-F5344CB8AC3E}">
        <p14:creationId xmlns:p14="http://schemas.microsoft.com/office/powerpoint/2010/main" val="3486424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9883"/>
    </mc:Choice>
    <mc:Fallback>
      <p:transition spd="slow" advTm="39883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PMTS TEST 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  <p:sp>
        <p:nvSpPr>
          <p:cNvPr id="9" name="Segnaposto contenuto 2"/>
          <p:cNvSpPr txBox="1">
            <a:spLocks/>
          </p:cNvSpPr>
          <p:nvPr/>
        </p:nvSpPr>
        <p:spPr>
          <a:xfrm>
            <a:off x="69828" y="1364650"/>
            <a:ext cx="9075406" cy="162981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it-IT" sz="200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2144205"/>
            <a:ext cx="4968552" cy="3726414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395536" y="5939894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T</a:t>
            </a:r>
            <a:r>
              <a:rPr lang="it-IT" sz="2000" dirty="0" smtClean="0"/>
              <a:t>he </a:t>
            </a:r>
            <a:r>
              <a:rPr lang="it-IT" sz="2000" dirty="0" smtClean="0"/>
              <a:t>HV </a:t>
            </a:r>
            <a:r>
              <a:rPr lang="it-IT" sz="2000" dirty="0" err="1" smtClean="0"/>
              <a:t>cables</a:t>
            </a:r>
            <a:r>
              <a:rPr lang="it-IT" sz="2000" dirty="0" smtClean="0"/>
              <a:t> </a:t>
            </a:r>
            <a:r>
              <a:rPr lang="it-IT" sz="2000" dirty="0" smtClean="0"/>
              <a:t>of </a:t>
            </a:r>
            <a:r>
              <a:rPr lang="it-IT" sz="2000" dirty="0" smtClean="0"/>
              <a:t>the PMT </a:t>
            </a:r>
            <a:r>
              <a:rPr lang="it-IT" sz="2000" dirty="0" err="1" smtClean="0"/>
              <a:t>dividers</a:t>
            </a:r>
            <a:r>
              <a:rPr lang="it-IT" sz="2000" dirty="0" smtClean="0"/>
              <a:t> </a:t>
            </a:r>
            <a:r>
              <a:rPr lang="it-IT" sz="2000" dirty="0" err="1" smtClean="0"/>
              <a:t>were</a:t>
            </a:r>
            <a:r>
              <a:rPr lang="it-IT" sz="2000" dirty="0" smtClean="0"/>
              <a:t> </a:t>
            </a:r>
            <a:r>
              <a:rPr lang="it-IT" sz="2000" dirty="0" err="1" smtClean="0"/>
              <a:t>plugged</a:t>
            </a:r>
            <a:r>
              <a:rPr lang="it-IT" sz="2000" dirty="0" smtClean="0"/>
              <a:t> in </a:t>
            </a:r>
            <a:r>
              <a:rPr lang="it-IT" sz="2000" dirty="0" smtClean="0"/>
              <a:t>the HV </a:t>
            </a:r>
            <a:r>
              <a:rPr lang="it-IT" sz="2000" dirty="0" err="1" smtClean="0"/>
              <a:t>distribution</a:t>
            </a:r>
            <a:r>
              <a:rPr lang="it-IT" sz="2000" dirty="0" smtClean="0"/>
              <a:t> </a:t>
            </a:r>
            <a:r>
              <a:rPr lang="it-IT" sz="2000" dirty="0" err="1" smtClean="0"/>
              <a:t>boards</a:t>
            </a:r>
            <a:r>
              <a:rPr lang="it-IT" sz="2000" dirty="0" smtClean="0"/>
              <a:t> </a:t>
            </a:r>
            <a:r>
              <a:rPr lang="it-IT" sz="2000" dirty="0" err="1" smtClean="0"/>
              <a:t>located</a:t>
            </a:r>
            <a:r>
              <a:rPr lang="it-IT" sz="2000" dirty="0" smtClean="0"/>
              <a:t>  </a:t>
            </a:r>
            <a:r>
              <a:rPr lang="it-IT" sz="2000" dirty="0" err="1" smtClean="0"/>
              <a:t>at</a:t>
            </a:r>
            <a:r>
              <a:rPr lang="it-IT" sz="2000" dirty="0" smtClean="0"/>
              <a:t> the </a:t>
            </a:r>
            <a:r>
              <a:rPr lang="it-IT" sz="2000" dirty="0" err="1" smtClean="0"/>
              <a:t>same</a:t>
            </a:r>
            <a:r>
              <a:rPr lang="it-IT" sz="2000" dirty="0" smtClean="0"/>
              <a:t> </a:t>
            </a:r>
            <a:r>
              <a:rPr lang="it-IT" sz="2000" dirty="0" err="1" smtClean="0"/>
              <a:t>distance</a:t>
            </a:r>
            <a:r>
              <a:rPr lang="it-IT" sz="2000" dirty="0" smtClean="0"/>
              <a:t> </a:t>
            </a:r>
            <a:r>
              <a:rPr lang="it-IT" sz="2000" dirty="0" err="1" smtClean="0"/>
              <a:t>as</a:t>
            </a:r>
            <a:r>
              <a:rPr lang="it-IT" sz="2000" dirty="0" smtClean="0"/>
              <a:t> in the </a:t>
            </a:r>
            <a:r>
              <a:rPr lang="it-IT" sz="2000" dirty="0" err="1" smtClean="0"/>
              <a:t>experimental</a:t>
            </a:r>
            <a:r>
              <a:rPr lang="it-IT" sz="2000" dirty="0" smtClean="0"/>
              <a:t> area</a:t>
            </a:r>
            <a:endParaRPr lang="en-US" sz="2000" dirty="0"/>
          </a:p>
        </p:txBody>
      </p:sp>
      <p:sp>
        <p:nvSpPr>
          <p:cNvPr id="12" name="Segnaposto contenuto 2"/>
          <p:cNvSpPr txBox="1">
            <a:spLocks/>
          </p:cNvSpPr>
          <p:nvPr/>
        </p:nvSpPr>
        <p:spPr>
          <a:xfrm>
            <a:off x="748376" y="1124744"/>
            <a:ext cx="7718310" cy="8879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000" dirty="0"/>
              <a:t>T</a:t>
            </a:r>
            <a:r>
              <a:rPr lang="it-IT" sz="2000" dirty="0" smtClean="0"/>
              <a:t>he </a:t>
            </a:r>
            <a:r>
              <a:rPr lang="it-IT" sz="2000" dirty="0" smtClean="0"/>
              <a:t>disks </a:t>
            </a:r>
            <a:r>
              <a:rPr lang="it-IT" sz="2000" dirty="0" err="1" smtClean="0"/>
              <a:t>were</a:t>
            </a:r>
            <a:r>
              <a:rPr lang="it-IT" sz="2000" dirty="0" smtClean="0"/>
              <a:t> </a:t>
            </a:r>
            <a:r>
              <a:rPr lang="it-IT" sz="2000" dirty="0" err="1" smtClean="0"/>
              <a:t>installed</a:t>
            </a:r>
            <a:r>
              <a:rPr lang="it-IT" sz="2000" dirty="0" smtClean="0"/>
              <a:t> on </a:t>
            </a:r>
            <a:r>
              <a:rPr lang="it-IT" sz="2000" dirty="0" smtClean="0"/>
              <a:t>a light tight box and </a:t>
            </a:r>
            <a:r>
              <a:rPr lang="it-IT" sz="2000" dirty="0" err="1" smtClean="0"/>
              <a:t>enlighted</a:t>
            </a:r>
            <a:r>
              <a:rPr lang="it-IT" sz="2000" dirty="0" smtClean="0"/>
              <a:t> </a:t>
            </a:r>
            <a:r>
              <a:rPr lang="it-IT" sz="2000" dirty="0" smtClean="0"/>
              <a:t>with a </a:t>
            </a:r>
            <a:r>
              <a:rPr lang="it-IT" sz="2000" dirty="0" smtClean="0"/>
              <a:t>laser</a:t>
            </a:r>
          </a:p>
          <a:p>
            <a:pPr marL="0" indent="0">
              <a:buNone/>
            </a:pPr>
            <a:r>
              <a:rPr lang="it-IT" sz="2000" dirty="0"/>
              <a:t>t</a:t>
            </a:r>
            <a:r>
              <a:rPr lang="it-IT" sz="2000" dirty="0" smtClean="0"/>
              <a:t>o look for dead </a:t>
            </a:r>
            <a:r>
              <a:rPr lang="it-IT" sz="2000" dirty="0" err="1" smtClean="0"/>
              <a:t>channels</a:t>
            </a:r>
            <a:endParaRPr lang="it-IT" sz="2000" dirty="0" smtClean="0"/>
          </a:p>
          <a:p>
            <a:pPr marL="0" indent="0" algn="ctr">
              <a:buNone/>
            </a:pPr>
            <a:endParaRPr lang="it-IT" sz="20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000" dirty="0" smtClean="0"/>
              <a:t>  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08311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6539"/>
    </mc:Choice>
    <mc:Fallback>
      <p:transition spd="slow" advTm="3653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FE STATUS AND TEST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  <p:sp>
        <p:nvSpPr>
          <p:cNvPr id="10" name="Segnaposto contenuto 2"/>
          <p:cNvSpPr txBox="1">
            <a:spLocks/>
          </p:cNvSpPr>
          <p:nvPr/>
        </p:nvSpPr>
        <p:spPr>
          <a:xfrm>
            <a:off x="395536" y="2060848"/>
            <a:ext cx="7718310" cy="36388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it-IT" sz="2000" dirty="0" smtClean="0"/>
              <a:t>New FE </a:t>
            </a:r>
            <a:r>
              <a:rPr lang="it-IT" sz="2000" dirty="0" err="1" smtClean="0"/>
              <a:t>board</a:t>
            </a:r>
            <a:r>
              <a:rPr lang="it-IT" sz="2000" dirty="0" smtClean="0"/>
              <a:t> </a:t>
            </a:r>
            <a:r>
              <a:rPr lang="it-IT" sz="2000" dirty="0" err="1" smtClean="0"/>
              <a:t>prototype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ready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different</a:t>
            </a:r>
            <a:r>
              <a:rPr lang="it-IT" sz="2000" dirty="0" smtClean="0"/>
              <a:t> </a:t>
            </a:r>
            <a:r>
              <a:rPr lang="it-IT" sz="2000" dirty="0" smtClean="0"/>
              <a:t>setup </a:t>
            </a:r>
            <a:r>
              <a:rPr lang="it-IT" sz="2000" dirty="0" err="1" smtClean="0"/>
              <a:t>still</a:t>
            </a:r>
            <a:r>
              <a:rPr lang="it-IT" sz="2000" dirty="0" smtClean="0"/>
              <a:t> </a:t>
            </a:r>
            <a:r>
              <a:rPr lang="it-IT" sz="2000" dirty="0" smtClean="0"/>
              <a:t>under </a:t>
            </a:r>
            <a:r>
              <a:rPr lang="it-IT" sz="2000" dirty="0" err="1" smtClean="0"/>
              <a:t>testing</a:t>
            </a:r>
            <a:endParaRPr lang="it-IT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 smtClean="0"/>
              <a:t>Performances look </a:t>
            </a:r>
            <a:r>
              <a:rPr lang="it-IT" sz="2000" dirty="0" err="1" smtClean="0"/>
              <a:t>promising</a:t>
            </a:r>
            <a:endParaRPr lang="it-IT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 smtClean="0"/>
              <a:t>Order to be </a:t>
            </a:r>
            <a:r>
              <a:rPr lang="it-IT" sz="2000" dirty="0" err="1" smtClean="0"/>
              <a:t>placed</a:t>
            </a:r>
            <a:r>
              <a:rPr lang="it-IT" sz="2000" dirty="0" smtClean="0"/>
              <a:t> </a:t>
            </a:r>
            <a:r>
              <a:rPr lang="it-IT" sz="2000" dirty="0" err="1" smtClean="0"/>
              <a:t>within</a:t>
            </a:r>
            <a:r>
              <a:rPr lang="it-IT" sz="2000" dirty="0" smtClean="0"/>
              <a:t> the end of the week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 smtClean="0"/>
              <a:t>Full production </a:t>
            </a:r>
            <a:r>
              <a:rPr lang="it-IT" sz="2000" dirty="0" err="1" smtClean="0"/>
              <a:t>should</a:t>
            </a:r>
            <a:r>
              <a:rPr lang="it-IT" sz="2000" dirty="0" smtClean="0"/>
              <a:t> be </a:t>
            </a:r>
            <a:r>
              <a:rPr lang="it-IT" sz="2000" dirty="0" err="1" smtClean="0"/>
              <a:t>finished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the end of </a:t>
            </a:r>
            <a:r>
              <a:rPr lang="it-IT" sz="2000" dirty="0" err="1" smtClean="0"/>
              <a:t>September</a:t>
            </a:r>
            <a:endParaRPr lang="it-IT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it-IT" sz="2000" dirty="0" smtClean="0"/>
              <a:t>The </a:t>
            </a:r>
            <a:r>
              <a:rPr lang="it-IT" sz="2000" dirty="0" err="1" smtClean="0"/>
              <a:t>arrival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CERN </a:t>
            </a:r>
            <a:r>
              <a:rPr lang="it-IT" sz="2000" dirty="0" err="1" smtClean="0"/>
              <a:t>is</a:t>
            </a:r>
            <a:r>
              <a:rPr lang="it-IT" sz="2000" dirty="0" smtClean="0"/>
              <a:t> </a:t>
            </a:r>
            <a:r>
              <a:rPr lang="it-IT" sz="2000" dirty="0" err="1" smtClean="0"/>
              <a:t>foreseen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the </a:t>
            </a:r>
            <a:r>
              <a:rPr lang="it-IT" sz="2000" dirty="0" err="1" smtClean="0"/>
              <a:t>beginning</a:t>
            </a:r>
            <a:r>
              <a:rPr lang="it-IT" sz="2000" dirty="0" smtClean="0"/>
              <a:t> of </a:t>
            </a:r>
            <a:r>
              <a:rPr lang="it-IT" sz="2000" dirty="0" err="1" smtClean="0"/>
              <a:t>October</a:t>
            </a:r>
            <a:r>
              <a:rPr lang="it-IT" sz="2000" dirty="0" smtClean="0"/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it-IT" sz="2000" dirty="0">
                <a:solidFill>
                  <a:srgbClr val="FF0000"/>
                </a:solidFill>
              </a:rPr>
              <a:t>FE </a:t>
            </a:r>
            <a:r>
              <a:rPr lang="it-IT" sz="2000" dirty="0" err="1">
                <a:solidFill>
                  <a:srgbClr val="FF0000"/>
                </a:solidFill>
              </a:rPr>
              <a:t>boards</a:t>
            </a:r>
            <a:r>
              <a:rPr lang="it-IT" sz="2000" dirty="0">
                <a:solidFill>
                  <a:srgbClr val="FF0000"/>
                </a:solidFill>
              </a:rPr>
              <a:t> schedule tight </a:t>
            </a:r>
            <a:r>
              <a:rPr lang="it-IT" sz="2000" dirty="0" err="1">
                <a:solidFill>
                  <a:srgbClr val="FF0000"/>
                </a:solidFill>
              </a:rPr>
              <a:t>but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still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feasible</a:t>
            </a:r>
            <a:endParaRPr lang="en-US" sz="20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it-IT" sz="200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090" y="1956738"/>
            <a:ext cx="3285968" cy="2167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6262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4987"/>
    </mc:Choice>
    <mc:Fallback>
      <p:transition spd="slow" advTm="9498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6935" y="54868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it-IT" dirty="0" smtClean="0"/>
              <a:t>SCHEDULE OF </a:t>
            </a:r>
            <a:r>
              <a:rPr lang="it-IT" dirty="0" smtClean="0"/>
              <a:t>INSTALLATION AND TEST OF PMTS AND FE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  <p:sp>
        <p:nvSpPr>
          <p:cNvPr id="20" name="Segnaposto contenuto 2"/>
          <p:cNvSpPr txBox="1">
            <a:spLocks/>
          </p:cNvSpPr>
          <p:nvPr/>
        </p:nvSpPr>
        <p:spPr>
          <a:xfrm>
            <a:off x="615402" y="1908482"/>
            <a:ext cx="7625165" cy="871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it-IT" sz="2000" dirty="0" smtClean="0"/>
          </a:p>
        </p:txBody>
      </p:sp>
      <p:sp>
        <p:nvSpPr>
          <p:cNvPr id="8" name="Segnaposto contenuto 2"/>
          <p:cNvSpPr txBox="1">
            <a:spLocks/>
          </p:cNvSpPr>
          <p:nvPr/>
        </p:nvSpPr>
        <p:spPr>
          <a:xfrm>
            <a:off x="467544" y="2348349"/>
            <a:ext cx="8353916" cy="27368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it-IT" sz="2000" dirty="0" err="1"/>
              <a:t>All</a:t>
            </a:r>
            <a:r>
              <a:rPr lang="it-IT" sz="2000" dirty="0"/>
              <a:t> the </a:t>
            </a:r>
            <a:r>
              <a:rPr lang="it-IT" sz="2000" dirty="0" err="1"/>
              <a:t>electronics</a:t>
            </a:r>
            <a:r>
              <a:rPr lang="it-IT" sz="2000" dirty="0"/>
              <a:t> </a:t>
            </a:r>
            <a:r>
              <a:rPr lang="it-IT" sz="2000" dirty="0" err="1" smtClean="0"/>
              <a:t>but</a:t>
            </a:r>
            <a:r>
              <a:rPr lang="it-IT" sz="2000" dirty="0" smtClean="0"/>
              <a:t> the </a:t>
            </a:r>
            <a:r>
              <a:rPr lang="it-IT" sz="2000" dirty="0"/>
              <a:t>FE </a:t>
            </a:r>
            <a:r>
              <a:rPr lang="it-IT" sz="2000" dirty="0" err="1"/>
              <a:t>boards</a:t>
            </a:r>
            <a:r>
              <a:rPr lang="it-IT" sz="2000" dirty="0"/>
              <a:t> </a:t>
            </a:r>
            <a:r>
              <a:rPr lang="it-IT" sz="2000" dirty="0" err="1"/>
              <a:t>will</a:t>
            </a:r>
            <a:r>
              <a:rPr lang="it-IT" sz="2000" dirty="0"/>
              <a:t> be </a:t>
            </a:r>
            <a:r>
              <a:rPr lang="it-IT" sz="2000" dirty="0" err="1" smtClean="0"/>
              <a:t>carried</a:t>
            </a:r>
            <a:r>
              <a:rPr lang="it-IT" sz="2000" dirty="0" smtClean="0"/>
              <a:t> to CERN </a:t>
            </a:r>
            <a:r>
              <a:rPr lang="it-IT" sz="2000" dirty="0" err="1" smtClean="0"/>
              <a:t>next</a:t>
            </a:r>
            <a:r>
              <a:rPr lang="it-IT" sz="2000" dirty="0" smtClean="0"/>
              <a:t> </a:t>
            </a:r>
            <a:r>
              <a:rPr lang="it-IT" sz="2000" dirty="0" err="1" smtClean="0"/>
              <a:t>Monday</a:t>
            </a:r>
            <a:r>
              <a:rPr lang="it-IT" sz="2000" dirty="0" smtClean="0"/>
              <a:t>. 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it-IT" sz="2000" dirty="0" smtClean="0"/>
              <a:t>In the </a:t>
            </a:r>
            <a:r>
              <a:rPr lang="it-IT" sz="2000" dirty="0" err="1" smtClean="0"/>
              <a:t>following</a:t>
            </a:r>
            <a:r>
              <a:rPr lang="it-IT" sz="2000" dirty="0" smtClean="0"/>
              <a:t>  </a:t>
            </a:r>
            <a:r>
              <a:rPr lang="it-IT" sz="2000" dirty="0" err="1" smtClean="0"/>
              <a:t>two</a:t>
            </a:r>
            <a:r>
              <a:rPr lang="it-IT" sz="2000" dirty="0" smtClean="0"/>
              <a:t> weeks the </a:t>
            </a:r>
            <a:r>
              <a:rPr lang="it-IT" sz="2000" dirty="0" smtClean="0"/>
              <a:t>PMT </a:t>
            </a:r>
            <a:r>
              <a:rPr lang="it-IT" sz="2000" dirty="0" err="1" smtClean="0"/>
              <a:t>lodging</a:t>
            </a:r>
            <a:r>
              <a:rPr lang="it-IT" sz="2000" dirty="0" smtClean="0"/>
              <a:t> disks </a:t>
            </a:r>
            <a:r>
              <a:rPr lang="it-IT" sz="2000" dirty="0" err="1" smtClean="0"/>
              <a:t>will</a:t>
            </a:r>
            <a:r>
              <a:rPr lang="it-IT" sz="2000" dirty="0" smtClean="0"/>
              <a:t> be </a:t>
            </a:r>
            <a:r>
              <a:rPr lang="it-IT" sz="2000" dirty="0" err="1" smtClean="0"/>
              <a:t>installed</a:t>
            </a:r>
            <a:r>
              <a:rPr lang="it-IT" sz="2000" dirty="0" smtClean="0"/>
              <a:t> in ECN3 and the HV </a:t>
            </a:r>
            <a:r>
              <a:rPr lang="it-IT" sz="2000" dirty="0" err="1" smtClean="0"/>
              <a:t>cables</a:t>
            </a:r>
            <a:r>
              <a:rPr lang="it-IT" sz="2000" dirty="0" smtClean="0"/>
              <a:t> </a:t>
            </a:r>
            <a:r>
              <a:rPr lang="it-IT" sz="2000" dirty="0" err="1" smtClean="0"/>
              <a:t>will</a:t>
            </a:r>
            <a:r>
              <a:rPr lang="it-IT" sz="2000" dirty="0" smtClean="0"/>
              <a:t> be </a:t>
            </a:r>
            <a:r>
              <a:rPr lang="it-IT" sz="2000" dirty="0" err="1" smtClean="0"/>
              <a:t>plugged</a:t>
            </a:r>
            <a:r>
              <a:rPr lang="it-IT" sz="2000" dirty="0" smtClean="0"/>
              <a:t>.</a:t>
            </a:r>
            <a:endParaRPr lang="it-IT" sz="2000" dirty="0" smtClean="0"/>
          </a:p>
          <a:p>
            <a:pPr>
              <a:lnSpc>
                <a:spcPct val="150000"/>
              </a:lnSpc>
            </a:pPr>
            <a:r>
              <a:rPr lang="it-IT" sz="2000" dirty="0"/>
              <a:t>T</a:t>
            </a:r>
            <a:r>
              <a:rPr lang="it-IT" sz="2000" dirty="0" smtClean="0"/>
              <a:t>he </a:t>
            </a:r>
            <a:r>
              <a:rPr lang="it-IT" sz="2000" dirty="0"/>
              <a:t>last week of </a:t>
            </a:r>
            <a:r>
              <a:rPr lang="it-IT" sz="2000" dirty="0" err="1"/>
              <a:t>September</a:t>
            </a:r>
            <a:r>
              <a:rPr lang="it-IT" sz="2000" dirty="0"/>
              <a:t> </a:t>
            </a:r>
            <a:r>
              <a:rPr lang="it-IT" sz="2000" dirty="0" smtClean="0"/>
              <a:t>the full </a:t>
            </a:r>
            <a:r>
              <a:rPr lang="it-IT" sz="2000" dirty="0" err="1" smtClean="0"/>
              <a:t>chain</a:t>
            </a:r>
            <a:r>
              <a:rPr lang="it-IT" sz="2000" dirty="0" smtClean="0"/>
              <a:t> of </a:t>
            </a:r>
            <a:r>
              <a:rPr lang="it-IT" sz="2000" dirty="0" err="1" smtClean="0"/>
              <a:t>electronics</a:t>
            </a:r>
            <a:r>
              <a:rPr lang="it-IT" sz="2000" dirty="0" smtClean="0"/>
              <a:t> </a:t>
            </a:r>
            <a:r>
              <a:rPr lang="it-IT" sz="2000" dirty="0" err="1" smtClean="0"/>
              <a:t>will</a:t>
            </a:r>
            <a:r>
              <a:rPr lang="it-IT" sz="2000" dirty="0" smtClean="0"/>
              <a:t> be </a:t>
            </a:r>
            <a:r>
              <a:rPr lang="it-IT" sz="2000" dirty="0" err="1" smtClean="0"/>
              <a:t>tested</a:t>
            </a:r>
            <a:r>
              <a:rPr lang="it-IT" sz="2000" dirty="0" smtClean="0"/>
              <a:t> </a:t>
            </a:r>
            <a:r>
              <a:rPr lang="it-IT" sz="2000" dirty="0" smtClean="0"/>
              <a:t>by  </a:t>
            </a:r>
            <a:r>
              <a:rPr lang="it-IT" sz="2000" dirty="0" err="1" smtClean="0"/>
              <a:t>using</a:t>
            </a:r>
            <a:r>
              <a:rPr lang="it-IT" sz="2000" dirty="0" smtClean="0"/>
              <a:t> a FE </a:t>
            </a:r>
            <a:r>
              <a:rPr lang="it-IT" sz="2000" dirty="0" err="1" smtClean="0"/>
              <a:t>board</a:t>
            </a:r>
            <a:r>
              <a:rPr lang="it-IT" sz="2000" dirty="0" smtClean="0"/>
              <a:t> </a:t>
            </a:r>
            <a:r>
              <a:rPr lang="it-IT" sz="2000" dirty="0" err="1" smtClean="0"/>
              <a:t>prototype</a:t>
            </a:r>
            <a:r>
              <a:rPr lang="it-IT" sz="2000" dirty="0"/>
              <a:t> </a:t>
            </a:r>
            <a:r>
              <a:rPr lang="it-IT" sz="2000" dirty="0" smtClean="0"/>
              <a:t>and </a:t>
            </a:r>
            <a:r>
              <a:rPr lang="it-IT" sz="2000" dirty="0" err="1" smtClean="0"/>
              <a:t>enlighting</a:t>
            </a:r>
            <a:r>
              <a:rPr lang="it-IT" sz="2000" dirty="0" smtClean="0"/>
              <a:t> the </a:t>
            </a:r>
            <a:r>
              <a:rPr lang="it-IT" sz="2000" dirty="0" err="1" smtClean="0"/>
              <a:t>PMTs</a:t>
            </a:r>
            <a:r>
              <a:rPr lang="it-IT" sz="2000" dirty="0" smtClean="0"/>
              <a:t> disk with a laser.</a:t>
            </a:r>
            <a:endParaRPr lang="it-IT" sz="2000" dirty="0" smtClean="0"/>
          </a:p>
          <a:p>
            <a:pPr>
              <a:lnSpc>
                <a:spcPct val="150000"/>
              </a:lnSpc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9437649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0333"/>
    </mc:Choice>
    <mc:Fallback>
      <p:transition spd="slow" advTm="14033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68560" y="1484784"/>
            <a:ext cx="8207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dirty="0" smtClean="0"/>
              <a:t> </a:t>
            </a: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different</a:t>
            </a:r>
            <a:r>
              <a:rPr lang="it-IT" sz="2000" dirty="0" smtClean="0"/>
              <a:t> </a:t>
            </a:r>
            <a:r>
              <a:rPr lang="it-IT" sz="2000" dirty="0" err="1" smtClean="0"/>
              <a:t>firmware</a:t>
            </a:r>
            <a:r>
              <a:rPr lang="it-IT" sz="2000" dirty="0" smtClean="0"/>
              <a:t> </a:t>
            </a:r>
            <a:r>
              <a:rPr lang="it-IT" sz="2000" dirty="0" err="1" smtClean="0"/>
              <a:t>versions</a:t>
            </a:r>
            <a:r>
              <a:rPr lang="it-IT" sz="2000" dirty="0" smtClean="0"/>
              <a:t> </a:t>
            </a:r>
            <a:r>
              <a:rPr lang="it-IT" sz="2000" dirty="0" err="1" smtClean="0"/>
              <a:t>has</a:t>
            </a:r>
            <a:r>
              <a:rPr lang="it-IT" sz="2000" dirty="0" smtClean="0"/>
              <a:t> </a:t>
            </a:r>
            <a:r>
              <a:rPr lang="it-IT" sz="2000" dirty="0" err="1" smtClean="0"/>
              <a:t>been</a:t>
            </a:r>
            <a:r>
              <a:rPr lang="it-IT" sz="2000" dirty="0" smtClean="0"/>
              <a:t> </a:t>
            </a:r>
            <a:r>
              <a:rPr lang="it-IT" sz="2000" dirty="0" err="1" smtClean="0"/>
              <a:t>developed</a:t>
            </a:r>
            <a:r>
              <a:rPr lang="it-IT" sz="2000" dirty="0" smtClean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it-IT" sz="2000" dirty="0" smtClean="0"/>
              <a:t> RICH </a:t>
            </a:r>
            <a:r>
              <a:rPr lang="it-IT" sz="2000" dirty="0" err="1" smtClean="0"/>
              <a:t>version</a:t>
            </a:r>
            <a:endParaRPr lang="it-IT" sz="2000" dirty="0" smtClean="0"/>
          </a:p>
          <a:p>
            <a:pPr lvl="1">
              <a:buFont typeface="Wingdings" pitchFamily="2" charset="2"/>
              <a:buChar char="§"/>
            </a:pPr>
            <a:r>
              <a:rPr lang="it-IT" sz="2000" dirty="0" smtClean="0"/>
              <a:t> GPURICH </a:t>
            </a:r>
            <a:r>
              <a:rPr lang="it-IT" sz="2000" dirty="0" err="1" smtClean="0"/>
              <a:t>version</a:t>
            </a:r>
            <a:endParaRPr lang="it-IT" sz="2000" dirty="0" smtClean="0"/>
          </a:p>
          <a:p>
            <a:pPr lvl="1">
              <a:buFont typeface="Arial" pitchFamily="34" charset="0"/>
              <a:buChar char="•"/>
            </a:pPr>
            <a:endParaRPr lang="it-IT" sz="2000" dirty="0" smtClean="0"/>
          </a:p>
          <a:p>
            <a:pPr>
              <a:buFont typeface="Arial" pitchFamily="34" charset="0"/>
              <a:buChar char="•"/>
            </a:pPr>
            <a:r>
              <a:rPr lang="it-IT" sz="2000" dirty="0" smtClean="0"/>
              <a:t> </a:t>
            </a:r>
            <a:r>
              <a:rPr lang="it-IT" sz="2000" dirty="0" err="1" smtClean="0"/>
              <a:t>Most</a:t>
            </a:r>
            <a:r>
              <a:rPr lang="it-IT" sz="2000" dirty="0" smtClean="0"/>
              <a:t> </a:t>
            </a:r>
            <a:r>
              <a:rPr lang="it-IT" sz="2000" dirty="0" err="1" smtClean="0"/>
              <a:t>of</a:t>
            </a:r>
            <a:r>
              <a:rPr lang="it-IT" sz="2000" dirty="0" smtClean="0"/>
              <a:t> the </a:t>
            </a:r>
            <a:r>
              <a:rPr lang="it-IT" sz="2000" dirty="0" err="1" smtClean="0"/>
              <a:t>firmware</a:t>
            </a:r>
            <a:r>
              <a:rPr lang="it-IT" sz="2000" dirty="0" smtClean="0"/>
              <a:t> </a:t>
            </a:r>
            <a:r>
              <a:rPr lang="it-IT" sz="2000" dirty="0" err="1" smtClean="0"/>
              <a:t>is</a:t>
            </a:r>
            <a:r>
              <a:rPr lang="it-IT" sz="2000" dirty="0" smtClean="0"/>
              <a:t> common </a:t>
            </a:r>
            <a:r>
              <a:rPr lang="it-IT" sz="2000" dirty="0" err="1" smtClean="0"/>
              <a:t>between</a:t>
            </a:r>
            <a:r>
              <a:rPr lang="it-IT" sz="2000" dirty="0" smtClean="0"/>
              <a:t> the </a:t>
            </a: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versions</a:t>
            </a:r>
            <a:endParaRPr lang="it-IT" sz="2000" dirty="0" smtClean="0"/>
          </a:p>
        </p:txBody>
      </p:sp>
      <p:sp>
        <p:nvSpPr>
          <p:cNvPr id="8" name="Rettangolo arrotondato 7"/>
          <p:cNvSpPr/>
          <p:nvPr/>
        </p:nvSpPr>
        <p:spPr>
          <a:xfrm>
            <a:off x="1475656" y="4221088"/>
            <a:ext cx="2448272" cy="10081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HITS CLUSTERING</a:t>
            </a:r>
            <a:endParaRPr lang="it-IT" dirty="0"/>
          </a:p>
        </p:txBody>
      </p:sp>
      <p:sp>
        <p:nvSpPr>
          <p:cNvPr id="9" name="Rettangolo arrotondato 8"/>
          <p:cNvSpPr/>
          <p:nvPr/>
        </p:nvSpPr>
        <p:spPr>
          <a:xfrm>
            <a:off x="5220072" y="4230380"/>
            <a:ext cx="2448272" cy="1008112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CLUSTERS MERGING</a:t>
            </a:r>
            <a:endParaRPr lang="it-IT" dirty="0"/>
          </a:p>
        </p:txBody>
      </p:sp>
      <p:sp>
        <p:nvSpPr>
          <p:cNvPr id="10" name="Rettangolo arrotondato 9"/>
          <p:cNvSpPr/>
          <p:nvPr/>
        </p:nvSpPr>
        <p:spPr>
          <a:xfrm>
            <a:off x="1331640" y="4077072"/>
            <a:ext cx="2808312" cy="230425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CHANNELS INFO</a:t>
            </a:r>
          </a:p>
          <a:p>
            <a:pPr algn="ctr"/>
            <a:r>
              <a:rPr lang="it-IT" dirty="0" smtClean="0"/>
              <a:t>HANDLING</a:t>
            </a:r>
            <a:endParaRPr lang="it-IT" dirty="0"/>
          </a:p>
        </p:txBody>
      </p:sp>
      <p:sp>
        <p:nvSpPr>
          <p:cNvPr id="11" name="Rettangolo arrotondato 10"/>
          <p:cNvSpPr/>
          <p:nvPr/>
        </p:nvSpPr>
        <p:spPr>
          <a:xfrm>
            <a:off x="5076056" y="4077072"/>
            <a:ext cx="2808312" cy="230425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endParaRPr lang="it-IT" dirty="0" smtClean="0"/>
          </a:p>
          <a:p>
            <a:pPr algn="ctr"/>
            <a:r>
              <a:rPr lang="it-IT" dirty="0" smtClean="0"/>
              <a:t>CHANNELS INFO</a:t>
            </a:r>
          </a:p>
          <a:p>
            <a:pPr algn="ctr"/>
            <a:r>
              <a:rPr lang="it-IT" dirty="0" smtClean="0"/>
              <a:t>HANDLING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187624" y="42210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/>
                </a:solidFill>
              </a:rPr>
              <a:t>RICH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932040" y="4221088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1"/>
                </a:solidFill>
              </a:rPr>
              <a:t>RICH</a:t>
            </a:r>
            <a:endParaRPr lang="it-IT" b="1" dirty="0">
              <a:solidFill>
                <a:schemeClr val="accent1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148064" y="60119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/>
                </a:solidFill>
              </a:rPr>
              <a:t>GPURICH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1331640" y="60119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accent6"/>
                </a:solidFill>
              </a:rPr>
              <a:t>GPURICH</a:t>
            </a:r>
            <a:endParaRPr lang="it-IT" b="1" dirty="0">
              <a:solidFill>
                <a:schemeClr val="accent6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2267744" y="37170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smtClean="0"/>
              <a:t>PP </a:t>
            </a:r>
            <a:r>
              <a:rPr lang="it-IT" b="1" dirty="0" smtClean="0"/>
              <a:t>FPGA</a:t>
            </a:r>
            <a:endParaRPr lang="it-IT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5940152" y="3717032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SL FPGA</a:t>
            </a:r>
            <a:endParaRPr lang="it-IT" b="1" dirty="0"/>
          </a:p>
        </p:txBody>
      </p:sp>
      <p:sp>
        <p:nvSpPr>
          <p:cNvPr id="18" name="Freccia a destra 17"/>
          <p:cNvSpPr/>
          <p:nvPr/>
        </p:nvSpPr>
        <p:spPr>
          <a:xfrm>
            <a:off x="4283968" y="5085184"/>
            <a:ext cx="648072" cy="432048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Titolo 1"/>
          <p:cNvSpPr txBox="1">
            <a:spLocks/>
          </p:cNvSpPr>
          <p:nvPr/>
        </p:nvSpPr>
        <p:spPr>
          <a:xfrm>
            <a:off x="1043608" y="-18256"/>
            <a:ext cx="749808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/>
              <a:t>RICH Trigger </a:t>
            </a:r>
            <a:r>
              <a:rPr lang="it-IT" sz="4400" dirty="0" err="1" smtClean="0"/>
              <a:t>Firmware</a:t>
            </a:r>
            <a:r>
              <a:rPr lang="it-IT" sz="4400" dirty="0" smtClean="0"/>
              <a:t> Status</a:t>
            </a:r>
            <a:endParaRPr lang="it-IT" sz="440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875"/>
    </mc:Choice>
    <mc:Fallback>
      <p:transition spd="slow" advTm="6587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1043608" y="-18256"/>
            <a:ext cx="749808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/>
              <a:t>RICH </a:t>
            </a:r>
            <a:r>
              <a:rPr kumimoji="0" lang="it-IT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Firmware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08520" y="1196752"/>
            <a:ext cx="8207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 smtClean="0"/>
              <a:t> RICH </a:t>
            </a:r>
            <a:r>
              <a:rPr lang="it-IT" sz="2400" dirty="0" err="1" smtClean="0"/>
              <a:t>version</a:t>
            </a:r>
            <a:r>
              <a:rPr lang="it-IT" sz="2400" dirty="0" smtClean="0"/>
              <a:t> </a:t>
            </a:r>
            <a:r>
              <a:rPr lang="it-IT" sz="2400" dirty="0" err="1" smtClean="0"/>
              <a:t>tested</a:t>
            </a:r>
            <a:r>
              <a:rPr lang="it-IT" sz="2400" dirty="0" smtClean="0"/>
              <a:t> in </a:t>
            </a:r>
            <a:r>
              <a:rPr lang="it-IT" sz="2400" dirty="0" err="1" smtClean="0"/>
              <a:t>June</a:t>
            </a:r>
            <a:endParaRPr lang="it-IT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 smtClean="0"/>
              <a:t> Primitive production </a:t>
            </a:r>
            <a:r>
              <a:rPr lang="it-IT" sz="2400" dirty="0" err="1" smtClean="0"/>
              <a:t>worked</a:t>
            </a:r>
            <a:r>
              <a:rPr lang="it-IT" sz="2400" dirty="0" smtClean="0"/>
              <a:t> fine</a:t>
            </a:r>
          </a:p>
        </p:txBody>
      </p:sp>
      <p:pic>
        <p:nvPicPr>
          <p:cNvPr id="258" name="Immagine 257" descr="RICH_FW_schem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2564007"/>
            <a:ext cx="6716063" cy="4293993"/>
          </a:xfrm>
          <a:prstGeom prst="rect">
            <a:avLst/>
          </a:prstGeom>
        </p:spPr>
      </p:pic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905"/>
    </mc:Choice>
    <mc:Fallback>
      <p:transition spd="slow" advTm="905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899592" y="3627021"/>
            <a:ext cx="12241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0xA0000000</a:t>
            </a:r>
          </a:p>
          <a:p>
            <a:r>
              <a:rPr lang="it-IT" sz="1400" dirty="0" smtClean="0"/>
              <a:t>0x4368030b</a:t>
            </a:r>
          </a:p>
          <a:p>
            <a:r>
              <a:rPr lang="it-IT" sz="1400" dirty="0" smtClean="0"/>
              <a:t>0x4068</a:t>
            </a:r>
            <a:r>
              <a:rPr lang="it-IT" sz="1400" b="1" u="sng" dirty="0" smtClean="0">
                <a:solidFill>
                  <a:srgbClr val="008000"/>
                </a:solidFill>
              </a:rPr>
              <a:t>0185</a:t>
            </a:r>
          </a:p>
          <a:p>
            <a:r>
              <a:rPr lang="it-IT" sz="1400" dirty="0" smtClean="0"/>
              <a:t>0xB0000002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771800" y="3612500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TRIG_IB1:  0x5c</a:t>
            </a:r>
            <a:r>
              <a:rPr lang="it-IT" sz="1400" b="1" u="sng" dirty="0" smtClean="0">
                <a:solidFill>
                  <a:srgbClr val="FA5105"/>
                </a:solidFill>
              </a:rPr>
              <a:t>01</a:t>
            </a:r>
            <a:r>
              <a:rPr lang="it-IT" sz="1400" dirty="0" smtClean="0"/>
              <a:t>00</a:t>
            </a:r>
            <a:r>
              <a:rPr lang="it-IT" sz="1400" b="1" u="sng" dirty="0" smtClean="0">
                <a:solidFill>
                  <a:srgbClr val="008000"/>
                </a:solidFill>
              </a:rPr>
              <a:t>85</a:t>
            </a:r>
            <a:r>
              <a:rPr lang="it-IT" sz="1400" dirty="0" smtClean="0"/>
              <a:t>   </a:t>
            </a:r>
          </a:p>
          <a:p>
            <a:r>
              <a:rPr lang="it-IT" sz="1400" dirty="0" smtClean="0"/>
              <a:t>TRIG_IB1:  0x000000</a:t>
            </a:r>
            <a:r>
              <a:rPr lang="it-IT" sz="1400" b="1" u="sng" dirty="0" smtClean="0">
                <a:solidFill>
                  <a:srgbClr val="008000"/>
                </a:solidFill>
              </a:rPr>
              <a:t>01</a:t>
            </a:r>
            <a:r>
              <a:rPr lang="it-IT" sz="1400" dirty="0" smtClean="0"/>
              <a:t>   </a:t>
            </a:r>
          </a:p>
          <a:p>
            <a:r>
              <a:rPr lang="it-IT" sz="1400" dirty="0" smtClean="0"/>
              <a:t>TRIG_IB1:  0x5c01000b   </a:t>
            </a:r>
          </a:p>
          <a:p>
            <a:r>
              <a:rPr lang="it-IT" sz="1400" dirty="0" smtClean="0"/>
              <a:t>TRIG_IB1:  0x00000003   </a:t>
            </a:r>
          </a:p>
        </p:txBody>
      </p:sp>
      <p:sp>
        <p:nvSpPr>
          <p:cNvPr id="17" name="Parentesi quadra aperta 16"/>
          <p:cNvSpPr/>
          <p:nvPr/>
        </p:nvSpPr>
        <p:spPr>
          <a:xfrm>
            <a:off x="2771800" y="3684508"/>
            <a:ext cx="72008" cy="3600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Parentesi quadra aperta 17"/>
          <p:cNvSpPr/>
          <p:nvPr/>
        </p:nvSpPr>
        <p:spPr>
          <a:xfrm>
            <a:off x="2771800" y="4116556"/>
            <a:ext cx="72008" cy="3600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2 24"/>
          <p:cNvCxnSpPr/>
          <p:nvPr/>
        </p:nvCxnSpPr>
        <p:spPr>
          <a:xfrm>
            <a:off x="1979712" y="3972540"/>
            <a:ext cx="648072" cy="288032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1979712" y="3828524"/>
            <a:ext cx="648072" cy="36004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/>
          <p:cNvSpPr txBox="1"/>
          <p:nvPr/>
        </p:nvSpPr>
        <p:spPr>
          <a:xfrm>
            <a:off x="6012160" y="2348880"/>
            <a:ext cx="302433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0x00000000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0x000100</a:t>
            </a:r>
            <a:r>
              <a:rPr lang="it-IT" sz="1400" b="1" u="sng" dirty="0" smtClean="0">
                <a:solidFill>
                  <a:srgbClr val="0070C0"/>
                </a:solidFill>
              </a:rPr>
              <a:t>61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</a:t>
            </a:r>
            <a:r>
              <a:rPr lang="it-IT" sz="1400" b="1" u="sng" dirty="0" smtClean="0">
                <a:solidFill>
                  <a:srgbClr val="0070C0"/>
                </a:solidFill>
              </a:rPr>
              <a:t>00</a:t>
            </a:r>
          </a:p>
          <a:p>
            <a:endParaRPr lang="it-IT" sz="1400" dirty="0" smtClean="0"/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0x00000001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0x000200c2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0x00000000</a:t>
            </a:r>
          </a:p>
          <a:p>
            <a:endParaRPr lang="it-IT" sz="1400" dirty="0" smtClean="0"/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0x00000002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0x00010024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0x00000001</a:t>
            </a:r>
          </a:p>
          <a:p>
            <a:endParaRPr lang="it-IT" sz="1400" dirty="0" smtClean="0"/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0x00000003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</a:t>
            </a:r>
            <a:r>
              <a:rPr lang="it-IT" sz="1400" b="1" u="sng" dirty="0" smtClean="0">
                <a:solidFill>
                  <a:srgbClr val="FA5105"/>
                </a:solidFill>
              </a:rPr>
              <a:t>02</a:t>
            </a:r>
            <a:r>
              <a:rPr lang="it-IT" sz="1400" dirty="0" smtClean="0"/>
              <a:t>00</a:t>
            </a:r>
            <a:r>
              <a:rPr lang="it-IT" sz="1400" b="1" u="sng" dirty="0" smtClean="0">
                <a:solidFill>
                  <a:srgbClr val="008000"/>
                </a:solidFill>
              </a:rPr>
              <a:t>85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</a:t>
            </a:r>
            <a:r>
              <a:rPr lang="it-IT" sz="1400" b="1" u="sng" dirty="0" smtClean="0">
                <a:solidFill>
                  <a:srgbClr val="008000"/>
                </a:solidFill>
              </a:rPr>
              <a:t>01</a:t>
            </a:r>
          </a:p>
          <a:p>
            <a:endParaRPr lang="it-IT" sz="1400" dirty="0" smtClean="0"/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0x00000004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0x0001000b</a:t>
            </a:r>
          </a:p>
          <a:p>
            <a:r>
              <a:rPr lang="it-IT" sz="1400" dirty="0" err="1" smtClean="0"/>
              <a:t>PRIMITIVE_DATA</a:t>
            </a:r>
            <a:r>
              <a:rPr lang="it-IT" sz="1400" dirty="0" smtClean="0"/>
              <a:t>:  0x00000003</a:t>
            </a:r>
          </a:p>
        </p:txBody>
      </p:sp>
      <p:sp>
        <p:nvSpPr>
          <p:cNvPr id="39" name="CasellaDiTesto 38"/>
          <p:cNvSpPr txBox="1"/>
          <p:nvPr/>
        </p:nvSpPr>
        <p:spPr>
          <a:xfrm>
            <a:off x="2771800" y="2852936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TRIG_IB0:  0x5c0100</a:t>
            </a:r>
            <a:r>
              <a:rPr lang="it-IT" sz="1400" b="1" u="sng" dirty="0" smtClean="0">
                <a:solidFill>
                  <a:srgbClr val="0070C0"/>
                </a:solidFill>
              </a:rPr>
              <a:t>61</a:t>
            </a:r>
          </a:p>
          <a:p>
            <a:r>
              <a:rPr lang="it-IT" sz="1400" dirty="0" smtClean="0"/>
              <a:t>TRIG_IB0:  0x000000</a:t>
            </a:r>
            <a:r>
              <a:rPr lang="it-IT" sz="1400" b="1" u="sng" dirty="0" smtClean="0">
                <a:solidFill>
                  <a:srgbClr val="0070C0"/>
                </a:solidFill>
              </a:rPr>
              <a:t>00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899592" y="2852936"/>
            <a:ext cx="1224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0xA0000000</a:t>
            </a:r>
          </a:p>
          <a:p>
            <a:r>
              <a:rPr lang="it-IT" sz="1400" dirty="0" smtClean="0"/>
              <a:t>0x42d0</a:t>
            </a:r>
            <a:r>
              <a:rPr lang="it-IT" sz="1400" b="1" u="sng" dirty="0" smtClean="0">
                <a:solidFill>
                  <a:srgbClr val="0070C0"/>
                </a:solidFill>
              </a:rPr>
              <a:t>0061</a:t>
            </a:r>
            <a:r>
              <a:rPr lang="it-IT" sz="1400" dirty="0" smtClean="0"/>
              <a:t> </a:t>
            </a:r>
          </a:p>
          <a:p>
            <a:r>
              <a:rPr lang="it-IT" sz="1400" dirty="0" smtClean="0"/>
              <a:t>0xB0000002</a:t>
            </a:r>
          </a:p>
        </p:txBody>
      </p:sp>
      <p:cxnSp>
        <p:nvCxnSpPr>
          <p:cNvPr id="41" name="Connettore 2 40"/>
          <p:cNvCxnSpPr/>
          <p:nvPr/>
        </p:nvCxnSpPr>
        <p:spPr>
          <a:xfrm flipV="1">
            <a:off x="2051720" y="3068960"/>
            <a:ext cx="576064" cy="14401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Parentesi quadra aperta 43"/>
          <p:cNvSpPr/>
          <p:nvPr/>
        </p:nvSpPr>
        <p:spPr>
          <a:xfrm>
            <a:off x="2771800" y="2924944"/>
            <a:ext cx="72008" cy="3600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5" name="Parentesi quadra aperta 44"/>
          <p:cNvSpPr/>
          <p:nvPr/>
        </p:nvSpPr>
        <p:spPr>
          <a:xfrm>
            <a:off x="6012160" y="2348880"/>
            <a:ext cx="72008" cy="72008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6" name="Parentesi quadra aperta 45"/>
          <p:cNvSpPr/>
          <p:nvPr/>
        </p:nvSpPr>
        <p:spPr>
          <a:xfrm>
            <a:off x="6012160" y="3212976"/>
            <a:ext cx="72008" cy="72008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7" name="Parentesi quadra aperta 46"/>
          <p:cNvSpPr/>
          <p:nvPr/>
        </p:nvSpPr>
        <p:spPr>
          <a:xfrm>
            <a:off x="6012160" y="4077072"/>
            <a:ext cx="72008" cy="72008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8" name="Parentesi quadra aperta 47"/>
          <p:cNvSpPr/>
          <p:nvPr/>
        </p:nvSpPr>
        <p:spPr>
          <a:xfrm>
            <a:off x="6012160" y="4941168"/>
            <a:ext cx="72008" cy="72008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9" name="Parentesi quadra aperta 48"/>
          <p:cNvSpPr/>
          <p:nvPr/>
        </p:nvSpPr>
        <p:spPr>
          <a:xfrm>
            <a:off x="6012160" y="5805264"/>
            <a:ext cx="72008" cy="72008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0" name="CasellaDiTesto 49"/>
          <p:cNvSpPr txBox="1"/>
          <p:nvPr/>
        </p:nvSpPr>
        <p:spPr>
          <a:xfrm>
            <a:off x="2771800" y="4780309"/>
            <a:ext cx="19442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TRIG_IB2:  0x5c0200c2   </a:t>
            </a:r>
          </a:p>
          <a:p>
            <a:r>
              <a:rPr lang="it-IT" sz="1400" dirty="0" smtClean="0"/>
              <a:t>TRIG_IB2:  0x00000000   </a:t>
            </a:r>
          </a:p>
          <a:p>
            <a:r>
              <a:rPr lang="it-IT" sz="1400" dirty="0" smtClean="0"/>
              <a:t>TRIG_IB2:  0x5c010024   </a:t>
            </a:r>
          </a:p>
          <a:p>
            <a:r>
              <a:rPr lang="it-IT" sz="1400" dirty="0" smtClean="0"/>
              <a:t>TRIG_IB2:  0x00000001   </a:t>
            </a:r>
          </a:p>
          <a:p>
            <a:r>
              <a:rPr lang="it-IT" sz="1400" dirty="0" smtClean="0"/>
              <a:t>TRIG_IB2:  0x5c</a:t>
            </a:r>
            <a:r>
              <a:rPr lang="it-IT" sz="1400" b="1" u="sng" dirty="0" smtClean="0">
                <a:solidFill>
                  <a:srgbClr val="FA5105"/>
                </a:solidFill>
              </a:rPr>
              <a:t>01</a:t>
            </a:r>
            <a:r>
              <a:rPr lang="it-IT" sz="1400" dirty="0" smtClean="0"/>
              <a:t>00</a:t>
            </a:r>
            <a:r>
              <a:rPr lang="it-IT" sz="1400" b="1" u="sng" dirty="0" smtClean="0">
                <a:solidFill>
                  <a:srgbClr val="008000"/>
                </a:solidFill>
              </a:rPr>
              <a:t>85</a:t>
            </a:r>
            <a:r>
              <a:rPr lang="it-IT" sz="1400" dirty="0" smtClean="0"/>
              <a:t>   </a:t>
            </a:r>
          </a:p>
          <a:p>
            <a:r>
              <a:rPr lang="it-IT" sz="1400" dirty="0" smtClean="0"/>
              <a:t>TRIG_IB2:  0x000000</a:t>
            </a:r>
            <a:r>
              <a:rPr lang="it-IT" sz="1400" b="1" u="sng" dirty="0" smtClean="0">
                <a:solidFill>
                  <a:srgbClr val="008000"/>
                </a:solidFill>
              </a:rPr>
              <a:t>01</a:t>
            </a:r>
            <a:r>
              <a:rPr lang="it-IT" sz="1400" dirty="0" smtClean="0"/>
              <a:t>  </a:t>
            </a:r>
          </a:p>
        </p:txBody>
      </p:sp>
      <p:sp>
        <p:nvSpPr>
          <p:cNvPr id="51" name="CasellaDiTesto 50"/>
          <p:cNvSpPr txBox="1"/>
          <p:nvPr/>
        </p:nvSpPr>
        <p:spPr>
          <a:xfrm>
            <a:off x="899592" y="4780309"/>
            <a:ext cx="11521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0xA0000000</a:t>
            </a:r>
          </a:p>
          <a:p>
            <a:r>
              <a:rPr lang="it-IT" sz="1400" dirty="0" smtClean="0"/>
              <a:t>0x42600124</a:t>
            </a:r>
          </a:p>
          <a:p>
            <a:r>
              <a:rPr lang="it-IT" sz="1400" dirty="0" smtClean="0"/>
              <a:t>0x430800c2</a:t>
            </a:r>
          </a:p>
          <a:p>
            <a:r>
              <a:rPr lang="it-IT" sz="1400" dirty="0" smtClean="0"/>
              <a:t>0x4078</a:t>
            </a:r>
            <a:r>
              <a:rPr lang="it-IT" sz="1400" b="1" u="sng" dirty="0" smtClean="0">
                <a:solidFill>
                  <a:srgbClr val="008000"/>
                </a:solidFill>
              </a:rPr>
              <a:t>0185</a:t>
            </a:r>
          </a:p>
          <a:p>
            <a:r>
              <a:rPr lang="it-IT" sz="1400" dirty="0" smtClean="0"/>
              <a:t>0x409800c2</a:t>
            </a:r>
          </a:p>
          <a:p>
            <a:r>
              <a:rPr lang="it-IT" sz="1400" dirty="0" smtClean="0"/>
              <a:t>0xB0000005</a:t>
            </a:r>
          </a:p>
        </p:txBody>
      </p:sp>
      <p:sp>
        <p:nvSpPr>
          <p:cNvPr id="52" name="CasellaDiTesto 51"/>
          <p:cNvSpPr txBox="1"/>
          <p:nvPr/>
        </p:nvSpPr>
        <p:spPr>
          <a:xfrm>
            <a:off x="899592" y="621814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0xA0000000</a:t>
            </a:r>
          </a:p>
          <a:p>
            <a:r>
              <a:rPr lang="it-IT" sz="1400" dirty="0" smtClean="0"/>
              <a:t>0xB0000001</a:t>
            </a:r>
          </a:p>
        </p:txBody>
      </p:sp>
      <p:sp>
        <p:nvSpPr>
          <p:cNvPr id="53" name="CasellaDiTesto 52"/>
          <p:cNvSpPr txBox="1"/>
          <p:nvPr/>
        </p:nvSpPr>
        <p:spPr>
          <a:xfrm>
            <a:off x="2771800" y="6220469"/>
            <a:ext cx="19442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TRIG_IB3:  - - - - - - - - - -    </a:t>
            </a:r>
          </a:p>
        </p:txBody>
      </p:sp>
      <p:sp>
        <p:nvSpPr>
          <p:cNvPr id="54" name="Parentesi quadra aperta 53"/>
          <p:cNvSpPr/>
          <p:nvPr/>
        </p:nvSpPr>
        <p:spPr>
          <a:xfrm>
            <a:off x="2771800" y="4869160"/>
            <a:ext cx="72008" cy="3600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5" name="Parentesi quadra aperta 54"/>
          <p:cNvSpPr/>
          <p:nvPr/>
        </p:nvSpPr>
        <p:spPr>
          <a:xfrm>
            <a:off x="2771800" y="5301208"/>
            <a:ext cx="72008" cy="3600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6" name="Parentesi quadra aperta 55"/>
          <p:cNvSpPr/>
          <p:nvPr/>
        </p:nvSpPr>
        <p:spPr>
          <a:xfrm>
            <a:off x="2771800" y="5733256"/>
            <a:ext cx="72008" cy="360040"/>
          </a:xfrm>
          <a:prstGeom prst="leftBracket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7" name="Connettore 2 56"/>
          <p:cNvCxnSpPr/>
          <p:nvPr/>
        </p:nvCxnSpPr>
        <p:spPr>
          <a:xfrm flipV="1">
            <a:off x="2051720" y="5013176"/>
            <a:ext cx="576064" cy="288032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V="1">
            <a:off x="2051720" y="5157192"/>
            <a:ext cx="576064" cy="57606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4716016" y="2780928"/>
            <a:ext cx="1224136" cy="288032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>
            <a:endCxn id="48" idx="1"/>
          </p:cNvCxnSpPr>
          <p:nvPr/>
        </p:nvCxnSpPr>
        <p:spPr>
          <a:xfrm flipV="1">
            <a:off x="4716016" y="5301208"/>
            <a:ext cx="1296144" cy="576064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2 76"/>
          <p:cNvCxnSpPr>
            <a:endCxn id="48" idx="1"/>
          </p:cNvCxnSpPr>
          <p:nvPr/>
        </p:nvCxnSpPr>
        <p:spPr>
          <a:xfrm>
            <a:off x="4716016" y="3789040"/>
            <a:ext cx="1296144" cy="151216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itolo 1"/>
          <p:cNvSpPr txBox="1">
            <a:spLocks/>
          </p:cNvSpPr>
          <p:nvPr/>
        </p:nvSpPr>
        <p:spPr>
          <a:xfrm>
            <a:off x="1043608" y="-18256"/>
            <a:ext cx="749808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/>
              <a:t>RICH </a:t>
            </a:r>
            <a:r>
              <a:rPr kumimoji="0" lang="it-IT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Firmware</a:t>
            </a:r>
            <a:endParaRPr kumimoji="0" lang="it-I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" name="CasellaDiTesto 32"/>
          <p:cNvSpPr txBox="1"/>
          <p:nvPr/>
        </p:nvSpPr>
        <p:spPr>
          <a:xfrm>
            <a:off x="95457" y="908720"/>
            <a:ext cx="8207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err="1" smtClean="0"/>
              <a:t>From</a:t>
            </a:r>
            <a:r>
              <a:rPr lang="it-IT" sz="2000" dirty="0" smtClean="0"/>
              <a:t> data </a:t>
            </a:r>
            <a:r>
              <a:rPr lang="it-IT" sz="2000" dirty="0" err="1" smtClean="0"/>
              <a:t>to</a:t>
            </a:r>
            <a:r>
              <a:rPr lang="it-IT" sz="2000" dirty="0" smtClean="0"/>
              <a:t> </a:t>
            </a:r>
            <a:r>
              <a:rPr lang="it-IT" sz="2000" dirty="0" err="1" smtClean="0"/>
              <a:t>primitives</a:t>
            </a:r>
            <a:r>
              <a:rPr lang="it-IT" sz="2000" dirty="0" smtClean="0"/>
              <a:t>:</a:t>
            </a:r>
          </a:p>
          <a:p>
            <a:r>
              <a:rPr lang="it-IT" sz="2000" dirty="0" smtClean="0"/>
              <a:t>(data </a:t>
            </a:r>
            <a:r>
              <a:rPr lang="it-IT" sz="2000" dirty="0" err="1" smtClean="0"/>
              <a:t>from</a:t>
            </a:r>
            <a:r>
              <a:rPr lang="it-IT" sz="2000" dirty="0" smtClean="0"/>
              <a:t> </a:t>
            </a:r>
            <a:r>
              <a:rPr lang="it-IT" sz="2000" dirty="0" err="1" smtClean="0"/>
              <a:t>June</a:t>
            </a:r>
            <a:r>
              <a:rPr lang="it-IT" sz="2000" dirty="0" smtClean="0"/>
              <a:t> test)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72008" y="2987660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TDCB 0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72008" y="3923764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TDCB 1</a:t>
            </a:r>
            <a:endParaRPr lang="it-IT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107504" y="5363924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TDCB 2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107504" y="6300028"/>
            <a:ext cx="89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TDCB 3</a:t>
            </a:r>
            <a:endParaRPr lang="it-IT" dirty="0"/>
          </a:p>
        </p:txBody>
      </p:sp>
      <p:sp>
        <p:nvSpPr>
          <p:cNvPr id="42" name="CasellaDiTesto 41"/>
          <p:cNvSpPr txBox="1"/>
          <p:nvPr/>
        </p:nvSpPr>
        <p:spPr>
          <a:xfrm>
            <a:off x="899592" y="1763524"/>
            <a:ext cx="1187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PP INPUT</a:t>
            </a:r>
            <a:endParaRPr lang="it-IT" b="1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2699792" y="1763524"/>
            <a:ext cx="2339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PP OUTPUT / SL INPUT</a:t>
            </a:r>
            <a:endParaRPr lang="it-IT" b="1" dirty="0"/>
          </a:p>
        </p:txBody>
      </p:sp>
      <p:sp>
        <p:nvSpPr>
          <p:cNvPr id="58" name="CasellaDiTesto 57"/>
          <p:cNvSpPr txBox="1"/>
          <p:nvPr/>
        </p:nvSpPr>
        <p:spPr>
          <a:xfrm>
            <a:off x="6588224" y="177281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SL OUTPUT</a:t>
            </a:r>
            <a:endParaRPr lang="it-IT" b="1" dirty="0"/>
          </a:p>
        </p:txBody>
      </p:sp>
      <p:sp>
        <p:nvSpPr>
          <p:cNvPr id="60" name="CasellaDiTesto 59"/>
          <p:cNvSpPr txBox="1"/>
          <p:nvPr/>
        </p:nvSpPr>
        <p:spPr>
          <a:xfrm>
            <a:off x="1835696" y="3553271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cap="small" dirty="0" err="1" smtClean="0"/>
              <a:t>sorting</a:t>
            </a:r>
            <a:endParaRPr lang="it-IT" sz="1400" b="1" cap="small" dirty="0"/>
          </a:p>
        </p:txBody>
      </p:sp>
      <p:sp>
        <p:nvSpPr>
          <p:cNvPr id="61" name="CasellaDiTesto 60"/>
          <p:cNvSpPr txBox="1"/>
          <p:nvPr/>
        </p:nvSpPr>
        <p:spPr>
          <a:xfrm>
            <a:off x="1835696" y="4653136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cap="small" dirty="0" smtClean="0"/>
              <a:t> </a:t>
            </a:r>
            <a:r>
              <a:rPr lang="it-IT" sz="1400" b="1" cap="small" dirty="0" err="1" smtClean="0"/>
              <a:t>clustering</a:t>
            </a:r>
            <a:endParaRPr lang="it-IT" sz="1400" b="1" cap="small" dirty="0"/>
          </a:p>
        </p:txBody>
      </p:sp>
      <p:sp>
        <p:nvSpPr>
          <p:cNvPr id="62" name="CasellaDiTesto 61"/>
          <p:cNvSpPr txBox="1"/>
          <p:nvPr/>
        </p:nvSpPr>
        <p:spPr>
          <a:xfrm>
            <a:off x="4788024" y="486916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cap="small" dirty="0" smtClean="0"/>
              <a:t>cluster</a:t>
            </a:r>
          </a:p>
          <a:p>
            <a:pPr algn="ctr"/>
            <a:r>
              <a:rPr lang="it-IT" sz="1400" b="1" cap="small" dirty="0" err="1" smtClean="0"/>
              <a:t>merging</a:t>
            </a:r>
            <a:endParaRPr lang="it-IT" sz="1400" b="1" cap="small" dirty="0"/>
          </a:p>
        </p:txBody>
      </p:sp>
      <p:sp>
        <p:nvSpPr>
          <p:cNvPr id="63" name="CasellaDiTesto 62"/>
          <p:cNvSpPr txBox="1"/>
          <p:nvPr/>
        </p:nvSpPr>
        <p:spPr>
          <a:xfrm>
            <a:off x="3275856" y="2564904"/>
            <a:ext cx="10081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cap="small" dirty="0" err="1" smtClean="0"/>
              <a:t>multiplicity</a:t>
            </a:r>
            <a:endParaRPr lang="it-IT" sz="1400" b="1" cap="small" dirty="0"/>
          </a:p>
        </p:txBody>
      </p:sp>
      <p:sp>
        <p:nvSpPr>
          <p:cNvPr id="64" name="CasellaDiTesto 63"/>
          <p:cNvSpPr txBox="1"/>
          <p:nvPr/>
        </p:nvSpPr>
        <p:spPr>
          <a:xfrm>
            <a:off x="4139952" y="23488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cap="small" dirty="0" err="1" smtClean="0"/>
              <a:t>Average</a:t>
            </a:r>
            <a:r>
              <a:rPr lang="it-IT" sz="1400" b="1" cap="small" dirty="0" smtClean="0"/>
              <a:t> </a:t>
            </a:r>
            <a:r>
              <a:rPr lang="it-IT" sz="1400" b="1" cap="small" dirty="0" err="1" smtClean="0"/>
              <a:t>finetime</a:t>
            </a:r>
            <a:endParaRPr lang="it-IT" sz="1400" b="1" cap="small" dirty="0"/>
          </a:p>
        </p:txBody>
      </p:sp>
      <p:sp>
        <p:nvSpPr>
          <p:cNvPr id="65" name="CasellaDiTesto 64"/>
          <p:cNvSpPr txBox="1"/>
          <p:nvPr/>
        </p:nvSpPr>
        <p:spPr>
          <a:xfrm>
            <a:off x="3275856" y="330442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cap="small" dirty="0" err="1" smtClean="0"/>
              <a:t>timestamp</a:t>
            </a:r>
            <a:r>
              <a:rPr lang="it-IT" sz="1400" b="1" cap="small" dirty="0" smtClean="0"/>
              <a:t> – </a:t>
            </a:r>
            <a:r>
              <a:rPr lang="it-IT" sz="1400" b="1" cap="small" dirty="0" err="1" smtClean="0"/>
              <a:t>lsb</a:t>
            </a:r>
            <a:r>
              <a:rPr lang="it-IT" sz="1400" b="1" cap="small" dirty="0" smtClean="0"/>
              <a:t> 25 </a:t>
            </a:r>
            <a:r>
              <a:rPr lang="it-IT" sz="1400" b="1" dirty="0" err="1" smtClean="0"/>
              <a:t>ns</a:t>
            </a:r>
            <a:endParaRPr lang="it-IT" sz="1400" b="1" dirty="0"/>
          </a:p>
        </p:txBody>
      </p:sp>
      <p:sp>
        <p:nvSpPr>
          <p:cNvPr id="66" name="Parentesi quadra aperta 65"/>
          <p:cNvSpPr/>
          <p:nvPr/>
        </p:nvSpPr>
        <p:spPr>
          <a:xfrm rot="5400000">
            <a:off x="4431169" y="2829994"/>
            <a:ext cx="72008" cy="117891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3" name="Parentesi quadra aperta 72"/>
          <p:cNvSpPr/>
          <p:nvPr/>
        </p:nvSpPr>
        <p:spPr>
          <a:xfrm rot="5400000">
            <a:off x="4058067" y="2829995"/>
            <a:ext cx="72008" cy="117891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4" name="Parentesi quadra aperta 73"/>
          <p:cNvSpPr/>
          <p:nvPr/>
        </p:nvSpPr>
        <p:spPr>
          <a:xfrm rot="5400000" flipH="1">
            <a:off x="4078668" y="2842211"/>
            <a:ext cx="72007" cy="957552"/>
          </a:xfrm>
          <a:prstGeom prst="leftBracket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236"/>
    </mc:Choice>
    <mc:Fallback>
      <p:transition spd="slow" advTm="41236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magine 12" descr="TDSPY_PRIMITIVE_DATA_mo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3859" y="2564904"/>
            <a:ext cx="4115843" cy="1340665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08520" y="1196752"/>
            <a:ext cx="8207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/>
              <a:t> GPURICH </a:t>
            </a:r>
            <a:r>
              <a:rPr lang="it-IT" sz="2400" dirty="0" err="1" smtClean="0"/>
              <a:t>version</a:t>
            </a:r>
            <a:r>
              <a:rPr lang="it-IT" sz="2400" dirty="0" smtClean="0"/>
              <a:t> </a:t>
            </a:r>
            <a:r>
              <a:rPr lang="it-IT" sz="2400" dirty="0" err="1" smtClean="0"/>
              <a:t>tested</a:t>
            </a:r>
            <a:r>
              <a:rPr lang="it-IT" sz="2400" dirty="0" smtClean="0"/>
              <a:t> in August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it-IT" sz="2400" dirty="0" smtClean="0"/>
              <a:t> Primitive production </a:t>
            </a:r>
            <a:r>
              <a:rPr lang="it-IT" sz="2400" dirty="0" err="1" smtClean="0"/>
              <a:t>worked</a:t>
            </a:r>
            <a:r>
              <a:rPr lang="it-IT" sz="2400" dirty="0" smtClean="0"/>
              <a:t> fine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43608" y="-18256"/>
            <a:ext cx="749808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4400" dirty="0" smtClean="0"/>
              <a:t>GPURICH </a:t>
            </a:r>
            <a:r>
              <a:rPr lang="it-IT" sz="4400" dirty="0" err="1" smtClean="0"/>
              <a:t>Firmware</a:t>
            </a:r>
            <a:endParaRPr lang="it-IT" sz="4400" dirty="0"/>
          </a:p>
        </p:txBody>
      </p:sp>
      <p:pic>
        <p:nvPicPr>
          <p:cNvPr id="8" name="Immagine 7" descr="wireshark_packet1_mo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52418" y="4077072"/>
            <a:ext cx="5323838" cy="1224136"/>
          </a:xfrm>
          <a:prstGeom prst="rect">
            <a:avLst/>
          </a:prstGeom>
        </p:spPr>
      </p:pic>
      <p:pic>
        <p:nvPicPr>
          <p:cNvPr id="9" name="Immagine 8" descr="wireshark_packet2_mod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2418" y="5517232"/>
            <a:ext cx="5323836" cy="1224136"/>
          </a:xfrm>
          <a:prstGeom prst="rect">
            <a:avLst/>
          </a:prstGeom>
        </p:spPr>
      </p:pic>
      <p:sp>
        <p:nvSpPr>
          <p:cNvPr id="10" name="Rettangolo arrotondato 9"/>
          <p:cNvSpPr/>
          <p:nvPr/>
        </p:nvSpPr>
        <p:spPr>
          <a:xfrm>
            <a:off x="3131840" y="2865999"/>
            <a:ext cx="2520280" cy="432048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arrotondato 10"/>
          <p:cNvSpPr/>
          <p:nvPr/>
        </p:nvSpPr>
        <p:spPr>
          <a:xfrm>
            <a:off x="2339752" y="5098247"/>
            <a:ext cx="2592288" cy="144016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arrotondato 13"/>
          <p:cNvSpPr/>
          <p:nvPr/>
        </p:nvSpPr>
        <p:spPr>
          <a:xfrm>
            <a:off x="3131840" y="3455126"/>
            <a:ext cx="2520280" cy="432048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arrotondato 14"/>
          <p:cNvSpPr/>
          <p:nvPr/>
        </p:nvSpPr>
        <p:spPr>
          <a:xfrm>
            <a:off x="2339752" y="6525344"/>
            <a:ext cx="2592288" cy="144016"/>
          </a:xfrm>
          <a:prstGeom prst="roundRect">
            <a:avLst/>
          </a:prstGeom>
          <a:noFill/>
          <a:ln>
            <a:solidFill>
              <a:srgbClr val="008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>
            <a:off x="6012160" y="2780928"/>
            <a:ext cx="2952328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TIMESTAMP 25 </a:t>
            </a:r>
            <a:r>
              <a:rPr lang="it-IT" sz="1600" dirty="0" err="1" smtClean="0"/>
              <a:t>ns</a:t>
            </a:r>
            <a:endParaRPr lang="it-IT" sz="1600" dirty="0"/>
          </a:p>
        </p:txBody>
      </p:sp>
      <p:sp>
        <p:nvSpPr>
          <p:cNvPr id="27" name="Rettangolo 26"/>
          <p:cNvSpPr/>
          <p:nvPr/>
        </p:nvSpPr>
        <p:spPr>
          <a:xfrm>
            <a:off x="6012160" y="3068960"/>
            <a:ext cx="13681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MULTIPLICITY</a:t>
            </a:r>
            <a:endParaRPr lang="it-IT" sz="1600" dirty="0"/>
          </a:p>
        </p:txBody>
      </p:sp>
      <p:sp>
        <p:nvSpPr>
          <p:cNvPr id="28" name="Rettangolo 27"/>
          <p:cNvSpPr/>
          <p:nvPr/>
        </p:nvSpPr>
        <p:spPr>
          <a:xfrm>
            <a:off x="8100392" y="335699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CH ID</a:t>
            </a:r>
            <a:endParaRPr lang="it-IT" sz="1600" dirty="0"/>
          </a:p>
        </p:txBody>
      </p:sp>
      <p:sp>
        <p:nvSpPr>
          <p:cNvPr id="29" name="Rettangolo 28"/>
          <p:cNvSpPr/>
          <p:nvPr/>
        </p:nvSpPr>
        <p:spPr>
          <a:xfrm>
            <a:off x="7380312" y="3068960"/>
            <a:ext cx="158417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FINETIME</a:t>
            </a:r>
            <a:endParaRPr lang="it-IT" sz="1600" dirty="0"/>
          </a:p>
        </p:txBody>
      </p:sp>
      <p:sp>
        <p:nvSpPr>
          <p:cNvPr id="32" name="Rettangolo 31"/>
          <p:cNvSpPr/>
          <p:nvPr/>
        </p:nvSpPr>
        <p:spPr>
          <a:xfrm>
            <a:off x="6012160" y="3356992"/>
            <a:ext cx="36004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 smtClean="0"/>
              <a:t>---</a:t>
            </a:r>
            <a:r>
              <a:rPr lang="it-IT" sz="1400" dirty="0" smtClean="0"/>
              <a:t> </a:t>
            </a:r>
            <a:endParaRPr lang="it-IT" sz="1400" dirty="0"/>
          </a:p>
        </p:txBody>
      </p:sp>
      <p:sp>
        <p:nvSpPr>
          <p:cNvPr id="33" name="CasellaDiTesto 32"/>
          <p:cNvSpPr txBox="1"/>
          <p:nvPr/>
        </p:nvSpPr>
        <p:spPr>
          <a:xfrm>
            <a:off x="179512" y="2708920"/>
            <a:ext cx="118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SL OUTPUT</a:t>
            </a:r>
          </a:p>
          <a:p>
            <a:pPr algn="ctr"/>
            <a:r>
              <a:rPr lang="it-IT" dirty="0" smtClean="0"/>
              <a:t>(TDSPY)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179512" y="4305870"/>
            <a:ext cx="118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FIRST</a:t>
            </a:r>
          </a:p>
          <a:p>
            <a:pPr algn="ctr"/>
            <a:r>
              <a:rPr lang="it-IT" dirty="0" smtClean="0"/>
              <a:t>UDP</a:t>
            </a:r>
          </a:p>
          <a:p>
            <a:pPr algn="ctr"/>
            <a:r>
              <a:rPr lang="it-IT" dirty="0" smtClean="0"/>
              <a:t>PACKET</a:t>
            </a:r>
            <a:endParaRPr lang="it-IT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179512" y="5661248"/>
            <a:ext cx="11876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SECOND</a:t>
            </a:r>
          </a:p>
          <a:p>
            <a:pPr algn="ctr"/>
            <a:r>
              <a:rPr lang="it-IT" dirty="0" smtClean="0"/>
              <a:t>UDP</a:t>
            </a:r>
          </a:p>
          <a:p>
            <a:pPr algn="ctr"/>
            <a:r>
              <a:rPr lang="it-IT" dirty="0" smtClean="0"/>
              <a:t>PACKET</a:t>
            </a:r>
            <a:endParaRPr lang="it-IT" dirty="0"/>
          </a:p>
        </p:txBody>
      </p:sp>
      <p:sp>
        <p:nvSpPr>
          <p:cNvPr id="40" name="Rettangolo 39"/>
          <p:cNvSpPr/>
          <p:nvPr/>
        </p:nvSpPr>
        <p:spPr>
          <a:xfrm>
            <a:off x="7236296" y="335699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CH ID</a:t>
            </a:r>
            <a:endParaRPr lang="it-IT" sz="1600" dirty="0"/>
          </a:p>
        </p:txBody>
      </p:sp>
      <p:sp>
        <p:nvSpPr>
          <p:cNvPr id="41" name="Rettangolo 40"/>
          <p:cNvSpPr/>
          <p:nvPr/>
        </p:nvSpPr>
        <p:spPr>
          <a:xfrm>
            <a:off x="6372200" y="3356992"/>
            <a:ext cx="86409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600" dirty="0" smtClean="0"/>
              <a:t>CH ID</a:t>
            </a:r>
            <a:endParaRPr lang="it-IT" sz="1600" dirty="0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02/09/2014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F. Bucci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30C7B-9A58-4D02-BDF1-C3767CF6F638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4657"/>
    </mc:Choice>
    <mc:Fallback>
      <p:transition spd="slow" advTm="14657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629</TotalTime>
  <Words>600</Words>
  <Application>Microsoft Office PowerPoint</Application>
  <PresentationFormat>Presentazione su schermo (4:3)</PresentationFormat>
  <Paragraphs>175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RICH TDAQ STATUS</vt:lpstr>
      <vt:lpstr>PMTS INSTALLATION</vt:lpstr>
      <vt:lpstr>PMTS TEST </vt:lpstr>
      <vt:lpstr>FE STATUS AND TEST</vt:lpstr>
      <vt:lpstr>SCHEDULE OF INSTALLATION AND TEST OF PMTS AND FE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INFN Sezione di Perugia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Cristiano</dc:creator>
  <cp:lastModifiedBy>buccifra</cp:lastModifiedBy>
  <cp:revision>69</cp:revision>
  <dcterms:created xsi:type="dcterms:W3CDTF">2014-06-03T11:50:38Z</dcterms:created>
  <dcterms:modified xsi:type="dcterms:W3CDTF">2014-09-02T14:56:36Z</dcterms:modified>
</cp:coreProperties>
</file>