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17"/>
  </p:notesMasterIdLst>
  <p:sldIdLst>
    <p:sldId id="256" r:id="rId2"/>
    <p:sldId id="271" r:id="rId3"/>
    <p:sldId id="258" r:id="rId4"/>
    <p:sldId id="259" r:id="rId5"/>
    <p:sldId id="263" r:id="rId6"/>
    <p:sldId id="264" r:id="rId7"/>
    <p:sldId id="265" r:id="rId8"/>
    <p:sldId id="262" r:id="rId9"/>
    <p:sldId id="260" r:id="rId10"/>
    <p:sldId id="267" r:id="rId11"/>
    <p:sldId id="269" r:id="rId12"/>
    <p:sldId id="273" r:id="rId13"/>
    <p:sldId id="274" r:id="rId14"/>
    <p:sldId id="272" r:id="rId15"/>
    <p:sldId id="275" r:id="rId16"/>
  </p:sldIdLst>
  <p:sldSz cx="9144000" cy="6858000" type="screen4x3"/>
  <p:notesSz cx="7099300" cy="10234613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236" y="1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F115D578-E6C7-4F9B-AAE4-7FC71FA5F503}" type="datetimeFigureOut">
              <a:rPr lang="it-IT" smtClean="0"/>
              <a:pPr/>
              <a:t>02/09/2014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8" tIns="49524" rIns="99048" bIns="49524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FE5E3D53-9E24-4364-8838-484DA09B7BCD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5E3D53-9E24-4364-8838-484DA09B7BCD}" type="slidenum">
              <a:rPr lang="it-IT" smtClean="0"/>
              <a:pPr/>
              <a:t>1</a:t>
            </a:fld>
            <a:endParaRPr lang="it-IT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5E3D53-9E24-4364-8838-484DA09B7BCD}" type="slidenum">
              <a:rPr lang="it-IT" smtClean="0"/>
              <a:pPr/>
              <a:t>10</a:t>
            </a:fld>
            <a:endParaRPr lang="it-IT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5E3D53-9E24-4364-8838-484DA09B7BCD}" type="slidenum">
              <a:rPr lang="it-IT" smtClean="0"/>
              <a:pPr/>
              <a:t>11</a:t>
            </a:fld>
            <a:endParaRPr lang="it-IT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5E3D53-9E24-4364-8838-484DA09B7BCD}" type="slidenum">
              <a:rPr lang="it-IT" smtClean="0"/>
              <a:pPr/>
              <a:t>12</a:t>
            </a:fld>
            <a:endParaRPr lang="it-IT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5E3D53-9E24-4364-8838-484DA09B7BCD}" type="slidenum">
              <a:rPr lang="it-IT" smtClean="0"/>
              <a:pPr/>
              <a:t>13</a:t>
            </a:fld>
            <a:endParaRPr lang="it-IT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5E3D53-9E24-4364-8838-484DA09B7BCD}" type="slidenum">
              <a:rPr lang="it-IT" smtClean="0"/>
              <a:pPr/>
              <a:t>14</a:t>
            </a:fld>
            <a:endParaRPr lang="it-IT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5E3D53-9E24-4364-8838-484DA09B7BCD}" type="slidenum">
              <a:rPr lang="it-IT" smtClean="0"/>
              <a:pPr/>
              <a:t>15</a:t>
            </a:fld>
            <a:endParaRPr lang="it-IT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5E3D53-9E24-4364-8838-484DA09B7BCD}" type="slidenum">
              <a:rPr lang="it-IT" smtClean="0"/>
              <a:pPr/>
              <a:t>2</a:t>
            </a:fld>
            <a:endParaRPr lang="it-IT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5E3D53-9E24-4364-8838-484DA09B7BCD}" type="slidenum">
              <a:rPr lang="it-IT" smtClean="0"/>
              <a:pPr/>
              <a:t>3</a:t>
            </a:fld>
            <a:endParaRPr lang="it-IT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5E3D53-9E24-4364-8838-484DA09B7BCD}" type="slidenum">
              <a:rPr lang="it-IT" smtClean="0"/>
              <a:pPr/>
              <a:t>4</a:t>
            </a:fld>
            <a:endParaRPr lang="it-IT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5E3D53-9E24-4364-8838-484DA09B7BCD}" type="slidenum">
              <a:rPr lang="it-IT" smtClean="0"/>
              <a:pPr/>
              <a:t>5</a:t>
            </a:fld>
            <a:endParaRPr lang="it-IT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5E3D53-9E24-4364-8838-484DA09B7BCD}" type="slidenum">
              <a:rPr lang="it-IT" smtClean="0"/>
              <a:pPr/>
              <a:t>6</a:t>
            </a:fld>
            <a:endParaRPr lang="it-IT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5E3D53-9E24-4364-8838-484DA09B7BCD}" type="slidenum">
              <a:rPr lang="it-IT" smtClean="0"/>
              <a:pPr/>
              <a:t>7</a:t>
            </a:fld>
            <a:endParaRPr lang="it-IT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5E3D53-9E24-4364-8838-484DA09B7BCD}" type="slidenum">
              <a:rPr lang="it-IT" smtClean="0"/>
              <a:pPr/>
              <a:t>8</a:t>
            </a:fld>
            <a:endParaRPr lang="it-IT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5E3D53-9E24-4364-8838-484DA09B7BCD}" type="slidenum">
              <a:rPr lang="it-IT" smtClean="0"/>
              <a:pPr/>
              <a:t>9</a:t>
            </a:fld>
            <a:endParaRPr lang="it-I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olo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7" name="Sottotitolo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30" name="Segnaposto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7FAE9-3DE2-4B76-83C1-36F8BB5D43B5}" type="datetimeFigureOut">
              <a:rPr lang="it-IT" smtClean="0"/>
              <a:pPr/>
              <a:t>02/09/2014</a:t>
            </a:fld>
            <a:endParaRPr lang="it-IT"/>
          </a:p>
        </p:txBody>
      </p:sp>
      <p:sp>
        <p:nvSpPr>
          <p:cNvPr id="19" name="Segnaposto piè di pagina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27" name="Segnaposto numero diapositiva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AE373-6664-4F7B-8D2B-39673B0016F6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7FAE9-3DE2-4B76-83C1-36F8BB5D43B5}" type="datetimeFigureOut">
              <a:rPr lang="it-IT" smtClean="0"/>
              <a:pPr/>
              <a:t>02/09/2014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AE373-6664-4F7B-8D2B-39673B0016F6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7FAE9-3DE2-4B76-83C1-36F8BB5D43B5}" type="datetimeFigureOut">
              <a:rPr lang="it-IT" smtClean="0"/>
              <a:pPr/>
              <a:t>02/09/2014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AE373-6664-4F7B-8D2B-39673B0016F6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7FAE9-3DE2-4B76-83C1-36F8BB5D43B5}" type="datetimeFigureOut">
              <a:rPr lang="it-IT" smtClean="0"/>
              <a:pPr/>
              <a:t>02/09/2014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AE373-6664-4F7B-8D2B-39673B0016F6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7FAE9-3DE2-4B76-83C1-36F8BB5D43B5}" type="datetimeFigureOut">
              <a:rPr lang="it-IT" smtClean="0"/>
              <a:pPr/>
              <a:t>02/09/2014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AE373-6664-4F7B-8D2B-39673B0016F6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7FAE9-3DE2-4B76-83C1-36F8BB5D43B5}" type="datetimeFigureOut">
              <a:rPr lang="it-IT" smtClean="0"/>
              <a:pPr/>
              <a:t>02/09/2014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AE373-6664-4F7B-8D2B-39673B0016F6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7FAE9-3DE2-4B76-83C1-36F8BB5D43B5}" type="datetimeFigureOut">
              <a:rPr lang="it-IT" smtClean="0"/>
              <a:pPr/>
              <a:t>02/09/2014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AE373-6664-4F7B-8D2B-39673B0016F6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7FAE9-3DE2-4B76-83C1-36F8BB5D43B5}" type="datetimeFigureOut">
              <a:rPr lang="it-IT" smtClean="0"/>
              <a:pPr/>
              <a:t>02/09/2014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AE373-6664-4F7B-8D2B-39673B0016F6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7FAE9-3DE2-4B76-83C1-36F8BB5D43B5}" type="datetimeFigureOut">
              <a:rPr lang="it-IT" smtClean="0"/>
              <a:pPr/>
              <a:t>02/09/2014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AE373-6664-4F7B-8D2B-39673B0016F6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7FAE9-3DE2-4B76-83C1-36F8BB5D43B5}" type="datetimeFigureOut">
              <a:rPr lang="it-IT" smtClean="0"/>
              <a:pPr/>
              <a:t>02/09/2014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AE373-6664-4F7B-8D2B-39673B0016F6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itaglia e arrotonda singolo angolo rettangolo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riangolo rettangolo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7FAE9-3DE2-4B76-83C1-36F8BB5D43B5}" type="datetimeFigureOut">
              <a:rPr lang="it-IT" smtClean="0"/>
              <a:pPr/>
              <a:t>02/09/2014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635AE373-6664-4F7B-8D2B-39673B0016F6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it-IT" smtClean="0"/>
              <a:t>Fare clic sull'icona per inserire un'immagine</a:t>
            </a:r>
            <a:endParaRPr kumimoji="0" lang="en-US" dirty="0"/>
          </a:p>
        </p:txBody>
      </p:sp>
      <p:sp>
        <p:nvSpPr>
          <p:cNvPr id="10" name="Figura a mano libera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igura a mano libera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igura a mano libera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igura a mano libera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Segnaposto titolo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0" name="Segnaposto testo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10" name="Segnaposto data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BF7FAE9-3DE2-4B76-83C1-36F8BB5D43B5}" type="datetimeFigureOut">
              <a:rPr lang="it-IT" smtClean="0"/>
              <a:pPr/>
              <a:t>02/09/2014</a:t>
            </a:fld>
            <a:endParaRPr lang="it-IT"/>
          </a:p>
        </p:txBody>
      </p:sp>
      <p:sp>
        <p:nvSpPr>
          <p:cNvPr id="22" name="Segnaposto piè di pagina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18" name="Segnaposto numero diapositiva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35AE373-6664-4F7B-8D2B-39673B0016F6}" type="slidenum">
              <a:rPr lang="it-IT" smtClean="0"/>
              <a:pPr/>
              <a:t>‹N›</a:t>
            </a:fld>
            <a:endParaRPr lang="it-IT"/>
          </a:p>
        </p:txBody>
      </p:sp>
      <p:grpSp>
        <p:nvGrpSpPr>
          <p:cNvPr id="2" name="Gruppo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igura a mano libera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igura a mano libera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TDAQ commissioning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R. </a:t>
            </a:r>
            <a:r>
              <a:rPr lang="en-US" dirty="0" err="1" smtClean="0"/>
              <a:t>Fantechi</a:t>
            </a:r>
            <a:endParaRPr lang="en-US" dirty="0" smtClean="0"/>
          </a:p>
          <a:p>
            <a:r>
              <a:rPr lang="en-US" dirty="0" smtClean="0"/>
              <a:t>2/09/2014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Run Control 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23528" y="1935480"/>
            <a:ext cx="8496944" cy="4389120"/>
          </a:xfrm>
        </p:spPr>
        <p:txBody>
          <a:bodyPr>
            <a:normAutofit fontScale="92500" lnSpcReduction="20000"/>
          </a:bodyPr>
          <a:lstStyle/>
          <a:p>
            <a:endParaRPr lang="en-US" dirty="0" smtClean="0"/>
          </a:p>
          <a:p>
            <a:r>
              <a:rPr lang="en-US" dirty="0" smtClean="0"/>
              <a:t>Integration tests done by Nicolas</a:t>
            </a:r>
          </a:p>
          <a:p>
            <a:pPr lvl="1"/>
            <a:r>
              <a:rPr lang="en-US" dirty="0" smtClean="0"/>
              <a:t>Mainly for the new interface with xml conf files</a:t>
            </a:r>
          </a:p>
          <a:p>
            <a:pPr lvl="1"/>
            <a:r>
              <a:rPr lang="en-US" dirty="0" smtClean="0"/>
              <a:t>LTU initialization OK</a:t>
            </a:r>
          </a:p>
          <a:p>
            <a:pPr lvl="1"/>
            <a:r>
              <a:rPr lang="en-US" dirty="0" err="1" smtClean="0"/>
              <a:t>LKr</a:t>
            </a:r>
            <a:r>
              <a:rPr lang="en-US" dirty="0" smtClean="0"/>
              <a:t> Calibration </a:t>
            </a:r>
            <a:r>
              <a:rPr lang="en-US" dirty="0" err="1" smtClean="0"/>
              <a:t>initializer</a:t>
            </a:r>
            <a:r>
              <a:rPr lang="en-US" dirty="0" smtClean="0"/>
              <a:t> and cycling ok</a:t>
            </a:r>
          </a:p>
          <a:p>
            <a:pPr lvl="1"/>
            <a:r>
              <a:rPr lang="en-US" dirty="0" smtClean="0"/>
              <a:t>Prototype of CREAM </a:t>
            </a:r>
            <a:r>
              <a:rPr lang="en-US" dirty="0" err="1" smtClean="0"/>
              <a:t>initializer</a:t>
            </a:r>
            <a:r>
              <a:rPr lang="en-US" dirty="0" smtClean="0"/>
              <a:t> ok</a:t>
            </a:r>
          </a:p>
          <a:p>
            <a:pPr lvl="1"/>
            <a:r>
              <a:rPr lang="en-US" dirty="0" smtClean="0"/>
              <a:t>This will be cloned by the STRAW</a:t>
            </a:r>
          </a:p>
          <a:p>
            <a:pPr lvl="1"/>
            <a:r>
              <a:rPr lang="en-US" dirty="0" smtClean="0"/>
              <a:t>L0TP interface OK</a:t>
            </a:r>
          </a:p>
          <a:p>
            <a:pPr lvl="1"/>
            <a:r>
              <a:rPr lang="en-US" dirty="0" smtClean="0"/>
              <a:t>New version of </a:t>
            </a:r>
            <a:r>
              <a:rPr lang="en-US" smtClean="0"/>
              <a:t>TDSPY tested</a:t>
            </a:r>
            <a:endParaRPr lang="en-US" dirty="0" smtClean="0"/>
          </a:p>
          <a:p>
            <a:pPr lvl="1"/>
            <a:r>
              <a:rPr lang="en-US" dirty="0" smtClean="0"/>
              <a:t>Work going on the PC Farm interface</a:t>
            </a:r>
          </a:p>
          <a:p>
            <a:endParaRPr lang="en-US" dirty="0" smtClean="0"/>
          </a:p>
          <a:p>
            <a:r>
              <a:rPr lang="en-US" dirty="0" smtClean="0"/>
              <a:t>To be completed in the next weeks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Infrastructure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Crates</a:t>
            </a:r>
          </a:p>
          <a:p>
            <a:pPr lvl="1"/>
            <a:r>
              <a:rPr lang="en-US" dirty="0" smtClean="0"/>
              <a:t>All crates now at CERN</a:t>
            </a:r>
          </a:p>
          <a:p>
            <a:pPr lvl="2"/>
            <a:r>
              <a:rPr lang="en-US" dirty="0" smtClean="0"/>
              <a:t>Include a couple of additional spare power supplies</a:t>
            </a:r>
          </a:p>
          <a:p>
            <a:r>
              <a:rPr lang="en-US" dirty="0" smtClean="0"/>
              <a:t>TEL62/TDCB</a:t>
            </a:r>
          </a:p>
          <a:p>
            <a:pPr lvl="1"/>
            <a:r>
              <a:rPr lang="en-US" dirty="0" smtClean="0"/>
              <a:t>8 TEL62 arrived 14/08, some distribution done</a:t>
            </a:r>
          </a:p>
          <a:p>
            <a:pPr lvl="1"/>
            <a:r>
              <a:rPr lang="en-US" dirty="0" smtClean="0"/>
              <a:t>30 in Pisa first week of September</a:t>
            </a:r>
          </a:p>
          <a:p>
            <a:pPr lvl="2"/>
            <a:r>
              <a:rPr lang="en-US" dirty="0" smtClean="0"/>
              <a:t>Define the policy for distribution</a:t>
            </a:r>
          </a:p>
          <a:p>
            <a:pPr lvl="1"/>
            <a:r>
              <a:rPr lang="en-US" dirty="0" smtClean="0"/>
              <a:t>50 TDCB arrived 14/08, more to come</a:t>
            </a:r>
          </a:p>
          <a:p>
            <a:r>
              <a:rPr lang="en-US" dirty="0" smtClean="0"/>
              <a:t>Cabling</a:t>
            </a:r>
          </a:p>
          <a:p>
            <a:pPr lvl="1"/>
            <a:r>
              <a:rPr lang="en-US" dirty="0" smtClean="0"/>
              <a:t>Ethernet cabling for RICH05 (</a:t>
            </a:r>
            <a:r>
              <a:rPr lang="en-US" dirty="0" err="1" smtClean="0"/>
              <a:t>saleve</a:t>
            </a:r>
            <a:r>
              <a:rPr lang="en-US" dirty="0" smtClean="0"/>
              <a:t> side) done</a:t>
            </a:r>
          </a:p>
          <a:p>
            <a:r>
              <a:rPr lang="en-US" dirty="0" smtClean="0"/>
              <a:t>Choke/error</a:t>
            </a:r>
          </a:p>
          <a:p>
            <a:pPr lvl="1"/>
            <a:r>
              <a:rPr lang="en-US" dirty="0" smtClean="0"/>
              <a:t>All CHEF boards available (</a:t>
            </a:r>
            <a:r>
              <a:rPr lang="en-US" dirty="0" err="1" smtClean="0"/>
              <a:t>LKr</a:t>
            </a:r>
            <a:r>
              <a:rPr lang="en-US" dirty="0" smtClean="0"/>
              <a:t> ones already installed)</a:t>
            </a:r>
          </a:p>
          <a:p>
            <a:pPr lvl="2"/>
            <a:r>
              <a:rPr lang="en-US" dirty="0" smtClean="0"/>
              <a:t>Need little </a:t>
            </a:r>
            <a:r>
              <a:rPr lang="en-US" dirty="0" err="1" smtClean="0"/>
              <a:t>mods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Software EOB data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Need to add information coming from non-TEL62 based detectors</a:t>
            </a:r>
          </a:p>
          <a:p>
            <a:pPr lvl="1"/>
            <a:r>
              <a:rPr lang="en-US" dirty="0" smtClean="0"/>
              <a:t>i.e. DCS data for the KTAG, </a:t>
            </a:r>
            <a:r>
              <a:rPr lang="en-US" dirty="0" err="1" smtClean="0"/>
              <a:t>LKr</a:t>
            </a:r>
            <a:r>
              <a:rPr lang="en-US" dirty="0" smtClean="0"/>
              <a:t> calibration settings, Straw </a:t>
            </a:r>
            <a:r>
              <a:rPr lang="en-US" dirty="0" err="1" smtClean="0"/>
              <a:t>eob</a:t>
            </a:r>
            <a:r>
              <a:rPr lang="en-US" dirty="0" smtClean="0"/>
              <a:t> data, etc.</a:t>
            </a:r>
          </a:p>
          <a:p>
            <a:r>
              <a:rPr lang="en-US" dirty="0" smtClean="0"/>
              <a:t>Basic mechanism discussed, </a:t>
            </a:r>
            <a:r>
              <a:rPr lang="en-US" dirty="0" err="1" smtClean="0"/>
              <a:t>protoype</a:t>
            </a:r>
            <a:r>
              <a:rPr lang="en-US" dirty="0" smtClean="0"/>
              <a:t> implemented, to be reviewed</a:t>
            </a:r>
          </a:p>
          <a:p>
            <a:pPr lvl="1"/>
            <a:r>
              <a:rPr lang="en-US" dirty="0" smtClean="0"/>
              <a:t>Based on DIM publishing</a:t>
            </a:r>
          </a:p>
          <a:p>
            <a:pPr lvl="1"/>
            <a:r>
              <a:rPr lang="en-US" dirty="0" smtClean="0"/>
              <a:t>Add the data to the EOB event of the various detectors</a:t>
            </a:r>
          </a:p>
          <a:p>
            <a:pPr lvl="1"/>
            <a:r>
              <a:rPr lang="en-US" dirty="0" smtClean="0"/>
              <a:t>Decoding left to detector reconstructions</a:t>
            </a:r>
          </a:p>
          <a:p>
            <a:pPr lvl="2"/>
            <a:r>
              <a:rPr lang="en-US" dirty="0" smtClean="0"/>
              <a:t>Plan to add derived classes to </a:t>
            </a:r>
            <a:r>
              <a:rPr lang="en-US" dirty="0" err="1" smtClean="0"/>
              <a:t>SpecialTrigger</a:t>
            </a:r>
            <a:r>
              <a:rPr lang="en-US" dirty="0" smtClean="0"/>
              <a:t> class</a:t>
            </a:r>
          </a:p>
          <a:p>
            <a:pPr lvl="1">
              <a:buNone/>
            </a:pPr>
            <a:endParaRPr lang="it-IT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Software EOB data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Need to define a format</a:t>
            </a:r>
          </a:p>
          <a:p>
            <a:r>
              <a:rPr lang="en-US" dirty="0" smtClean="0"/>
              <a:t>My proposal, to be implemented soon (KTAG needs it)</a:t>
            </a:r>
          </a:p>
          <a:p>
            <a:pPr lvl="1"/>
            <a:r>
              <a:rPr lang="en-US" dirty="0" smtClean="0"/>
              <a:t>Each producer publishes a data block with two words header</a:t>
            </a:r>
          </a:p>
          <a:p>
            <a:pPr lvl="1"/>
            <a:r>
              <a:rPr lang="en-US" dirty="0" smtClean="0"/>
              <a:t>1</a:t>
            </a:r>
            <a:r>
              <a:rPr lang="en-US" baseline="30000" dirty="0" smtClean="0"/>
              <a:t>st</a:t>
            </a:r>
            <a:r>
              <a:rPr lang="en-US" dirty="0" smtClean="0"/>
              <a:t> word: bit 31-24 detector ID, bit 23-16 block ID, bit 15:0 block length</a:t>
            </a:r>
          </a:p>
          <a:p>
            <a:pPr lvl="1"/>
            <a:r>
              <a:rPr lang="en-US" dirty="0" smtClean="0"/>
              <a:t>2</a:t>
            </a:r>
            <a:r>
              <a:rPr lang="en-US" baseline="30000" dirty="0" smtClean="0"/>
              <a:t>nd</a:t>
            </a:r>
            <a:r>
              <a:rPr lang="en-US" dirty="0" smtClean="0"/>
              <a:t> word: EOB Unix time</a:t>
            </a:r>
          </a:p>
          <a:p>
            <a:r>
              <a:rPr lang="en-US" dirty="0" smtClean="0"/>
              <a:t>Detector ID will steer the </a:t>
            </a:r>
            <a:r>
              <a:rPr lang="en-US" dirty="0" err="1" smtClean="0"/>
              <a:t>Pcfarm</a:t>
            </a:r>
            <a:r>
              <a:rPr lang="en-US" dirty="0" smtClean="0"/>
              <a:t> to put the block in the right detector EOB</a:t>
            </a:r>
          </a:p>
          <a:p>
            <a:r>
              <a:rPr lang="en-US" dirty="0" smtClean="0"/>
              <a:t>Unix time will be used as a consistency check</a:t>
            </a:r>
          </a:p>
          <a:p>
            <a:r>
              <a:rPr lang="en-US" dirty="0" smtClean="0"/>
              <a:t>In addition, use one of the reserved words in the event header to store the offset of the EOB event</a:t>
            </a:r>
            <a:endParaRPr lang="it-IT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Preparation for the </a:t>
            </a:r>
            <a:r>
              <a:rPr lang="en-US" dirty="0" smtClean="0"/>
              <a:t>run - 1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Start from now to integrate each detector in the DAQ</a:t>
            </a:r>
          </a:p>
          <a:p>
            <a:pPr lvl="1"/>
            <a:r>
              <a:rPr lang="en-US" dirty="0" smtClean="0"/>
              <a:t>Check initialization through Run Control</a:t>
            </a:r>
          </a:p>
          <a:p>
            <a:pPr lvl="1"/>
            <a:r>
              <a:rPr lang="en-US" dirty="0" smtClean="0"/>
              <a:t>Configure properly for multiple destinations</a:t>
            </a:r>
          </a:p>
          <a:p>
            <a:pPr lvl="1"/>
            <a:r>
              <a:rPr lang="en-US" dirty="0" smtClean="0"/>
              <a:t>Run with a suitable high trigger rate</a:t>
            </a:r>
          </a:p>
          <a:p>
            <a:r>
              <a:rPr lang="en-US" dirty="0" smtClean="0"/>
              <a:t>Define the L0TP configuration</a:t>
            </a:r>
          </a:p>
          <a:p>
            <a:pPr lvl="1"/>
            <a:r>
              <a:rPr lang="en-US" dirty="0" smtClean="0"/>
              <a:t>Inputs</a:t>
            </a:r>
          </a:p>
          <a:p>
            <a:pPr lvl="1"/>
            <a:r>
              <a:rPr lang="en-US" dirty="0" smtClean="0"/>
              <a:t>Possibility of backup NIM-generated primitives</a:t>
            </a:r>
          </a:p>
          <a:p>
            <a:r>
              <a:rPr lang="en-US" dirty="0" smtClean="0"/>
              <a:t>Complete the configuration of the </a:t>
            </a:r>
            <a:r>
              <a:rPr lang="en-US" dirty="0" err="1" smtClean="0"/>
              <a:t>Pcfarm</a:t>
            </a:r>
            <a:r>
              <a:rPr lang="en-US" dirty="0" smtClean="0"/>
              <a:t> and validate its network </a:t>
            </a:r>
            <a:r>
              <a:rPr lang="en-US" dirty="0" smtClean="0"/>
              <a:t>configuration</a:t>
            </a:r>
            <a:endParaRPr lang="en-US" dirty="0" smtClean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Preparation for the </a:t>
            </a:r>
            <a:r>
              <a:rPr lang="en-US" dirty="0" smtClean="0"/>
              <a:t>run - 2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Regularly </a:t>
            </a:r>
            <a:r>
              <a:rPr lang="en-US" dirty="0" smtClean="0"/>
              <a:t>test the acquisition with CDR recording</a:t>
            </a:r>
          </a:p>
          <a:p>
            <a:r>
              <a:rPr lang="en-US" dirty="0" smtClean="0"/>
              <a:t>Setup in collaboration with IT tools to monitor the network for our </a:t>
            </a:r>
            <a:r>
              <a:rPr lang="en-US" dirty="0" smtClean="0"/>
              <a:t>needs</a:t>
            </a:r>
          </a:p>
          <a:p>
            <a:endParaRPr lang="en-US" dirty="0" smtClean="0"/>
          </a:p>
          <a:p>
            <a:r>
              <a:rPr lang="en-US" dirty="0" smtClean="0"/>
              <a:t>Anyway with the output from this meeting, setup a more refined plan for the next weeks</a:t>
            </a:r>
          </a:p>
          <a:p>
            <a:endParaRPr lang="en-US" dirty="0" smtClean="0"/>
          </a:p>
          <a:p>
            <a:r>
              <a:rPr lang="en-US" dirty="0" smtClean="0"/>
              <a:t>Next iteration: </a:t>
            </a:r>
          </a:p>
          <a:p>
            <a:pPr lvl="1"/>
            <a:r>
              <a:rPr lang="en-US" dirty="0" smtClean="0"/>
              <a:t>TDAQ commissioning meeting on Sep 10</a:t>
            </a:r>
            <a:r>
              <a:rPr lang="en-US" baseline="30000" dirty="0" smtClean="0"/>
              <a:t>th</a:t>
            </a:r>
            <a:r>
              <a:rPr lang="en-US" dirty="0" smtClean="0"/>
              <a:t> </a:t>
            </a:r>
            <a:endParaRPr lang="it-IT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Milestone table (7/2014)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Week 23/6: L0TP/Torino test (@Pisa): at least 2 primitive sources, writing to LTU, choke/error test</a:t>
            </a:r>
          </a:p>
          <a:p>
            <a:endParaRPr lang="en-US" dirty="0" smtClean="0"/>
          </a:p>
          <a:p>
            <a:r>
              <a:rPr lang="en-US" dirty="0" smtClean="0"/>
              <a:t>Week 7/7: full-speed writing test on PC farm at CERN: at least 4 TEL62 plus other systems (CREAM) and run control</a:t>
            </a:r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Week 21/7: L0TP test (@CERN) with primitives from </a:t>
            </a:r>
            <a:r>
              <a:rPr lang="en-US" dirty="0" err="1" smtClean="0"/>
              <a:t>LKr</a:t>
            </a:r>
            <a:r>
              <a:rPr lang="en-US" dirty="0" smtClean="0"/>
              <a:t>/L0, MUV3, LAV, RICH and CHOD</a:t>
            </a:r>
          </a:p>
          <a:p>
            <a:endParaRPr lang="en-US" dirty="0" smtClean="0"/>
          </a:p>
          <a:p>
            <a:r>
              <a:rPr lang="en-US" dirty="0" smtClean="0"/>
              <a:t>Week 28/7: L0TP test with primitives from </a:t>
            </a:r>
            <a:r>
              <a:rPr lang="en-US" dirty="0" err="1" smtClean="0"/>
              <a:t>LKr</a:t>
            </a:r>
            <a:r>
              <a:rPr lang="en-US" dirty="0" smtClean="0"/>
              <a:t>/L0, 1 CREAM crate + 1 set of TEL62 + farm</a:t>
            </a:r>
          </a:p>
          <a:p>
            <a:r>
              <a:rPr lang="en-US" dirty="0" smtClean="0"/>
              <a:t>(</a:t>
            </a:r>
            <a:r>
              <a:rPr lang="en-US" dirty="0" err="1" smtClean="0"/>
              <a:t>Salamon</a:t>
            </a:r>
            <a:r>
              <a:rPr lang="en-US" dirty="0" smtClean="0"/>
              <a:t>, De Simone, </a:t>
            </a:r>
            <a:r>
              <a:rPr lang="en-US" dirty="0" err="1" smtClean="0"/>
              <a:t>Venditti</a:t>
            </a:r>
            <a:r>
              <a:rPr lang="en-US" dirty="0" smtClean="0"/>
              <a:t>, </a:t>
            </a:r>
            <a:r>
              <a:rPr lang="en-US" dirty="0" err="1" smtClean="0"/>
              <a:t>Fantechi</a:t>
            </a:r>
            <a:r>
              <a:rPr lang="en-US" dirty="0" smtClean="0"/>
              <a:t>)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Week 28/7: XML configuration file test from run control to all </a:t>
            </a:r>
            <a:r>
              <a:rPr lang="en-US" dirty="0" err="1" smtClean="0"/>
              <a:t>subdetectors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Week 4/8: have the maximum possible hardware installed, with at least one complete readout chain from each sub-detector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Week 18/8: GPU test with simulated primitives from 2 RICH sources and local writing</a:t>
            </a:r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Week 15/9: full-speed readout test with 10 MHz primitives from all L0 </a:t>
            </a:r>
            <a:r>
              <a:rPr lang="en-US" dirty="0" err="1" smtClean="0"/>
              <a:t>subdetectors</a:t>
            </a:r>
            <a:r>
              <a:rPr lang="en-US" dirty="0" smtClean="0"/>
              <a:t> and 1 MHz readout</a:t>
            </a:r>
          </a:p>
          <a:p>
            <a:pPr>
              <a:buNone/>
            </a:pPr>
            <a:endParaRPr lang="en-US" dirty="0" smtClean="0"/>
          </a:p>
        </p:txBody>
      </p:sp>
      <p:sp>
        <p:nvSpPr>
          <p:cNvPr id="5" name="CasellaDiTesto 4"/>
          <p:cNvSpPr txBox="1"/>
          <p:nvPr/>
        </p:nvSpPr>
        <p:spPr>
          <a:xfrm>
            <a:off x="7452320" y="2204864"/>
            <a:ext cx="11521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FF0000"/>
                </a:solidFill>
              </a:rPr>
              <a:t>Done</a:t>
            </a:r>
            <a:endParaRPr lang="it-IT" sz="1200" dirty="0">
              <a:solidFill>
                <a:srgbClr val="FF0000"/>
              </a:solidFill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6516216" y="2780928"/>
            <a:ext cx="23762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err="1" smtClean="0">
                <a:solidFill>
                  <a:srgbClr val="FF0000"/>
                </a:solidFill>
              </a:rPr>
              <a:t>Pcfarm</a:t>
            </a:r>
            <a:r>
              <a:rPr lang="en-US" sz="1200" dirty="0" smtClean="0">
                <a:solidFill>
                  <a:srgbClr val="FF0000"/>
                </a:solidFill>
              </a:rPr>
              <a:t> installed, tests done with CREAMs and 1 TEL62</a:t>
            </a:r>
            <a:endParaRPr lang="it-IT" sz="1200" dirty="0">
              <a:solidFill>
                <a:srgbClr val="FF0000"/>
              </a:solidFill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6551712" y="3284984"/>
            <a:ext cx="25922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FF0000"/>
                </a:solidFill>
              </a:rPr>
              <a:t>Test with 2 TEL62, integration with run control</a:t>
            </a:r>
          </a:p>
          <a:p>
            <a:r>
              <a:rPr lang="en-US" sz="1200" dirty="0" smtClean="0">
                <a:solidFill>
                  <a:srgbClr val="FF0000"/>
                </a:solidFill>
              </a:rPr>
              <a:t>Then completed with CREAM readout, fake triggers</a:t>
            </a:r>
            <a:endParaRPr lang="it-IT" sz="1200" dirty="0">
              <a:solidFill>
                <a:srgbClr val="FF0000"/>
              </a:solidFill>
            </a:endParaRPr>
          </a:p>
        </p:txBody>
      </p:sp>
      <p:sp>
        <p:nvSpPr>
          <p:cNvPr id="8" name="CasellaDiTesto 7"/>
          <p:cNvSpPr txBox="1"/>
          <p:nvPr/>
        </p:nvSpPr>
        <p:spPr>
          <a:xfrm>
            <a:off x="5687616" y="4293096"/>
            <a:ext cx="345638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FF0000"/>
                </a:solidFill>
              </a:rPr>
              <a:t>Integration of L0TP, </a:t>
            </a:r>
            <a:r>
              <a:rPr lang="en-US" sz="1200" dirty="0" err="1" smtClean="0">
                <a:solidFill>
                  <a:srgbClr val="FF0000"/>
                </a:solidFill>
              </a:rPr>
              <a:t>Tdspy</a:t>
            </a:r>
            <a:r>
              <a:rPr lang="en-US" sz="1200" dirty="0" smtClean="0">
                <a:solidFill>
                  <a:srgbClr val="FF0000"/>
                </a:solidFill>
              </a:rPr>
              <a:t>, LKR </a:t>
            </a:r>
            <a:r>
              <a:rPr lang="en-US" sz="1200" dirty="0" err="1" smtClean="0">
                <a:solidFill>
                  <a:srgbClr val="FF0000"/>
                </a:solidFill>
              </a:rPr>
              <a:t>calib</a:t>
            </a:r>
            <a:r>
              <a:rPr lang="en-US" sz="1200" dirty="0" smtClean="0">
                <a:solidFill>
                  <a:srgbClr val="FF0000"/>
                </a:solidFill>
              </a:rPr>
              <a:t>, LKR  init</a:t>
            </a:r>
            <a:endParaRPr lang="it-IT" sz="1200" dirty="0">
              <a:solidFill>
                <a:srgbClr val="FF0000"/>
              </a:solidFill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5940152" y="4797152"/>
            <a:ext cx="29523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FF0000"/>
                </a:solidFill>
              </a:rPr>
              <a:t>Not done, add few more TEL62, run with multiple destination  PCs</a:t>
            </a:r>
            <a:endParaRPr lang="it-IT" sz="1200" dirty="0">
              <a:solidFill>
                <a:srgbClr val="FF0000"/>
              </a:solidFill>
            </a:endParaRPr>
          </a:p>
        </p:txBody>
      </p:sp>
      <p:sp>
        <p:nvSpPr>
          <p:cNvPr id="10" name="CasellaDiTesto 9"/>
          <p:cNvSpPr txBox="1"/>
          <p:nvPr/>
        </p:nvSpPr>
        <p:spPr>
          <a:xfrm>
            <a:off x="6588224" y="5373216"/>
            <a:ext cx="1800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FF0000"/>
                </a:solidFill>
              </a:rPr>
              <a:t> See </a:t>
            </a:r>
            <a:r>
              <a:rPr lang="en-US" sz="1200" dirty="0" err="1" smtClean="0">
                <a:solidFill>
                  <a:srgbClr val="FF0000"/>
                </a:solidFill>
              </a:rPr>
              <a:t>Lamanna’s</a:t>
            </a:r>
            <a:r>
              <a:rPr lang="en-US" sz="1200" dirty="0" smtClean="0">
                <a:solidFill>
                  <a:srgbClr val="FF0000"/>
                </a:solidFill>
              </a:rPr>
              <a:t> talk</a:t>
            </a:r>
            <a:endParaRPr lang="it-IT" sz="1200" dirty="0">
              <a:solidFill>
                <a:srgbClr val="FF0000"/>
              </a:solidFill>
            </a:endParaRPr>
          </a:p>
        </p:txBody>
      </p:sp>
      <p:sp>
        <p:nvSpPr>
          <p:cNvPr id="11" name="CasellaDiTesto 10"/>
          <p:cNvSpPr txBox="1"/>
          <p:nvPr/>
        </p:nvSpPr>
        <p:spPr>
          <a:xfrm>
            <a:off x="4499992" y="6165304"/>
            <a:ext cx="26642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FF0000"/>
                </a:solidFill>
              </a:rPr>
              <a:t>Start to setup various detectors, according to TEL62 arrival</a:t>
            </a:r>
            <a:endParaRPr lang="it-IT" sz="12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Activities during the last months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en-US" dirty="0" smtClean="0"/>
          </a:p>
          <a:p>
            <a:pPr lvl="1"/>
            <a:r>
              <a:rPr lang="en-US" dirty="0" smtClean="0"/>
              <a:t>PC farm</a:t>
            </a:r>
          </a:p>
          <a:p>
            <a:pPr lvl="1"/>
            <a:r>
              <a:rPr lang="en-US" dirty="0" smtClean="0"/>
              <a:t>Network</a:t>
            </a:r>
          </a:p>
          <a:p>
            <a:pPr lvl="1"/>
            <a:r>
              <a:rPr lang="en-US" dirty="0" smtClean="0"/>
              <a:t>L0TP</a:t>
            </a:r>
          </a:p>
          <a:p>
            <a:pPr lvl="1"/>
            <a:r>
              <a:rPr lang="en-US" dirty="0" err="1" smtClean="0"/>
              <a:t>LKr</a:t>
            </a:r>
            <a:r>
              <a:rPr lang="en-US" dirty="0" smtClean="0"/>
              <a:t> readout</a:t>
            </a:r>
          </a:p>
          <a:p>
            <a:pPr lvl="1"/>
            <a:r>
              <a:rPr lang="en-US" dirty="0" err="1" smtClean="0"/>
              <a:t>LKr</a:t>
            </a:r>
            <a:r>
              <a:rPr lang="en-US" dirty="0" smtClean="0"/>
              <a:t> trigger</a:t>
            </a:r>
          </a:p>
          <a:p>
            <a:pPr lvl="1"/>
            <a:r>
              <a:rPr lang="en-US" dirty="0" smtClean="0"/>
              <a:t>Run control</a:t>
            </a:r>
          </a:p>
          <a:p>
            <a:pPr lvl="1"/>
            <a:r>
              <a:rPr lang="en-US" dirty="0" smtClean="0"/>
              <a:t>Cabling, crates, etc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PC farm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endParaRPr lang="en-US" dirty="0" smtClean="0"/>
          </a:p>
          <a:p>
            <a:r>
              <a:rPr lang="en-US" dirty="0" smtClean="0"/>
              <a:t>PC Farm installed</a:t>
            </a:r>
          </a:p>
          <a:p>
            <a:pPr lvl="1"/>
            <a:r>
              <a:rPr lang="en-US" dirty="0" smtClean="0"/>
              <a:t>30 dual 8-core machines</a:t>
            </a:r>
          </a:p>
          <a:p>
            <a:pPr lvl="2"/>
            <a:r>
              <a:rPr lang="en-US" dirty="0" smtClean="0"/>
              <a:t>Possibility to install one GPU each</a:t>
            </a:r>
          </a:p>
          <a:p>
            <a:pPr lvl="2"/>
            <a:r>
              <a:rPr lang="en-US" dirty="0" smtClean="0"/>
              <a:t>10 </a:t>
            </a:r>
            <a:r>
              <a:rPr lang="en-US" dirty="0" err="1" smtClean="0"/>
              <a:t>Gb</a:t>
            </a:r>
            <a:r>
              <a:rPr lang="en-US" dirty="0" smtClean="0"/>
              <a:t> links to the router for data input</a:t>
            </a:r>
          </a:p>
          <a:p>
            <a:pPr lvl="2"/>
            <a:r>
              <a:rPr lang="en-US" dirty="0" smtClean="0"/>
              <a:t>1 </a:t>
            </a:r>
            <a:r>
              <a:rPr lang="en-US" dirty="0" err="1" smtClean="0"/>
              <a:t>Gb</a:t>
            </a:r>
            <a:r>
              <a:rPr lang="en-US" dirty="0" smtClean="0"/>
              <a:t> links to the mergers</a:t>
            </a:r>
          </a:p>
          <a:p>
            <a:pPr lvl="1"/>
            <a:r>
              <a:rPr lang="en-US" dirty="0" smtClean="0"/>
              <a:t>2 new merger machines</a:t>
            </a:r>
          </a:p>
          <a:p>
            <a:pPr lvl="2"/>
            <a:r>
              <a:rPr lang="en-US" dirty="0" smtClean="0"/>
              <a:t>In addition to the existing one</a:t>
            </a:r>
          </a:p>
          <a:p>
            <a:pPr lvl="2"/>
            <a:r>
              <a:rPr lang="en-US" dirty="0" smtClean="0"/>
              <a:t>Output connected to the CDR </a:t>
            </a:r>
          </a:p>
          <a:p>
            <a:pPr lvl="1"/>
            <a:r>
              <a:rPr lang="en-US" dirty="0" smtClean="0"/>
              <a:t>Actually 21 machines configured and running</a:t>
            </a:r>
          </a:p>
          <a:p>
            <a:pPr lvl="2"/>
            <a:r>
              <a:rPr lang="en-US" dirty="0" smtClean="0"/>
              <a:t>Complete installation soon, move old machines as dev ones</a:t>
            </a:r>
          </a:p>
          <a:p>
            <a:pPr lvl="1"/>
            <a:r>
              <a:rPr lang="en-US" dirty="0" smtClean="0"/>
              <a:t>Cooling installation under completion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PC farm – Software and CDR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en-US" dirty="0" smtClean="0"/>
          </a:p>
          <a:p>
            <a:r>
              <a:rPr lang="en-US" dirty="0" smtClean="0"/>
              <a:t>Continuous exercising of the PC farm SW</a:t>
            </a:r>
          </a:p>
          <a:p>
            <a:pPr lvl="1"/>
            <a:r>
              <a:rPr lang="en-US" dirty="0" smtClean="0"/>
              <a:t>Mainly to test the CREAM system</a:t>
            </a:r>
          </a:p>
          <a:p>
            <a:pPr lvl="2"/>
            <a:r>
              <a:rPr lang="en-US" dirty="0" smtClean="0"/>
              <a:t>Several bugs found and fixed</a:t>
            </a:r>
          </a:p>
          <a:p>
            <a:pPr lvl="2"/>
            <a:r>
              <a:rPr lang="en-US" dirty="0" smtClean="0"/>
              <a:t>More tests needed to understand high rate capabilities</a:t>
            </a:r>
          </a:p>
          <a:p>
            <a:pPr lvl="3"/>
            <a:r>
              <a:rPr lang="en-US" dirty="0" smtClean="0"/>
              <a:t>Also with many more TEL62 running at full L0 speed</a:t>
            </a:r>
          </a:p>
          <a:p>
            <a:pPr lvl="2"/>
            <a:r>
              <a:rPr lang="en-US" dirty="0" smtClean="0"/>
              <a:t>Need of specific debug tools</a:t>
            </a:r>
          </a:p>
          <a:p>
            <a:r>
              <a:rPr lang="en-US" dirty="0" smtClean="0"/>
              <a:t>CDR configuration</a:t>
            </a:r>
          </a:p>
          <a:p>
            <a:pPr lvl="2"/>
            <a:r>
              <a:rPr lang="en-US" dirty="0" smtClean="0"/>
              <a:t>Followed by Paolo </a:t>
            </a:r>
            <a:r>
              <a:rPr lang="en-US" dirty="0" err="1" smtClean="0"/>
              <a:t>Valente</a:t>
            </a:r>
            <a:r>
              <a:rPr lang="en-US" dirty="0" smtClean="0"/>
              <a:t> and </a:t>
            </a:r>
            <a:r>
              <a:rPr lang="en-US" dirty="0" err="1" smtClean="0"/>
              <a:t>Emanuele</a:t>
            </a:r>
            <a:r>
              <a:rPr lang="en-US" dirty="0" smtClean="0"/>
              <a:t> </a:t>
            </a:r>
            <a:r>
              <a:rPr lang="en-US" dirty="0" err="1" smtClean="0"/>
              <a:t>Leonardi</a:t>
            </a:r>
            <a:endParaRPr lang="en-US" dirty="0" smtClean="0"/>
          </a:p>
          <a:p>
            <a:pPr lvl="2"/>
            <a:r>
              <a:rPr lang="en-US" dirty="0" smtClean="0"/>
              <a:t>2012 scripts upgraded with the help of </a:t>
            </a:r>
            <a:r>
              <a:rPr lang="en-US" dirty="0" err="1" smtClean="0"/>
              <a:t>Felice</a:t>
            </a:r>
            <a:r>
              <a:rPr lang="en-US" dirty="0" smtClean="0"/>
              <a:t> </a:t>
            </a:r>
            <a:r>
              <a:rPr lang="en-US" dirty="0" err="1" smtClean="0"/>
              <a:t>Pantaleo</a:t>
            </a:r>
            <a:r>
              <a:rPr lang="en-US" dirty="0" smtClean="0"/>
              <a:t> </a:t>
            </a:r>
          </a:p>
          <a:p>
            <a:pPr lvl="2"/>
            <a:r>
              <a:rPr lang="en-US" dirty="0" smtClean="0"/>
              <a:t>Setup of a run/burst bookkeeping facility</a:t>
            </a:r>
          </a:p>
          <a:p>
            <a:pPr lvl="1"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Network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95536" y="1844824"/>
            <a:ext cx="8229600" cy="438912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Router</a:t>
            </a:r>
          </a:p>
          <a:p>
            <a:pPr lvl="1"/>
            <a:r>
              <a:rPr lang="en-US" dirty="0" smtClean="0"/>
              <a:t>All the fibers from ECN3 connected</a:t>
            </a:r>
          </a:p>
          <a:p>
            <a:pPr lvl="2"/>
            <a:r>
              <a:rPr lang="en-US" dirty="0" smtClean="0"/>
              <a:t>Only missing the three connection to GTK (in the same room)</a:t>
            </a:r>
          </a:p>
          <a:p>
            <a:pPr lvl="2"/>
            <a:r>
              <a:rPr lang="en-US" dirty="0" smtClean="0"/>
              <a:t>1-2 ports left free</a:t>
            </a:r>
          </a:p>
          <a:p>
            <a:r>
              <a:rPr lang="en-US" dirty="0" smtClean="0"/>
              <a:t>Switches</a:t>
            </a:r>
          </a:p>
          <a:p>
            <a:pPr lvl="1"/>
            <a:r>
              <a:rPr lang="en-US" dirty="0" smtClean="0"/>
              <a:t>Al switches ready with the basic configuration</a:t>
            </a:r>
          </a:p>
          <a:p>
            <a:pPr lvl="1"/>
            <a:r>
              <a:rPr lang="en-US" dirty="0" smtClean="0"/>
              <a:t>Specific configurations done </a:t>
            </a:r>
          </a:p>
          <a:p>
            <a:pPr lvl="2"/>
            <a:r>
              <a:rPr lang="en-US" dirty="0" smtClean="0"/>
              <a:t>Mirror ports for  </a:t>
            </a:r>
            <a:r>
              <a:rPr lang="en-US" dirty="0" err="1" smtClean="0"/>
              <a:t>LKr</a:t>
            </a:r>
            <a:r>
              <a:rPr lang="en-US" dirty="0" smtClean="0"/>
              <a:t> and the last switches installed, to be extended to all </a:t>
            </a:r>
          </a:p>
          <a:p>
            <a:pPr lvl="2"/>
            <a:r>
              <a:rPr lang="en-US" dirty="0" smtClean="0"/>
              <a:t>Multicast capabilities for the </a:t>
            </a:r>
            <a:r>
              <a:rPr lang="en-US" dirty="0" err="1" smtClean="0"/>
              <a:t>LKr</a:t>
            </a:r>
            <a:endParaRPr lang="en-US" dirty="0" smtClean="0"/>
          </a:p>
          <a:p>
            <a:r>
              <a:rPr lang="en-US" dirty="0" smtClean="0"/>
              <a:t>Link with the CDR</a:t>
            </a:r>
          </a:p>
          <a:p>
            <a:pPr lvl="2"/>
            <a:r>
              <a:rPr lang="en-US" dirty="0" smtClean="0"/>
              <a:t>To be moved  to 10 </a:t>
            </a:r>
            <a:r>
              <a:rPr lang="en-US" dirty="0" err="1" smtClean="0"/>
              <a:t>Gb</a:t>
            </a:r>
            <a:r>
              <a:rPr lang="en-US" dirty="0" smtClean="0"/>
              <a:t> (1</a:t>
            </a:r>
            <a:r>
              <a:rPr lang="en-US" baseline="30000" dirty="0" smtClean="0"/>
              <a:t>st</a:t>
            </a:r>
            <a:r>
              <a:rPr lang="en-US" dirty="0" smtClean="0"/>
              <a:t> week of September)</a:t>
            </a:r>
          </a:p>
          <a:p>
            <a:r>
              <a:rPr lang="en-US" dirty="0" smtClean="0"/>
              <a:t>Monitoring/performance studies</a:t>
            </a:r>
          </a:p>
          <a:p>
            <a:pPr lvl="1"/>
            <a:r>
              <a:rPr lang="en-US" dirty="0" smtClean="0"/>
              <a:t>Have a basic access to equipment counters/monitor tools to react quickly to failures or overhead</a:t>
            </a:r>
          </a:p>
          <a:p>
            <a:pPr lvl="1"/>
            <a:r>
              <a:rPr lang="en-US" dirty="0" smtClean="0"/>
              <a:t>Setup a channel with IT to study the performance of the network and optimize it for high rates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Trigger processor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“Torino” flavor installed in July</a:t>
            </a:r>
          </a:p>
          <a:p>
            <a:pPr lvl="1"/>
            <a:r>
              <a:rPr lang="en-US" dirty="0" smtClean="0"/>
              <a:t>Based on </a:t>
            </a:r>
            <a:r>
              <a:rPr lang="en-US" dirty="0" err="1" smtClean="0"/>
              <a:t>Altera</a:t>
            </a:r>
            <a:r>
              <a:rPr lang="en-US" dirty="0" smtClean="0"/>
              <a:t> DE4 evaluation board + custom board for TTC, choke/error, LTU interface</a:t>
            </a:r>
          </a:p>
          <a:p>
            <a:pPr lvl="1"/>
            <a:r>
              <a:rPr lang="en-US" dirty="0" smtClean="0"/>
              <a:t>First version of the firmware tested successfully</a:t>
            </a:r>
          </a:p>
          <a:p>
            <a:pPr lvl="2"/>
            <a:r>
              <a:rPr lang="en-US" dirty="0" smtClean="0"/>
              <a:t>With primitives loaded from a file inside 2 TEL62s</a:t>
            </a:r>
          </a:p>
          <a:p>
            <a:pPr lvl="2"/>
            <a:r>
              <a:rPr lang="en-US" dirty="0" smtClean="0"/>
              <a:t>With primitives generated  by the primitive generator of LAV firmware</a:t>
            </a:r>
          </a:p>
          <a:p>
            <a:pPr lvl="1"/>
            <a:r>
              <a:rPr lang="en-US" dirty="0" smtClean="0"/>
              <a:t>Periodic triggers implemented in August</a:t>
            </a:r>
          </a:p>
          <a:p>
            <a:pPr lvl="1"/>
            <a:r>
              <a:rPr lang="en-US" dirty="0" smtClean="0"/>
              <a:t>Run control integration completed</a:t>
            </a:r>
          </a:p>
          <a:p>
            <a:r>
              <a:rPr lang="en-US" dirty="0" smtClean="0"/>
              <a:t>Switch to/from TALK L0tp is only moving a cable</a:t>
            </a:r>
          </a:p>
          <a:p>
            <a:pPr lvl="1"/>
            <a:r>
              <a:rPr lang="en-US" dirty="0" smtClean="0"/>
              <a:t>i.e.  For </a:t>
            </a:r>
            <a:r>
              <a:rPr lang="en-US" dirty="0" err="1" smtClean="0"/>
              <a:t>LKr</a:t>
            </a:r>
            <a:r>
              <a:rPr lang="en-US" dirty="0" smtClean="0"/>
              <a:t> calibrations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LKr</a:t>
            </a:r>
            <a:r>
              <a:rPr lang="en-US" dirty="0" smtClean="0"/>
              <a:t> readout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1"/>
            <a:r>
              <a:rPr lang="en-US" dirty="0" smtClean="0"/>
              <a:t>CREAM installation almost completed </a:t>
            </a:r>
          </a:p>
          <a:p>
            <a:pPr lvl="2"/>
            <a:r>
              <a:rPr lang="en-US" dirty="0" smtClean="0"/>
              <a:t>28 crates installed, all with VME bridge and TTC module</a:t>
            </a:r>
          </a:p>
          <a:p>
            <a:pPr lvl="2"/>
            <a:r>
              <a:rPr lang="en-US" dirty="0" smtClean="0"/>
              <a:t>430 modules out of 432 are installed</a:t>
            </a:r>
          </a:p>
          <a:p>
            <a:pPr lvl="2"/>
            <a:r>
              <a:rPr lang="en-US" dirty="0" smtClean="0"/>
              <a:t>27 crates fully cabled </a:t>
            </a:r>
          </a:p>
          <a:p>
            <a:pPr lvl="2"/>
            <a:r>
              <a:rPr lang="en-US" dirty="0" smtClean="0"/>
              <a:t>Choke/error boards installed, not yet fully tested</a:t>
            </a:r>
          </a:p>
          <a:p>
            <a:pPr lvl="2"/>
            <a:r>
              <a:rPr lang="en-US" dirty="0" smtClean="0"/>
              <a:t>Currently 22 crates readout, the rest partially used to test the TELDES boards</a:t>
            </a:r>
          </a:p>
          <a:p>
            <a:pPr lvl="2"/>
            <a:r>
              <a:rPr lang="en-US" dirty="0" smtClean="0"/>
              <a:t>Some problems at the beginning with high humidity in the barrack: water on the heat exchangers</a:t>
            </a:r>
          </a:p>
          <a:p>
            <a:pPr lvl="3"/>
            <a:r>
              <a:rPr lang="en-US" dirty="0" err="1" smtClean="0"/>
              <a:t>Deumidifier</a:t>
            </a:r>
            <a:r>
              <a:rPr lang="en-US" dirty="0" smtClean="0"/>
              <a:t> installed and running continuously</a:t>
            </a:r>
          </a:p>
          <a:p>
            <a:pPr lvl="3"/>
            <a:r>
              <a:rPr lang="en-US" dirty="0" smtClean="0"/>
              <a:t>Temperature, humidity and dew point continuously monitored, alarms sent to various people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LKr</a:t>
            </a:r>
            <a:r>
              <a:rPr lang="en-US" dirty="0" smtClean="0"/>
              <a:t> trigger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23528" y="1935480"/>
            <a:ext cx="8496944" cy="4389120"/>
          </a:xfrm>
        </p:spPr>
        <p:txBody>
          <a:bodyPr>
            <a:normAutofit fontScale="92500" lnSpcReduction="20000"/>
          </a:bodyPr>
          <a:lstStyle/>
          <a:p>
            <a:endParaRPr lang="en-US" dirty="0" smtClean="0"/>
          </a:p>
          <a:p>
            <a:r>
              <a:rPr lang="en-US" dirty="0" smtClean="0"/>
              <a:t>TELDES tests</a:t>
            </a:r>
          </a:p>
          <a:p>
            <a:pPr lvl="1"/>
            <a:r>
              <a:rPr lang="en-US" dirty="0" smtClean="0"/>
              <a:t>Continuous tests of 4 TELDES boards connected to CREAMs to validate cables</a:t>
            </a:r>
          </a:p>
          <a:p>
            <a:pPr lvl="1"/>
            <a:r>
              <a:rPr lang="en-US" dirty="0" smtClean="0"/>
              <a:t>Some problems due to the installation of the test TEL62 in a spare crate with high ripple on 3.3 V (need check)</a:t>
            </a:r>
          </a:p>
          <a:p>
            <a:pPr lvl="1"/>
            <a:r>
              <a:rPr lang="en-US" dirty="0" smtClean="0"/>
              <a:t>To be validated fully in the final crates</a:t>
            </a:r>
          </a:p>
          <a:p>
            <a:endParaRPr lang="en-US" dirty="0" smtClean="0"/>
          </a:p>
          <a:p>
            <a:r>
              <a:rPr lang="en-US" dirty="0" smtClean="0"/>
              <a:t>Cabling</a:t>
            </a:r>
          </a:p>
          <a:p>
            <a:pPr lvl="1"/>
            <a:r>
              <a:rPr lang="en-US" dirty="0" smtClean="0"/>
              <a:t>First installation round with 3 racks </a:t>
            </a:r>
          </a:p>
          <a:p>
            <a:pPr lvl="1"/>
            <a:r>
              <a:rPr lang="en-US" dirty="0" smtClean="0"/>
              <a:t>Problems understood</a:t>
            </a:r>
          </a:p>
          <a:p>
            <a:pPr lvl="2"/>
            <a:r>
              <a:rPr lang="en-US" dirty="0" smtClean="0"/>
              <a:t>Clean and nice</a:t>
            </a:r>
          </a:p>
          <a:p>
            <a:pPr lvl="1"/>
            <a:r>
              <a:rPr lang="en-US" dirty="0" smtClean="0"/>
              <a:t>Two and half more weeks needed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nozio">
  <a:themeElements>
    <a:clrScheme name="Equinozi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Equinozi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nozi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624</TotalTime>
  <Words>1141</Words>
  <Application>Microsoft Office PowerPoint</Application>
  <PresentationFormat>Presentazione su schermo (4:3)</PresentationFormat>
  <Paragraphs>191</Paragraphs>
  <Slides>15</Slides>
  <Notes>15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15</vt:i4>
      </vt:variant>
    </vt:vector>
  </HeadingPairs>
  <TitlesOfParts>
    <vt:vector size="16" baseType="lpstr">
      <vt:lpstr>Equinozio</vt:lpstr>
      <vt:lpstr>TDAQ commissioning</vt:lpstr>
      <vt:lpstr>Milestone table (7/2014)</vt:lpstr>
      <vt:lpstr>Activities during the last months</vt:lpstr>
      <vt:lpstr>PC farm</vt:lpstr>
      <vt:lpstr>PC farm – Software and CDR</vt:lpstr>
      <vt:lpstr>Network</vt:lpstr>
      <vt:lpstr>Trigger processor</vt:lpstr>
      <vt:lpstr>LKr readout</vt:lpstr>
      <vt:lpstr>LKr trigger</vt:lpstr>
      <vt:lpstr>Run Control </vt:lpstr>
      <vt:lpstr>Infrastructure</vt:lpstr>
      <vt:lpstr>Software EOB data</vt:lpstr>
      <vt:lpstr>Software EOB data</vt:lpstr>
      <vt:lpstr>Preparation for the run - 1</vt:lpstr>
      <vt:lpstr>Preparation for the run - 2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Weekly 4/7/2013</dc:title>
  <dc:creator>Riccardo</dc:creator>
  <cp:lastModifiedBy>Riccardo</cp:lastModifiedBy>
  <cp:revision>21</cp:revision>
  <dcterms:created xsi:type="dcterms:W3CDTF">2013-03-24T22:03:19Z</dcterms:created>
  <dcterms:modified xsi:type="dcterms:W3CDTF">2014-09-02T10:56:55Z</dcterms:modified>
</cp:coreProperties>
</file>