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3" r:id="rId6"/>
    <p:sldId id="260" r:id="rId7"/>
    <p:sldId id="259" r:id="rId8"/>
    <p:sldId id="262" r:id="rId9"/>
    <p:sldId id="271" r:id="rId10"/>
    <p:sldId id="264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A6E73-5328-418B-8895-401949DD1A7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816E-82BE-4144-9765-5FB09F85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3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5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0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0"/>
            <a:ext cx="570932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na62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9" y="260648"/>
            <a:ext cx="2400191" cy="83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7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8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0CE2-7BA3-4D97-A6C2-5F3E4BF9F62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2" descr="na62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73" y="404664"/>
            <a:ext cx="1569617" cy="544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7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0"/>
    </mc:Choice>
    <mc:Fallback xmlns="">
      <p:transition spd="slow" advTm="4516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7784" y="105325"/>
            <a:ext cx="5709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D947-398B-41D6-98BC-3063F25D5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620688"/>
            <a:ext cx="7219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54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Status of the Installation</a:t>
            </a:r>
            <a:endParaRPr lang="de-DE" sz="5400" b="1" cap="none" spc="0" dirty="0">
              <a:ln w="254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401" y="1539553"/>
            <a:ext cx="3235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58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Ferdinand Hahn</a:t>
            </a:r>
            <a:endParaRPr lang="de-DE" sz="3600" b="1" cap="none" spc="0" dirty="0">
              <a:ln w="15875">
                <a:solidFill>
                  <a:schemeClr val="tx1"/>
                </a:solidFill>
                <a:prstDash val="solid"/>
                <a:miter lim="800000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0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r>
              <a:rPr lang="de-DE" dirty="0" smtClean="0"/>
              <a:t>SAC:</a:t>
            </a:r>
          </a:p>
          <a:p>
            <a:pPr lvl="1"/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aligned</a:t>
            </a:r>
            <a:endParaRPr lang="de-DE" dirty="0" smtClean="0"/>
          </a:p>
          <a:p>
            <a:pPr lvl="1"/>
            <a:r>
              <a:rPr lang="de-DE" dirty="0" smtClean="0"/>
              <a:t>RO / </a:t>
            </a:r>
            <a:r>
              <a:rPr lang="de-DE" dirty="0" err="1" smtClean="0"/>
              <a:t>Gandolf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IRC:</a:t>
            </a:r>
          </a:p>
          <a:p>
            <a:pPr lvl="1"/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endParaRPr lang="de-DE" dirty="0" smtClean="0"/>
          </a:p>
          <a:p>
            <a:pPr lvl="1"/>
            <a:r>
              <a:rPr lang="de-DE" dirty="0" smtClean="0"/>
              <a:t>Installation </a:t>
            </a:r>
            <a:r>
              <a:rPr lang="de-DE" dirty="0" err="1" smtClean="0"/>
              <a:t>possibly</a:t>
            </a:r>
            <a:r>
              <a:rPr lang="de-DE" dirty="0" smtClean="0"/>
              <a:t> in </a:t>
            </a:r>
            <a:r>
              <a:rPr lang="de-DE" dirty="0" err="1" smtClean="0"/>
              <a:t>week</a:t>
            </a:r>
            <a:r>
              <a:rPr lang="de-DE" dirty="0" smtClean="0"/>
              <a:t>  37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93" y="4149080"/>
            <a:ext cx="3072341" cy="23042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5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1" y="0"/>
            <a:ext cx="746477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9" y="1484784"/>
            <a:ext cx="4075712" cy="374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45" y="1484784"/>
            <a:ext cx="4075712" cy="37444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7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LKR + LKR L0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608512" cy="4381947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LKR hardware okay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CREAM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RO installed and operational. </a:t>
            </a:r>
          </a:p>
          <a:p>
            <a:endParaRPr lang="de-DE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dirty="0" smtClean="0"/>
              <a:t>LKR L0 trigger</a:t>
            </a:r>
          </a:p>
          <a:p>
            <a:pPr lvl="1"/>
            <a:r>
              <a:rPr lang="de-DE" dirty="0" smtClean="0"/>
              <a:t>Hardware </a:t>
            </a:r>
            <a:r>
              <a:rPr lang="de-DE" dirty="0" smtClean="0"/>
              <a:t>installation continous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14" y="3423478"/>
            <a:ext cx="2376264" cy="31683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https://encrypted-tbn0.gstatic.com/images?q=tbn:ANd9GcS-KZWLQshmP7CFy8aPbrI0ZchCs5762O8cAKVy_d8GozkmAnd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925344" cy="850106"/>
          </a:xfrm>
        </p:spPr>
        <p:txBody>
          <a:bodyPr/>
          <a:lstStyle/>
          <a:p>
            <a:r>
              <a:rPr lang="de-DE" dirty="0" smtClean="0"/>
              <a:t>MUV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MUV3 </a:t>
            </a:r>
          </a:p>
          <a:p>
            <a:pPr lvl="1"/>
            <a:r>
              <a:rPr lang="en-US" dirty="0" smtClean="0"/>
              <a:t>Installation okay</a:t>
            </a:r>
          </a:p>
          <a:p>
            <a:pPr lvl="1"/>
            <a:r>
              <a:rPr lang="en-US" dirty="0" smtClean="0"/>
              <a:t>RO still problematic: </a:t>
            </a:r>
          </a:p>
          <a:p>
            <a:pPr lvl="2"/>
            <a:r>
              <a:rPr lang="en-US" dirty="0" smtClean="0"/>
              <a:t>New CFD board  prototype could not be tested  (problem with threshold DAC,  intermittent contacts on the board,…)</a:t>
            </a:r>
          </a:p>
          <a:p>
            <a:pPr lvl="2"/>
            <a:r>
              <a:rPr lang="en-US" dirty="0" smtClean="0"/>
              <a:t>Decision was made to go back to old CFD‘s (like in 2012), requires a lot of tuning  work, which needs to be done in September.</a:t>
            </a:r>
          </a:p>
          <a:p>
            <a:r>
              <a:rPr lang="en-US" dirty="0" smtClean="0"/>
              <a:t>MUV2:</a:t>
            </a:r>
          </a:p>
          <a:p>
            <a:pPr lvl="1"/>
            <a:r>
              <a:rPr lang="en-US" dirty="0" smtClean="0"/>
              <a:t>Installation okay</a:t>
            </a:r>
          </a:p>
          <a:p>
            <a:pPr lvl="1"/>
            <a:r>
              <a:rPr lang="en-US" dirty="0" smtClean="0"/>
              <a:t>CREAM RO (on loan from LKR) been prepared  / details to be worked out…</a:t>
            </a:r>
          </a:p>
          <a:p>
            <a:r>
              <a:rPr lang="en-US" dirty="0"/>
              <a:t>MUV1: </a:t>
            </a:r>
          </a:p>
          <a:p>
            <a:pPr lvl="1"/>
            <a:r>
              <a:rPr lang="en-US" dirty="0"/>
              <a:t>Detector still in Mainz, status update in MUV WG</a:t>
            </a:r>
          </a:p>
          <a:p>
            <a:pPr lvl="1"/>
            <a:r>
              <a:rPr lang="en-US" dirty="0"/>
              <a:t>We have to evaluate this week, what is realistically possible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1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17714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Decay tube (Sector 5)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4422" y="1549434"/>
            <a:ext cx="379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Vacuum instruments installation completed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54422" y="1865902"/>
            <a:ext cx="5082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u="sng" dirty="0" smtClean="0"/>
              <a:t>Remote</a:t>
            </a:r>
            <a:r>
              <a:rPr lang="de-CH" sz="1600" dirty="0" smtClean="0"/>
              <a:t> control of all instruments (apart cryopumps) ready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54422" y="2170702"/>
            <a:ext cx="4527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Pressure reached during Decay tube commissioning:</a:t>
            </a:r>
          </a:p>
          <a:p>
            <a:r>
              <a:rPr lang="de-CH" sz="1600" dirty="0"/>
              <a:t>	</a:t>
            </a:r>
            <a:r>
              <a:rPr lang="de-CH" sz="1600" dirty="0" smtClean="0"/>
              <a:t>1.2E-6 mbar (decay area)</a:t>
            </a:r>
          </a:p>
          <a:p>
            <a:r>
              <a:rPr lang="de-CH" sz="1600" dirty="0"/>
              <a:t>	</a:t>
            </a:r>
            <a:r>
              <a:rPr lang="de-CH" sz="1600" dirty="0" smtClean="0"/>
              <a:t>3.2 E-6 mbar (straw area)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54422" y="2983471"/>
            <a:ext cx="643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Still water outgassing dominated.</a:t>
            </a:r>
          </a:p>
          <a:p>
            <a:r>
              <a:rPr lang="de-CH" sz="1600" b="1" u="sng" dirty="0" smtClean="0">
                <a:solidFill>
                  <a:schemeClr val="accent3">
                    <a:lumMod val="75000"/>
                  </a:schemeClr>
                </a:solidFill>
              </a:rPr>
              <a:t>No major leaks on system, neither on vacuum tank nore on Straw system.</a:t>
            </a:r>
            <a:endParaRPr lang="en-GB" sz="1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96846"/>
            <a:ext cx="14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Other sectors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0160" y="4120756"/>
            <a:ext cx="5763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Remote control of other sectors not yet ready (2 weeks necessary).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5380" y="5199224"/>
            <a:ext cx="2979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Sector 4: pumped and leak tested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9033" y="4501756"/>
            <a:ext cx="2170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 smtClean="0"/>
              <a:t>Sector 1: being pumped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1190160" y="4742024"/>
            <a:ext cx="3493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 smtClean="0"/>
              <a:t>Sector 2: start pumping early next week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1190160" y="4970624"/>
            <a:ext cx="650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dirty="0" smtClean="0"/>
              <a:t>Sector 3: being being closed, pumping expected end of next week (week 36)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90160" y="5427824"/>
            <a:ext cx="533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Sector 6 (LKr): switch to new pumping and control by week 37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7596" y="5785519"/>
            <a:ext cx="29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Interlocks will be available by week 38</a:t>
            </a:r>
            <a:endParaRPr lang="en-GB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3096" y="-71459"/>
            <a:ext cx="5709320" cy="1143000"/>
          </a:xfrm>
        </p:spPr>
        <p:txBody>
          <a:bodyPr/>
          <a:lstStyle/>
          <a:p>
            <a:r>
              <a:rPr lang="en-US" dirty="0" smtClean="0"/>
              <a:t>Status Vacuum System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53276" y="1033048"/>
            <a:ext cx="1963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Berthold </a:t>
            </a:r>
            <a:r>
              <a:rPr lang="en-US" dirty="0"/>
              <a:t>J</a:t>
            </a:r>
            <a:r>
              <a:rPr lang="en-US" dirty="0" smtClean="0"/>
              <a:t>enninger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1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051"/>
          <p:cNvGrpSpPr/>
          <p:nvPr/>
        </p:nvGrpSpPr>
        <p:grpSpPr>
          <a:xfrm>
            <a:off x="810491" y="1143000"/>
            <a:ext cx="7419109" cy="4457700"/>
            <a:chOff x="200891" y="609600"/>
            <a:chExt cx="8431171" cy="5219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91" y="609600"/>
              <a:ext cx="843117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9600" y="4343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7x Cryopumps and DN620 gate valves</a:t>
              </a:r>
              <a:endParaRPr lang="en-GB" sz="1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181600" y="3749963"/>
              <a:ext cx="685800" cy="91440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86400" y="4673523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Roughing line</a:t>
              </a:r>
              <a:endParaRPr lang="en-GB" sz="1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143000" y="3152966"/>
              <a:ext cx="304800" cy="1190434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19636" y="3394363"/>
              <a:ext cx="318077" cy="81280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00400" y="1790700"/>
              <a:ext cx="228600" cy="411018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95600" y="1524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 smtClean="0"/>
                <a:t>Decay Tank</a:t>
              </a:r>
              <a:endParaRPr lang="en-GB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934200" y="1447800"/>
              <a:ext cx="403513" cy="22860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03209" y="1517073"/>
              <a:ext cx="269009" cy="45720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34538" y="1290935"/>
              <a:ext cx="818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Vacuum gauges</a:t>
              </a:r>
              <a:endParaRPr lang="en-GB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81800" y="4248558"/>
              <a:ext cx="137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5x Roughing valves</a:t>
              </a:r>
            </a:p>
            <a:p>
              <a:pPr algn="ctr"/>
              <a:r>
                <a:rPr lang="de-CH" sz="1000" dirty="0" smtClean="0"/>
                <a:t>(DN25 and DN40)</a:t>
              </a:r>
              <a:endParaRPr lang="en-GB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8400" y="484884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Roughing pumping group</a:t>
              </a:r>
              <a:endParaRPr lang="en-GB" sz="12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3200400" y="4574232"/>
              <a:ext cx="457200" cy="274613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3982" y="3255863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 smtClean="0"/>
                <a:t>Turbo group</a:t>
              </a:r>
            </a:p>
            <a:p>
              <a:pPr algn="ctr"/>
              <a:r>
                <a:rPr lang="de-CH" sz="1000" dirty="0" smtClean="0"/>
                <a:t>(DN250)</a:t>
              </a:r>
              <a:endParaRPr lang="en-GB" sz="1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609600" y="3015659"/>
              <a:ext cx="174337" cy="274613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TextBox 2052"/>
          <p:cNvSpPr txBox="1"/>
          <p:nvPr/>
        </p:nvSpPr>
        <p:spPr>
          <a:xfrm>
            <a:off x="2564979" y="424934"/>
            <a:ext cx="39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Synoptics of Decay tube vacuum control</a:t>
            </a:r>
            <a:endParaRPr lang="en-GB" dirty="0"/>
          </a:p>
        </p:txBody>
      </p:sp>
      <p:sp>
        <p:nvSpPr>
          <p:cNvPr id="2054" name="TextBox 2053"/>
          <p:cNvSpPr txBox="1"/>
          <p:nvPr/>
        </p:nvSpPr>
        <p:spPr>
          <a:xfrm>
            <a:off x="685800" y="5715000"/>
            <a:ext cx="47997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dirty="0" smtClean="0"/>
              <a:t>Color code indicates present status (on, off, open, close, communication , under-  or overrange ...)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972264" y="234225"/>
            <a:ext cx="1963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Berthold </a:t>
            </a:r>
            <a:r>
              <a:rPr lang="en-US" dirty="0"/>
              <a:t>J</a:t>
            </a:r>
            <a:r>
              <a:rPr lang="en-US" dirty="0" smtClean="0"/>
              <a:t>enninger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5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371600" cy="247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2" y="3680691"/>
            <a:ext cx="183393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608900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52400"/>
            <a:ext cx="288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/>
              <a:t>Details and history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33400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Examples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2127" y="685800"/>
            <a:ext cx="2175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Details on Turbo pumping group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126" y="3438236"/>
            <a:ext cx="211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Details on Cryo pumping group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324001" y="1840468"/>
            <a:ext cx="482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History penning gauges when starting cryopumps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105559" y="2606963"/>
            <a:ext cx="914400" cy="771237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9958" y="2209800"/>
            <a:ext cx="220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Instabilities in profibus network understood and resolved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3161237"/>
            <a:ext cx="14674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Turbo pumping only</a:t>
            </a:r>
          </a:p>
          <a:p>
            <a:pPr algn="r"/>
            <a:r>
              <a:rPr lang="de-CH" sz="1200" dirty="0" smtClean="0"/>
              <a:t>(one month)</a:t>
            </a:r>
            <a:endParaRPr lang="en-GB" sz="12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200400" y="3385191"/>
            <a:ext cx="404859" cy="1196047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3799" y="4034135"/>
            <a:ext cx="1371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Start cryopumping</a:t>
            </a:r>
            <a:endParaRPr lang="en-GB" sz="12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05200" y="4239644"/>
            <a:ext cx="304800" cy="446793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4724" y="229344"/>
            <a:ext cx="1963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Berthold </a:t>
            </a:r>
            <a:r>
              <a:rPr lang="en-US" dirty="0"/>
              <a:t>J</a:t>
            </a:r>
            <a:r>
              <a:rPr lang="en-US" dirty="0" smtClean="0"/>
              <a:t>enninger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5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511389"/>
            <a:ext cx="6977063" cy="43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856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Residual gas spectrum shortly before venting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232266" y="2052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b="1" dirty="0" smtClean="0"/>
              <a:t>18</a:t>
            </a:r>
          </a:p>
          <a:p>
            <a:pPr algn="ctr"/>
            <a:r>
              <a:rPr lang="de-CH" sz="1200" dirty="0" smtClean="0"/>
              <a:t>H</a:t>
            </a:r>
            <a:r>
              <a:rPr lang="de-CH" sz="1200" baseline="-25000" dirty="0" smtClean="0"/>
              <a:t>2</a:t>
            </a:r>
            <a:r>
              <a:rPr lang="de-CH" sz="1200" dirty="0" smtClean="0"/>
              <a:t>O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39680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b="1" dirty="0" smtClean="0"/>
              <a:t>2</a:t>
            </a:r>
            <a:endParaRPr lang="de-CH" sz="1200" b="1" dirty="0"/>
          </a:p>
          <a:p>
            <a:pPr algn="ctr"/>
            <a:r>
              <a:rPr lang="de-CH" sz="1200" dirty="0" smtClean="0"/>
              <a:t>H</a:t>
            </a:r>
            <a:r>
              <a:rPr lang="de-CH" sz="1200" baseline="-25000" dirty="0" smtClean="0"/>
              <a:t>2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0008" y="3817203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b="1" dirty="0" smtClean="0"/>
              <a:t>28</a:t>
            </a:r>
            <a:r>
              <a:rPr lang="de-CH" sz="1200" dirty="0" smtClean="0"/>
              <a:t> </a:t>
            </a:r>
          </a:p>
          <a:p>
            <a:pPr algn="ctr"/>
            <a:r>
              <a:rPr lang="de-CH" sz="1200" dirty="0" smtClean="0"/>
              <a:t>N</a:t>
            </a:r>
            <a:r>
              <a:rPr lang="de-CH" sz="1200" baseline="-25000" dirty="0" smtClean="0"/>
              <a:t>2</a:t>
            </a:r>
          </a:p>
          <a:p>
            <a:pPr algn="ctr"/>
            <a:r>
              <a:rPr lang="de-CH" sz="1200" dirty="0" smtClean="0"/>
              <a:t>CO</a:t>
            </a:r>
          </a:p>
          <a:p>
            <a:pPr algn="ctr"/>
            <a:r>
              <a:rPr lang="de-CH" sz="1200" dirty="0" smtClean="0"/>
              <a:t>C</a:t>
            </a:r>
            <a:r>
              <a:rPr lang="de-CH" sz="1200" baseline="-25000" dirty="0" smtClean="0"/>
              <a:t>2</a:t>
            </a:r>
            <a:r>
              <a:rPr lang="de-CH" sz="1200" dirty="0" smtClean="0"/>
              <a:t>H</a:t>
            </a:r>
            <a:r>
              <a:rPr lang="de-CH" sz="1200" baseline="-25000" dirty="0" smtClean="0"/>
              <a:t>4</a:t>
            </a:r>
            <a:endParaRPr lang="en-GB" sz="1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890174" y="44151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b="1" dirty="0" smtClean="0"/>
              <a:t>40</a:t>
            </a:r>
            <a:r>
              <a:rPr lang="de-CH" sz="1200" dirty="0" smtClean="0"/>
              <a:t> </a:t>
            </a:r>
          </a:p>
          <a:p>
            <a:pPr algn="ctr"/>
            <a:r>
              <a:rPr lang="de-CH" sz="1200" dirty="0" smtClean="0"/>
              <a:t>Ar</a:t>
            </a:r>
            <a:endParaRPr lang="de-CH" sz="12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53039" y="4114800"/>
            <a:ext cx="41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b="1" dirty="0" smtClean="0"/>
              <a:t>44</a:t>
            </a:r>
            <a:r>
              <a:rPr lang="de-CH" sz="1200" dirty="0" smtClean="0"/>
              <a:t> </a:t>
            </a:r>
          </a:p>
          <a:p>
            <a:pPr algn="ctr"/>
            <a:r>
              <a:rPr lang="de-CH" sz="1200" dirty="0" smtClean="0"/>
              <a:t>CO</a:t>
            </a:r>
            <a:r>
              <a:rPr lang="de-CH" sz="1200" baseline="-25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9590" y="704910"/>
            <a:ext cx="2425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one cryopump connected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52128" y="4038600"/>
            <a:ext cx="2262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Expected ratio Ar/CO2:  </a:t>
            </a:r>
            <a:r>
              <a:rPr lang="de-CH" sz="1400" b="1" dirty="0" smtClean="0"/>
              <a:t>0.15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682699"/>
            <a:ext cx="1863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Measured Ar/CO2:  </a:t>
            </a:r>
            <a:r>
              <a:rPr lang="de-CH" sz="1400" b="1" dirty="0" smtClean="0"/>
              <a:t>0.6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52128" y="4252125"/>
            <a:ext cx="322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(supposing same pumping speed for Ar and CO2,</a:t>
            </a:r>
          </a:p>
          <a:p>
            <a:r>
              <a:rPr lang="de-CH" sz="1200" dirty="0" smtClean="0"/>
              <a:t> i.e. only pumping on second stage of cryopump)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84291" y="4836587"/>
            <a:ext cx="400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(probably first cryopump stage at 90 K contributes to CO2 pumping)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5360" y="120134"/>
            <a:ext cx="1963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Berthold </a:t>
            </a:r>
            <a:r>
              <a:rPr lang="en-US" dirty="0"/>
              <a:t>J</a:t>
            </a:r>
            <a:r>
              <a:rPr lang="en-US" dirty="0" smtClean="0"/>
              <a:t>enninger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3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Detector installation is getting  to the end.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smtClean="0"/>
              <a:t>attention areas:</a:t>
            </a:r>
            <a:endParaRPr lang="en-US" dirty="0" smtClean="0"/>
          </a:p>
          <a:p>
            <a:pPr lvl="2"/>
            <a:r>
              <a:rPr lang="en-US" dirty="0" smtClean="0"/>
              <a:t>Al beam pipe + IRC </a:t>
            </a:r>
            <a:endParaRPr lang="en-US" dirty="0"/>
          </a:p>
          <a:p>
            <a:pPr lvl="2"/>
            <a:r>
              <a:rPr lang="en-US" dirty="0" smtClean="0"/>
              <a:t>RICH-Straw Link + Straw </a:t>
            </a:r>
            <a:r>
              <a:rPr lang="en-US" dirty="0" smtClean="0"/>
              <a:t>4</a:t>
            </a:r>
          </a:p>
          <a:p>
            <a:pPr lvl="2"/>
            <a:r>
              <a:rPr lang="en-US" dirty="0" smtClean="0"/>
              <a:t>RICH RO</a:t>
            </a:r>
            <a:endParaRPr lang="en-US" dirty="0" smtClean="0"/>
          </a:p>
          <a:p>
            <a:pPr lvl="2"/>
            <a:r>
              <a:rPr lang="en-US" dirty="0" smtClean="0"/>
              <a:t>GTK completion</a:t>
            </a:r>
          </a:p>
          <a:p>
            <a:pPr lvl="2"/>
            <a:r>
              <a:rPr lang="en-US" dirty="0" smtClean="0"/>
              <a:t>LKR L0 installation</a:t>
            </a:r>
          </a:p>
          <a:p>
            <a:pPr lvl="2"/>
            <a:r>
              <a:rPr lang="en-US" dirty="0" smtClean="0"/>
              <a:t>MUV3 CFD board tuning</a:t>
            </a:r>
            <a:endParaRPr lang="en-US" dirty="0" smtClean="0"/>
          </a:p>
          <a:p>
            <a:pPr lvl="2"/>
            <a:r>
              <a:rPr lang="en-US" dirty="0" smtClean="0"/>
              <a:t>MUV1 installation 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DAQ commissioning work</a:t>
            </a:r>
          </a:p>
          <a:p>
            <a:pPr lvl="1"/>
            <a:r>
              <a:rPr lang="en-US" dirty="0" smtClean="0"/>
              <a:t>Hardware deliveries drive the schedule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01/09/2014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7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KTAG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de-CH" dirty="0" smtClean="0"/>
              <a:t>5/8 sectors equipped</a:t>
            </a:r>
          </a:p>
          <a:p>
            <a:r>
              <a:rPr lang="de-CH" dirty="0" smtClean="0"/>
              <a:t>DCS </a:t>
            </a:r>
            <a:r>
              <a:rPr lang="de-CH" dirty="0" err="1" smtClean="0"/>
              <a:t>system</a:t>
            </a:r>
            <a:r>
              <a:rPr lang="de-CH" dirty="0" smtClean="0"/>
              <a:t> in </a:t>
            </a:r>
            <a:r>
              <a:rPr lang="de-CH" dirty="0" err="1" smtClean="0"/>
              <a:t>pogress</a:t>
            </a:r>
            <a:endParaRPr lang="de-CH" dirty="0" smtClean="0"/>
          </a:p>
          <a:p>
            <a:r>
              <a:rPr lang="de-CH" dirty="0" smtClean="0"/>
              <a:t>DAQ commissioning in progress</a:t>
            </a:r>
          </a:p>
          <a:p>
            <a:r>
              <a:rPr lang="de-CH" dirty="0" smtClean="0"/>
              <a:t>Test pressure  scan this week (t.b.c)</a:t>
            </a:r>
            <a:endParaRPr lang="en-GB" dirty="0"/>
          </a:p>
        </p:txBody>
      </p:sp>
      <p:pic>
        <p:nvPicPr>
          <p:cNvPr id="1026" name="Picture 2" descr="C:\Users\Hahn\Dropbox\Camera Uploads\2014-08-29 15.14.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2511"/>
          <a:stretch/>
        </p:blipFill>
        <p:spPr bwMode="auto">
          <a:xfrm>
            <a:off x="4752514" y="1628800"/>
            <a:ext cx="4368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781328" cy="922114"/>
          </a:xfrm>
        </p:spPr>
        <p:txBody>
          <a:bodyPr/>
          <a:lstStyle/>
          <a:p>
            <a:r>
              <a:rPr lang="de-CH" dirty="0" smtClean="0"/>
              <a:t>GTK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the Pit: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Finish beam sector 3+4 by end of this week. 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Vessels (1,2+3) are in place (alignment this week)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Cooling system installation started (expected operational  &gt; 22/09).</a:t>
            </a:r>
          </a:p>
          <a:p>
            <a:pPr marL="57150" indent="0">
              <a:buNone/>
            </a:pPr>
            <a:r>
              <a:rPr lang="en-US" dirty="0" smtClean="0"/>
              <a:t>Detector Assembly: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Test assembly with dummy detector successfully done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Bottlenecks:  carrier board, assembly work, testing,…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631631"/>
            <a:ext cx="5247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Tight schedule!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Target: 	Install 2 detectors….  for the start of the Run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3 stations equipped as of November</a:t>
            </a:r>
          </a:p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Detector installed</a:t>
            </a:r>
          </a:p>
          <a:p>
            <a:r>
              <a:rPr lang="en-US" dirty="0" smtClean="0"/>
              <a:t>RO connection  (feed-through Flanges missing) and test in September</a:t>
            </a:r>
          </a:p>
          <a:p>
            <a:r>
              <a:rPr lang="en-US" dirty="0" smtClean="0"/>
              <a:t>Beam sector under vacuum</a:t>
            </a:r>
          </a:p>
          <a:p>
            <a:r>
              <a:rPr lang="en-US" dirty="0" smtClean="0"/>
              <a:t>Commissioning in September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0" b="18481"/>
          <a:stretch/>
        </p:blipFill>
        <p:spPr>
          <a:xfrm>
            <a:off x="3995936" y="4221088"/>
            <a:ext cx="4968552" cy="2421665"/>
          </a:xfrm>
          <a:prstGeom prst="rect">
            <a:avLst/>
          </a:prstGeom>
        </p:spPr>
      </p:pic>
      <p:pic>
        <p:nvPicPr>
          <p:cNvPr id="2050" name="Picture 2" descr="C:\Users\Hahn\Dropbox\Camera Uploads\2014-08-14 10.5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1248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469" cy="6866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931" y="5877272"/>
            <a:ext cx="726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</a:rPr>
              <a:t>LAV 12 Installation on 28.08.2014</a:t>
            </a:r>
            <a:endParaRPr lang="de-DE" sz="4000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7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r>
              <a:rPr lang="de-CH" dirty="0" smtClean="0"/>
              <a:t>All 12 </a:t>
            </a:r>
            <a:r>
              <a:rPr lang="de-CH" dirty="0" err="1" smtClean="0"/>
              <a:t>LAV’s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installed</a:t>
            </a:r>
            <a:r>
              <a:rPr lang="de-CH" dirty="0" smtClean="0"/>
              <a:t>! </a:t>
            </a:r>
          </a:p>
          <a:p>
            <a:pPr lvl="1"/>
            <a:r>
              <a:rPr lang="de-CH" dirty="0" err="1" smtClean="0"/>
              <a:t>Modifiactions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roller</a:t>
            </a:r>
            <a:r>
              <a:rPr lang="de-CH" dirty="0" smtClean="0"/>
              <a:t> </a:t>
            </a:r>
            <a:r>
              <a:rPr lang="de-CH" dirty="0" err="1" smtClean="0"/>
              <a:t>width</a:t>
            </a:r>
            <a:r>
              <a:rPr lang="de-CH" dirty="0" smtClean="0"/>
              <a:t> (</a:t>
            </a:r>
            <a:r>
              <a:rPr lang="de-CH" dirty="0" err="1" smtClean="0"/>
              <a:t>done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Frascati</a:t>
            </a:r>
            <a:r>
              <a:rPr lang="de-CH" dirty="0" smtClean="0"/>
              <a:t> Team)</a:t>
            </a:r>
          </a:p>
          <a:p>
            <a:r>
              <a:rPr lang="de-CH" dirty="0" smtClean="0"/>
              <a:t>RO boards + TEL’s are being installed </a:t>
            </a:r>
          </a:p>
          <a:p>
            <a:r>
              <a:rPr lang="de-CH" dirty="0" smtClean="0"/>
              <a:t>Commissioning well advanced </a:t>
            </a:r>
          </a:p>
          <a:p>
            <a:r>
              <a:rPr lang="de-CH" dirty="0" smtClean="0"/>
              <a:t>DCS okay.</a:t>
            </a:r>
          </a:p>
          <a:p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329177"/>
            <a:ext cx="824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Congratulations to the </a:t>
            </a:r>
            <a:r>
              <a:rPr lang="en-US" sz="2400" dirty="0" err="1" smtClean="0">
                <a:solidFill>
                  <a:schemeClr val="tx2"/>
                </a:solidFill>
              </a:rPr>
              <a:t>Frascati</a:t>
            </a:r>
            <a:r>
              <a:rPr lang="en-US" sz="2400" dirty="0" smtClean="0">
                <a:solidFill>
                  <a:schemeClr val="tx2"/>
                </a:solidFill>
              </a:rPr>
              <a:t>/Pisa Team for the excellent work!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Straw</a:t>
            </a:r>
            <a:r>
              <a:rPr lang="de-CH" dirty="0" smtClean="0"/>
              <a:t> </a:t>
            </a:r>
            <a:r>
              <a:rPr lang="de-CH" dirty="0" err="1" smtClean="0"/>
              <a:t>Tracker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Detector Installation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STRAW 1-3 installed</a:t>
            </a:r>
          </a:p>
          <a:p>
            <a:pPr lvl="1"/>
            <a:r>
              <a:rPr lang="en-US" dirty="0" smtClean="0"/>
              <a:t>Straw 4 installation next week 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Cabling done except for Straw 4</a:t>
            </a:r>
          </a:p>
          <a:p>
            <a:r>
              <a:rPr lang="en-US" dirty="0" smtClean="0"/>
              <a:t>RO being tested (using 1 SRB)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24/32 SRB’s  available for the start of the Run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1" y="2852936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May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delayed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again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301208"/>
            <a:ext cx="4755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Trigger-less RO at the beginning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Possibly: all SRB’s and triggered RO in November.</a:t>
            </a:r>
          </a:p>
          <a:p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0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947" y="116632"/>
            <a:ext cx="5990853" cy="922114"/>
          </a:xfrm>
        </p:spPr>
        <p:txBody>
          <a:bodyPr/>
          <a:lstStyle/>
          <a:p>
            <a:r>
              <a:rPr lang="de-CH" dirty="0" smtClean="0"/>
              <a:t>RICH + Al Beam Pipe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Mirrors installed and aligned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Rear window closed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Suspension bar for beam pipe (installation ongoing)</a:t>
            </a:r>
          </a:p>
          <a:p>
            <a:r>
              <a:rPr lang="en-US" dirty="0" smtClean="0"/>
              <a:t>Front window closure -&gt; this week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Al- beam pipe installation in weeks 36+37.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 Beam pipe Leak test (??)</a:t>
            </a:r>
          </a:p>
          <a:p>
            <a:r>
              <a:rPr lang="en-US" dirty="0" smtClean="0"/>
              <a:t>RICH Cabling in in weeks 37+38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FE boards will be installed end September</a:t>
            </a:r>
          </a:p>
          <a:p>
            <a:r>
              <a:rPr lang="en-US" dirty="0" smtClean="0"/>
              <a:t>RICH filling, perhaps, in first week of October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661248"/>
            <a:ext cx="388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Schedule:  tight, but do-able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Risk: RO commissioning time very short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4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" y="1124744"/>
            <a:ext cx="8266664" cy="547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P</a:t>
            </a:r>
            <a:r>
              <a:rPr lang="en-US" dirty="0" smtClean="0"/>
              <a:t>ipe Suspension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D947-398B-41D6-98BC-3063F25D54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4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6222</TotalTime>
  <Words>799</Words>
  <Application>Microsoft Office PowerPoint</Application>
  <PresentationFormat>On-screen Show (4:3)</PresentationFormat>
  <Paragraphs>195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KTAG</vt:lpstr>
      <vt:lpstr>GTK</vt:lpstr>
      <vt:lpstr>CHANTI</vt:lpstr>
      <vt:lpstr>PowerPoint Presentation</vt:lpstr>
      <vt:lpstr>LAV</vt:lpstr>
      <vt:lpstr>Straw Tracker</vt:lpstr>
      <vt:lpstr>RICH + Al Beam Pipe</vt:lpstr>
      <vt:lpstr>Beam Pipe Suspension</vt:lpstr>
      <vt:lpstr>SAV</vt:lpstr>
      <vt:lpstr>PowerPoint Presentation</vt:lpstr>
      <vt:lpstr>PowerPoint Presentation</vt:lpstr>
      <vt:lpstr>LKR + LKR L0</vt:lpstr>
      <vt:lpstr>MUV</vt:lpstr>
      <vt:lpstr>Status Vacuum System </vt:lpstr>
      <vt:lpstr>PowerPoint Presentation</vt:lpstr>
      <vt:lpstr>PowerPoint Presentation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Ferdinand Hahn</dc:creator>
  <cp:lastModifiedBy>Ferdinand Hahn</cp:lastModifiedBy>
  <cp:revision>33</cp:revision>
  <dcterms:created xsi:type="dcterms:W3CDTF">2014-08-25T11:32:55Z</dcterms:created>
  <dcterms:modified xsi:type="dcterms:W3CDTF">2014-09-01T11:54:10Z</dcterms:modified>
</cp:coreProperties>
</file>