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3" r:id="rId1"/>
    <p:sldMasterId id="2147483665" r:id="rId2"/>
  </p:sldMasterIdLst>
  <p:notesMasterIdLst>
    <p:notesMasterId r:id="rId11"/>
  </p:notesMasterIdLst>
  <p:sldIdLst>
    <p:sldId id="256" r:id="rId3"/>
    <p:sldId id="286" r:id="rId4"/>
    <p:sldId id="291" r:id="rId5"/>
    <p:sldId id="288" r:id="rId6"/>
    <p:sldId id="289" r:id="rId7"/>
    <p:sldId id="290" r:id="rId8"/>
    <p:sldId id="287" r:id="rId9"/>
    <p:sldId id="292" r:id="rId10"/>
  </p:sldIdLst>
  <p:sldSz cx="9144000" cy="6858000" type="screen4x3"/>
  <p:notesSz cx="67945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wis721 LtEx BT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wis721 LtEx BT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wis721 LtEx BT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wis721 LtEx BT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wis721 LtEx B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wis721 LtEx B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wis721 LtEx B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wis721 LtEx B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wis721 LtEx BT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0066FF"/>
    <a:srgbClr val="808080"/>
    <a:srgbClr val="00FFFF"/>
    <a:srgbClr val="CC9900"/>
    <a:srgbClr val="008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29" autoAdjust="0"/>
    <p:restoredTop sz="94660"/>
  </p:normalViewPr>
  <p:slideViewPr>
    <p:cSldViewPr>
      <p:cViewPr varScale="1">
        <p:scale>
          <a:sx n="81" d="100"/>
          <a:sy n="81" d="100"/>
        </p:scale>
        <p:origin x="-102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fld id="{498D7001-DBDC-4BA0-8B71-8C8942C14BE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6603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9219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9220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Times New Roman" pitchFamily="18" charset="0"/>
              </a:endParaRPr>
            </a:p>
          </p:txBody>
        </p:sp>
        <p:grpSp>
          <p:nvGrpSpPr>
            <p:cNvPr id="9221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9222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9223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9224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9225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9226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9227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9228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9229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9230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9231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9232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US" dirty="0" smtClean="0"/>
              <a:t>06/09/11</a:t>
            </a:r>
          </a:p>
        </p:txBody>
      </p:sp>
      <p:sp>
        <p:nvSpPr>
          <p:cNvPr id="9233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US" dirty="0"/>
              <a:t>FV</a:t>
            </a:r>
          </a:p>
        </p:txBody>
      </p:sp>
      <p:sp>
        <p:nvSpPr>
          <p:cNvPr id="9234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D8E0220-65BB-42C3-AA97-7F0C487E840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23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VF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79F4D7-EE74-4C0D-8072-0E18B3D658E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16/11/09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VF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D701E5-FAE8-4E31-B984-3F30BB3CB63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16/11/09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7ADD1-3981-45E8-A855-EC43C0339029}" type="datetimeFigureOut">
              <a:rPr lang="en-US" smtClean="0"/>
              <a:pPr/>
              <a:t>8/30/2014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B9D4-0B3F-4FA4-B72D-D430B76CBF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7ADD1-3981-45E8-A855-EC43C0339029}" type="datetimeFigureOut">
              <a:rPr lang="en-US" smtClean="0"/>
              <a:pPr/>
              <a:t>8/30/2014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B9D4-0B3F-4FA4-B72D-D430B76CBF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7ADD1-3981-45E8-A855-EC43C0339029}" type="datetimeFigureOut">
              <a:rPr lang="en-US" smtClean="0"/>
              <a:pPr/>
              <a:t>8/30/2014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B9D4-0B3F-4FA4-B72D-D430B76CBF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7ADD1-3981-45E8-A855-EC43C0339029}" type="datetimeFigureOut">
              <a:rPr lang="en-US" smtClean="0"/>
              <a:pPr/>
              <a:t>8/30/2014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B9D4-0B3F-4FA4-B72D-D430B76CBF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7ADD1-3981-45E8-A855-EC43C0339029}" type="datetimeFigureOut">
              <a:rPr lang="en-US" smtClean="0"/>
              <a:pPr/>
              <a:t>8/30/2014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B9D4-0B3F-4FA4-B72D-D430B76CBF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7ADD1-3981-45E8-A855-EC43C0339029}" type="datetimeFigureOut">
              <a:rPr lang="en-US" smtClean="0"/>
              <a:pPr/>
              <a:t>8/30/2014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B9D4-0B3F-4FA4-B72D-D430B76CBF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7ADD1-3981-45E8-A855-EC43C0339029}" type="datetimeFigureOut">
              <a:rPr lang="en-US" smtClean="0"/>
              <a:pPr/>
              <a:t>8/30/2014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B9D4-0B3F-4FA4-B72D-D430B76CBF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7ADD1-3981-45E8-A855-EC43C0339029}" type="datetimeFigureOut">
              <a:rPr lang="en-US" smtClean="0"/>
              <a:pPr/>
              <a:t>8/30/2014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B9D4-0B3F-4FA4-B72D-D430B76CBF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</a:schemeClr>
                </a:solidFill>
                <a:latin typeface="Candar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itchFamily="34" charset="0"/>
              <a:buChar char="•"/>
              <a:defRPr baseline="0">
                <a:solidFill>
                  <a:schemeClr val="bg2">
                    <a:lumMod val="60000"/>
                    <a:lumOff val="40000"/>
                  </a:schemeClr>
                </a:solidFill>
                <a:latin typeface="Candara" pitchFamily="34" charset="0"/>
              </a:defRPr>
            </a:lvl1pPr>
            <a:lvl2pPr>
              <a:buFont typeface="Arial" pitchFamily="34" charset="0"/>
              <a:buChar char="•"/>
              <a:defRPr baseline="0">
                <a:solidFill>
                  <a:schemeClr val="bg2">
                    <a:lumMod val="60000"/>
                    <a:lumOff val="40000"/>
                  </a:schemeClr>
                </a:solidFill>
                <a:latin typeface="Candara" pitchFamily="34" charset="0"/>
              </a:defRPr>
            </a:lvl2pPr>
            <a:lvl3pPr>
              <a:buFont typeface="Arial" pitchFamily="34" charset="0"/>
              <a:buChar char="•"/>
              <a:defRPr baseline="0">
                <a:solidFill>
                  <a:schemeClr val="bg2">
                    <a:lumMod val="60000"/>
                    <a:lumOff val="40000"/>
                  </a:schemeClr>
                </a:solidFill>
                <a:latin typeface="Candara" pitchFamily="34" charset="0"/>
              </a:defRPr>
            </a:lvl3pPr>
            <a:lvl4pPr>
              <a:buFont typeface="Arial" pitchFamily="34" charset="0"/>
              <a:buChar char="•"/>
              <a:defRPr baseline="0">
                <a:solidFill>
                  <a:schemeClr val="bg2">
                    <a:lumMod val="60000"/>
                    <a:lumOff val="40000"/>
                  </a:schemeClr>
                </a:solidFill>
                <a:latin typeface="Candara" pitchFamily="34" charset="0"/>
              </a:defRPr>
            </a:lvl4pPr>
            <a:lvl5pPr>
              <a:buFont typeface="Arial" pitchFamily="34" charset="0"/>
              <a:buChar char="•"/>
              <a:defRPr baseline="0">
                <a:solidFill>
                  <a:schemeClr val="bg2">
                    <a:lumMod val="60000"/>
                    <a:lumOff val="40000"/>
                  </a:schemeClr>
                </a:solidFill>
                <a:latin typeface="Candar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VF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9EBDCE-C73A-4DB2-A3A2-81EF3A54C4A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24/03/10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7ADD1-3981-45E8-A855-EC43C0339029}" type="datetimeFigureOut">
              <a:rPr lang="en-US" smtClean="0"/>
              <a:pPr/>
              <a:t>8/30/2014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B9D4-0B3F-4FA4-B72D-D430B76CBF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7ADD1-3981-45E8-A855-EC43C0339029}" type="datetimeFigureOut">
              <a:rPr lang="en-US" smtClean="0"/>
              <a:pPr/>
              <a:t>8/30/2014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B9D4-0B3F-4FA4-B72D-D430B76CBF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7ADD1-3981-45E8-A855-EC43C0339029}" type="datetimeFigureOut">
              <a:rPr lang="en-US" smtClean="0"/>
              <a:pPr/>
              <a:t>8/30/2014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B9D4-0B3F-4FA4-B72D-D430B76CBF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VF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93B7A3-6098-4890-978F-1D5027A09D6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22/03/10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VF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83BB0A8-0E30-4E62-992F-3A86AA30962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22/03/10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VF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7A60E2-4E3B-41BD-9053-339DAEE7B206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22/03/10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VF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6C3B39-0D45-4561-9A48-8F6372FB71B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24/03/10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VF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E354EE-CDC2-4BD5-9943-4732308B274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24/03/10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VF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0DE01D-CF45-4EAF-BDE1-58BBD6420CE4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16/11/09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VF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4F1820-2268-44D2-804C-841BECF582F4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16/11/09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Stylus BT" pitchFamily="34" charset="0"/>
              </a:defRPr>
            </a:lvl1pPr>
          </a:lstStyle>
          <a:p>
            <a:r>
              <a:rPr lang="en-US" dirty="0"/>
              <a:t>VF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Stylus BT" pitchFamily="34" charset="0"/>
              </a:defRPr>
            </a:lvl1pPr>
          </a:lstStyle>
          <a:p>
            <a:fld id="{E0234D4A-0E30-4D68-8318-9BC483B552A4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819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hlink"/>
                </a:solidFill>
                <a:latin typeface="Arial" pitchFamily="34" charset="0"/>
              </a:endParaRPr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hlink"/>
                </a:solidFill>
                <a:latin typeface="Arial" pitchFamily="34" charset="0"/>
              </a:endParaRPr>
            </a:p>
          </p:txBody>
        </p:sp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hlink"/>
                </a:solidFill>
                <a:latin typeface="Arial" pitchFamily="34" charset="0"/>
              </a:endParaRPr>
            </a:p>
          </p:txBody>
        </p:sp>
        <p:sp>
          <p:nvSpPr>
            <p:cNvPr id="820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820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820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accent2"/>
                </a:solidFill>
                <a:latin typeface="Arial" pitchFamily="34" charset="0"/>
              </a:endParaRPr>
            </a:p>
          </p:txBody>
        </p:sp>
      </p:grpSp>
      <p:sp>
        <p:nvSpPr>
          <p:cNvPr id="820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20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Stylus BT" pitchFamily="34" charset="0"/>
              </a:defRPr>
            </a:lvl1pPr>
          </a:lstStyle>
          <a:p>
            <a:r>
              <a:rPr lang="en-US" dirty="0" smtClean="0"/>
              <a:t>06/09/11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3600" baseline="0">
          <a:solidFill>
            <a:schemeClr val="bg2">
              <a:lumMod val="75000"/>
            </a:schemeClr>
          </a:solidFill>
          <a:latin typeface="Candara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Swis721 LtEx B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Swis721 LtEx B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Swis721 LtEx B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Swis721 LtEx B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Swis721 LtEx B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Swis721 LtEx B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Swis721 LtEx B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Swis721 LtEx BT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Arial" pitchFamily="34" charset="0"/>
        <a:buChar char="•"/>
        <a:defRPr sz="2800" baseline="0">
          <a:solidFill>
            <a:schemeClr val="bg2">
              <a:lumMod val="60000"/>
              <a:lumOff val="40000"/>
            </a:schemeClr>
          </a:solidFill>
          <a:latin typeface="Candara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Arial" pitchFamily="34" charset="0"/>
        <a:buChar char="•"/>
        <a:defRPr sz="2400" b="1" baseline="0">
          <a:solidFill>
            <a:schemeClr val="bg2">
              <a:lumMod val="60000"/>
              <a:lumOff val="40000"/>
            </a:schemeClr>
          </a:solidFill>
          <a:latin typeface="Candara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Arial" pitchFamily="34" charset="0"/>
        <a:buChar char="•"/>
        <a:defRPr sz="2000" baseline="0">
          <a:solidFill>
            <a:schemeClr val="bg2">
              <a:lumMod val="60000"/>
              <a:lumOff val="40000"/>
            </a:schemeClr>
          </a:solidFill>
          <a:latin typeface="Candara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Arial" pitchFamily="34" charset="0"/>
        <a:buChar char="•"/>
        <a:defRPr baseline="0">
          <a:solidFill>
            <a:schemeClr val="bg2">
              <a:lumMod val="60000"/>
              <a:lumOff val="40000"/>
            </a:schemeClr>
          </a:solidFill>
          <a:latin typeface="Candara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Arial" pitchFamily="34" charset="0"/>
        <a:buChar char="•"/>
        <a:defRPr sz="1600" baseline="0">
          <a:solidFill>
            <a:schemeClr val="bg2">
              <a:lumMod val="60000"/>
              <a:lumOff val="40000"/>
            </a:schemeClr>
          </a:solidFill>
          <a:latin typeface="Candar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7ADD1-3981-45E8-A855-EC43C0339029}" type="datetimeFigureOut">
              <a:rPr lang="en-US" smtClean="0"/>
              <a:pPr/>
              <a:t>8/30/2014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EB9D4-0B3F-4FA4-B72D-D430B76CBF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Pierre-Yves.Buisson@cern.ch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Fabio.Corsanego@cern.ch" TargetMode="External"/><Relationship Id="rId2" Type="http://schemas.openxmlformats.org/officeDocument/2006/relationships/hyperlink" Target="mailto:Olivier.Tison@cern.c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rk.Hatch@cern.ch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01/09/14</a:t>
            </a:r>
            <a:endParaRPr lang="en-US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FV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AF99048-F409-4ED3-9789-7EE219456ED7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5920680" cy="2209800"/>
          </a:xfrm>
        </p:spPr>
        <p:txBody>
          <a:bodyPr/>
          <a:lstStyle/>
          <a:p>
            <a:r>
              <a:rPr lang="en-US" dirty="0" smtClean="0"/>
              <a:t>Safety Clearance of NA62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5357850" cy="828660"/>
          </a:xfrm>
        </p:spPr>
        <p:txBody>
          <a:bodyPr/>
          <a:lstStyle/>
          <a:p>
            <a:r>
              <a:rPr lang="en-US" sz="3200" dirty="0" smtClean="0"/>
              <a:t>Formal framework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358816" cy="4968552"/>
          </a:xfrm>
        </p:spPr>
        <p:txBody>
          <a:bodyPr/>
          <a:lstStyle/>
          <a:p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Memorandum of 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Mark Hatch / PH Departmental Safety 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Officer,  25 August 2014</a:t>
            </a:r>
          </a:p>
          <a:p>
            <a:pPr lvl="1" indent="-342900"/>
            <a:r>
              <a:rPr lang="en-US" sz="1800" dirty="0" smtClean="0"/>
              <a:t>“The </a:t>
            </a:r>
            <a:r>
              <a:rPr lang="en-US" sz="1800" dirty="0"/>
              <a:t>conventional safety clearance </a:t>
            </a:r>
            <a:r>
              <a:rPr lang="en-US" sz="1800" dirty="0" smtClean="0"/>
              <a:t>procedure for NA62 will be doing by </a:t>
            </a:r>
            <a:r>
              <a:rPr lang="en-GB" sz="1800" dirty="0"/>
              <a:t>DGS-SEE (HSE</a:t>
            </a:r>
            <a:r>
              <a:rPr lang="en-GB" sz="1800" dirty="0" smtClean="0"/>
              <a:t>)</a:t>
            </a:r>
          </a:p>
          <a:p>
            <a:pPr lvl="1"/>
            <a:r>
              <a:rPr lang="en-GB" sz="1800" dirty="0" smtClean="0"/>
              <a:t>Safety clearance</a:t>
            </a:r>
            <a:r>
              <a:rPr lang="en-GB" sz="1800" dirty="0"/>
              <a:t> f</a:t>
            </a:r>
            <a:r>
              <a:rPr lang="en-GB" sz="1800" dirty="0" smtClean="0"/>
              <a:t>or the</a:t>
            </a:r>
            <a:r>
              <a:rPr lang="en-GB" sz="1800" dirty="0"/>
              <a:t> r</a:t>
            </a:r>
            <a:r>
              <a:rPr lang="en-GB" sz="1800" dirty="0" smtClean="0"/>
              <a:t>adiological aspects shall</a:t>
            </a:r>
            <a:r>
              <a:rPr lang="en-GB" sz="1800" dirty="0"/>
              <a:t> b</a:t>
            </a:r>
            <a:r>
              <a:rPr lang="en-GB" sz="1800" dirty="0" smtClean="0"/>
              <a:t>e obtained</a:t>
            </a:r>
            <a:r>
              <a:rPr lang="en-GB" sz="1800" dirty="0"/>
              <a:t> f</a:t>
            </a:r>
            <a:r>
              <a:rPr lang="en-GB" sz="1800" dirty="0" smtClean="0"/>
              <a:t>rom the</a:t>
            </a:r>
            <a:r>
              <a:rPr lang="en-GB" sz="1800" dirty="0"/>
              <a:t> </a:t>
            </a:r>
            <a:r>
              <a:rPr lang="en-GB" sz="1800" dirty="0" smtClean="0"/>
              <a:t>DGS/RP group”</a:t>
            </a:r>
          </a:p>
          <a:p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Memorandum of 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Jonathan 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Gulley /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DGS-SEE (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EDMS 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1403899)</a:t>
            </a:r>
          </a:p>
          <a:p>
            <a:pPr lvl="1"/>
            <a:r>
              <a:rPr lang="en-GB" sz="1800" dirty="0"/>
              <a:t>This memorandum outlines the conventional Safety checks, that shall be carried </a:t>
            </a:r>
            <a:r>
              <a:rPr lang="en-GB" sz="1800" dirty="0" smtClean="0"/>
              <a:t>out </a:t>
            </a:r>
            <a:r>
              <a:rPr lang="en-GB" sz="1800" dirty="0"/>
              <a:t>in the frame of HSE Safety Clearance granted by the HSE Unit. </a:t>
            </a:r>
          </a:p>
          <a:p>
            <a:pPr lvl="1"/>
            <a:r>
              <a:rPr lang="en-GB" sz="1800" dirty="0"/>
              <a:t>Compulsory Safety checks might be required in addition to the HSE Safety Clearance.</a:t>
            </a:r>
          </a:p>
          <a:p>
            <a:pPr lvl="1"/>
            <a:r>
              <a:rPr lang="en-GB" sz="1800" dirty="0"/>
              <a:t>The HSE Safety Clearance will only be granted once all the conventional Safety checks have been successfully performed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endParaRPr lang="en-GB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9EBDCE-C73A-4DB2-A3A2-81EF3A54C4A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 smtClean="0"/>
              <a:t>01/09/14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6912768" cy="828660"/>
          </a:xfrm>
        </p:spPr>
        <p:txBody>
          <a:bodyPr/>
          <a:lstStyle/>
          <a:p>
            <a:r>
              <a:rPr lang="en-US" sz="3200" dirty="0" smtClean="0"/>
              <a:t>Three main </a:t>
            </a:r>
            <a:r>
              <a:rPr lang="en-US" sz="3200" dirty="0"/>
              <a:t>i</a:t>
            </a:r>
            <a:r>
              <a:rPr lang="en-US" sz="3200" dirty="0" smtClean="0"/>
              <a:t>nformation sources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7848872" cy="1800200"/>
          </a:xfrm>
        </p:spPr>
        <p:txBody>
          <a:bodyPr/>
          <a:lstStyle/>
          <a:p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NA62 Safety file</a:t>
            </a:r>
          </a:p>
          <a:p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Complimentary tests (with subsequent recording in Safety File) </a:t>
            </a:r>
          </a:p>
          <a:p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Specialized safety visits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9EBDCE-C73A-4DB2-A3A2-81EF3A54C4A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 smtClean="0"/>
              <a:t>01/09/14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23528" y="3645024"/>
            <a:ext cx="842493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baseline="0">
                <a:solidFill>
                  <a:schemeClr val="bg2">
                    <a:lumMod val="75000"/>
                  </a:schemeClr>
                </a:solidFill>
                <a:latin typeface="Candara" pitchFamily="34" charset="0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wis721 LtEx BT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wis721 LtEx BT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wis721 LtEx BT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wis721 LtEx B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wis721 LtEx B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wis721 LtEx B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wis721 LtEx B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wis721 LtEx BT" pitchFamily="34" charset="0"/>
              </a:defRPr>
            </a:lvl9pPr>
          </a:lstStyle>
          <a:p>
            <a:pPr eaLnBrk="1" hangingPunct="1"/>
            <a:r>
              <a:rPr lang="en-US" sz="3200" kern="0" dirty="0" smtClean="0"/>
              <a:t>Final clearance will be obtained after general safety inspection</a:t>
            </a:r>
            <a:endParaRPr lang="en-US" sz="3200" kern="0" dirty="0"/>
          </a:p>
        </p:txBody>
      </p:sp>
    </p:spTree>
    <p:extLst>
      <p:ext uri="{BB962C8B-B14F-4D97-AF65-F5344CB8AC3E}">
        <p14:creationId xmlns:p14="http://schemas.microsoft.com/office/powerpoint/2010/main" val="2208779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6912768" cy="828660"/>
          </a:xfrm>
        </p:spPr>
        <p:txBody>
          <a:bodyPr/>
          <a:lstStyle/>
          <a:p>
            <a:r>
              <a:rPr lang="en-US" sz="2800" dirty="0"/>
              <a:t>NA62 Safety </a:t>
            </a:r>
            <a:r>
              <a:rPr lang="en-US" sz="2800" dirty="0" smtClean="0"/>
              <a:t>file – rather poor state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352928" cy="5040560"/>
          </a:xfrm>
        </p:spPr>
        <p:txBody>
          <a:bodyPr/>
          <a:lstStyle/>
          <a:p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KTAG</a:t>
            </a:r>
          </a:p>
          <a:p>
            <a:pPr lvl="1"/>
            <a:r>
              <a:rPr lang="en-US" sz="2000" dirty="0" smtClean="0"/>
              <a:t>Mechanical drawing are mainly missing (just 3 files concerning support head)</a:t>
            </a:r>
          </a:p>
          <a:p>
            <a:pPr lvl="1"/>
            <a:r>
              <a:rPr lang="en-US" sz="2000" dirty="0" smtClean="0"/>
              <a:t>It is important to have a description of grounding scheme inside of </a:t>
            </a:r>
            <a:r>
              <a:rPr lang="en-GB" sz="2000" dirty="0"/>
              <a:t>Environmental </a:t>
            </a:r>
            <a:r>
              <a:rPr lang="en-GB" sz="2000" dirty="0" smtClean="0"/>
              <a:t>Enclosure</a:t>
            </a:r>
          </a:p>
          <a:p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CHANTI</a:t>
            </a:r>
          </a:p>
          <a:p>
            <a:pPr lvl="1"/>
            <a:r>
              <a:rPr lang="en-US" sz="2000" dirty="0" smtClean="0"/>
              <a:t>The file is practically empty (just one document concerning mechanical stability of vessel)</a:t>
            </a:r>
          </a:p>
          <a:p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GTK</a:t>
            </a:r>
          </a:p>
          <a:p>
            <a:pPr lvl="1"/>
            <a:r>
              <a:rPr lang="en-US" sz="2000" dirty="0" smtClean="0"/>
              <a:t>It would be nice to have drawings (or reference to drawing repository) of GTK vessels</a:t>
            </a:r>
          </a:p>
          <a:p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LAV</a:t>
            </a:r>
          </a:p>
          <a:p>
            <a:pPr lvl="1"/>
            <a:r>
              <a:rPr lang="en-US" sz="2000" dirty="0"/>
              <a:t>G</a:t>
            </a:r>
            <a:r>
              <a:rPr lang="en-US" sz="2000" dirty="0" smtClean="0"/>
              <a:t>ood </a:t>
            </a:r>
            <a:r>
              <a:rPr lang="en-US" sz="2000" dirty="0"/>
              <a:t>file – example to </a:t>
            </a:r>
            <a:r>
              <a:rPr lang="en-US" sz="2000" dirty="0" smtClean="0"/>
              <a:t>follow</a:t>
            </a:r>
            <a:endParaRPr lang="en-GB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9EBDCE-C73A-4DB2-A3A2-81EF3A54C4A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 smtClean="0"/>
              <a:t>01/09/14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576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2808312" cy="648072"/>
          </a:xfrm>
          <a:solidFill>
            <a:schemeClr val="bg1"/>
          </a:solidFill>
        </p:spPr>
        <p:txBody>
          <a:bodyPr/>
          <a:lstStyle/>
          <a:p>
            <a:r>
              <a:rPr lang="en-US" sz="2800" dirty="0"/>
              <a:t>NA62 Safety </a:t>
            </a:r>
            <a:r>
              <a:rPr lang="en-US" sz="2800" dirty="0" smtClean="0"/>
              <a:t>file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892480" cy="5256584"/>
          </a:xfrm>
        </p:spPr>
        <p:txBody>
          <a:bodyPr/>
          <a:lstStyle/>
          <a:p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Straw tracker</a:t>
            </a:r>
          </a:p>
          <a:p>
            <a:pPr lvl="1"/>
            <a:r>
              <a:rPr lang="en-US" sz="2000" dirty="0" smtClean="0"/>
              <a:t>The file is practically empty (only 3 documents concerning stacking tool)</a:t>
            </a:r>
          </a:p>
          <a:p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RICH</a:t>
            </a:r>
          </a:p>
          <a:p>
            <a:pPr lvl="1"/>
            <a:r>
              <a:rPr lang="en-US" sz="2000" dirty="0" smtClean="0"/>
              <a:t>HV splitter documentation is missing</a:t>
            </a:r>
          </a:p>
          <a:p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CHOD</a:t>
            </a:r>
          </a:p>
          <a:p>
            <a:pPr lvl="1"/>
            <a:r>
              <a:rPr lang="en-US" sz="2000" dirty="0"/>
              <a:t>The file is </a:t>
            </a:r>
            <a:r>
              <a:rPr lang="en-US" sz="2000" dirty="0" smtClean="0"/>
              <a:t>empty</a:t>
            </a:r>
          </a:p>
          <a:p>
            <a:r>
              <a:rPr lang="en-US" sz="2400" dirty="0" err="1" smtClean="0">
                <a:solidFill>
                  <a:schemeClr val="bg2">
                    <a:lumMod val="75000"/>
                  </a:schemeClr>
                </a:solidFill>
              </a:rPr>
              <a:t>LKr</a:t>
            </a:r>
            <a:endParaRPr lang="en-GB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742950" lvl="2" indent="-342900">
              <a:buSzPct val="75000"/>
            </a:pPr>
            <a:r>
              <a:rPr lang="en-US" b="1" dirty="0"/>
              <a:t>The file is </a:t>
            </a:r>
            <a:r>
              <a:rPr lang="en-US" b="1" dirty="0" smtClean="0"/>
              <a:t>empty</a:t>
            </a:r>
          </a:p>
          <a:p>
            <a:pPr marL="342900" lvl="1" indent="-342900">
              <a:buSzPct val="75000"/>
            </a:pPr>
            <a:r>
              <a:rPr lang="en-US" b="0" dirty="0" smtClean="0">
                <a:solidFill>
                  <a:schemeClr val="bg2">
                    <a:lumMod val="75000"/>
                  </a:schemeClr>
                </a:solidFill>
              </a:rPr>
              <a:t>MUV</a:t>
            </a:r>
          </a:p>
          <a:p>
            <a:pPr marL="742950" lvl="2" indent="-342900">
              <a:buSzPct val="75000"/>
            </a:pPr>
            <a:r>
              <a:rPr lang="en-US" b="1" dirty="0"/>
              <a:t>Mechanical </a:t>
            </a:r>
            <a:r>
              <a:rPr lang="en-US" b="1" dirty="0" smtClean="0"/>
              <a:t>drawings </a:t>
            </a:r>
            <a:r>
              <a:rPr lang="en-US" b="1" dirty="0"/>
              <a:t>are </a:t>
            </a:r>
            <a:r>
              <a:rPr lang="en-US" b="1" dirty="0" smtClean="0"/>
              <a:t>missing</a:t>
            </a:r>
          </a:p>
          <a:p>
            <a:pPr marL="742950" lvl="2" indent="-342900">
              <a:buSzPct val="75000"/>
            </a:pPr>
            <a:r>
              <a:rPr lang="en-US" b="1" dirty="0" smtClean="0"/>
              <a:t>Cables list is missing</a:t>
            </a:r>
          </a:p>
          <a:p>
            <a:pPr marL="342900" lvl="1" indent="-342900">
              <a:buSzPct val="75000"/>
            </a:pPr>
            <a:r>
              <a:rPr lang="en-US" b="0" dirty="0" smtClean="0">
                <a:solidFill>
                  <a:schemeClr val="bg2">
                    <a:lumMod val="75000"/>
                  </a:schemeClr>
                </a:solidFill>
              </a:rPr>
              <a:t>IRC/SAC</a:t>
            </a:r>
          </a:p>
          <a:p>
            <a:pPr marL="742950" lvl="2" indent="-342900">
              <a:buSzPct val="75000"/>
            </a:pPr>
            <a:r>
              <a:rPr lang="en-US" b="1" dirty="0"/>
              <a:t>The file is empty</a:t>
            </a:r>
          </a:p>
          <a:p>
            <a:pPr marL="742950" lvl="2" indent="-342900">
              <a:buSzPct val="75000"/>
            </a:pPr>
            <a:endParaRPr lang="en-US" b="0" dirty="0">
              <a:solidFill>
                <a:schemeClr val="bg2">
                  <a:lumMod val="75000"/>
                </a:schemeClr>
              </a:solidFill>
            </a:endParaRPr>
          </a:p>
          <a:p>
            <a:endParaRPr lang="en-GB" dirty="0" smtClean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9EBDCE-C73A-4DB2-A3A2-81EF3A54C4A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 smtClean="0"/>
              <a:t>01/09/14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461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4392488" cy="792088"/>
          </a:xfrm>
        </p:spPr>
        <p:txBody>
          <a:bodyPr/>
          <a:lstStyle/>
          <a:p>
            <a:r>
              <a:rPr lang="en-US" sz="3200" dirty="0"/>
              <a:t>Complimentary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568952" cy="1440160"/>
          </a:xfrm>
        </p:spPr>
        <p:txBody>
          <a:bodyPr/>
          <a:lstStyle/>
          <a:p>
            <a:pPr lvl="0"/>
            <a:r>
              <a:rPr lang="en-GB" dirty="0">
                <a:solidFill>
                  <a:schemeClr val="bg2">
                    <a:lumMod val="75000"/>
                  </a:schemeClr>
                </a:solidFill>
              </a:rPr>
              <a:t>Proof test of piping </a:t>
            </a:r>
            <a:r>
              <a:rPr lang="en-GB" dirty="0" smtClean="0"/>
              <a:t>– </a:t>
            </a:r>
            <a:r>
              <a:rPr lang="en-GB" b="1" dirty="0"/>
              <a:t>CEDAR piping </a:t>
            </a:r>
            <a:endParaRPr lang="en-GB" b="1" dirty="0" smtClean="0"/>
          </a:p>
          <a:p>
            <a:pPr marL="400050" lvl="1" indent="0">
              <a:buNone/>
            </a:pPr>
            <a:r>
              <a:rPr lang="en-GB" dirty="0" smtClean="0">
                <a:solidFill>
                  <a:schemeClr val="bg2">
                    <a:lumMod val="75000"/>
                  </a:schemeClr>
                </a:solidFill>
              </a:rPr>
              <a:t>Participation of the HSE (</a:t>
            </a:r>
            <a:r>
              <a:rPr lang="en-GB" u="sng" dirty="0" smtClean="0">
                <a:solidFill>
                  <a:schemeClr val="bg2">
                    <a:lumMod val="75000"/>
                  </a:schemeClr>
                </a:solidFill>
                <a:hlinkClick r:id="rId2"/>
              </a:rPr>
              <a:t>Pierre-Yves.Buisson@cern.ch</a:t>
            </a:r>
            <a:r>
              <a:rPr lang="en-GB" dirty="0" smtClean="0"/>
              <a:t>)</a:t>
            </a:r>
            <a:endParaRPr lang="en-GB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9EBDCE-C73A-4DB2-A3A2-81EF3A54C4A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 smtClean="0"/>
              <a:t>01/09/14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394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10" y="476672"/>
            <a:ext cx="4464496" cy="828660"/>
          </a:xfrm>
        </p:spPr>
        <p:txBody>
          <a:bodyPr/>
          <a:lstStyle/>
          <a:p>
            <a:r>
              <a:rPr lang="en-US" sz="3200" dirty="0"/>
              <a:t>Specialized safety visits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352928" cy="4680520"/>
          </a:xfrm>
        </p:spPr>
        <p:txBody>
          <a:bodyPr/>
          <a:lstStyle/>
          <a:p>
            <a:r>
              <a:rPr lang="en-US" sz="2000" dirty="0" smtClean="0"/>
              <a:t>Electrical safety visit 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(second or third week of September) - </a:t>
            </a:r>
            <a:r>
              <a:rPr lang="en-GB" sz="2000" dirty="0">
                <a:solidFill>
                  <a:schemeClr val="bg2">
                    <a:lumMod val="75000"/>
                  </a:schemeClr>
                </a:solidFill>
              </a:rPr>
              <a:t>Participation of the HSE Unit (</a:t>
            </a:r>
            <a:r>
              <a:rPr lang="en-GB" sz="2000" dirty="0">
                <a:solidFill>
                  <a:schemeClr val="bg2">
                    <a:lumMod val="75000"/>
                  </a:schemeClr>
                </a:solidFill>
                <a:hlinkClick r:id="rId2"/>
              </a:rPr>
              <a:t>Olivier.Tison@cern.ch</a:t>
            </a:r>
            <a:r>
              <a:rPr lang="en-GB" sz="2000" dirty="0" smtClean="0">
                <a:solidFill>
                  <a:schemeClr val="bg2">
                    <a:lumMod val="75000"/>
                  </a:schemeClr>
                </a:solidFill>
              </a:rPr>
              <a:t>). </a:t>
            </a:r>
          </a:p>
          <a:p>
            <a:pPr marL="400050" lvl="1" indent="0">
              <a:buNone/>
            </a:pPr>
            <a:r>
              <a:rPr lang="en-GB" sz="2000" b="0" dirty="0" smtClean="0"/>
              <a:t>Please:</a:t>
            </a:r>
          </a:p>
          <a:p>
            <a:pPr lvl="1"/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</a:rPr>
              <a:t>Upload to Safety file your Cable list + description of custom </a:t>
            </a:r>
            <a:r>
              <a:rPr lang="en-US" sz="1600" dirty="0">
                <a:solidFill>
                  <a:schemeClr val="bg2">
                    <a:lumMod val="75000"/>
                  </a:schemeClr>
                </a:solidFill>
              </a:rPr>
              <a:t>made electrical 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</a:rPr>
              <a:t>equipment </a:t>
            </a:r>
          </a:p>
          <a:p>
            <a:pPr lvl="1"/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</a:rPr>
              <a:t>Ground your detector, equipment and metal structures around</a:t>
            </a:r>
            <a:endParaRPr lang="en-US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n-GB" sz="2000" dirty="0"/>
              <a:t>Fire inspection of the experimental area </a:t>
            </a:r>
            <a:r>
              <a:rPr lang="en-GB" sz="2000" dirty="0" smtClean="0">
                <a:solidFill>
                  <a:schemeClr val="bg2">
                    <a:lumMod val="75000"/>
                  </a:schemeClr>
                </a:solidFill>
              </a:rPr>
              <a:t>(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second week 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</a:rPr>
              <a:t>of September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) - </a:t>
            </a:r>
            <a:r>
              <a:rPr lang="en-GB" sz="2000" dirty="0">
                <a:solidFill>
                  <a:schemeClr val="bg2">
                    <a:lumMod val="75000"/>
                  </a:schemeClr>
                </a:solidFill>
              </a:rPr>
              <a:t>Participation of the HSE (</a:t>
            </a:r>
            <a:r>
              <a:rPr lang="en-GB" sz="2000" dirty="0">
                <a:solidFill>
                  <a:schemeClr val="bg2">
                    <a:lumMod val="75000"/>
                  </a:schemeClr>
                </a:solidFill>
                <a:hlinkClick r:id="rId3"/>
              </a:rPr>
              <a:t>Fabio.Corsanego@cern.ch</a:t>
            </a:r>
            <a:r>
              <a:rPr lang="en-GB" sz="2000" dirty="0" smtClean="0">
                <a:solidFill>
                  <a:schemeClr val="bg2">
                    <a:lumMod val="75000"/>
                  </a:schemeClr>
                </a:solidFill>
              </a:rPr>
              <a:t>). </a:t>
            </a:r>
          </a:p>
          <a:p>
            <a:pPr marL="400050" lvl="1" indent="0">
              <a:buNone/>
            </a:pPr>
            <a:r>
              <a:rPr lang="en-GB" sz="2000" b="0" dirty="0" smtClean="0"/>
              <a:t>Please</a:t>
            </a:r>
            <a:r>
              <a:rPr lang="en-GB" sz="2000" b="0" dirty="0" smtClean="0">
                <a:solidFill>
                  <a:schemeClr val="bg2">
                    <a:lumMod val="75000"/>
                  </a:schemeClr>
                </a:solidFill>
              </a:rPr>
              <a:t>:</a:t>
            </a:r>
          </a:p>
          <a:p>
            <a:pPr lvl="1" indent="-342900"/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</a:rPr>
              <a:t>Clean area from combustible material</a:t>
            </a:r>
          </a:p>
          <a:p>
            <a:r>
              <a:rPr lang="en-GB" sz="2000" dirty="0" smtClean="0"/>
              <a:t>General Safety pre-visit </a:t>
            </a:r>
            <a:r>
              <a:rPr lang="en-GB" sz="2000" dirty="0" smtClean="0">
                <a:solidFill>
                  <a:schemeClr val="bg2">
                    <a:lumMod val="75000"/>
                  </a:schemeClr>
                </a:solidFill>
              </a:rPr>
              <a:t>(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second week of September) - </a:t>
            </a:r>
            <a:r>
              <a:rPr lang="en-GB" sz="2000" dirty="0" smtClean="0">
                <a:solidFill>
                  <a:schemeClr val="bg2">
                    <a:lumMod val="75000"/>
                  </a:schemeClr>
                </a:solidFill>
              </a:rPr>
              <a:t>Participation of the PH DSO Office (</a:t>
            </a:r>
            <a:r>
              <a:rPr lang="en-GB" sz="2000" dirty="0" smtClean="0">
                <a:solidFill>
                  <a:schemeClr val="bg2">
                    <a:lumMod val="75000"/>
                  </a:schemeClr>
                </a:solidFill>
                <a:hlinkClick r:id="rId4"/>
              </a:rPr>
              <a:t>Mark.Hatch@cern.ch</a:t>
            </a:r>
            <a:r>
              <a:rPr lang="en-GB" sz="2000" dirty="0" smtClean="0">
                <a:solidFill>
                  <a:schemeClr val="bg2">
                    <a:lumMod val="75000"/>
                  </a:schemeClr>
                </a:solidFill>
              </a:rPr>
              <a:t>). </a:t>
            </a:r>
          </a:p>
          <a:p>
            <a:pPr marL="400050" lvl="1" indent="0">
              <a:buNone/>
            </a:pPr>
            <a:r>
              <a:rPr lang="en-GB" sz="2000" b="0" dirty="0"/>
              <a:t>Please:</a:t>
            </a:r>
          </a:p>
          <a:p>
            <a:pPr lvl="1" indent="-342900"/>
            <a:r>
              <a:rPr lang="en-US" sz="1600" dirty="0">
                <a:solidFill>
                  <a:schemeClr val="bg2">
                    <a:lumMod val="75000"/>
                  </a:schemeClr>
                </a:solidFill>
              </a:rPr>
              <a:t>Clean area from 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</a:rPr>
              <a:t>any unused objects</a:t>
            </a:r>
            <a:endParaRPr lang="en-US" sz="1600" dirty="0">
              <a:solidFill>
                <a:schemeClr val="bg2">
                  <a:lumMod val="75000"/>
                </a:schemeClr>
              </a:solidFill>
            </a:endParaRPr>
          </a:p>
          <a:p>
            <a:endParaRPr lang="en-US" sz="2000" dirty="0" smtClean="0">
              <a:solidFill>
                <a:schemeClr val="bg2">
                  <a:lumMod val="75000"/>
                </a:schemeClr>
              </a:solidFill>
            </a:endParaRPr>
          </a:p>
          <a:p>
            <a:endParaRPr lang="en-US" sz="24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9EBDCE-C73A-4DB2-A3A2-81EF3A54C4A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 smtClean="0"/>
              <a:t>01/09/14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016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9EBDCE-C73A-4DB2-A3A2-81EF3A54C4A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 smtClean="0"/>
              <a:t>01/09/14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35082" y="1484784"/>
            <a:ext cx="87129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baseline="0">
                <a:solidFill>
                  <a:schemeClr val="bg2">
                    <a:lumMod val="75000"/>
                  </a:schemeClr>
                </a:solidFill>
                <a:latin typeface="Candara" pitchFamily="34" charset="0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wis721 LtEx BT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wis721 LtEx BT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wis721 LtEx BT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wis721 LtEx B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wis721 LtEx B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wis721 LtEx B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wis721 LtEx B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wis721 LtEx BT" pitchFamily="34" charset="0"/>
              </a:defRPr>
            </a:lvl9pPr>
          </a:lstStyle>
          <a:p>
            <a:pPr algn="ctr" eaLnBrk="1" hangingPunct="1"/>
            <a:r>
              <a:rPr lang="en-US" sz="3200" kern="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Clearance safety </a:t>
            </a:r>
            <a:r>
              <a:rPr lang="en-US" sz="3200" kern="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i</a:t>
            </a:r>
            <a:r>
              <a:rPr lang="en-US" sz="3200" kern="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nspection</a:t>
            </a:r>
            <a:r>
              <a:rPr lang="en-US" sz="3200" kern="0" dirty="0" smtClean="0"/>
              <a:t> </a:t>
            </a:r>
            <a:r>
              <a:rPr lang="en-US" sz="3200" kern="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is expected around 20 September </a:t>
            </a:r>
            <a:endParaRPr lang="en-US" sz="3200" kern="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-34694" y="3525571"/>
            <a:ext cx="925252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baseline="0">
                <a:solidFill>
                  <a:schemeClr val="bg2">
                    <a:lumMod val="75000"/>
                  </a:schemeClr>
                </a:solidFill>
                <a:latin typeface="Candara" pitchFamily="34" charset="0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wis721 LtEx BT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wis721 LtEx BT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wis721 LtEx BT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wis721 LtEx B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wis721 LtEx B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wis721 LtEx B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wis721 LtEx B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wis721 LtEx BT" pitchFamily="34" charset="0"/>
              </a:defRPr>
            </a:lvl9pPr>
          </a:lstStyle>
          <a:p>
            <a:pPr algn="ctr" eaLnBrk="1" hangingPunct="1"/>
            <a:r>
              <a:rPr lang="en-US" sz="3200" kern="0" dirty="0" smtClean="0"/>
              <a:t>Don’t forget to remove from TCC8/ECN3 all your tools, temporarily equipment, personal objects, etc., before the first beam on 6 October</a:t>
            </a:r>
            <a:endParaRPr lang="en-US" sz="3200" kern="0" dirty="0"/>
          </a:p>
        </p:txBody>
      </p:sp>
    </p:spTree>
    <p:extLst>
      <p:ext uri="{BB962C8B-B14F-4D97-AF65-F5344CB8AC3E}">
        <p14:creationId xmlns:p14="http://schemas.microsoft.com/office/powerpoint/2010/main" val="106019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Swis721 LtEx BT"/>
        <a:ea typeface=""/>
        <a:cs typeface=""/>
      </a:majorFont>
      <a:minorFont>
        <a:latin typeface="Swis721 LtEx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wis721 LtEx B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wis721 LtEx BT" pitchFamily="34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9873</TotalTime>
  <Words>445</Words>
  <Application>Microsoft Office PowerPoint</Application>
  <PresentationFormat>On-screen Show (4:3)</PresentationFormat>
  <Paragraphs>78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Pixel</vt:lpstr>
      <vt:lpstr>Custom Design</vt:lpstr>
      <vt:lpstr>Safety Clearance of NA62</vt:lpstr>
      <vt:lpstr>Formal framework</vt:lpstr>
      <vt:lpstr>Three main information sources</vt:lpstr>
      <vt:lpstr>NA62 Safety file – rather poor state</vt:lpstr>
      <vt:lpstr>NA62 Safety file </vt:lpstr>
      <vt:lpstr>Complimentary tests</vt:lpstr>
      <vt:lpstr>Specialized safety visits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Straw permeation</dc:title>
  <dc:creator>Falaleev</dc:creator>
  <cp:lastModifiedBy>A</cp:lastModifiedBy>
  <cp:revision>120</cp:revision>
  <dcterms:created xsi:type="dcterms:W3CDTF">2009-09-15T15:13:57Z</dcterms:created>
  <dcterms:modified xsi:type="dcterms:W3CDTF">2014-08-30T18:06:44Z</dcterms:modified>
</cp:coreProperties>
</file>