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6" r:id="rId4"/>
    <p:sldId id="276" r:id="rId5"/>
    <p:sldId id="275" r:id="rId6"/>
    <p:sldId id="270" r:id="rId7"/>
    <p:sldId id="271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Mazzitell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 varScale="1">
        <p:scale>
          <a:sx n="90" d="100"/>
          <a:sy n="90" d="100"/>
        </p:scale>
        <p:origin x="-2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CPU* (Numero)</c:v>
                </c:pt>
                <c:pt idx="1">
                  <c:v>Memory (GB)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144.0</c:v>
                </c:pt>
                <c:pt idx="1">
                  <c:v>288.0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CPU* (Numero)</c:v>
                </c:pt>
                <c:pt idx="1">
                  <c:v>Memory (GB)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24.0</c:v>
                </c:pt>
                <c:pt idx="1">
                  <c:v>24.02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0525896"/>
        <c:axId val="2083068584"/>
      </c:barChart>
      <c:catAx>
        <c:axId val="-2130525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83068584"/>
        <c:crosses val="autoZero"/>
        <c:auto val="1"/>
        <c:lblAlgn val="ctr"/>
        <c:lblOffset val="100"/>
        <c:noMultiLvlLbl val="0"/>
      </c:catAx>
      <c:valAx>
        <c:axId val="2083068584"/>
        <c:scaling>
          <c:orientation val="minMax"/>
          <c:max val="32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0525896"/>
        <c:crosses val="autoZero"/>
        <c:crossBetween val="between"/>
        <c:majorUnit val="32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CPU* (Numero)</c:v>
                </c:pt>
                <c:pt idx="1">
                  <c:v>Memory (GB)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35.0</c:v>
                </c:pt>
                <c:pt idx="1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CPU* (Numero)</c:v>
                </c:pt>
                <c:pt idx="1">
                  <c:v>Memory (GB)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61.0</c:v>
                </c:pt>
                <c:pt idx="1">
                  <c:v>93.5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3409480"/>
        <c:axId val="2083059960"/>
      </c:barChart>
      <c:catAx>
        <c:axId val="-205340948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3059960"/>
        <c:crosses val="autoZero"/>
        <c:auto val="1"/>
        <c:lblAlgn val="ctr"/>
        <c:lblOffset val="100"/>
        <c:noMultiLvlLbl val="0"/>
      </c:catAx>
      <c:valAx>
        <c:axId val="2083059960"/>
        <c:scaling>
          <c:orientation val="minMax"/>
          <c:max val="20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3409480"/>
        <c:crosses val="autoZero"/>
        <c:crossBetween val="between"/>
        <c:majorUnit val="16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Type</a:t>
            </a:r>
            <a:r>
              <a:rPr lang="en-US" baseline="0" dirty="0" smtClean="0"/>
              <a:t> s</a:t>
            </a:r>
            <a:r>
              <a:rPr lang="en-US" dirty="0" smtClean="0"/>
              <a:t>torage (GB)</a:t>
            </a:r>
            <a:endParaRPr lang="en-US" dirty="0"/>
          </a:p>
        </c:rich>
      </c:tx>
      <c:layout>
        <c:manualLayout>
          <c:xMode val="edge"/>
          <c:yMode val="edge"/>
          <c:x val="0.223270458342004"/>
          <c:y val="0.072048064978280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Storage</c:v>
                </c:pt>
              </c:strCache>
            </c:strRef>
          </c:tx>
          <c:dLbls>
            <c:dLbl>
              <c:idx val="1"/>
              <c:layout>
                <c:manualLayout>
                  <c:x val="0.161438210756484"/>
                  <c:y val="-0.240401295910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CX4-240</c:v>
                </c:pt>
                <c:pt idx="1">
                  <c:v>Hitachi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1024.0</c:v>
                </c:pt>
                <c:pt idx="1">
                  <c:v>3304.0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580442291811"/>
          <c:y val="0.357542820630853"/>
          <c:w val="0.223492633792767"/>
          <c:h val="0.2471862691307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Owner (GB)</a:t>
            </a:r>
            <a:endParaRPr lang="en-US" dirty="0"/>
          </a:p>
        </c:rich>
      </c:tx>
      <c:layout>
        <c:manualLayout>
          <c:xMode val="edge"/>
          <c:yMode val="edge"/>
          <c:x val="0.308344113700545"/>
          <c:y val="0.073579540714320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Owner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5334040754973"/>
                  <c:y val="-0.0614226640431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superB</c:v>
                </c:pt>
                <c:pt idx="1">
                  <c:v>DA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1739.0</c:v>
                </c:pt>
                <c:pt idx="1">
                  <c:v>2589.0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365151987751"/>
          <c:y val="0.382473060128008"/>
          <c:w val="0.199124446409317"/>
          <c:h val="0.2471862691307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Occupancy (GB)</a:t>
            </a:r>
          </a:p>
        </c:rich>
      </c:tx>
      <c:layout>
        <c:manualLayout>
          <c:xMode val="edge"/>
          <c:yMode val="edge"/>
          <c:x val="0.298419464932293"/>
          <c:y val="0.04852332835855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0551876335232505"/>
                  <c:y val="0.133254790632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564524662385"/>
                  <c:y val="-0.210487015243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Contolli </c:v>
                </c:pt>
                <c:pt idx="1">
                  <c:v>DA</c:v>
                </c:pt>
                <c:pt idx="2">
                  <c:v>Free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592.0</c:v>
                </c:pt>
                <c:pt idx="1">
                  <c:v>2368.0</c:v>
                </c:pt>
                <c:pt idx="2">
                  <c:v>1368.0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458530244407"/>
          <c:y val="0.336195558407277"/>
          <c:w val="0.215508011832825"/>
          <c:h val="0.373288651484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48DEC-534D-C440-AE68-F2C8D7EF693C}" type="datetime1">
              <a:rPr lang="en-US" smtClean="0"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F44E-23D8-0C4E-86B6-8B9331E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3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9BB2-8A0B-C94F-A0DB-0264C5EB86FB}" type="datetime1">
              <a:rPr lang="en-US" smtClean="0"/>
              <a:t>12/13/13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7B2D-CC31-F54A-B9FD-22D79BA7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1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7B2D-CC31-F54A-B9FD-22D79BA720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bibbola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841"/>
            <a:ext cx="1017963" cy="7591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5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13/12/13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14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5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77EA-3B27-A04B-900A-B34EA12A03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eader.jpg"/>
          <p:cNvPicPr>
            <a:picLocks noChangeAspect="1"/>
          </p:cNvPicPr>
          <p:nvPr userDrawn="1"/>
        </p:nvPicPr>
        <p:blipFill>
          <a:blip r:embed="rId1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5" Type="http://schemas.openxmlformats.org/officeDocument/2006/relationships/image" Target="../media/image5.gif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uxblad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21" y="4733461"/>
            <a:ext cx="2110733" cy="2110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9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DA e </a:t>
            </a:r>
            <a:r>
              <a:rPr lang="en-US" b="1" dirty="0" err="1" smtClean="0">
                <a:solidFill>
                  <a:srgbClr val="000000"/>
                </a:solidFill>
              </a:rPr>
              <a:t>controlli</a:t>
            </a:r>
            <a:r>
              <a:rPr lang="en-US" b="1" dirty="0" smtClean="0">
                <a:solidFill>
                  <a:srgbClr val="000000"/>
                </a:solidFill>
              </a:rPr>
              <a:t> DAFNE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17136"/>
            <a:ext cx="8229600" cy="529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Riccardo Gargana</a:t>
            </a:r>
          </a:p>
          <a:p>
            <a:pPr algn="r"/>
            <a:r>
              <a:rPr lang="en-US" dirty="0" smtClean="0"/>
              <a:t>  </a:t>
            </a:r>
            <a:r>
              <a:rPr lang="en-US" dirty="0" err="1" smtClean="0"/>
              <a:t>Frascati</a:t>
            </a:r>
            <a:r>
              <a:rPr lang="en-US" dirty="0" smtClean="0"/>
              <a:t> 13/12/2013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362" y="1701382"/>
            <a:ext cx="2998838" cy="128459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5820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r>
              <a:rPr lang="en-US" dirty="0" smtClean="0"/>
              <a:t>/12/</a:t>
            </a:r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Picture 3" descr="dafnevie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89" y="4312051"/>
            <a:ext cx="4010155" cy="1689485"/>
          </a:xfrm>
          <a:prstGeom prst="rect">
            <a:avLst/>
          </a:prstGeom>
        </p:spPr>
      </p:pic>
      <p:pic>
        <p:nvPicPr>
          <p:cNvPr id="5" name="Picture 4" descr="logolnf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66" y="1883834"/>
            <a:ext cx="2192867" cy="15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Amministrazione</a:t>
            </a:r>
            <a:r>
              <a:rPr lang="en-US" dirty="0" smtClean="0"/>
              <a:t> </a:t>
            </a:r>
            <a:r>
              <a:rPr lang="en-US" smtClean="0"/>
              <a:t>e </a:t>
            </a:r>
            <a:r>
              <a:rPr lang="en-US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 err="1" smtClean="0"/>
              <a:t>Spacewalk</a:t>
            </a:r>
            <a:r>
              <a:rPr lang="it-IT" dirty="0" smtClean="0"/>
              <a:t> è una soluzione per la gestione di sistemi open source Linux. Con </a:t>
            </a:r>
            <a:r>
              <a:rPr lang="it-IT" dirty="0" err="1" smtClean="0"/>
              <a:t>Spacewalk</a:t>
            </a:r>
            <a:r>
              <a:rPr lang="it-IT" dirty="0" smtClean="0"/>
              <a:t> è possibile organizzare i contenuti software su sistemi Redhat e derivati con Fedora, </a:t>
            </a:r>
            <a:r>
              <a:rPr lang="it-IT" dirty="0" err="1" smtClean="0"/>
              <a:t>CentOS</a:t>
            </a:r>
            <a:r>
              <a:rPr lang="it-IT" dirty="0" smtClean="0"/>
              <a:t> e </a:t>
            </a:r>
            <a:r>
              <a:rPr lang="it-IT" dirty="0" err="1" smtClean="0"/>
              <a:t>Scientific</a:t>
            </a:r>
            <a:r>
              <a:rPr lang="it-IT" dirty="0" smtClean="0"/>
              <a:t> Linux,  gestendo la distribuzione degli aggiornamenti e consentendo di vedere il livello di aggiornamento di ciascun sistema controllato. Una interfaccia web centrale consente la visualizzazione dei sistemi, lo stato di aggiornamento del software associato e avviando azioni di aggiornamento quando richiesto.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Spacewalk</a:t>
            </a:r>
            <a:r>
              <a:rPr lang="it-IT" dirty="0" smtClean="0"/>
              <a:t> fornisce funzionalità di </a:t>
            </a:r>
            <a:r>
              <a:rPr lang="it-IT" dirty="0" err="1" smtClean="0"/>
              <a:t>provisioning</a:t>
            </a:r>
            <a:r>
              <a:rPr lang="it-IT" dirty="0" smtClean="0"/>
              <a:t> e di monitoraggio, che consente di gestire i sistemi in tutto il loro ciclo di vita. Attraverso il </a:t>
            </a:r>
            <a:r>
              <a:rPr lang="it-IT" dirty="0" err="1" smtClean="0"/>
              <a:t>provisioning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 err="1" smtClean="0"/>
              <a:t>Spacewalk</a:t>
            </a:r>
            <a:r>
              <a:rPr lang="it-IT" dirty="0" smtClean="0"/>
              <a:t> fornisce il </a:t>
            </a:r>
            <a:r>
              <a:rPr lang="it-IT" dirty="0" err="1" smtClean="0"/>
              <a:t>kickstart</a:t>
            </a:r>
            <a:r>
              <a:rPr lang="it-IT" dirty="0" smtClean="0"/>
              <a:t> del sistemi sul quale fare   </a:t>
            </a:r>
            <a:r>
              <a:rPr lang="it-IT" dirty="0" err="1" smtClean="0"/>
              <a:t>provisioning</a:t>
            </a:r>
            <a:r>
              <a:rPr lang="it-IT" dirty="0" smtClean="0"/>
              <a:t> e gestisce la distribuire dei file di configurazione. La funzione di monitoraggio consente di visualizzare dello stato di off dei sistemi affiancando il loro stato di aggiornamento. </a:t>
            </a:r>
            <a:r>
              <a:rPr lang="it-IT" dirty="0" err="1" smtClean="0"/>
              <a:t>Spacewalk</a:t>
            </a:r>
            <a:r>
              <a:rPr lang="it-IT" dirty="0" smtClean="0"/>
              <a:t> ha anche la funzionalità di virtualizzazione per consentire il </a:t>
            </a:r>
            <a:r>
              <a:rPr lang="it-IT" dirty="0" err="1" smtClean="0"/>
              <a:t>provisioning</a:t>
            </a:r>
            <a:r>
              <a:rPr lang="it-IT" dirty="0" smtClean="0"/>
              <a:t>, controllo, gestione e monitoraggio di macchine virtuali in KVM e </a:t>
            </a:r>
            <a:r>
              <a:rPr lang="it-IT" dirty="0" err="1" smtClean="0"/>
              <a:t>Xen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Spacewalk</a:t>
            </a:r>
            <a:endParaRPr lang="en-US" dirty="0"/>
          </a:p>
        </p:txBody>
      </p:sp>
      <p:pic>
        <p:nvPicPr>
          <p:cNvPr id="7" name="Content Placeholder 6" descr="Screen Shot 2013-12-11 at 10.54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b="8694"/>
          <a:stretch>
            <a:fillRect/>
          </a:stretch>
        </p:blipFill>
        <p:spPr>
          <a:xfrm>
            <a:off x="457200" y="1600200"/>
            <a:ext cx="8125112" cy="44684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7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Spacewalk + Cobbler + </a:t>
            </a:r>
            <a:r>
              <a:rPr lang="en-US" dirty="0" err="1" smtClean="0"/>
              <a:t>Koan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’uso</a:t>
            </a:r>
            <a:r>
              <a:rPr lang="en-US" dirty="0" smtClean="0"/>
              <a:t> </a:t>
            </a:r>
            <a:r>
              <a:rPr lang="en-US" dirty="0" err="1" smtClean="0"/>
              <a:t>congiunto</a:t>
            </a:r>
            <a:r>
              <a:rPr lang="en-US" dirty="0"/>
              <a:t> </a:t>
            </a:r>
            <a:r>
              <a:rPr lang="en-US" dirty="0" smtClean="0"/>
              <a:t>di Cobbler e Spacewalk mi ha </a:t>
            </a:r>
            <a:r>
              <a:rPr lang="en-US" dirty="0" err="1" smtClean="0"/>
              <a:t>permesso</a:t>
            </a:r>
            <a:r>
              <a:rPr lang="en-US" dirty="0" smtClean="0"/>
              <a:t> di </a:t>
            </a:r>
            <a:r>
              <a:rPr lang="en-US" dirty="0" err="1" smtClean="0"/>
              <a:t>automatizzare</a:t>
            </a:r>
            <a:r>
              <a:rPr lang="en-US" dirty="0" smtClean="0"/>
              <a:t> e </a:t>
            </a:r>
            <a:r>
              <a:rPr lang="en-US" dirty="0" err="1" smtClean="0"/>
              <a:t>facilitare</a:t>
            </a:r>
            <a:r>
              <a:rPr lang="en-US" dirty="0" smtClean="0"/>
              <a:t>  le </a:t>
            </a:r>
            <a:r>
              <a:rPr lang="en-US" dirty="0" err="1" smtClean="0"/>
              <a:t>installalazione</a:t>
            </a:r>
            <a:r>
              <a:rPr lang="en-US" dirty="0" smtClean="0"/>
              <a:t> di </a:t>
            </a:r>
            <a:r>
              <a:rPr lang="en-US" dirty="0" err="1" smtClean="0"/>
              <a:t>macchine</a:t>
            </a:r>
            <a:r>
              <a:rPr lang="en-US" dirty="0" smtClean="0"/>
              <a:t> (</a:t>
            </a:r>
            <a:r>
              <a:rPr lang="en-US" dirty="0" err="1" smtClean="0"/>
              <a:t>fisiche</a:t>
            </a:r>
            <a:r>
              <a:rPr lang="en-US" dirty="0" smtClean="0"/>
              <a:t> e </a:t>
            </a:r>
            <a:r>
              <a:rPr lang="en-US" dirty="0" err="1" smtClean="0"/>
              <a:t>virtuali</a:t>
            </a:r>
            <a:r>
              <a:rPr lang="en-US" dirty="0" smtClean="0"/>
              <a:t>) </a:t>
            </a:r>
            <a:r>
              <a:rPr lang="en-US" dirty="0" err="1" smtClean="0"/>
              <a:t>su</a:t>
            </a:r>
            <a:r>
              <a:rPr lang="en-US" dirty="0" smtClean="0"/>
              <a:t> network.</a:t>
            </a:r>
          </a:p>
          <a:p>
            <a:endParaRPr lang="en-US" dirty="0"/>
          </a:p>
          <a:p>
            <a:r>
              <a:rPr lang="en-US" dirty="0" err="1" smtClean="0"/>
              <a:t>Infine</a:t>
            </a:r>
            <a:r>
              <a:rPr lang="en-US" dirty="0" smtClean="0"/>
              <a:t> </a:t>
            </a:r>
            <a:r>
              <a:rPr lang="en-US" dirty="0" err="1" smtClean="0"/>
              <a:t>l’aggiunta</a:t>
            </a:r>
            <a:r>
              <a:rPr lang="en-US" dirty="0" smtClean="0"/>
              <a:t> di KOAN </a:t>
            </a:r>
            <a:r>
              <a:rPr lang="en-US" dirty="0" err="1" smtClean="0"/>
              <a:t>sugli</a:t>
            </a:r>
            <a:r>
              <a:rPr lang="en-US" dirty="0" smtClean="0"/>
              <a:t> Hypervisor </a:t>
            </a:r>
            <a:r>
              <a:rPr lang="en-US" dirty="0" err="1" smtClean="0"/>
              <a:t>velocizza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provisioning di </a:t>
            </a:r>
            <a:r>
              <a:rPr lang="en-US" dirty="0" err="1" smtClean="0"/>
              <a:t>macchine</a:t>
            </a:r>
            <a:r>
              <a:rPr lang="en-US" dirty="0" smtClean="0"/>
              <a:t> </a:t>
            </a:r>
            <a:r>
              <a:rPr lang="en-US" dirty="0" err="1" smtClean="0"/>
              <a:t>virtuali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r>
              <a:rPr lang="en-US" dirty="0" smtClean="0"/>
              <a:t> di </a:t>
            </a:r>
            <a:r>
              <a:rPr lang="en-US" dirty="0" err="1" smtClean="0"/>
              <a:t>virtualizzazione</a:t>
            </a:r>
            <a:r>
              <a:rPr lang="en-US" dirty="0" smtClean="0"/>
              <a:t> diverse </a:t>
            </a:r>
            <a:r>
              <a:rPr lang="en-US" dirty="0" err="1" smtClean="0"/>
              <a:t>quali</a:t>
            </a:r>
            <a:r>
              <a:rPr lang="en-US" dirty="0" smtClean="0"/>
              <a:t> XEN, KVM e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versione</a:t>
            </a:r>
            <a:r>
              <a:rPr lang="en-US" dirty="0" smtClean="0"/>
              <a:t> di </a:t>
            </a:r>
            <a:r>
              <a:rPr lang="en-US" dirty="0" err="1" smtClean="0"/>
              <a:t>VMWare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Cobbler + KOAN</a:t>
            </a:r>
            <a:endParaRPr lang="en-US" dirty="0"/>
          </a:p>
        </p:txBody>
      </p:sp>
      <p:pic>
        <p:nvPicPr>
          <p:cNvPr id="7" name="Content Placeholder 6" descr="Screen Shot 2013-12-12 at 8.41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48" r="-29248"/>
          <a:stretch>
            <a:fillRect/>
          </a:stretch>
        </p:blipFill>
        <p:spPr>
          <a:xfrm>
            <a:off x="668338" y="1577975"/>
            <a:ext cx="812323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889" y="1919111"/>
            <a:ext cx="17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Profilo</a:t>
            </a:r>
            <a:r>
              <a:rPr lang="en-US" dirty="0" smtClean="0"/>
              <a:t> cobbler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6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Cobbler + KOAN (2)</a:t>
            </a:r>
            <a:endParaRPr lang="en-US" dirty="0"/>
          </a:p>
        </p:txBody>
      </p:sp>
      <p:pic>
        <p:nvPicPr>
          <p:cNvPr id="7" name="Content Placeholder 6" descr="Screen Shot 2013-12-12 at 8.40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82" b="-35982"/>
          <a:stretch>
            <a:fillRect/>
          </a:stretch>
        </p:blipFill>
        <p:spPr>
          <a:xfrm>
            <a:off x="1749778" y="479778"/>
            <a:ext cx="6279441" cy="72248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1933222"/>
            <a:ext cx="211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Profilo</a:t>
            </a:r>
            <a:r>
              <a:rPr lang="en-US" dirty="0" smtClean="0"/>
              <a:t> cobbler </a:t>
            </a:r>
            <a:r>
              <a:rPr lang="en-US" dirty="0" err="1" smtClean="0"/>
              <a:t>caricato</a:t>
            </a:r>
            <a:r>
              <a:rPr lang="en-US" dirty="0" smtClean="0"/>
              <a:t>  </a:t>
            </a:r>
            <a:r>
              <a:rPr lang="en-US" dirty="0" err="1" smtClean="0"/>
              <a:t>dall’hypervisor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48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Open </a:t>
            </a:r>
            <a:r>
              <a:rPr lang="it-IT" dirty="0" err="1" smtClean="0"/>
              <a:t>Monitoring</a:t>
            </a:r>
            <a:r>
              <a:rPr lang="it-IT" dirty="0" smtClean="0"/>
              <a:t> Distribution implementa </a:t>
            </a:r>
            <a:r>
              <a:rPr lang="it-IT" dirty="0"/>
              <a:t>un concetto completamente nuovo di come installare, mantenere e aggiornare un sistema di monitoraggio costruito su </a:t>
            </a:r>
            <a:r>
              <a:rPr lang="it-IT" dirty="0" err="1"/>
              <a:t>Nagios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OMD evita il noioso lavoro di compilazione manuale e </a:t>
            </a:r>
            <a:r>
              <a:rPr lang="it-IT" dirty="0" smtClean="0"/>
              <a:t>integrazione di </a:t>
            </a:r>
            <a:r>
              <a:rPr lang="it-IT" dirty="0" err="1" smtClean="0"/>
              <a:t>addons</a:t>
            </a:r>
            <a:r>
              <a:rPr lang="it-IT" dirty="0" smtClean="0"/>
              <a:t> </a:t>
            </a:r>
            <a:r>
              <a:rPr lang="it-IT" dirty="0" err="1" smtClean="0"/>
              <a:t>Nagios</a:t>
            </a:r>
            <a:r>
              <a:rPr lang="it-IT" dirty="0" smtClean="0"/>
              <a:t>,  evitando allo stesso tempo i </a:t>
            </a:r>
            <a:r>
              <a:rPr lang="it-IT" dirty="0"/>
              <a:t>problemi </a:t>
            </a:r>
            <a:r>
              <a:rPr lang="it-IT" dirty="0" smtClean="0"/>
              <a:t>d’istallazione di pacchetti provenienti dalle varie distribuzione </a:t>
            </a:r>
            <a:r>
              <a:rPr lang="it-IT" dirty="0"/>
              <a:t>Linux, che </a:t>
            </a:r>
            <a:r>
              <a:rPr lang="it-IT" dirty="0" smtClean="0"/>
              <a:t>possono essere  molto spesso obsoleti o non aggiornati  </a:t>
            </a:r>
            <a:r>
              <a:rPr lang="it-IT" dirty="0"/>
              <a:t>regolari.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OMD </a:t>
            </a:r>
            <a:r>
              <a:rPr lang="it-IT" dirty="0" smtClean="0"/>
              <a:t>con il suo bundle </a:t>
            </a:r>
            <a:r>
              <a:rPr lang="it-IT" dirty="0" err="1"/>
              <a:t>Nagios</a:t>
            </a:r>
            <a:r>
              <a:rPr lang="it-IT" dirty="0"/>
              <a:t> </a:t>
            </a:r>
            <a:r>
              <a:rPr lang="it-IT" dirty="0" smtClean="0"/>
              <a:t>include molti </a:t>
            </a:r>
            <a:r>
              <a:rPr lang="it-IT" dirty="0" err="1"/>
              <a:t>addons</a:t>
            </a:r>
            <a:r>
              <a:rPr lang="it-IT" dirty="0"/>
              <a:t> importanti </a:t>
            </a:r>
            <a:r>
              <a:rPr lang="it-IT" dirty="0" smtClean="0"/>
              <a:t>che posso </a:t>
            </a:r>
            <a:r>
              <a:rPr lang="it-IT" dirty="0"/>
              <a:t>essere facilmente </a:t>
            </a:r>
            <a:r>
              <a:rPr lang="it-IT" dirty="0" smtClean="0"/>
              <a:t>installati </a:t>
            </a:r>
            <a:r>
              <a:rPr lang="it-IT" dirty="0"/>
              <a:t>su tutte le principali distribuzioni </a:t>
            </a:r>
            <a:r>
              <a:rPr lang="it-IT" dirty="0" smtClean="0"/>
              <a:t>Linux, fornendo pacchetti </a:t>
            </a:r>
            <a:r>
              <a:rPr lang="it-IT" dirty="0"/>
              <a:t>precompilati per tutte le distribuzioni </a:t>
            </a:r>
            <a:r>
              <a:rPr lang="it-IT" dirty="0" err="1"/>
              <a:t>enterprise</a:t>
            </a:r>
            <a:r>
              <a:rPr lang="it-IT" dirty="0"/>
              <a:t> Linux e </a:t>
            </a:r>
            <a:r>
              <a:rPr lang="it-IT" dirty="0" smtClean="0"/>
              <a:t>per molti altri sistemi, </a:t>
            </a:r>
            <a:r>
              <a:rPr lang="it-IT" dirty="0"/>
              <a:t>come ad esempio </a:t>
            </a:r>
            <a:r>
              <a:rPr lang="it-IT" dirty="0" err="1"/>
              <a:t>Ubuntu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OMD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8" descr="Screen Shot 2013-12-12 at 8.56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9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futuri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sz="2400" dirty="0" smtClean="0"/>
              <a:t>Realizzazione di un’architettura </a:t>
            </a:r>
            <a:r>
              <a:rPr lang="it-IT" sz="2400" dirty="0" err="1" smtClean="0"/>
              <a:t>oVirt</a:t>
            </a:r>
            <a:r>
              <a:rPr lang="it-IT" sz="2400" dirty="0" smtClean="0"/>
              <a:t>/RHEV3 e test di performance (il centro di calcolo è già in fase di sperimentazione)</a:t>
            </a:r>
          </a:p>
          <a:p>
            <a:pPr algn="just"/>
            <a:r>
              <a:rPr lang="it-IT" sz="2400" dirty="0" smtClean="0"/>
              <a:t>Test di migrazioni di VM tra più cluster </a:t>
            </a:r>
            <a:r>
              <a:rPr lang="it-IT" sz="2400" dirty="0" err="1" smtClean="0"/>
              <a:t>oVirt</a:t>
            </a:r>
            <a:r>
              <a:rPr lang="it-IT" sz="2400" dirty="0" smtClean="0"/>
              <a:t>/RHEV (</a:t>
            </a:r>
            <a:r>
              <a:rPr lang="it-IT" sz="2400" dirty="0" smtClean="0"/>
              <a:t>da verificare</a:t>
            </a:r>
            <a:r>
              <a:rPr lang="it-IT" sz="2400" dirty="0" smtClean="0"/>
              <a:t>)</a:t>
            </a:r>
          </a:p>
          <a:p>
            <a:pPr algn="just"/>
            <a:r>
              <a:rPr lang="it-IT" sz="2400" dirty="0" smtClean="0"/>
              <a:t>Eventuale test di installazione e funzionalità di un </a:t>
            </a:r>
            <a:r>
              <a:rPr lang="it-IT" sz="2400" dirty="0" err="1" smtClean="0"/>
              <a:t>cloud</a:t>
            </a:r>
            <a:r>
              <a:rPr lang="it-IT" sz="2400" dirty="0" smtClean="0"/>
              <a:t> privata con </a:t>
            </a:r>
            <a:r>
              <a:rPr lang="it-IT" sz="2400" dirty="0" err="1" smtClean="0"/>
              <a:t>OpenStack</a:t>
            </a:r>
            <a:r>
              <a:rPr lang="it-IT" sz="2400" dirty="0" smtClean="0"/>
              <a:t> </a:t>
            </a:r>
          </a:p>
          <a:p>
            <a:pPr algn="just"/>
            <a:r>
              <a:rPr lang="it-IT" sz="2400" dirty="0" smtClean="0"/>
              <a:t>GPFS ? </a:t>
            </a:r>
            <a:r>
              <a:rPr lang="it-IT" sz="2400" dirty="0" err="1" smtClean="0"/>
              <a:t>Cloning</a:t>
            </a:r>
            <a:r>
              <a:rPr lang="it-IT" sz="2400" dirty="0" smtClean="0"/>
              <a:t>, </a:t>
            </a:r>
            <a:r>
              <a:rPr lang="it-IT" sz="2400" dirty="0" err="1" smtClean="0"/>
              <a:t>migration</a:t>
            </a:r>
            <a:r>
              <a:rPr lang="it-IT" sz="2400" dirty="0" smtClean="0"/>
              <a:t>, ecc.</a:t>
            </a:r>
            <a:endParaRPr lang="it-IT" sz="2000" dirty="0" smtClean="0"/>
          </a:p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Requisiti:</a:t>
            </a:r>
          </a:p>
          <a:p>
            <a:pPr algn="just"/>
            <a:r>
              <a:rPr lang="it-IT" sz="2400" dirty="0" smtClean="0"/>
              <a:t>2(minimo) o </a:t>
            </a:r>
            <a:r>
              <a:rPr lang="it-IT" sz="2400" dirty="0" err="1" smtClean="0"/>
              <a:t>piu</a:t>
            </a:r>
            <a:r>
              <a:rPr lang="it-IT" sz="2400" dirty="0" smtClean="0"/>
              <a:t> lame*/server per la creazione di un ambiente </a:t>
            </a:r>
            <a:r>
              <a:rPr lang="it-IT" sz="2400" dirty="0" err="1" smtClean="0"/>
              <a:t>oVirt</a:t>
            </a:r>
            <a:r>
              <a:rPr lang="it-IT" sz="2400" dirty="0" smtClean="0"/>
              <a:t>/RHEV per test di live </a:t>
            </a:r>
            <a:r>
              <a:rPr lang="it-IT" sz="2400" dirty="0" err="1" smtClean="0"/>
              <a:t>migration</a:t>
            </a:r>
            <a:r>
              <a:rPr lang="it-IT" sz="2400" dirty="0" smtClean="0"/>
              <a:t>, </a:t>
            </a:r>
            <a:r>
              <a:rPr lang="it-IT" sz="2400" dirty="0" err="1" smtClean="0"/>
              <a:t>ecc</a:t>
            </a:r>
            <a:endParaRPr lang="it-IT" sz="2400" dirty="0" smtClean="0"/>
          </a:p>
          <a:p>
            <a:pPr algn="just"/>
            <a:r>
              <a:rPr lang="it-IT" sz="2400" dirty="0" smtClean="0"/>
              <a:t>Spazio disco per circa 1TB in SAN visibile dalle lame/server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1600" dirty="0" smtClean="0"/>
              <a:t>*</a:t>
            </a:r>
            <a:r>
              <a:rPr lang="en-US" sz="1600" dirty="0"/>
              <a:t>(2 </a:t>
            </a:r>
            <a:r>
              <a:rPr lang="en-US" sz="1600" dirty="0" smtClean="0"/>
              <a:t>blade DELL </a:t>
            </a:r>
            <a:r>
              <a:rPr lang="en-US" sz="1600" dirty="0" err="1" smtClean="0"/>
              <a:t>già</a:t>
            </a:r>
            <a:r>
              <a:rPr lang="en-US" sz="1600" dirty="0" smtClean="0"/>
              <a:t> </a:t>
            </a:r>
            <a:r>
              <a:rPr lang="en-US" sz="1600" dirty="0" err="1"/>
              <a:t>acquistate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fondi</a:t>
            </a:r>
            <a:r>
              <a:rPr lang="en-US" sz="1600" dirty="0"/>
              <a:t> !CHAOS LNF/TV)</a:t>
            </a:r>
            <a:endParaRPr lang="en-US" sz="16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Stato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dell’arte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6656" y="1410292"/>
            <a:ext cx="7958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L’architettura è basata sul Redhat Cluster Suite e XEN 3 (</a:t>
            </a:r>
            <a:r>
              <a:rPr lang="it-IT" sz="2200" dirty="0" err="1" smtClean="0"/>
              <a:t>hypervisor</a:t>
            </a:r>
            <a:r>
              <a:rPr lang="it-IT" sz="2200" dirty="0" smtClean="0"/>
              <a:t>) su sistema operativo </a:t>
            </a:r>
            <a:r>
              <a:rPr lang="it-IT" sz="2200" dirty="0" err="1" smtClean="0"/>
              <a:t>Scientific</a:t>
            </a:r>
            <a:r>
              <a:rPr lang="it-IT" sz="2200" dirty="0" smtClean="0"/>
              <a:t> Linux 5.  </a:t>
            </a:r>
            <a:endParaRPr lang="it-IT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0" y="2380177"/>
            <a:ext cx="3527425" cy="2528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2436621"/>
            <a:ext cx="2881313" cy="2366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656" y="5030426"/>
            <a:ext cx="7958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 smtClean="0"/>
              <a:t>Red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Hat</a:t>
            </a:r>
            <a:r>
              <a:rPr lang="it-IT" sz="1600" b="1" dirty="0" smtClean="0"/>
              <a:t> Cluster Suite </a:t>
            </a:r>
            <a:r>
              <a:rPr lang="it-IT" sz="1600" dirty="0" smtClean="0"/>
              <a:t>è responsabile dell’avvio, controllo e migrazione di tutte le macchine virtuali presenti sugli </a:t>
            </a:r>
            <a:r>
              <a:rPr lang="it-IT" sz="1600" dirty="0" err="1" smtClean="0"/>
              <a:t>hypervisor</a:t>
            </a:r>
            <a:r>
              <a:rPr lang="it-IT" sz="1600" dirty="0" smtClean="0"/>
              <a:t> XEN </a:t>
            </a:r>
          </a:p>
          <a:p>
            <a:pPr algn="just"/>
            <a:r>
              <a:rPr lang="it-IT" sz="1600" b="1" dirty="0" err="1" smtClean="0"/>
              <a:t>Xen</a:t>
            </a:r>
            <a:r>
              <a:rPr lang="it-IT" sz="1600" dirty="0" smtClean="0"/>
              <a:t> è un </a:t>
            </a:r>
            <a:r>
              <a:rPr lang="it-IT" sz="1600" dirty="0" err="1" smtClean="0"/>
              <a:t>ipervisore</a:t>
            </a:r>
            <a:r>
              <a:rPr lang="it-IT" sz="1600" dirty="0" smtClean="0"/>
              <a:t> di macchine virtuali Open source che consente una completa emulazione hardware senza andare a ridurre in modo drastico le risorse del sistema, emulando sistemi operativi diversi tra loro.</a:t>
            </a:r>
            <a:endParaRPr lang="it-IT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2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5820"/>
            <a:ext cx="2133600" cy="365125"/>
          </a:xfrm>
        </p:spPr>
        <p:txBody>
          <a:bodyPr/>
          <a:lstStyle/>
          <a:p>
            <a:r>
              <a:rPr lang="en-US" dirty="0" smtClean="0"/>
              <a:t>29/11/13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Infrastruttura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74981"/>
            <a:ext cx="2717938" cy="27179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0024" y="18011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396137"/>
            <a:ext cx="76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 DELL M610 cluster !CHAOS e Divisione Acceleratori  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608043"/>
            <a:ext cx="83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DELL M620/M610 cluster DAFNE control system 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5820"/>
            <a:ext cx="2133600" cy="365125"/>
          </a:xfrm>
        </p:spPr>
        <p:txBody>
          <a:bodyPr/>
          <a:lstStyle/>
          <a:p>
            <a:r>
              <a:rPr lang="en-US" dirty="0" smtClean="0"/>
              <a:t>29/11/13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0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84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Controlli</a:t>
            </a:r>
            <a:r>
              <a:rPr lang="en-US" dirty="0" smtClean="0">
                <a:solidFill>
                  <a:srgbClr val="000000"/>
                </a:solidFill>
              </a:rPr>
              <a:t> DAFNE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6004" y="18011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6354" y="1471860"/>
            <a:ext cx="298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DELL M610 + 3 DELL M620 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31" y="2104408"/>
            <a:ext cx="1524000" cy="139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31" y="2104408"/>
            <a:ext cx="1524000" cy="139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31" y="2083914"/>
            <a:ext cx="1524000" cy="139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83914"/>
            <a:ext cx="1524000" cy="1397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91107" y="3948078"/>
            <a:ext cx="348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XEN 3 + RHCS</a:t>
            </a:r>
            <a:endParaRPr lang="en-US" sz="2400" dirty="0"/>
          </a:p>
        </p:txBody>
      </p:sp>
      <p:sp>
        <p:nvSpPr>
          <p:cNvPr id="36" name="Down Arrow 35"/>
          <p:cNvSpPr/>
          <p:nvPr/>
        </p:nvSpPr>
        <p:spPr>
          <a:xfrm>
            <a:off x="4033764" y="4536744"/>
            <a:ext cx="1039080" cy="73858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08955" y="5342675"/>
            <a:ext cx="469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 Virtual Machine per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controlli</a:t>
            </a:r>
            <a:r>
              <a:rPr lang="en-US" sz="2000" dirty="0" smtClean="0"/>
              <a:t> DAFNE +</a:t>
            </a:r>
          </a:p>
          <a:p>
            <a:r>
              <a:rPr lang="en-US" sz="2000" dirty="0" smtClean="0"/>
              <a:t>2 </a:t>
            </a:r>
            <a:r>
              <a:rPr lang="en-US" sz="2000" dirty="0" err="1" smtClean="0"/>
              <a:t>Macchina</a:t>
            </a:r>
            <a:r>
              <a:rPr lang="en-US" sz="2000" dirty="0" smtClean="0"/>
              <a:t> di </a:t>
            </a:r>
            <a:r>
              <a:rPr lang="en-US" sz="2000" dirty="0" err="1" smtClean="0"/>
              <a:t>servizio</a:t>
            </a:r>
            <a:r>
              <a:rPr lang="en-US" sz="2000" dirty="0" smtClean="0"/>
              <a:t> (Spacewalk e OMD)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5820"/>
            <a:ext cx="2133600" cy="365125"/>
          </a:xfrm>
        </p:spPr>
        <p:txBody>
          <a:bodyPr/>
          <a:lstStyle/>
          <a:p>
            <a:r>
              <a:rPr lang="en-US" dirty="0" smtClean="0"/>
              <a:t>29/11/13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09" y="2083914"/>
            <a:ext cx="1524000" cy="13970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4212824" y="-91970"/>
            <a:ext cx="634191" cy="75173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controlli</a:t>
            </a:r>
            <a:r>
              <a:rPr lang="en-US" dirty="0" smtClean="0"/>
              <a:t> DAFNE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32445"/>
              </p:ext>
            </p:extLst>
          </p:nvPr>
        </p:nvGraphicFramePr>
        <p:xfrm>
          <a:off x="666525" y="1600201"/>
          <a:ext cx="7943697" cy="413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1318" y="5931620"/>
            <a:ext cx="618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err="1" smtClean="0"/>
              <a:t>Hyperthreading</a:t>
            </a:r>
            <a:r>
              <a:rPr lang="en-US" dirty="0" smtClean="0"/>
              <a:t> on</a:t>
            </a:r>
          </a:p>
          <a:p>
            <a:pPr marL="285750" indent="-28575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8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3833369" y="3830991"/>
            <a:ext cx="2818432" cy="352723"/>
          </a:xfrm>
          <a:prstGeom prst="roundRect">
            <a:avLst>
              <a:gd name="adj" fmla="val 17653"/>
            </a:avLst>
          </a:prstGeom>
          <a:solidFill>
            <a:srgbClr val="F5D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3836717" y="3816481"/>
            <a:ext cx="4131097" cy="365001"/>
          </a:xfrm>
          <a:prstGeom prst="roundRect">
            <a:avLst>
              <a:gd name="adj" fmla="val 17074"/>
            </a:avLst>
          </a:pr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programmi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di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controllo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dei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dispositivi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di DAFNE</a:t>
            </a:r>
            <a:endParaRPr lang="en-US" dirty="0">
              <a:cs typeface="Helvetica Light" charset="0"/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3836717" y="2989368"/>
            <a:ext cx="4113238" cy="365001"/>
          </a:xfrm>
          <a:prstGeom prst="roundRect">
            <a:avLst>
              <a:gd name="adj" fmla="val 17074"/>
            </a:avLst>
          </a:prstGeom>
          <a:noFill/>
          <a:ln w="25400" cap="flat" cmpd="sng">
            <a:solidFill>
              <a:srgbClr val="A6AAA9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>
                <a:solidFill>
                  <a:srgbClr val="A6AAA9"/>
                </a:solidFill>
                <a:latin typeface="Helvetica Neue" charset="0"/>
                <a:cs typeface="Helvetica Neue" charset="0"/>
                <a:sym typeface="Helvetica Neue" charset="0"/>
              </a:rPr>
              <a:t>Interfaccia utenti</a:t>
            </a:r>
            <a:endParaRPr lang="en-US">
              <a:cs typeface="Helvetica Light" charset="0"/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3827787" y="3402366"/>
            <a:ext cx="4131097" cy="366117"/>
          </a:xfrm>
          <a:prstGeom prst="roundRect">
            <a:avLst>
              <a:gd name="adj" fmla="val 17074"/>
            </a:avLst>
          </a:prstGeom>
          <a:noFill/>
          <a:ln w="25400" cap="flat" cmpd="sng">
            <a:solidFill>
              <a:srgbClr val="A6AAA9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A6AAA9"/>
                </a:solidFill>
                <a:latin typeface="Helvetica Neue" charset="0"/>
                <a:cs typeface="Helvetica Neue" charset="0"/>
                <a:sym typeface="Helvetica Neue" charset="0"/>
              </a:rPr>
              <a:t>storage &amp; web applications</a:t>
            </a:r>
            <a:endParaRPr lang="en-US" dirty="0">
              <a:cs typeface="Helvetica Light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33253"/>
              </p:ext>
            </p:extLst>
          </p:nvPr>
        </p:nvGraphicFramePr>
        <p:xfrm>
          <a:off x="1455220" y="1401763"/>
          <a:ext cx="503555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220" y="1401763"/>
                        <a:ext cx="503555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AutoShape 6"/>
          <p:cNvSpPr>
            <a:spLocks/>
          </p:cNvSpPr>
          <p:nvPr/>
        </p:nvSpPr>
        <p:spPr bwMode="auto">
          <a:xfrm>
            <a:off x="3010721" y="3451480"/>
            <a:ext cx="792510" cy="5022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3196" y="8034"/>
                  <a:pt x="7339" y="14184"/>
                  <a:pt x="12019" y="17839"/>
                </a:cubicBezTo>
                <a:cubicBezTo>
                  <a:pt x="15086" y="20234"/>
                  <a:pt x="18327" y="21506"/>
                  <a:pt x="21600" y="21599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endParaRPr lang="en-US" sz="1700">
              <a:cs typeface="Helvetica Light" charset="0"/>
            </a:endParaRP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3879133" y="4220548"/>
            <a:ext cx="2061642" cy="241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en-US" sz="1100" i="1">
                <a:latin typeface="Helvetica" charset="0"/>
                <a:cs typeface="Helvetica" charset="0"/>
                <a:sym typeface="Helvetica" charset="0"/>
              </a:rPr>
              <a:t>giallo = percentuale completata</a:t>
            </a:r>
            <a:endParaRPr lang="en-US">
              <a:cs typeface="Helvetica Light" charset="0"/>
            </a:endParaRP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596101" y="523839"/>
            <a:ext cx="7917781" cy="606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35968">
              <a:defRPr/>
            </a:pPr>
            <a:r>
              <a:rPr lang="en-US" sz="2700" dirty="0" err="1">
                <a:latin typeface="Helvetica" charset="0"/>
                <a:cs typeface="Helvetica" charset="0"/>
                <a:sym typeface="Helvetica" charset="0"/>
              </a:rPr>
              <a:t>Stato</a:t>
            </a:r>
            <a:r>
              <a:rPr lang="en-US" sz="2700" dirty="0">
                <a:latin typeface="Helvetica" charset="0"/>
                <a:cs typeface="Helvetica" charset="0"/>
                <a:sym typeface="Helvetica" charset="0"/>
              </a:rPr>
              <a:t> di aggiornamento del </a:t>
            </a:r>
            <a:r>
              <a:rPr lang="en-US" sz="2700" dirty="0" err="1">
                <a:latin typeface="Helvetica" charset="0"/>
                <a:cs typeface="Helvetica" charset="0"/>
                <a:sym typeface="Helvetica" charset="0"/>
              </a:rPr>
              <a:t>Controllo</a:t>
            </a:r>
            <a:r>
              <a:rPr lang="en-US" sz="2700" dirty="0">
                <a:latin typeface="Helvetica" charset="0"/>
                <a:cs typeface="Helvetica" charset="0"/>
                <a:sym typeface="Helvetica" charset="0"/>
              </a:rPr>
              <a:t> di </a:t>
            </a:r>
            <a:r>
              <a:rPr lang="en-US" sz="2700" dirty="0" smtClean="0">
                <a:latin typeface="Helvetica" charset="0"/>
                <a:cs typeface="Helvetica" charset="0"/>
                <a:sym typeface="Helvetica" charset="0"/>
              </a:rPr>
              <a:t>DAFNE</a:t>
            </a:r>
          </a:p>
        </p:txBody>
      </p:sp>
      <p:pic>
        <p:nvPicPr>
          <p:cNvPr id="4105" name="Picture 9" descr="Screen Shot 2013-11-27 at 15.58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9" y="4489749"/>
            <a:ext cx="2167682" cy="23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6" name="AutoShape 10"/>
          <p:cNvSpPr>
            <a:spLocks/>
          </p:cNvSpPr>
          <p:nvPr/>
        </p:nvSpPr>
        <p:spPr bwMode="auto">
          <a:xfrm>
            <a:off x="181415" y="4267429"/>
            <a:ext cx="1855969" cy="3884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56% in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esecuzione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su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Virtual Machines</a:t>
            </a:r>
            <a:endParaRPr lang="en-US" sz="1400" dirty="0">
              <a:cs typeface="Helvetica Light" charset="0"/>
            </a:endParaRPr>
          </a:p>
        </p:txBody>
      </p:sp>
      <p:sp>
        <p:nvSpPr>
          <p:cNvPr id="4107" name="AutoShape 11"/>
          <p:cNvSpPr>
            <a:spLocks/>
          </p:cNvSpPr>
          <p:nvPr/>
        </p:nvSpPr>
        <p:spPr bwMode="auto">
          <a:xfrm>
            <a:off x="181415" y="4778655"/>
            <a:ext cx="1855970" cy="3917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6215" y="0"/>
                </a:lnTo>
                <a:lnTo>
                  <a:pt x="21599" y="21600"/>
                </a:lnTo>
              </a:path>
            </a:pathLst>
          </a:custGeom>
          <a:noFill/>
          <a:ln w="12700" cap="flat" cmpd="sng">
            <a:solidFill>
              <a:srgbClr val="A6AAA9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700">
              <a:cs typeface="Helvetica Light" charset="0"/>
            </a:endParaRP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>
            <a:off x="3102249" y="5691715"/>
            <a:ext cx="1670354" cy="3917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5384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53585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700">
              <a:cs typeface="Helvetica Light" charset="0"/>
            </a:endParaRPr>
          </a:p>
        </p:txBody>
      </p:sp>
      <p:sp>
        <p:nvSpPr>
          <p:cNvPr id="4109" name="AutoShape 13"/>
          <p:cNvSpPr>
            <a:spLocks/>
          </p:cNvSpPr>
          <p:nvPr/>
        </p:nvSpPr>
        <p:spPr bwMode="auto">
          <a:xfrm>
            <a:off x="3258739" y="5170445"/>
            <a:ext cx="1730665" cy="3895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11% in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esecuzione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su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1400" dirty="0" err="1">
                <a:latin typeface="Helvetica Neue" charset="0"/>
                <a:cs typeface="Helvetica Neue" charset="0"/>
                <a:sym typeface="Helvetica Neue" charset="0"/>
              </a:rPr>
              <a:t>processori</a:t>
            </a:r>
            <a:r>
              <a:rPr lang="en-US" sz="1400" dirty="0">
                <a:latin typeface="Helvetica Neue" charset="0"/>
                <a:cs typeface="Helvetica Neue" charset="0"/>
                <a:sym typeface="Helvetica Neue" charset="0"/>
              </a:rPr>
              <a:t> VME</a:t>
            </a:r>
            <a:endParaRPr lang="en-US" sz="1400" dirty="0">
              <a:cs typeface="Helvetica Light" charset="0"/>
            </a:endParaRPr>
          </a:p>
        </p:txBody>
      </p:sp>
      <p:sp>
        <p:nvSpPr>
          <p:cNvPr id="4110" name="AutoShape 14"/>
          <p:cNvSpPr>
            <a:spLocks/>
          </p:cNvSpPr>
          <p:nvPr/>
        </p:nvSpPr>
        <p:spPr bwMode="auto">
          <a:xfrm rot="5400000">
            <a:off x="2349366" y="3764576"/>
            <a:ext cx="527968" cy="712143"/>
          </a:xfrm>
          <a:prstGeom prst="rightArrow">
            <a:avLst>
              <a:gd name="adj1" fmla="val 50333"/>
              <a:gd name="adj2" fmla="val 70630"/>
            </a:avLst>
          </a:prstGeom>
          <a:noFill/>
          <a:ln w="12700" cap="flat" cmpd="sng">
            <a:solidFill>
              <a:srgbClr val="53585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7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5820"/>
            <a:ext cx="2133600" cy="365125"/>
          </a:xfrm>
        </p:spPr>
        <p:txBody>
          <a:bodyPr/>
          <a:lstStyle/>
          <a:p>
            <a:r>
              <a:rPr lang="en-US" dirty="0" smtClean="0"/>
              <a:t>29/11/13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128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8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!CHAOS e DA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0024" y="18011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5026" y="1540909"/>
            <a:ext cx="619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DELL M610 per !CHAOS cluster ( !CHAOS e DA )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26" y="2104408"/>
            <a:ext cx="1524000" cy="139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94" y="2104408"/>
            <a:ext cx="1524000" cy="139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19" y="2104408"/>
            <a:ext cx="1524000" cy="139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619" y="2083914"/>
            <a:ext cx="1524000" cy="1397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21332" y="3858200"/>
            <a:ext cx="348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XEN 3 + RHCS</a:t>
            </a:r>
            <a:endParaRPr lang="en-US" sz="2400" dirty="0"/>
          </a:p>
        </p:txBody>
      </p:sp>
      <p:sp>
        <p:nvSpPr>
          <p:cNvPr id="35" name="Right Brace 34"/>
          <p:cNvSpPr/>
          <p:nvPr/>
        </p:nvSpPr>
        <p:spPr>
          <a:xfrm rot="5400000">
            <a:off x="4160007" y="517841"/>
            <a:ext cx="591222" cy="6251535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936079" y="4327980"/>
            <a:ext cx="1039080" cy="73858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98940" y="5286847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Virtual Machine per lo </a:t>
            </a:r>
            <a:r>
              <a:rPr lang="en-US" sz="2000" dirty="0" err="1" smtClean="0"/>
              <a:t>sviluppo</a:t>
            </a:r>
            <a:r>
              <a:rPr lang="en-US" sz="2000" dirty="0" smtClean="0"/>
              <a:t> di !CHAOS</a:t>
            </a:r>
          </a:p>
          <a:p>
            <a:r>
              <a:rPr lang="en-US" sz="2000" dirty="0" smtClean="0"/>
              <a:t>+  </a:t>
            </a:r>
            <a:r>
              <a:rPr lang="en-US" sz="2000" dirty="0" err="1" smtClean="0"/>
              <a:t>macchine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divisione</a:t>
            </a:r>
            <a:r>
              <a:rPr lang="en-US" sz="2000" dirty="0" smtClean="0"/>
              <a:t> </a:t>
            </a:r>
            <a:r>
              <a:rPr lang="en-US" sz="2000" dirty="0" err="1" smtClean="0"/>
              <a:t>acceleratori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5820"/>
            <a:ext cx="2133600" cy="365125"/>
          </a:xfrm>
        </p:spPr>
        <p:txBody>
          <a:bodyPr/>
          <a:lstStyle/>
          <a:p>
            <a:r>
              <a:rPr lang="en-US" dirty="0" smtClean="0"/>
              <a:t>29/11/13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9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DA e !CHAOS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180110"/>
              </p:ext>
            </p:extLst>
          </p:nvPr>
        </p:nvGraphicFramePr>
        <p:xfrm>
          <a:off x="457200" y="1600201"/>
          <a:ext cx="7999517" cy="431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77EA-3B27-A04B-900A-B34EA12A0323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1318" y="5931620"/>
            <a:ext cx="618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Hyperthreading</a:t>
            </a:r>
            <a:r>
              <a:rPr lang="en-US" dirty="0" smtClean="0"/>
              <a:t> on</a:t>
            </a:r>
          </a:p>
          <a:p>
            <a:pPr marL="285750" indent="-28575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1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074222"/>
              </p:ext>
            </p:extLst>
          </p:nvPr>
        </p:nvGraphicFramePr>
        <p:xfrm>
          <a:off x="-352190" y="1200281"/>
          <a:ext cx="5041061" cy="305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55" y="6315820"/>
            <a:ext cx="2133600" cy="365125"/>
          </a:xfrm>
        </p:spPr>
        <p:txBody>
          <a:bodyPr/>
          <a:lstStyle/>
          <a:p>
            <a:r>
              <a:rPr lang="en-US" smtClean="0"/>
              <a:t>29/11/13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8155" y="6491450"/>
            <a:ext cx="2895600" cy="365125"/>
          </a:xfrm>
        </p:spPr>
        <p:txBody>
          <a:bodyPr/>
          <a:lstStyle/>
          <a:p>
            <a:r>
              <a:rPr lang="en-US" smtClean="0"/>
              <a:t>Controls CabibboTeam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7155" y="6315820"/>
            <a:ext cx="2133600" cy="365125"/>
          </a:xfrm>
        </p:spPr>
        <p:txBody>
          <a:bodyPr/>
          <a:lstStyle/>
          <a:p>
            <a:fld id="{E72577EA-3B27-A04B-900A-B34EA12A032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49330373"/>
              </p:ext>
            </p:extLst>
          </p:nvPr>
        </p:nvGraphicFramePr>
        <p:xfrm>
          <a:off x="4055258" y="1200280"/>
          <a:ext cx="5023793" cy="305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97923553"/>
              </p:ext>
            </p:extLst>
          </p:nvPr>
        </p:nvGraphicFramePr>
        <p:xfrm>
          <a:off x="2009517" y="3644962"/>
          <a:ext cx="5203491" cy="303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560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10078</TotalTime>
  <Words>673</Words>
  <Application>Microsoft Macintosh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Chart</vt:lpstr>
      <vt:lpstr>DA e controlli DAFNE</vt:lpstr>
      <vt:lpstr>Stato dell’arte</vt:lpstr>
      <vt:lpstr>Infrastruttura  </vt:lpstr>
      <vt:lpstr>Controlli DAFNE</vt:lpstr>
      <vt:lpstr>Cluster controlli DAFNE</vt:lpstr>
      <vt:lpstr>PowerPoint Presentation</vt:lpstr>
      <vt:lpstr>!CHAOS e DA </vt:lpstr>
      <vt:lpstr>Cluster DA e !CHAOS</vt:lpstr>
      <vt:lpstr>Stato dello storage</vt:lpstr>
      <vt:lpstr>Amministrazione e Monitoring</vt:lpstr>
      <vt:lpstr>Spacewalk</vt:lpstr>
      <vt:lpstr>Spacewalk + Cobbler + Koan</vt:lpstr>
      <vt:lpstr>Cobbler + KOAN</vt:lpstr>
      <vt:lpstr>Cobbler + KOAN (2)</vt:lpstr>
      <vt:lpstr>OMD</vt:lpstr>
      <vt:lpstr>OMD (2)</vt:lpstr>
      <vt:lpstr>Sviluppi futuri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 Michelotti</dc:creator>
  <cp:keywords/>
  <dc:description/>
  <cp:lastModifiedBy>Riccardo Gargana</cp:lastModifiedBy>
  <cp:revision>153</cp:revision>
  <cp:lastPrinted>2013-11-28T09:55:07Z</cp:lastPrinted>
  <dcterms:created xsi:type="dcterms:W3CDTF">2013-04-15T08:15:54Z</dcterms:created>
  <dcterms:modified xsi:type="dcterms:W3CDTF">2013-12-13T10:16:15Z</dcterms:modified>
  <cp:category/>
</cp:coreProperties>
</file>