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5"/>
  </p:notesMasterIdLst>
  <p:sldIdLst>
    <p:sldId id="256" r:id="rId2"/>
    <p:sldId id="399" r:id="rId3"/>
    <p:sldId id="400" r:id="rId4"/>
    <p:sldId id="401" r:id="rId5"/>
    <p:sldId id="402" r:id="rId6"/>
    <p:sldId id="398" r:id="rId7"/>
    <p:sldId id="403" r:id="rId8"/>
    <p:sldId id="404" r:id="rId9"/>
    <p:sldId id="406" r:id="rId10"/>
    <p:sldId id="420" r:id="rId11"/>
    <p:sldId id="405" r:id="rId12"/>
    <p:sldId id="407" r:id="rId13"/>
    <p:sldId id="418" r:id="rId14"/>
    <p:sldId id="419" r:id="rId15"/>
    <p:sldId id="417" r:id="rId16"/>
    <p:sldId id="408" r:id="rId17"/>
    <p:sldId id="409" r:id="rId18"/>
    <p:sldId id="410" r:id="rId19"/>
    <p:sldId id="411" r:id="rId20"/>
    <p:sldId id="412" r:id="rId21"/>
    <p:sldId id="413" r:id="rId22"/>
    <p:sldId id="414" r:id="rId23"/>
    <p:sldId id="415"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A98D63"/>
    <a:srgbClr val="FFFFCC"/>
    <a:srgbClr val="98C723"/>
    <a:srgbClr val="000000"/>
    <a:srgbClr val="9BD0D5"/>
    <a:srgbClr val="00004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6047" autoAdjust="0"/>
  </p:normalViewPr>
  <p:slideViewPr>
    <p:cSldViewPr>
      <p:cViewPr varScale="1">
        <p:scale>
          <a:sx n="68" d="100"/>
          <a:sy n="68" d="100"/>
        </p:scale>
        <p:origin x="-15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27622-ABD9-41CD-9D48-C200F55DDA35}" type="datetimeFigureOut">
              <a:rPr lang="it-IT" smtClean="0"/>
              <a:t>08/12/2013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D4D8F-02B1-4163-BD4C-434B1CDB1636}" type="slidenum">
              <a:rPr lang="it-IT" smtClean="0"/>
              <a:t>‹N›</a:t>
            </a:fld>
            <a:endParaRPr lang="it-IT"/>
          </a:p>
        </p:txBody>
      </p:sp>
    </p:spTree>
    <p:extLst>
      <p:ext uri="{BB962C8B-B14F-4D97-AF65-F5344CB8AC3E}">
        <p14:creationId xmlns:p14="http://schemas.microsoft.com/office/powerpoint/2010/main" val="215004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3" name="Titolo 12"/>
          <p:cNvSpPr>
            <a:spLocks noGrp="1"/>
          </p:cNvSpPr>
          <p:nvPr>
            <p:ph type="title"/>
          </p:nvPr>
        </p:nvSpPr>
        <p:spPr/>
        <p:txBody>
          <a:bodyPr/>
          <a:lstStyle/>
          <a:p>
            <a:r>
              <a:rPr lang="it-IT" smtClean="0"/>
              <a:t>Fare clic per modificare lo stile del titolo</a:t>
            </a:r>
            <a:endParaRPr lang="it-IT"/>
          </a:p>
        </p:txBody>
      </p:sp>
      <p:sp>
        <p:nvSpPr>
          <p:cNvPr id="9" name="Date Placeholder 3"/>
          <p:cNvSpPr>
            <a:spLocks noGrp="1"/>
          </p:cNvSpPr>
          <p:nvPr>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10"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
        <p:nvSpPr>
          <p:cNvPr id="2" name="Rettangolo 1"/>
          <p:cNvSpPr/>
          <p:nvPr userDrawn="1"/>
        </p:nvSpPr>
        <p:spPr>
          <a:xfrm>
            <a:off x="8100392" y="0"/>
            <a:ext cx="1043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
        <p:nvSpPr>
          <p:cNvPr id="7" name="Date Placeholder 3"/>
          <p:cNvSpPr>
            <a:spLocks noGrp="1"/>
          </p:cNvSpPr>
          <p:nvPr>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8"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
        <p:nvSpPr>
          <p:cNvPr id="7" name="Date Placeholder 3"/>
          <p:cNvSpPr>
            <a:spLocks noGrp="1"/>
          </p:cNvSpPr>
          <p:nvPr>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8"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339290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43819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3980123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1287100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293231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214772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382538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164397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5" name="Segnaposto numero diapositiva 14"/>
          <p:cNvSpPr>
            <a:spLocks noGrp="1"/>
          </p:cNvSpPr>
          <p:nvPr>
            <p:ph type="sldNum" sz="quarter" idx="12"/>
          </p:nvPr>
        </p:nvSpPr>
        <p:spPr/>
        <p:txBody>
          <a:bodyPr/>
          <a:lstStyle/>
          <a:p>
            <a:fld id="{6E2D2B3B-882E-40F3-A32F-6DD516915044}" type="slidenum">
              <a:rPr lang="en-US" smtClean="0"/>
              <a:pPr/>
              <a:t>‹N›</a:t>
            </a:fld>
            <a:endParaRPr lang="en-US" dirty="0"/>
          </a:p>
        </p:txBody>
      </p:sp>
      <p:sp>
        <p:nvSpPr>
          <p:cNvPr id="7" name="Title Placeholder 1"/>
          <p:cNvSpPr>
            <a:spLocks noGrp="1"/>
          </p:cNvSpPr>
          <p:nvPr>
            <p:ph type="title"/>
          </p:nvPr>
        </p:nvSpPr>
        <p:spPr>
          <a:xfrm>
            <a:off x="457200" y="274638"/>
            <a:ext cx="7620000" cy="59487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8" name="Date Placeholder 3"/>
          <p:cNvSpPr>
            <a:spLocks noGrp="1"/>
          </p:cNvSpPr>
          <p:nvPr>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9"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359911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2452108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a:noFill/>
        </p:spPr>
        <p:txBody>
          <a:bodyPr>
            <a:noAutofit/>
          </a:bodyPr>
          <a:lstStyle>
            <a:lvl1pPr algn="l">
              <a:defRPr sz="3200">
                <a:solidFill>
                  <a:schemeClr val="tx1"/>
                </a:solidFill>
              </a:defRPr>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275097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2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a:prstGeom prst="roundRect">
            <a:avLst/>
          </a:prstGeom>
        </p:spPr>
        <p:style>
          <a:lnRef idx="2">
            <a:schemeClr val="accent1"/>
          </a:lnRef>
          <a:fillRef idx="1">
            <a:schemeClr val="lt1"/>
          </a:fillRef>
          <a:effectRef idx="0">
            <a:schemeClr val="accent1"/>
          </a:effectRef>
          <a:fontRef idx="none"/>
        </p:style>
        <p:txBody>
          <a:bodyPr anchor="t" anchorCtr="0"/>
          <a:lstStyle>
            <a:lvl1pPr marL="0" indent="0">
              <a:buClr>
                <a:schemeClr val="accent2"/>
              </a:buClr>
              <a:buFont typeface="+mj-lt"/>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
        <p:nvSpPr>
          <p:cNvPr id="7" name="Date Placeholder 3"/>
          <p:cNvSpPr>
            <a:spLocks noGrp="1"/>
          </p:cNvSpPr>
          <p:nvPr>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8"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
        <p:nvSpPr>
          <p:cNvPr id="10" name="Date Placeholder 3"/>
          <p:cNvSpPr>
            <a:spLocks noGrp="1"/>
          </p:cNvSpPr>
          <p:nvPr>
            <p:ph type="dt" sz="half" idx="13"/>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11"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a:t>
            </a:fld>
            <a:endParaRPr lang="en-US"/>
          </a:p>
        </p:txBody>
      </p:sp>
      <p:sp>
        <p:nvSpPr>
          <p:cNvPr id="12" name="Date Placeholder 3"/>
          <p:cNvSpPr>
            <a:spLocks noGrp="1"/>
          </p:cNvSpPr>
          <p:nvPr>
            <p:ph type="dt" sz="half" idx="13"/>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13" name="Footer Placeholder 4"/>
          <p:cNvSpPr>
            <a:spLocks noGrp="1"/>
          </p:cNvSpPr>
          <p:nvPr>
            <p:ph type="ftr" sz="quarter" idx="14"/>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a:t>
            </a:fld>
            <a:endParaRPr lang="en-US"/>
          </a:p>
        </p:txBody>
      </p:sp>
      <p:sp>
        <p:nvSpPr>
          <p:cNvPr id="6" name="Date Placeholder 3"/>
          <p:cNvSpPr>
            <a:spLocks noGrp="1"/>
          </p:cNvSpPr>
          <p:nvPr>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7"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‹N›</a:t>
            </a:fld>
            <a:endParaRPr lang="en-US"/>
          </a:p>
        </p:txBody>
      </p:sp>
      <p:sp>
        <p:nvSpPr>
          <p:cNvPr id="5" name="Date Placeholder 3"/>
          <p:cNvSpPr>
            <a:spLocks noGrp="1"/>
          </p:cNvSpPr>
          <p:nvPr>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6"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Date Placeholder 3"/>
          <p:cNvSpPr>
            <a:spLocks noGrp="1"/>
          </p:cNvSpPr>
          <p:nvPr>
            <p:ph type="dt" sz="half" idx="14"/>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12"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Slide Number Placeholder 8"/>
          <p:cNvSpPr>
            <a:spLocks noGrp="1"/>
          </p:cNvSpPr>
          <p:nvPr>
            <p:ph type="sldNum" sz="quarter" idx="11"/>
          </p:nvPr>
        </p:nvSpPr>
        <p:spPr/>
        <p:txBody>
          <a:bodyPr/>
          <a:lstStyle/>
          <a:p>
            <a:fld id="{6E2D2B3B-882E-40F3-A32F-6DD516915044}" type="slidenum">
              <a:rPr lang="en-US" smtClean="0"/>
              <a:pPr/>
              <a:t>‹N›</a:t>
            </a:fld>
            <a:endParaRPr lang="en-US" dirty="0"/>
          </a:p>
        </p:txBody>
      </p:sp>
      <p:sp>
        <p:nvSpPr>
          <p:cNvPr id="8" name="Date Placeholder 3"/>
          <p:cNvSpPr>
            <a:spLocks noGrp="1"/>
          </p:cNvSpPr>
          <p:nvPr>
            <p:ph type="dt" sz="half" idx="1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10" name="Footer Placeholder 4"/>
          <p:cNvSpPr>
            <a:spLocks noGrp="1"/>
          </p:cNvSpPr>
          <p:nvPr>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gi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172400" y="0"/>
            <a:ext cx="4571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457200" y="274638"/>
            <a:ext cx="7620000" cy="59487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userDrawn="1">
            <p:ph type="body" idx="1"/>
          </p:nvPr>
        </p:nvSpPr>
        <p:spPr>
          <a:xfrm>
            <a:off x="457197" y="1379422"/>
            <a:ext cx="7620006" cy="478588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Rectangle 7"/>
          <p:cNvSpPr/>
          <p:nvPr userDrawn="1"/>
        </p:nvSpPr>
        <p:spPr>
          <a:xfrm>
            <a:off x="8458200" y="6199584"/>
            <a:ext cx="685800" cy="685800"/>
          </a:xfrm>
          <a:prstGeom prst="rect">
            <a:avLst/>
          </a:prstGeom>
          <a:solidFill>
            <a:schemeClr val="accent1"/>
          </a:solidFill>
          <a:ln>
            <a:noFill/>
          </a:ln>
          <a:effectLst>
            <a:outerShdw blurRad="228600" dist="165100" dir="2400000" algn="ctr" rotWithShape="0">
              <a:srgbClr val="000000">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userDrawn="1">
            <p:ph type="sldNum" sz="quarter" idx="4"/>
          </p:nvPr>
        </p:nvSpPr>
        <p:spPr>
          <a:xfrm>
            <a:off x="8531788" y="636904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a:t>
            </a:fld>
            <a:endParaRPr lang="en-US" dirty="0"/>
          </a:p>
        </p:txBody>
      </p:sp>
      <p:pic>
        <p:nvPicPr>
          <p:cNvPr id="14" name="Immagine 13"/>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265360" y="2211272"/>
            <a:ext cx="785680" cy="785680"/>
          </a:xfrm>
          <a:prstGeom prst="rect">
            <a:avLst/>
          </a:prstGeom>
          <a:ln>
            <a:noFill/>
          </a:ln>
          <a:effectLst/>
        </p:spPr>
      </p:pic>
      <p:sp>
        <p:nvSpPr>
          <p:cNvPr id="17" name="Date Placeholder 3"/>
          <p:cNvSpPr>
            <a:spLocks noGrp="1"/>
          </p:cNvSpPr>
          <p:nvPr userDrawn="1">
            <p:ph type="dt" sz="half" idx="2"/>
          </p:nvPr>
        </p:nvSpPr>
        <p:spPr>
          <a:xfrm rot="16200000">
            <a:off x="7676708" y="4726612"/>
            <a:ext cx="2209799" cy="365760"/>
          </a:xfrm>
          <a:prstGeom prst="rect">
            <a:avLst/>
          </a:prstGeom>
        </p:spPr>
        <p:txBody>
          <a:bodyPr/>
          <a:lstStyle>
            <a:lvl1pPr>
              <a:defRPr sz="1200">
                <a:solidFill>
                  <a:schemeClr val="tx1"/>
                </a:solidFill>
              </a:defRPr>
            </a:lvl1pPr>
          </a:lstStyle>
          <a:p>
            <a:pPr algn="r"/>
            <a:r>
              <a:rPr lang="it-IT" smtClean="0"/>
              <a:t>9 Dicembre 2013</a:t>
            </a:r>
            <a:endParaRPr lang="en-US" dirty="0"/>
          </a:p>
        </p:txBody>
      </p:sp>
      <p:sp>
        <p:nvSpPr>
          <p:cNvPr id="18" name="Footer Placeholder 4"/>
          <p:cNvSpPr>
            <a:spLocks noGrp="1"/>
          </p:cNvSpPr>
          <p:nvPr userDrawn="1">
            <p:ph type="ftr" sz="quarter" idx="3"/>
          </p:nvPr>
        </p:nvSpPr>
        <p:spPr>
          <a:xfrm rot="16200000">
            <a:off x="6962400" y="5008872"/>
            <a:ext cx="2774319" cy="365760"/>
          </a:xfrm>
          <a:prstGeom prst="rect">
            <a:avLst/>
          </a:prstGeom>
        </p:spPr>
        <p:txBody>
          <a:bodyPr anchor="t" anchorCtr="0"/>
          <a:lstStyle>
            <a:lvl1pPr algn="r">
              <a:defRPr sz="1200">
                <a:solidFill>
                  <a:schemeClr val="tx1"/>
                </a:solidFill>
              </a:defRPr>
            </a:lvl1pPr>
          </a:lstStyle>
          <a:p>
            <a:r>
              <a:rPr lang="en-US" dirty="0" smtClean="0"/>
              <a:t>Workshop </a:t>
            </a:r>
            <a:r>
              <a:rPr lang="en-US" dirty="0" err="1" smtClean="0"/>
              <a:t>conclusivo</a:t>
            </a:r>
            <a:r>
              <a:rPr lang="en-US" dirty="0" smtClean="0"/>
              <a:t> – Dip.to di Fisica Univ. “La </a:t>
            </a:r>
            <a:r>
              <a:rPr lang="en-US" dirty="0" err="1" smtClean="0"/>
              <a:t>Sapienza</a:t>
            </a:r>
            <a:r>
              <a:rPr lang="en-US" dirty="0" smtClean="0"/>
              <a:t>” – Roma</a:t>
            </a:r>
            <a:endParaRPr lang="en-US" dirty="0"/>
          </a:p>
        </p:txBody>
      </p:sp>
      <p:pic>
        <p:nvPicPr>
          <p:cNvPr id="1026" name="Picture 2"/>
          <p:cNvPicPr>
            <a:picLocks noChangeAspect="1" noChangeArrowheads="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788" y="454488"/>
            <a:ext cx="796251" cy="117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userDrawn="1"/>
        </p:nvSpPr>
        <p:spPr>
          <a:xfrm>
            <a:off x="8172400" y="1416351"/>
            <a:ext cx="936104" cy="938719"/>
          </a:xfrm>
          <a:prstGeom prst="rect">
            <a:avLst/>
          </a:prstGeom>
          <a:noFill/>
        </p:spPr>
        <p:txBody>
          <a:bodyPr wrap="square" rtlCol="0">
            <a:spAutoFit/>
          </a:bodyPr>
          <a:lstStyle/>
          <a:p>
            <a:pPr algn="ctr"/>
            <a:r>
              <a:rPr lang="it-IT" sz="1100" b="1" dirty="0" smtClean="0">
                <a:solidFill>
                  <a:schemeClr val="accent3">
                    <a:lumMod val="75000"/>
                  </a:schemeClr>
                </a:solidFill>
              </a:rPr>
              <a:t>Esperimento APOLLO</a:t>
            </a:r>
            <a:br>
              <a:rPr lang="it-IT" sz="1100" b="1" dirty="0" smtClean="0">
                <a:solidFill>
                  <a:schemeClr val="accent3">
                    <a:lumMod val="75000"/>
                  </a:schemeClr>
                </a:solidFill>
              </a:rPr>
            </a:br>
            <a:r>
              <a:rPr lang="it-IT" sz="1100" b="1" dirty="0" smtClean="0">
                <a:solidFill>
                  <a:schemeClr val="accent3">
                    <a:lumMod val="75000"/>
                  </a:schemeClr>
                </a:solidFill>
              </a:rPr>
              <a:t>Sezione di Roma</a:t>
            </a:r>
          </a:p>
          <a:p>
            <a:pPr algn="ctr"/>
            <a:endParaRPr lang="it-IT" sz="1100" b="1" dirty="0">
              <a:solidFill>
                <a:schemeClr val="accent3">
                  <a:lumMod val="75000"/>
                </a:schemeClr>
              </a:solidFill>
            </a:endParaRPr>
          </a:p>
        </p:txBody>
      </p:sp>
      <p:pic>
        <p:nvPicPr>
          <p:cNvPr id="1028" name="Picture 4" descr="http://www.infn.it/logo/weblogo4.gif"/>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265360" y="44624"/>
            <a:ext cx="785812" cy="500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ENEA logo.jpg"/>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8271386" y="3140968"/>
            <a:ext cx="837118" cy="247079"/>
          </a:xfrm>
          <a:prstGeom prst="rect">
            <a:avLst/>
          </a:prstGeom>
          <a:ln>
            <a:noFill/>
          </a:ln>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Lst>
  <p:timing>
    <p:tnLst>
      <p:par>
        <p:cTn id="1" dur="indefinite" restart="never" nodeType="tmRoot"/>
      </p:par>
    </p:tnLst>
  </p:timing>
  <p:hf hdr="0" ft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060848"/>
            <a:ext cx="7543800" cy="3024336"/>
          </a:xfrm>
        </p:spPr>
        <p:txBody>
          <a:bodyPr/>
          <a:lstStyle/>
          <a:p>
            <a:pPr>
              <a:spcBef>
                <a:spcPts val="1200"/>
              </a:spcBef>
            </a:pPr>
            <a:r>
              <a:rPr lang="it-IT" sz="2000" dirty="0" smtClean="0">
                <a:solidFill>
                  <a:schemeClr val="accent3"/>
                </a:solidFill>
              </a:rPr>
              <a:t>Sezione di Roma</a:t>
            </a:r>
            <a:r>
              <a:rPr lang="it-IT" sz="2000" dirty="0" smtClean="0"/>
              <a:t/>
            </a:r>
            <a:br>
              <a:rPr lang="it-IT" sz="2000" dirty="0" smtClean="0"/>
            </a:br>
            <a:r>
              <a:rPr lang="it-IT" sz="2000" dirty="0" smtClean="0"/>
              <a:t>Università degli studi di Cassino e del Lazio meridionale</a:t>
            </a:r>
            <a:r>
              <a:rPr lang="it-IT" sz="2000" baseline="30000" dirty="0"/>
              <a:t>1</a:t>
            </a:r>
            <a:r>
              <a:rPr lang="it-IT" sz="2000" dirty="0" smtClean="0"/>
              <a:t/>
            </a:r>
            <a:br>
              <a:rPr lang="it-IT" sz="2000" dirty="0" smtClean="0"/>
            </a:br>
            <a:r>
              <a:rPr lang="it-IT" sz="2000" dirty="0" smtClean="0"/>
              <a:t>ENEA centro ricerche «Casaccia»</a:t>
            </a:r>
            <a:r>
              <a:rPr lang="it-IT" sz="2000" baseline="30000" dirty="0"/>
              <a:t>2</a:t>
            </a:r>
            <a:r>
              <a:rPr lang="it-IT" sz="2000" dirty="0" smtClean="0"/>
              <a:t/>
            </a:r>
            <a:br>
              <a:rPr lang="it-IT" sz="2000" dirty="0" smtClean="0"/>
            </a:br>
            <a:r>
              <a:rPr lang="it-IT" sz="2000" dirty="0" smtClean="0"/>
              <a:t/>
            </a:r>
            <a:br>
              <a:rPr lang="it-IT" sz="2000" dirty="0" smtClean="0"/>
            </a:br>
            <a:r>
              <a:rPr lang="it-IT" sz="2000" dirty="0" smtClean="0">
                <a:solidFill>
                  <a:schemeClr val="accent3"/>
                </a:solidFill>
              </a:rPr>
              <a:t>Sezione di Padova</a:t>
            </a:r>
            <a:r>
              <a:rPr lang="it-IT" sz="2000" dirty="0" smtClean="0"/>
              <a:t/>
            </a:r>
            <a:br>
              <a:rPr lang="it-IT" sz="2000" dirty="0" smtClean="0"/>
            </a:br>
            <a:r>
              <a:rPr lang="it-IT" sz="2000" dirty="0" smtClean="0"/>
              <a:t>Università degli studi di Padova</a:t>
            </a:r>
            <a:r>
              <a:rPr lang="it-IT" sz="2000" baseline="30000" dirty="0" smtClean="0"/>
              <a:t>3</a:t>
            </a:r>
            <a:r>
              <a:rPr lang="it-IT" sz="2400" dirty="0" smtClean="0"/>
              <a:t/>
            </a:r>
            <a:br>
              <a:rPr lang="it-IT" sz="2400" dirty="0" smtClean="0"/>
            </a:br>
            <a:r>
              <a:rPr lang="it-IT" sz="4000" dirty="0" smtClean="0"/>
              <a:t>Irraggiamenti su </a:t>
            </a:r>
            <a:r>
              <a:rPr lang="it-IT" sz="4000" dirty="0"/>
              <a:t>dispositivi </a:t>
            </a:r>
            <a:r>
              <a:rPr lang="it-IT" sz="4000" dirty="0" smtClean="0"/>
              <a:t>GaN</a:t>
            </a:r>
            <a:br>
              <a:rPr lang="it-IT" sz="4000" dirty="0" smtClean="0"/>
            </a:br>
            <a:r>
              <a:rPr lang="it-IT" sz="1800" spc="0" dirty="0" smtClean="0"/>
              <a:t>C. Abbate</a:t>
            </a:r>
            <a:r>
              <a:rPr lang="it-IT" sz="1800" baseline="30000" dirty="0"/>
              <a:t>1</a:t>
            </a:r>
            <a:r>
              <a:rPr lang="it-IT" sz="1800" spc="0" dirty="0" smtClean="0"/>
              <a:t>, S. Baccaro</a:t>
            </a:r>
            <a:r>
              <a:rPr lang="it-IT" sz="1800" baseline="30000" dirty="0" smtClean="0"/>
              <a:t>2</a:t>
            </a:r>
            <a:r>
              <a:rPr lang="it-IT" sz="1800" spc="0" dirty="0" smtClean="0"/>
              <a:t>, </a:t>
            </a:r>
            <a:r>
              <a:rPr lang="it-IT" sz="1800" spc="0" dirty="0"/>
              <a:t>G. Busatto</a:t>
            </a:r>
            <a:r>
              <a:rPr lang="it-IT" sz="1800" baseline="30000" dirty="0"/>
              <a:t>1</a:t>
            </a:r>
            <a:r>
              <a:rPr lang="it-IT" sz="1800" spc="0" dirty="0"/>
              <a:t>,</a:t>
            </a:r>
            <a:r>
              <a:rPr lang="it-IT" sz="1800" spc="0" dirty="0" smtClean="0"/>
              <a:t> S. Fiore</a:t>
            </a:r>
            <a:r>
              <a:rPr lang="it-IT" sz="1800" baseline="30000" dirty="0" smtClean="0"/>
              <a:t>2</a:t>
            </a:r>
            <a:r>
              <a:rPr lang="it-IT" sz="1800" spc="0" dirty="0" smtClean="0"/>
              <a:t>, S. Gerardin</a:t>
            </a:r>
            <a:r>
              <a:rPr lang="it-IT" sz="1800" baseline="30000" dirty="0" smtClean="0"/>
              <a:t>3</a:t>
            </a:r>
            <a:r>
              <a:rPr lang="it-IT" sz="1800" spc="0" dirty="0" smtClean="0"/>
              <a:t>, </a:t>
            </a:r>
            <a:r>
              <a:rPr lang="it-IT" sz="1800" spc="0" dirty="0" smtClean="0">
                <a:solidFill>
                  <a:srgbClr val="FF0000"/>
                </a:solidFill>
              </a:rPr>
              <a:t>F. Iannuzzo</a:t>
            </a:r>
            <a:r>
              <a:rPr lang="it-IT" sz="1800" baseline="30000" dirty="0"/>
              <a:t>1</a:t>
            </a:r>
            <a:r>
              <a:rPr lang="it-IT" sz="1800" spc="0" dirty="0" smtClean="0"/>
              <a:t>, </a:t>
            </a:r>
            <a:br>
              <a:rPr lang="it-IT" sz="1800" spc="0" dirty="0" smtClean="0"/>
            </a:br>
            <a:r>
              <a:rPr lang="it-IT" sz="1800" spc="0" dirty="0" smtClean="0"/>
              <a:t>A. Sanseverino</a:t>
            </a:r>
            <a:r>
              <a:rPr lang="it-IT" sz="1800" baseline="30000" dirty="0"/>
              <a:t>1</a:t>
            </a:r>
            <a:r>
              <a:rPr lang="it-IT" sz="1800" spc="0" dirty="0" smtClean="0"/>
              <a:t>, G. Spiazzi</a:t>
            </a:r>
            <a:r>
              <a:rPr lang="it-IT" sz="1800" baseline="30000" dirty="0" smtClean="0"/>
              <a:t>3</a:t>
            </a:r>
            <a:r>
              <a:rPr lang="it-IT" sz="1800" spc="0" dirty="0" smtClean="0"/>
              <a:t>, F. Velardi</a:t>
            </a:r>
            <a:r>
              <a:rPr lang="it-IT" sz="1800" baseline="30000" dirty="0" smtClean="0"/>
              <a:t>1</a:t>
            </a:r>
            <a:endParaRPr lang="it-IT" spc="0" dirty="0"/>
          </a:p>
        </p:txBody>
      </p:sp>
      <p:sp>
        <p:nvSpPr>
          <p:cNvPr id="3" name="Sottotitolo 2"/>
          <p:cNvSpPr>
            <a:spLocks noGrp="1"/>
          </p:cNvSpPr>
          <p:nvPr>
            <p:ph type="subTitle" idx="1"/>
          </p:nvPr>
        </p:nvSpPr>
        <p:spPr>
          <a:xfrm>
            <a:off x="685800" y="5242520"/>
            <a:ext cx="6461760" cy="1066800"/>
          </a:xfrm>
        </p:spPr>
        <p:txBody>
          <a:bodyPr>
            <a:normAutofit fontScale="92500" lnSpcReduction="20000"/>
          </a:bodyPr>
          <a:lstStyle/>
          <a:p>
            <a:r>
              <a:rPr lang="it-IT" dirty="0">
                <a:solidFill>
                  <a:schemeClr val="accent4"/>
                </a:solidFill>
              </a:rPr>
              <a:t>Roma, 9 Dicembre 2013</a:t>
            </a:r>
            <a:br>
              <a:rPr lang="it-IT" dirty="0">
                <a:solidFill>
                  <a:schemeClr val="accent4"/>
                </a:solidFill>
              </a:rPr>
            </a:br>
            <a:r>
              <a:rPr lang="en-US" dirty="0">
                <a:solidFill>
                  <a:schemeClr val="tx1">
                    <a:lumMod val="65000"/>
                    <a:lumOff val="35000"/>
                  </a:schemeClr>
                </a:solidFill>
              </a:rPr>
              <a:t>Workshop </a:t>
            </a:r>
            <a:r>
              <a:rPr lang="en-US" dirty="0" err="1">
                <a:solidFill>
                  <a:schemeClr val="tx1">
                    <a:lumMod val="65000"/>
                    <a:lumOff val="35000"/>
                  </a:schemeClr>
                </a:solidFill>
              </a:rPr>
              <a:t>conclusivo</a:t>
            </a:r>
            <a:r>
              <a:rPr lang="en-US" dirty="0">
                <a:solidFill>
                  <a:schemeClr val="tx1">
                    <a:lumMod val="65000"/>
                    <a:lumOff val="35000"/>
                  </a:schemeClr>
                </a:solidFill>
              </a:rPr>
              <a:t> </a:t>
            </a:r>
            <a:r>
              <a:rPr lang="en-US" dirty="0" err="1" smtClean="0">
                <a:solidFill>
                  <a:schemeClr val="tx1">
                    <a:lumMod val="65000"/>
                    <a:lumOff val="35000"/>
                  </a:schemeClr>
                </a:solidFill>
              </a:rPr>
              <a:t>esperimento</a:t>
            </a:r>
            <a:r>
              <a:rPr lang="en-US" dirty="0" smtClean="0">
                <a:solidFill>
                  <a:schemeClr val="tx1">
                    <a:lumMod val="65000"/>
                    <a:lumOff val="35000"/>
                  </a:schemeClr>
                </a:solidFill>
              </a:rPr>
              <a:t> APOLLO</a:t>
            </a:r>
            <a:r>
              <a:rPr lang="en-US" dirty="0">
                <a:solidFill>
                  <a:schemeClr val="tx1">
                    <a:lumMod val="65000"/>
                    <a:lumOff val="35000"/>
                  </a:schemeClr>
                </a:solidFill>
              </a:rPr>
              <a:t/>
            </a:r>
            <a:br>
              <a:rPr lang="en-US" dirty="0">
                <a:solidFill>
                  <a:schemeClr val="tx1">
                    <a:lumMod val="65000"/>
                    <a:lumOff val="35000"/>
                  </a:schemeClr>
                </a:solidFill>
              </a:rPr>
            </a:br>
            <a:r>
              <a:rPr lang="en-US" dirty="0" err="1">
                <a:solidFill>
                  <a:schemeClr val="tx1">
                    <a:lumMod val="65000"/>
                    <a:lumOff val="35000"/>
                  </a:schemeClr>
                </a:solidFill>
              </a:rPr>
              <a:t>Dipartimento</a:t>
            </a:r>
            <a:r>
              <a:rPr lang="en-US" dirty="0">
                <a:solidFill>
                  <a:schemeClr val="tx1">
                    <a:lumMod val="65000"/>
                    <a:lumOff val="35000"/>
                  </a:schemeClr>
                </a:solidFill>
              </a:rPr>
              <a:t> di Fisica, Università degli studi “La </a:t>
            </a:r>
            <a:r>
              <a:rPr lang="en-US" dirty="0" err="1">
                <a:solidFill>
                  <a:schemeClr val="tx1">
                    <a:lumMod val="65000"/>
                    <a:lumOff val="35000"/>
                  </a:schemeClr>
                </a:solidFill>
              </a:rPr>
              <a:t>Sapienza</a:t>
            </a:r>
            <a:r>
              <a:rPr lang="en-US" dirty="0">
                <a:solidFill>
                  <a:schemeClr val="tx1">
                    <a:lumMod val="65000"/>
                    <a:lumOff val="35000"/>
                  </a:schemeClr>
                </a:solidFill>
              </a:rPr>
              <a:t>”</a:t>
            </a:r>
            <a:br>
              <a:rPr lang="en-US" dirty="0">
                <a:solidFill>
                  <a:schemeClr val="tx1">
                    <a:lumMod val="65000"/>
                    <a:lumOff val="35000"/>
                  </a:schemeClr>
                </a:solidFill>
              </a:rPr>
            </a:br>
            <a:r>
              <a:rPr lang="en-US" dirty="0">
                <a:solidFill>
                  <a:schemeClr val="tx1">
                    <a:lumMod val="65000"/>
                    <a:lumOff val="35000"/>
                  </a:schemeClr>
                </a:solidFill>
              </a:rPr>
              <a:t>ROMA</a:t>
            </a:r>
            <a:endParaRPr lang="en-US" dirty="0" smtClean="0">
              <a:solidFill>
                <a:schemeClr val="tx1">
                  <a:lumMod val="65000"/>
                  <a:lumOff val="35000"/>
                </a:schemeClr>
              </a:solidFill>
            </a:endParaRPr>
          </a:p>
        </p:txBody>
      </p:sp>
      <p:sp>
        <p:nvSpPr>
          <p:cNvPr id="15" name="Rettangolo 14"/>
          <p:cNvSpPr/>
          <p:nvPr/>
        </p:nvSpPr>
        <p:spPr>
          <a:xfrm>
            <a:off x="3896740" y="752852"/>
            <a:ext cx="4059636" cy="1107996"/>
          </a:xfrm>
          <a:prstGeom prst="rect">
            <a:avLst/>
          </a:prstGeom>
        </p:spPr>
        <p:txBody>
          <a:bodyPr wrap="none">
            <a:spAutoFit/>
          </a:bodyPr>
          <a:lstStyle/>
          <a:p>
            <a:pPr algn="r"/>
            <a:r>
              <a:rPr lang="it-IT" b="1" dirty="0" smtClean="0">
                <a:solidFill>
                  <a:schemeClr val="bg1">
                    <a:lumMod val="50000"/>
                  </a:schemeClr>
                </a:solidFill>
              </a:rPr>
              <a:t>Gruppo V</a:t>
            </a:r>
            <a:r>
              <a:rPr lang="it-IT" sz="3200" b="1" dirty="0" smtClean="0">
                <a:solidFill>
                  <a:schemeClr val="bg1">
                    <a:lumMod val="50000"/>
                  </a:schemeClr>
                </a:solidFill>
              </a:rPr>
              <a:t/>
            </a:r>
            <a:br>
              <a:rPr lang="it-IT" sz="3200" b="1" dirty="0" smtClean="0">
                <a:solidFill>
                  <a:schemeClr val="bg1">
                    <a:lumMod val="50000"/>
                  </a:schemeClr>
                </a:solidFill>
              </a:rPr>
            </a:br>
            <a:r>
              <a:rPr lang="it-IT" sz="3200" b="1" dirty="0" smtClean="0">
                <a:solidFill>
                  <a:schemeClr val="bg1">
                    <a:lumMod val="50000"/>
                  </a:schemeClr>
                </a:solidFill>
              </a:rPr>
              <a:t>APOLLO</a:t>
            </a:r>
            <a:endParaRPr lang="it-IT" b="1" dirty="0" smtClean="0">
              <a:solidFill>
                <a:schemeClr val="bg1">
                  <a:lumMod val="50000"/>
                </a:schemeClr>
              </a:solidFill>
            </a:endParaRPr>
          </a:p>
          <a:p>
            <a:pPr algn="r"/>
            <a:r>
              <a:rPr lang="it-IT" sz="1400" b="1" dirty="0">
                <a:solidFill>
                  <a:schemeClr val="bg1">
                    <a:lumMod val="50000"/>
                  </a:schemeClr>
                </a:solidFill>
              </a:rPr>
              <a:t>Alimentatori di </a:t>
            </a:r>
            <a:r>
              <a:rPr lang="it-IT" sz="1400" b="1" dirty="0" err="1">
                <a:solidFill>
                  <a:schemeClr val="bg1">
                    <a:lumMod val="50000"/>
                  </a:schemeClr>
                </a:solidFill>
              </a:rPr>
              <a:t>POtenza</a:t>
            </a:r>
            <a:r>
              <a:rPr lang="it-IT" sz="1400" b="1" dirty="0">
                <a:solidFill>
                  <a:schemeClr val="bg1">
                    <a:lumMod val="50000"/>
                  </a:schemeClr>
                </a:solidFill>
              </a:rPr>
              <a:t> per </a:t>
            </a:r>
            <a:r>
              <a:rPr lang="it-IT" sz="1400" b="1" dirty="0" err="1">
                <a:solidFill>
                  <a:schemeClr val="bg1">
                    <a:lumMod val="50000"/>
                  </a:schemeClr>
                </a:solidFill>
              </a:rPr>
              <a:t>aLti</a:t>
            </a:r>
            <a:r>
              <a:rPr lang="it-IT" sz="1400" b="1" dirty="0">
                <a:solidFill>
                  <a:schemeClr val="bg1">
                    <a:lumMod val="50000"/>
                  </a:schemeClr>
                </a:solidFill>
              </a:rPr>
              <a:t> Livelli di </a:t>
            </a:r>
            <a:r>
              <a:rPr lang="it-IT" sz="1400" b="1" dirty="0" err="1">
                <a:solidFill>
                  <a:schemeClr val="bg1">
                    <a:lumMod val="50000"/>
                  </a:schemeClr>
                </a:solidFill>
              </a:rPr>
              <a:t>radiaziOne</a:t>
            </a:r>
            <a:endParaRPr lang="it-IT" sz="1400" b="1" dirty="0">
              <a:solidFill>
                <a:schemeClr val="bg1">
                  <a:lumMod val="50000"/>
                </a:schemeClr>
              </a:solidFill>
            </a:endParaRPr>
          </a:p>
        </p:txBody>
      </p:sp>
      <p:sp>
        <p:nvSpPr>
          <p:cNvPr id="16" name="Rettangolo 15"/>
          <p:cNvSpPr/>
          <p:nvPr/>
        </p:nvSpPr>
        <p:spPr>
          <a:xfrm>
            <a:off x="755576" y="1842225"/>
            <a:ext cx="7920880" cy="68792"/>
          </a:xfrm>
          <a:prstGeom prst="rect">
            <a:avLst/>
          </a:prstGeom>
          <a:gradFill>
            <a:gsLst>
              <a:gs pos="0">
                <a:srgbClr val="002060"/>
              </a:gs>
              <a:gs pos="50000">
                <a:schemeClr val="bg1">
                  <a:lumMod val="95000"/>
                </a:schemeClr>
              </a:gs>
              <a:gs pos="100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http://www.infn.it/logo/web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25050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2.pv.infn.it/%7Eservel/apollo/apoll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4916" y="116632"/>
            <a:ext cx="1091580" cy="16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4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R</a:t>
            </a:r>
            <a:r>
              <a:rPr lang="it-IT" baseline="-25000" dirty="0" smtClean="0"/>
              <a:t>DS</a:t>
            </a:r>
            <a:r>
              <a:rPr lang="it-IT" dirty="0" smtClean="0"/>
              <a:t> </a:t>
            </a:r>
            <a:r>
              <a:rPr lang="it-IT" dirty="0" err="1" smtClean="0"/>
              <a:t>is</a:t>
            </a:r>
            <a:r>
              <a:rPr lang="it-IT" dirty="0" smtClean="0"/>
              <a:t> </a:t>
            </a:r>
            <a:r>
              <a:rPr lang="it-IT" dirty="0" err="1" smtClean="0"/>
              <a:t>very</a:t>
            </a:r>
            <a:r>
              <a:rPr lang="it-IT" dirty="0" smtClean="0"/>
              <a:t> </a:t>
            </a:r>
            <a:r>
              <a:rPr lang="it-IT" dirty="0" err="1" smtClean="0"/>
              <a:t>critical</a:t>
            </a:r>
            <a:r>
              <a:rPr lang="it-IT" dirty="0" smtClean="0"/>
              <a:t> for </a:t>
            </a:r>
            <a:r>
              <a:rPr lang="it-IT" dirty="0" err="1" smtClean="0"/>
              <a:t>GaNs</a:t>
            </a:r>
            <a:r>
              <a:rPr lang="it-IT" dirty="0" smtClean="0"/>
              <a:t>:</a:t>
            </a:r>
          </a:p>
          <a:p>
            <a:pPr lvl="1"/>
            <a:r>
              <a:rPr lang="it-IT" dirty="0" smtClean="0"/>
              <a:t>high </a:t>
            </a:r>
            <a:r>
              <a:rPr lang="it-IT" dirty="0" err="1" smtClean="0"/>
              <a:t>values</a:t>
            </a:r>
            <a:r>
              <a:rPr lang="it-IT" dirty="0" smtClean="0"/>
              <a:t> (≈1M</a:t>
            </a:r>
            <a:r>
              <a:rPr lang="it-IT" dirty="0" smtClean="0">
                <a:latin typeface="Symbol" panose="05050102010706020507" pitchFamily="18" charset="2"/>
              </a:rPr>
              <a:t>W</a:t>
            </a:r>
            <a:r>
              <a:rPr lang="it-IT" dirty="0" smtClean="0"/>
              <a:t>) slow down </a:t>
            </a:r>
            <a:r>
              <a:rPr lang="it-IT" dirty="0" err="1" smtClean="0"/>
              <a:t>pulses</a:t>
            </a:r>
            <a:r>
              <a:rPr lang="it-IT" dirty="0" smtClean="0"/>
              <a:t> (</a:t>
            </a:r>
            <a:r>
              <a:rPr lang="it-IT" dirty="0" err="1" smtClean="0"/>
              <a:t>plenty</a:t>
            </a:r>
            <a:r>
              <a:rPr lang="it-IT" dirty="0" smtClean="0"/>
              <a:t> of double </a:t>
            </a:r>
            <a:r>
              <a:rPr lang="it-IT" dirty="0" err="1" smtClean="0"/>
              <a:t>pulses</a:t>
            </a:r>
            <a:r>
              <a:rPr lang="it-IT" dirty="0" smtClean="0"/>
              <a:t> </a:t>
            </a:r>
            <a:r>
              <a:rPr lang="it-IT" dirty="0" err="1" smtClean="0"/>
              <a:t>that</a:t>
            </a:r>
            <a:r>
              <a:rPr lang="it-IT" dirty="0" smtClean="0"/>
              <a:t> frustrate </a:t>
            </a:r>
            <a:r>
              <a:rPr lang="it-IT" dirty="0" err="1" smtClean="0"/>
              <a:t>statistics</a:t>
            </a:r>
            <a:r>
              <a:rPr lang="it-IT" dirty="0" smtClean="0"/>
              <a:t>) and </a:t>
            </a:r>
            <a:r>
              <a:rPr lang="it-IT" dirty="0" err="1" smtClean="0"/>
              <a:t>degrades</a:t>
            </a:r>
            <a:r>
              <a:rPr lang="it-IT" dirty="0" smtClean="0"/>
              <a:t> S/N ratio</a:t>
            </a:r>
          </a:p>
          <a:p>
            <a:pPr lvl="1"/>
            <a:r>
              <a:rPr lang="it-IT" dirty="0" err="1" smtClean="0"/>
              <a:t>low</a:t>
            </a:r>
            <a:r>
              <a:rPr lang="it-IT" dirty="0" smtClean="0"/>
              <a:t> </a:t>
            </a:r>
            <a:r>
              <a:rPr lang="it-IT" dirty="0" err="1" smtClean="0"/>
              <a:t>values</a:t>
            </a:r>
            <a:r>
              <a:rPr lang="it-IT" dirty="0" smtClean="0"/>
              <a:t> (≈50</a:t>
            </a:r>
            <a:r>
              <a:rPr lang="it-IT" dirty="0" smtClean="0">
                <a:latin typeface="Symbol" panose="05050102010706020507" pitchFamily="18" charset="2"/>
              </a:rPr>
              <a:t>W</a:t>
            </a:r>
            <a:r>
              <a:rPr lang="it-IT" dirty="0" smtClean="0"/>
              <a:t>) </a:t>
            </a:r>
            <a:r>
              <a:rPr lang="it-IT" dirty="0" err="1" smtClean="0"/>
              <a:t>filters</a:t>
            </a:r>
            <a:r>
              <a:rPr lang="it-IT" dirty="0" smtClean="0"/>
              <a:t> out the </a:t>
            </a:r>
            <a:r>
              <a:rPr lang="it-IT" dirty="0" err="1" smtClean="0"/>
              <a:t>pulse</a:t>
            </a:r>
            <a:r>
              <a:rPr lang="it-IT" dirty="0" smtClean="0"/>
              <a:t> </a:t>
            </a:r>
            <a:r>
              <a:rPr lang="it-IT" dirty="0" err="1" smtClean="0"/>
              <a:t>signals</a:t>
            </a:r>
            <a:endParaRPr lang="it-IT"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10</a:t>
            </a:fld>
            <a:endParaRPr lang="en-US" dirty="0"/>
          </a:p>
        </p:txBody>
      </p:sp>
      <p:sp>
        <p:nvSpPr>
          <p:cNvPr id="4" name="Titolo 3"/>
          <p:cNvSpPr>
            <a:spLocks noGrp="1"/>
          </p:cNvSpPr>
          <p:nvPr>
            <p:ph type="title"/>
          </p:nvPr>
        </p:nvSpPr>
        <p:spPr>
          <a:xfrm>
            <a:off x="457200" y="313846"/>
            <a:ext cx="7620000" cy="594874"/>
          </a:xfrm>
        </p:spPr>
        <p:txBody>
          <a:bodyPr/>
          <a:lstStyle/>
          <a:p>
            <a:r>
              <a:rPr lang="it-IT" dirty="0" err="1" smtClean="0"/>
              <a:t>Experimental</a:t>
            </a:r>
            <a:r>
              <a:rPr lang="it-IT" dirty="0" smtClean="0"/>
              <a:t> setup for </a:t>
            </a:r>
            <a:r>
              <a:rPr lang="it-IT" dirty="0" err="1" smtClean="0"/>
              <a:t>heavy</a:t>
            </a:r>
            <a:r>
              <a:rPr lang="it-IT" dirty="0" smtClean="0"/>
              <a:t> </a:t>
            </a:r>
            <a:r>
              <a:rPr lang="it-IT" dirty="0" err="1" smtClean="0"/>
              <a:t>ion</a:t>
            </a:r>
            <a:r>
              <a:rPr lang="it-IT" dirty="0" smtClean="0"/>
              <a:t> </a:t>
            </a:r>
            <a:r>
              <a:rPr lang="it-IT" dirty="0" err="1" smtClean="0"/>
              <a:t>irradiations</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915955"/>
            <a:ext cx="4707466" cy="21773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2687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11</a:t>
            </a:fld>
            <a:endParaRPr lang="en-US" dirty="0"/>
          </a:p>
        </p:txBody>
      </p:sp>
      <p:sp>
        <p:nvSpPr>
          <p:cNvPr id="4" name="Titolo 3"/>
          <p:cNvSpPr>
            <a:spLocks noGrp="1"/>
          </p:cNvSpPr>
          <p:nvPr>
            <p:ph type="title"/>
          </p:nvPr>
        </p:nvSpPr>
        <p:spPr/>
        <p:txBody>
          <a:bodyPr/>
          <a:lstStyle/>
          <a:p>
            <a:r>
              <a:rPr lang="it-IT" dirty="0" err="1" smtClean="0"/>
              <a:t>Measurement</a:t>
            </a:r>
            <a:r>
              <a:rPr lang="it-IT" dirty="0" smtClean="0"/>
              <a:t> procedure</a:t>
            </a:r>
            <a:endParaRPr lang="it-IT" dirty="0"/>
          </a:p>
        </p:txBody>
      </p:sp>
      <p:pic>
        <p:nvPicPr>
          <p:cNvPr id="7" name="Immagine 6" descr="pulses_D1A.emf"/>
          <p:cNvPicPr/>
          <p:nvPr/>
        </p:nvPicPr>
        <p:blipFill>
          <a:blip r:embed="rId2" cstate="print"/>
          <a:stretch>
            <a:fillRect/>
          </a:stretch>
        </p:blipFill>
        <p:spPr>
          <a:xfrm>
            <a:off x="179512" y="1196752"/>
            <a:ext cx="5364480" cy="2627630"/>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5652120" y="1628800"/>
            <a:ext cx="1872208" cy="1200329"/>
          </a:xfrm>
          <a:prstGeom prst="rect">
            <a:avLst/>
          </a:prstGeom>
          <a:noFill/>
        </p:spPr>
        <p:txBody>
          <a:bodyPr wrap="square" rtlCol="0">
            <a:spAutoFit/>
          </a:bodyPr>
          <a:lstStyle/>
          <a:p>
            <a:r>
              <a:rPr lang="it-IT" dirty="0" err="1" smtClean="0"/>
              <a:t>Collected</a:t>
            </a:r>
            <a:r>
              <a:rPr lang="it-IT" dirty="0" smtClean="0"/>
              <a:t> </a:t>
            </a:r>
            <a:r>
              <a:rPr lang="it-IT" dirty="0" err="1" smtClean="0"/>
              <a:t>waveform</a:t>
            </a:r>
            <a:r>
              <a:rPr lang="it-IT" dirty="0" smtClean="0"/>
              <a:t> </a:t>
            </a:r>
            <a:r>
              <a:rPr lang="it-IT" dirty="0" err="1" smtClean="0"/>
              <a:t>population</a:t>
            </a:r>
            <a:r>
              <a:rPr lang="it-IT" dirty="0" smtClean="0"/>
              <a:t> </a:t>
            </a:r>
            <a:r>
              <a:rPr lang="it-IT" dirty="0" err="1" smtClean="0"/>
              <a:t>at</a:t>
            </a:r>
            <a:r>
              <a:rPr lang="it-IT" dirty="0" smtClean="0"/>
              <a:t> </a:t>
            </a:r>
            <a:r>
              <a:rPr lang="it-IT" dirty="0" err="1" smtClean="0"/>
              <a:t>Vds</a:t>
            </a:r>
            <a:r>
              <a:rPr lang="it-IT" dirty="0" smtClean="0"/>
              <a:t>=30V</a:t>
            </a:r>
            <a:endParaRPr lang="it-IT" dirty="0"/>
          </a:p>
        </p:txBody>
      </p:sp>
      <p:pic>
        <p:nvPicPr>
          <p:cNvPr id="9" name="Immagine 8" descr="qvt_D1A.emf"/>
          <p:cNvPicPr/>
          <p:nvPr/>
        </p:nvPicPr>
        <p:blipFill>
          <a:blip r:embed="rId3" cstate="print"/>
          <a:stretch>
            <a:fillRect/>
          </a:stretch>
        </p:blipFill>
        <p:spPr>
          <a:xfrm>
            <a:off x="2339752" y="4005064"/>
            <a:ext cx="5405755" cy="2483485"/>
          </a:xfrm>
          <a:prstGeom prst="rect">
            <a:avLst/>
          </a:prstGeom>
          <a:ln>
            <a:noFill/>
          </a:ln>
          <a:effectLst>
            <a:outerShdw blurRad="292100" dist="139700" dir="2700000" algn="tl" rotWithShape="0">
              <a:srgbClr val="333333">
                <a:alpha val="65000"/>
              </a:srgbClr>
            </a:outerShdw>
          </a:effectLst>
        </p:spPr>
      </p:pic>
      <p:sp>
        <p:nvSpPr>
          <p:cNvPr id="10" name="CasellaDiTesto 9"/>
          <p:cNvSpPr txBox="1"/>
          <p:nvPr/>
        </p:nvSpPr>
        <p:spPr>
          <a:xfrm>
            <a:off x="395536" y="4005064"/>
            <a:ext cx="1872208" cy="369332"/>
          </a:xfrm>
          <a:prstGeom prst="rect">
            <a:avLst/>
          </a:prstGeom>
          <a:noFill/>
        </p:spPr>
        <p:txBody>
          <a:bodyPr wrap="square" rtlCol="0">
            <a:spAutoFit/>
          </a:bodyPr>
          <a:lstStyle/>
          <a:p>
            <a:pPr algn="r"/>
            <a:r>
              <a:rPr lang="it-IT" dirty="0" err="1" smtClean="0"/>
              <a:t>Scatter</a:t>
            </a:r>
            <a:r>
              <a:rPr lang="it-IT" dirty="0" smtClean="0"/>
              <a:t> plot</a:t>
            </a:r>
            <a:endParaRPr lang="it-IT" dirty="0"/>
          </a:p>
        </p:txBody>
      </p:sp>
      <p:sp>
        <p:nvSpPr>
          <p:cNvPr id="12" name="CasellaDiTesto 11"/>
          <p:cNvSpPr txBox="1"/>
          <p:nvPr/>
        </p:nvSpPr>
        <p:spPr>
          <a:xfrm>
            <a:off x="251520" y="4869160"/>
            <a:ext cx="1944216" cy="646331"/>
          </a:xfrm>
          <a:prstGeom prst="rect">
            <a:avLst/>
          </a:prstGeom>
          <a:noFill/>
        </p:spPr>
        <p:txBody>
          <a:bodyPr wrap="square" rtlCol="0">
            <a:spAutoFit/>
          </a:bodyPr>
          <a:lstStyle/>
          <a:p>
            <a:r>
              <a:rPr lang="it-IT" dirty="0" err="1"/>
              <a:t>Average</a:t>
            </a:r>
            <a:r>
              <a:rPr lang="it-IT" dirty="0"/>
              <a:t> </a:t>
            </a:r>
            <a:r>
              <a:rPr lang="it-IT" dirty="0" err="1"/>
              <a:t>charge</a:t>
            </a:r>
            <a:endParaRPr lang="it-IT" dirty="0"/>
          </a:p>
          <a:p>
            <a:endParaRPr lang="it-IT" dirty="0"/>
          </a:p>
        </p:txBody>
      </p:sp>
      <p:cxnSp>
        <p:nvCxnSpPr>
          <p:cNvPr id="16" name="Connettore 2 15"/>
          <p:cNvCxnSpPr/>
          <p:nvPr/>
        </p:nvCxnSpPr>
        <p:spPr>
          <a:xfrm>
            <a:off x="1547664" y="5246806"/>
            <a:ext cx="1728192" cy="630466"/>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282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err="1" smtClean="0"/>
              <a:t>Annealed</a:t>
            </a:r>
            <a:r>
              <a:rPr lang="it-IT" dirty="0" smtClean="0"/>
              <a:t> </a:t>
            </a:r>
            <a:r>
              <a:rPr lang="it-IT" dirty="0" err="1" smtClean="0"/>
              <a:t>fresh</a:t>
            </a:r>
            <a:endParaRPr lang="it-IT" dirty="0" smtClean="0"/>
          </a:p>
          <a:p>
            <a:pPr lvl="1"/>
            <a:r>
              <a:rPr lang="it-IT" dirty="0" smtClean="0"/>
              <a:t>sample-to-sample </a:t>
            </a:r>
            <a:r>
              <a:rPr lang="it-IT" dirty="0" err="1" smtClean="0"/>
              <a:t>variability</a:t>
            </a:r>
            <a:r>
              <a:rPr lang="it-IT" dirty="0" smtClean="0"/>
              <a:t>!</a:t>
            </a:r>
            <a:endParaRPr lang="it-IT"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12</a:t>
            </a:fld>
            <a:endParaRPr lang="en-US" dirty="0"/>
          </a:p>
        </p:txBody>
      </p:sp>
      <p:sp>
        <p:nvSpPr>
          <p:cNvPr id="4" name="Titolo 3"/>
          <p:cNvSpPr>
            <a:spLocks noGrp="1"/>
          </p:cNvSpPr>
          <p:nvPr>
            <p:ph type="title"/>
          </p:nvPr>
        </p:nvSpPr>
        <p:spPr/>
        <p:txBody>
          <a:bodyPr/>
          <a:lstStyle/>
          <a:p>
            <a:r>
              <a:rPr lang="it-IT" dirty="0" err="1" smtClean="0"/>
              <a:t>Results</a:t>
            </a:r>
            <a:r>
              <a:rPr lang="it-IT" dirty="0" smtClean="0"/>
              <a:t> (1)</a:t>
            </a:r>
            <a:endParaRPr lang="it-IT" dirty="0"/>
          </a:p>
        </p:txBody>
      </p:sp>
      <p:pic>
        <p:nvPicPr>
          <p:cNvPr id="7" name="Immagine 6" descr="charge_D2A.emf"/>
          <p:cNvPicPr/>
          <p:nvPr/>
        </p:nvPicPr>
        <p:blipFill>
          <a:blip r:embed="rId2" cstate="print"/>
          <a:stretch>
            <a:fillRect/>
          </a:stretch>
        </p:blipFill>
        <p:spPr>
          <a:xfrm>
            <a:off x="192375" y="4581128"/>
            <a:ext cx="3096344" cy="1728192"/>
          </a:xfrm>
          <a:prstGeom prst="rect">
            <a:avLst/>
          </a:prstGeom>
          <a:ln>
            <a:noFill/>
          </a:ln>
          <a:effectLst/>
        </p:spPr>
      </p:pic>
      <p:pic>
        <p:nvPicPr>
          <p:cNvPr id="8" name="Immagine 7" descr="charge_D1A.emf"/>
          <p:cNvPicPr/>
          <p:nvPr/>
        </p:nvPicPr>
        <p:blipFill>
          <a:blip r:embed="rId3" cstate="print"/>
          <a:stretch>
            <a:fillRect/>
          </a:stretch>
        </p:blipFill>
        <p:spPr>
          <a:xfrm>
            <a:off x="179512" y="2706564"/>
            <a:ext cx="3062917" cy="1691397"/>
          </a:xfrm>
          <a:prstGeom prst="rect">
            <a:avLst/>
          </a:prstGeom>
          <a:ln>
            <a:noFill/>
          </a:ln>
          <a:effectLst/>
        </p:spPr>
      </p:pic>
      <p:sp>
        <p:nvSpPr>
          <p:cNvPr id="9" name="CasellaDiTesto 8"/>
          <p:cNvSpPr txBox="1"/>
          <p:nvPr/>
        </p:nvSpPr>
        <p:spPr>
          <a:xfrm>
            <a:off x="2915816" y="2636912"/>
            <a:ext cx="1224136" cy="369332"/>
          </a:xfrm>
          <a:prstGeom prst="rect">
            <a:avLst/>
          </a:prstGeom>
          <a:noFill/>
        </p:spPr>
        <p:txBody>
          <a:bodyPr wrap="square" rtlCol="0">
            <a:spAutoFit/>
          </a:bodyPr>
          <a:lstStyle/>
          <a:p>
            <a:r>
              <a:rPr lang="it-IT" dirty="0" smtClean="0"/>
              <a:t>D1A</a:t>
            </a:r>
            <a:endParaRPr lang="it-IT" dirty="0"/>
          </a:p>
        </p:txBody>
      </p:sp>
      <p:sp>
        <p:nvSpPr>
          <p:cNvPr id="10" name="CasellaDiTesto 9"/>
          <p:cNvSpPr txBox="1"/>
          <p:nvPr/>
        </p:nvSpPr>
        <p:spPr>
          <a:xfrm>
            <a:off x="2987824" y="4509120"/>
            <a:ext cx="1224136" cy="369332"/>
          </a:xfrm>
          <a:prstGeom prst="rect">
            <a:avLst/>
          </a:prstGeom>
          <a:noFill/>
        </p:spPr>
        <p:txBody>
          <a:bodyPr wrap="square" rtlCol="0">
            <a:spAutoFit/>
          </a:bodyPr>
          <a:lstStyle/>
          <a:p>
            <a:r>
              <a:rPr lang="it-IT" dirty="0" smtClean="0"/>
              <a:t>D2A</a:t>
            </a:r>
            <a:endParaRPr lang="it-IT" dirty="0"/>
          </a:p>
        </p:txBody>
      </p:sp>
      <p:pic>
        <p:nvPicPr>
          <p:cNvPr id="11" name="Immagine 10" descr="chaege_D4A.emf"/>
          <p:cNvPicPr/>
          <p:nvPr/>
        </p:nvPicPr>
        <p:blipFill>
          <a:blip r:embed="rId4" cstate="print"/>
          <a:stretch>
            <a:fillRect/>
          </a:stretch>
        </p:blipFill>
        <p:spPr>
          <a:xfrm>
            <a:off x="4283968" y="2706564"/>
            <a:ext cx="3060000" cy="1658540"/>
          </a:xfrm>
          <a:prstGeom prst="rect">
            <a:avLst/>
          </a:prstGeom>
        </p:spPr>
      </p:pic>
      <p:sp>
        <p:nvSpPr>
          <p:cNvPr id="12" name="CasellaDiTesto 11"/>
          <p:cNvSpPr txBox="1"/>
          <p:nvPr/>
        </p:nvSpPr>
        <p:spPr>
          <a:xfrm>
            <a:off x="7020272" y="2636912"/>
            <a:ext cx="1224136" cy="369332"/>
          </a:xfrm>
          <a:prstGeom prst="rect">
            <a:avLst/>
          </a:prstGeom>
          <a:noFill/>
        </p:spPr>
        <p:txBody>
          <a:bodyPr wrap="square" rtlCol="0">
            <a:spAutoFit/>
          </a:bodyPr>
          <a:lstStyle/>
          <a:p>
            <a:r>
              <a:rPr lang="it-IT" dirty="0" smtClean="0"/>
              <a:t>D4A</a:t>
            </a:r>
            <a:endParaRPr lang="it-IT" dirty="0"/>
          </a:p>
        </p:txBody>
      </p:sp>
    </p:spTree>
    <p:extLst>
      <p:ext uri="{BB962C8B-B14F-4D97-AF65-F5344CB8AC3E}">
        <p14:creationId xmlns:p14="http://schemas.microsoft.com/office/powerpoint/2010/main" val="1215391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err="1" smtClean="0"/>
              <a:t>Increasing</a:t>
            </a:r>
            <a:r>
              <a:rPr lang="it-IT" dirty="0" smtClean="0"/>
              <a:t> gamma </a:t>
            </a:r>
            <a:r>
              <a:rPr lang="it-IT" dirty="0" err="1" smtClean="0"/>
              <a:t>doses</a:t>
            </a:r>
            <a:endParaRPr lang="it-IT"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13</a:t>
            </a:fld>
            <a:endParaRPr lang="en-US" dirty="0"/>
          </a:p>
        </p:txBody>
      </p:sp>
      <p:sp>
        <p:nvSpPr>
          <p:cNvPr id="4" name="Titolo 3"/>
          <p:cNvSpPr>
            <a:spLocks noGrp="1"/>
          </p:cNvSpPr>
          <p:nvPr>
            <p:ph type="title"/>
          </p:nvPr>
        </p:nvSpPr>
        <p:spPr/>
        <p:txBody>
          <a:bodyPr/>
          <a:lstStyle/>
          <a:p>
            <a:r>
              <a:rPr lang="it-IT" dirty="0" err="1" smtClean="0"/>
              <a:t>Results</a:t>
            </a:r>
            <a:r>
              <a:rPr lang="it-IT" dirty="0" smtClean="0"/>
              <a:t> (2)</a:t>
            </a:r>
            <a:endParaRPr lang="it-IT" dirty="0"/>
          </a:p>
        </p:txBody>
      </p:sp>
      <p:pic>
        <p:nvPicPr>
          <p:cNvPr id="7" name="Immagine 6" descr="charge_D21.emf"/>
          <p:cNvPicPr/>
          <p:nvPr/>
        </p:nvPicPr>
        <p:blipFill>
          <a:blip r:embed="rId2" cstate="print"/>
          <a:stretch>
            <a:fillRect/>
          </a:stretch>
        </p:blipFill>
        <p:spPr>
          <a:xfrm>
            <a:off x="323527" y="1955298"/>
            <a:ext cx="3600401" cy="1689726"/>
          </a:xfrm>
          <a:prstGeom prst="rect">
            <a:avLst/>
          </a:prstGeom>
        </p:spPr>
      </p:pic>
      <p:pic>
        <p:nvPicPr>
          <p:cNvPr id="8" name="Immagine 7" descr="charge_D31R.emf"/>
          <p:cNvPicPr/>
          <p:nvPr/>
        </p:nvPicPr>
        <p:blipFill>
          <a:blip r:embed="rId3" cstate="print"/>
          <a:stretch>
            <a:fillRect/>
          </a:stretch>
        </p:blipFill>
        <p:spPr>
          <a:xfrm>
            <a:off x="4211961" y="1956435"/>
            <a:ext cx="3420104" cy="1688589"/>
          </a:xfrm>
          <a:prstGeom prst="rect">
            <a:avLst/>
          </a:prstGeom>
        </p:spPr>
      </p:pic>
      <p:pic>
        <p:nvPicPr>
          <p:cNvPr id="9" name="Immagine 8" descr="charge_D16.emf"/>
          <p:cNvPicPr/>
          <p:nvPr/>
        </p:nvPicPr>
        <p:blipFill>
          <a:blip r:embed="rId4" cstate="print"/>
          <a:stretch>
            <a:fillRect/>
          </a:stretch>
        </p:blipFill>
        <p:spPr>
          <a:xfrm>
            <a:off x="323528" y="4077072"/>
            <a:ext cx="3600400" cy="1760597"/>
          </a:xfrm>
          <a:prstGeom prst="rect">
            <a:avLst/>
          </a:prstGeom>
        </p:spPr>
      </p:pic>
      <p:pic>
        <p:nvPicPr>
          <p:cNvPr id="10" name="Immagine 9" descr="charge_D36.emf"/>
          <p:cNvPicPr/>
          <p:nvPr/>
        </p:nvPicPr>
        <p:blipFill>
          <a:blip r:embed="rId5" cstate="print"/>
          <a:stretch>
            <a:fillRect/>
          </a:stretch>
        </p:blipFill>
        <p:spPr>
          <a:xfrm>
            <a:off x="4211961" y="3933057"/>
            <a:ext cx="3420104" cy="1904612"/>
          </a:xfrm>
          <a:prstGeom prst="rect">
            <a:avLst/>
          </a:prstGeom>
        </p:spPr>
      </p:pic>
      <p:sp>
        <p:nvSpPr>
          <p:cNvPr id="11" name="CasellaDiTesto 10"/>
          <p:cNvSpPr txBox="1"/>
          <p:nvPr/>
        </p:nvSpPr>
        <p:spPr>
          <a:xfrm>
            <a:off x="2339752" y="2420888"/>
            <a:ext cx="936104" cy="369332"/>
          </a:xfrm>
          <a:prstGeom prst="rect">
            <a:avLst/>
          </a:prstGeom>
          <a:noFill/>
        </p:spPr>
        <p:txBody>
          <a:bodyPr wrap="square" rtlCol="0">
            <a:spAutoFit/>
          </a:bodyPr>
          <a:lstStyle/>
          <a:p>
            <a:r>
              <a:rPr lang="it-IT" dirty="0" smtClean="0"/>
              <a:t>570Gy</a:t>
            </a:r>
            <a:endParaRPr lang="it-IT" dirty="0"/>
          </a:p>
        </p:txBody>
      </p:sp>
      <p:sp>
        <p:nvSpPr>
          <p:cNvPr id="12" name="CasellaDiTesto 11"/>
          <p:cNvSpPr txBox="1"/>
          <p:nvPr/>
        </p:nvSpPr>
        <p:spPr>
          <a:xfrm>
            <a:off x="6084168" y="2420888"/>
            <a:ext cx="936104" cy="369332"/>
          </a:xfrm>
          <a:prstGeom prst="rect">
            <a:avLst/>
          </a:prstGeom>
          <a:noFill/>
        </p:spPr>
        <p:txBody>
          <a:bodyPr wrap="square" rtlCol="0">
            <a:spAutoFit/>
          </a:bodyPr>
          <a:lstStyle/>
          <a:p>
            <a:r>
              <a:rPr lang="it-IT" dirty="0" smtClean="0"/>
              <a:t>1.72kGy</a:t>
            </a:r>
            <a:endParaRPr lang="it-IT" dirty="0"/>
          </a:p>
        </p:txBody>
      </p:sp>
      <p:sp>
        <p:nvSpPr>
          <p:cNvPr id="13" name="CasellaDiTesto 12"/>
          <p:cNvSpPr txBox="1"/>
          <p:nvPr/>
        </p:nvSpPr>
        <p:spPr>
          <a:xfrm>
            <a:off x="2339752" y="4982061"/>
            <a:ext cx="936104" cy="369332"/>
          </a:xfrm>
          <a:prstGeom prst="rect">
            <a:avLst/>
          </a:prstGeom>
          <a:noFill/>
        </p:spPr>
        <p:txBody>
          <a:bodyPr wrap="square" rtlCol="0">
            <a:spAutoFit/>
          </a:bodyPr>
          <a:lstStyle/>
          <a:p>
            <a:r>
              <a:rPr lang="it-IT" dirty="0" smtClean="0"/>
              <a:t>5.15kGy</a:t>
            </a:r>
            <a:endParaRPr lang="it-IT" dirty="0"/>
          </a:p>
        </p:txBody>
      </p:sp>
      <p:sp>
        <p:nvSpPr>
          <p:cNvPr id="14" name="CasellaDiTesto 13"/>
          <p:cNvSpPr txBox="1"/>
          <p:nvPr/>
        </p:nvSpPr>
        <p:spPr>
          <a:xfrm>
            <a:off x="6084168" y="4982061"/>
            <a:ext cx="936104" cy="369332"/>
          </a:xfrm>
          <a:prstGeom prst="rect">
            <a:avLst/>
          </a:prstGeom>
          <a:noFill/>
        </p:spPr>
        <p:txBody>
          <a:bodyPr wrap="square" rtlCol="0">
            <a:spAutoFit/>
          </a:bodyPr>
          <a:lstStyle/>
          <a:p>
            <a:r>
              <a:rPr lang="it-IT" dirty="0" smtClean="0"/>
              <a:t>10.9kGy</a:t>
            </a:r>
            <a:endParaRPr lang="it-IT" dirty="0"/>
          </a:p>
        </p:txBody>
      </p:sp>
      <p:sp>
        <p:nvSpPr>
          <p:cNvPr id="15" name="CasellaDiTesto 14"/>
          <p:cNvSpPr txBox="1"/>
          <p:nvPr/>
        </p:nvSpPr>
        <p:spPr>
          <a:xfrm>
            <a:off x="3275856" y="6093296"/>
            <a:ext cx="3888432" cy="369332"/>
          </a:xfrm>
          <a:prstGeom prst="rect">
            <a:avLst/>
          </a:prstGeom>
          <a:noFill/>
        </p:spPr>
        <p:txBody>
          <a:bodyPr wrap="square" rtlCol="0">
            <a:spAutoFit/>
          </a:bodyPr>
          <a:lstStyle/>
          <a:p>
            <a:r>
              <a:rPr lang="it-IT" dirty="0" err="1" smtClean="0">
                <a:solidFill>
                  <a:srgbClr val="FF0000"/>
                </a:solidFill>
              </a:rPr>
              <a:t>Difficult</a:t>
            </a:r>
            <a:r>
              <a:rPr lang="it-IT" dirty="0" smtClean="0">
                <a:solidFill>
                  <a:srgbClr val="FF0000"/>
                </a:solidFill>
              </a:rPr>
              <a:t> </a:t>
            </a:r>
            <a:r>
              <a:rPr lang="it-IT" dirty="0" err="1" smtClean="0">
                <a:solidFill>
                  <a:srgbClr val="FF0000"/>
                </a:solidFill>
              </a:rPr>
              <a:t>interpretation</a:t>
            </a:r>
            <a:r>
              <a:rPr lang="it-IT" dirty="0" smtClean="0">
                <a:solidFill>
                  <a:srgbClr val="FF0000"/>
                </a:solidFill>
              </a:rPr>
              <a:t>, </a:t>
            </a:r>
            <a:r>
              <a:rPr lang="it-IT" dirty="0" err="1" smtClean="0">
                <a:solidFill>
                  <a:srgbClr val="FF0000"/>
                </a:solidFill>
              </a:rPr>
              <a:t>but</a:t>
            </a:r>
            <a:r>
              <a:rPr lang="it-IT" dirty="0" smtClean="0">
                <a:solidFill>
                  <a:srgbClr val="FF0000"/>
                </a:solidFill>
              </a:rPr>
              <a:t> no </a:t>
            </a:r>
            <a:r>
              <a:rPr lang="it-IT" dirty="0" err="1" smtClean="0">
                <a:solidFill>
                  <a:srgbClr val="FF0000"/>
                </a:solidFill>
              </a:rPr>
              <a:t>rupture</a:t>
            </a:r>
            <a:endParaRPr lang="it-IT" dirty="0">
              <a:solidFill>
                <a:srgbClr val="FF0000"/>
              </a:solidFill>
            </a:endParaRPr>
          </a:p>
        </p:txBody>
      </p:sp>
    </p:spTree>
    <p:extLst>
      <p:ext uri="{BB962C8B-B14F-4D97-AF65-F5344CB8AC3E}">
        <p14:creationId xmlns:p14="http://schemas.microsoft.com/office/powerpoint/2010/main" val="29253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normAutofit/>
          </a:bodyPr>
          <a:lstStyle/>
          <a:p>
            <a:pPr>
              <a:spcBef>
                <a:spcPct val="0"/>
              </a:spcBef>
              <a:buClrTx/>
              <a:buFont typeface="Arial" charset="0"/>
              <a:buChar char="•"/>
            </a:pPr>
            <a:r>
              <a:rPr lang="it-IT" altLang="en-US" sz="2400" dirty="0" smtClean="0"/>
              <a:t>New </a:t>
            </a:r>
            <a:r>
              <a:rPr lang="it-IT" altLang="en-US" sz="2400" dirty="0" err="1" smtClean="0"/>
              <a:t>experimental</a:t>
            </a:r>
            <a:r>
              <a:rPr lang="it-IT" altLang="en-US" sz="2400" dirty="0" smtClean="0"/>
              <a:t> setup </a:t>
            </a:r>
            <a:r>
              <a:rPr lang="it-IT" altLang="en-US" sz="2400" dirty="0" err="1" smtClean="0"/>
              <a:t>allowed</a:t>
            </a:r>
            <a:r>
              <a:rPr lang="it-IT" altLang="en-US" sz="2400" dirty="0" smtClean="0"/>
              <a:t>  </a:t>
            </a:r>
            <a:r>
              <a:rPr lang="it-IT" altLang="en-US" sz="2400" dirty="0" err="1" smtClean="0"/>
              <a:t>acquiring</a:t>
            </a:r>
            <a:r>
              <a:rPr lang="it-IT" altLang="en-US" sz="2400" dirty="0" smtClean="0"/>
              <a:t> large </a:t>
            </a:r>
            <a:r>
              <a:rPr lang="it-IT" altLang="en-US" sz="2400" dirty="0" err="1" smtClean="0"/>
              <a:t>quantity</a:t>
            </a:r>
            <a:r>
              <a:rPr lang="it-IT" altLang="en-US" sz="2400" dirty="0" smtClean="0"/>
              <a:t> of </a:t>
            </a:r>
            <a:r>
              <a:rPr lang="it-IT" altLang="en-US" sz="2400" dirty="0" err="1" smtClean="0"/>
              <a:t>samples</a:t>
            </a:r>
            <a:r>
              <a:rPr lang="it-IT" altLang="en-US" sz="2400" dirty="0" smtClean="0"/>
              <a:t> for the </a:t>
            </a:r>
            <a:r>
              <a:rPr lang="it-IT" altLang="en-US" sz="2400" dirty="0" err="1" smtClean="0"/>
              <a:t>sake</a:t>
            </a:r>
            <a:r>
              <a:rPr lang="it-IT" altLang="en-US" sz="2400" dirty="0" smtClean="0"/>
              <a:t> of </a:t>
            </a:r>
            <a:r>
              <a:rPr lang="it-IT" altLang="en-US" sz="2400" dirty="0" err="1" smtClean="0"/>
              <a:t>statistics</a:t>
            </a:r>
            <a:endParaRPr lang="en-US" altLang="en-US" sz="2400" dirty="0"/>
          </a:p>
          <a:p>
            <a:pPr>
              <a:spcBef>
                <a:spcPct val="0"/>
              </a:spcBef>
              <a:buClrTx/>
              <a:buFont typeface="Arial" charset="0"/>
              <a:buChar char="•"/>
            </a:pPr>
            <a:r>
              <a:rPr lang="it-IT" altLang="en-US" sz="2400" dirty="0" smtClean="0"/>
              <a:t>Sample-to-sample </a:t>
            </a:r>
            <a:r>
              <a:rPr lang="it-IT" altLang="en-US" sz="2400" dirty="0" err="1" smtClean="0"/>
              <a:t>variability</a:t>
            </a:r>
            <a:r>
              <a:rPr lang="it-IT" altLang="en-US" sz="2400" dirty="0" smtClean="0"/>
              <a:t> </a:t>
            </a:r>
            <a:r>
              <a:rPr lang="it-IT" altLang="en-US" sz="2400" dirty="0" err="1" smtClean="0"/>
              <a:t>is</a:t>
            </a:r>
            <a:r>
              <a:rPr lang="it-IT" altLang="en-US" sz="2400" dirty="0" smtClean="0"/>
              <a:t> to be </a:t>
            </a:r>
            <a:r>
              <a:rPr lang="it-IT" altLang="en-US" sz="2400" dirty="0" err="1" smtClean="0"/>
              <a:t>faced</a:t>
            </a:r>
            <a:endParaRPr lang="en-US" altLang="en-US" sz="2400" dirty="0"/>
          </a:p>
          <a:p>
            <a:pPr>
              <a:spcBef>
                <a:spcPct val="0"/>
              </a:spcBef>
              <a:buClrTx/>
              <a:buFont typeface="Arial" charset="0"/>
              <a:buChar char="•"/>
            </a:pPr>
            <a:r>
              <a:rPr lang="en-US" altLang="en-US" sz="2400" dirty="0" smtClean="0"/>
              <a:t>Hardly </a:t>
            </a:r>
            <a:r>
              <a:rPr lang="en-US" altLang="en-US" sz="2400" dirty="0" smtClean="0"/>
              <a:t>interpretable dependence </a:t>
            </a:r>
            <a:r>
              <a:rPr lang="en-US" altLang="en-US" sz="2400" dirty="0"/>
              <a:t>of the generated charge </a:t>
            </a:r>
            <a:r>
              <a:rPr lang="en-US" altLang="en-US" sz="2400" dirty="0" smtClean="0"/>
              <a:t> on the applied </a:t>
            </a:r>
            <a:r>
              <a:rPr lang="en-US" altLang="en-US" sz="2400" dirty="0" smtClean="0"/>
              <a:t>voltage</a:t>
            </a:r>
          </a:p>
          <a:p>
            <a:pPr>
              <a:spcBef>
                <a:spcPct val="0"/>
              </a:spcBef>
              <a:buClrTx/>
              <a:buFont typeface="Arial" charset="0"/>
              <a:buChar char="•"/>
            </a:pPr>
            <a:r>
              <a:rPr lang="en-US" altLang="en-US" sz="2400" dirty="0" smtClean="0"/>
              <a:t>Further analyses with higher surface energy loss (less range?) should be performed in the future</a:t>
            </a:r>
          </a:p>
          <a:p>
            <a:pPr>
              <a:spcBef>
                <a:spcPct val="0"/>
              </a:spcBef>
              <a:buClrTx/>
              <a:buFont typeface="Arial" charset="0"/>
              <a:buChar char="•"/>
            </a:pPr>
            <a:r>
              <a:rPr lang="en-US" altLang="en-US" sz="2400" dirty="0" smtClean="0"/>
              <a:t>Tested device appear to be very hard to combined irradiation </a:t>
            </a:r>
            <a:endParaRPr lang="en-US" altLang="en-US" sz="2400" dirty="0"/>
          </a:p>
          <a:p>
            <a:pPr lvl="1">
              <a:spcBef>
                <a:spcPct val="0"/>
              </a:spcBef>
              <a:buClrTx/>
              <a:buFont typeface="Arial" charset="0"/>
              <a:buChar char="•"/>
            </a:pPr>
            <a:endParaRPr lang="en-US" altLang="en-US" dirty="0"/>
          </a:p>
          <a:p>
            <a:endParaRPr lang="it-IT" dirty="0"/>
          </a:p>
        </p:txBody>
      </p:sp>
      <p:sp>
        <p:nvSpPr>
          <p:cNvPr id="4" name="Titolo 3"/>
          <p:cNvSpPr>
            <a:spLocks noGrp="1"/>
          </p:cNvSpPr>
          <p:nvPr>
            <p:ph type="title"/>
          </p:nvPr>
        </p:nvSpPr>
        <p:spPr/>
        <p:txBody>
          <a:bodyPr/>
          <a:lstStyle/>
          <a:p>
            <a:r>
              <a:rPr lang="it-IT" dirty="0" smtClean="0"/>
              <a:t>Gamma </a:t>
            </a:r>
            <a:r>
              <a:rPr lang="it-IT" dirty="0" err="1" smtClean="0"/>
              <a:t>irradiation</a:t>
            </a:r>
            <a:r>
              <a:rPr lang="it-IT" dirty="0" smtClean="0"/>
              <a:t>: </a:t>
            </a:r>
            <a:r>
              <a:rPr lang="it-IT" dirty="0" err="1" smtClean="0"/>
              <a:t>conclusions</a:t>
            </a:r>
            <a:endParaRPr lang="it-IT" dirty="0"/>
          </a:p>
        </p:txBody>
      </p:sp>
      <p:sp>
        <p:nvSpPr>
          <p:cNvPr id="2" name="Segnaposto numero diapositiva 1"/>
          <p:cNvSpPr>
            <a:spLocks noGrp="1"/>
          </p:cNvSpPr>
          <p:nvPr>
            <p:ph type="sldNum" sz="quarter" idx="12"/>
          </p:nvPr>
        </p:nvSpPr>
        <p:spPr/>
        <p:txBody>
          <a:bodyPr/>
          <a:lstStyle/>
          <a:p>
            <a:fld id="{6E2D2B3B-882E-40F3-A32F-6DD516915044}" type="slidenum">
              <a:rPr lang="en-US" smtClean="0"/>
              <a:pPr/>
              <a:t>14</a:t>
            </a:fld>
            <a:endParaRPr lang="en-US" dirty="0"/>
          </a:p>
        </p:txBody>
      </p:sp>
    </p:spTree>
    <p:extLst>
      <p:ext uri="{BB962C8B-B14F-4D97-AF65-F5344CB8AC3E}">
        <p14:creationId xmlns:p14="http://schemas.microsoft.com/office/powerpoint/2010/main" val="993532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PROTON IRRADIATIONS</a:t>
            </a:r>
            <a:endParaRPr lang="it-IT" dirty="0"/>
          </a:p>
        </p:txBody>
      </p:sp>
      <p:sp>
        <p:nvSpPr>
          <p:cNvPr id="3" name="Segnaposto testo 2"/>
          <p:cNvSpPr>
            <a:spLocks noGrp="1"/>
          </p:cNvSpPr>
          <p:nvPr>
            <p:ph type="body" idx="1"/>
          </p:nvPr>
        </p:nvSpPr>
        <p:spPr/>
        <p:txBody>
          <a:bodyPr/>
          <a:lstStyle/>
          <a:p>
            <a:r>
              <a:rPr lang="it-IT" dirty="0" err="1"/>
              <a:t>Irradiation</a:t>
            </a:r>
            <a:r>
              <a:rPr lang="it-IT" dirty="0"/>
              <a:t> </a:t>
            </a:r>
            <a:r>
              <a:rPr lang="it-IT" dirty="0" err="1"/>
              <a:t>campaigns</a:t>
            </a:r>
            <a:r>
              <a:rPr lang="it-IT" dirty="0"/>
              <a:t> on GaN</a:t>
            </a:r>
          </a:p>
        </p:txBody>
      </p:sp>
      <p:sp>
        <p:nvSpPr>
          <p:cNvPr id="4" name="Segnaposto numero diapositiva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2702418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Proton </a:t>
            </a:r>
            <a:r>
              <a:rPr lang="it-IT" dirty="0" err="1" smtClean="0"/>
              <a:t>irradiations</a:t>
            </a:r>
            <a:endParaRPr lang="it-IT" dirty="0"/>
          </a:p>
        </p:txBody>
      </p:sp>
      <p:sp>
        <p:nvSpPr>
          <p:cNvPr id="3" name="Segnaposto contenuto 2"/>
          <p:cNvSpPr>
            <a:spLocks noGrp="1"/>
          </p:cNvSpPr>
          <p:nvPr>
            <p:ph idx="1"/>
          </p:nvPr>
        </p:nvSpPr>
        <p:spPr>
          <a:xfrm>
            <a:off x="457197" y="1196752"/>
            <a:ext cx="7620006" cy="4968552"/>
          </a:xfrm>
        </p:spPr>
        <p:txBody>
          <a:bodyPr/>
          <a:lstStyle/>
          <a:p>
            <a:pPr>
              <a:defRPr/>
            </a:pPr>
            <a:r>
              <a:rPr lang="en-US" dirty="0">
                <a:solidFill>
                  <a:srgbClr val="FF0000"/>
                </a:solidFill>
              </a:rPr>
              <a:t>Low-energy proton</a:t>
            </a:r>
            <a:r>
              <a:rPr lang="en-US" dirty="0"/>
              <a:t> irradiation at </a:t>
            </a:r>
            <a:r>
              <a:rPr lang="en-US" dirty="0" err="1"/>
              <a:t>Laboratori</a:t>
            </a:r>
            <a:r>
              <a:rPr lang="en-US" dirty="0"/>
              <a:t> </a:t>
            </a:r>
            <a:r>
              <a:rPr lang="en-US" dirty="0" err="1"/>
              <a:t>Nazionali</a:t>
            </a:r>
            <a:r>
              <a:rPr lang="en-US" dirty="0"/>
              <a:t> di Legnaro </a:t>
            </a:r>
          </a:p>
          <a:p>
            <a:pPr lvl="1">
              <a:defRPr/>
            </a:pPr>
            <a:r>
              <a:rPr lang="en-US" dirty="0"/>
              <a:t>3-MeV protons</a:t>
            </a:r>
          </a:p>
          <a:p>
            <a:pPr lvl="1">
              <a:defRPr/>
            </a:pPr>
            <a:r>
              <a:rPr lang="it-IT" dirty="0" err="1"/>
              <a:t>Fluence</a:t>
            </a:r>
            <a:r>
              <a:rPr lang="it-IT" dirty="0"/>
              <a:t> up to 4</a:t>
            </a:r>
            <a:r>
              <a:rPr lang="it-IT" dirty="0">
                <a:cs typeface="Arial" pitchFamily="34" charset="0"/>
              </a:rPr>
              <a:t>∙</a:t>
            </a:r>
            <a:r>
              <a:rPr lang="it-IT" dirty="0"/>
              <a:t>10</a:t>
            </a:r>
            <a:r>
              <a:rPr lang="it-IT" baseline="30000" dirty="0"/>
              <a:t>14</a:t>
            </a:r>
            <a:r>
              <a:rPr lang="it-IT" dirty="0"/>
              <a:t> p/cm</a:t>
            </a:r>
            <a:r>
              <a:rPr lang="it-IT" baseline="30000" dirty="0"/>
              <a:t>2</a:t>
            </a:r>
          </a:p>
          <a:p>
            <a:pPr lvl="1">
              <a:defRPr/>
            </a:pPr>
            <a:r>
              <a:rPr lang="en-US" dirty="0"/>
              <a:t>Energy is too low, to give rise to secondary particles </a:t>
            </a:r>
            <a:r>
              <a:rPr lang="en-US" dirty="0">
                <a:sym typeface="Symbol" pitchFamily="18" charset="2"/>
              </a:rPr>
              <a:t> no indirect SEE</a:t>
            </a:r>
            <a:endParaRPr lang="en-US" dirty="0"/>
          </a:p>
          <a:p>
            <a:pPr lvl="1">
              <a:defRPr/>
            </a:pPr>
            <a:r>
              <a:rPr lang="en-US" dirty="0"/>
              <a:t>Ionization and displacement damage</a:t>
            </a:r>
          </a:p>
          <a:p>
            <a:endParaRPr lang="it-IT" dirty="0"/>
          </a:p>
        </p:txBody>
      </p:sp>
      <p:sp>
        <p:nvSpPr>
          <p:cNvPr id="4" name="Segnaposto numero diapositiva 3"/>
          <p:cNvSpPr>
            <a:spLocks noGrp="1"/>
          </p:cNvSpPr>
          <p:nvPr>
            <p:ph type="sldNum" sz="quarter" idx="12"/>
          </p:nvPr>
        </p:nvSpPr>
        <p:spPr/>
        <p:txBody>
          <a:body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val="251290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normAutofit/>
          </a:bodyPr>
          <a:lstStyle/>
          <a:p>
            <a:pPr marL="285750" indent="-285750">
              <a:spcAft>
                <a:spcPts val="0"/>
              </a:spcAft>
              <a:defRPr/>
            </a:pPr>
            <a:r>
              <a:rPr lang="en-US" dirty="0"/>
              <a:t>DC parameters have been measured before and after 1.8 MeV proton irradiation</a:t>
            </a:r>
          </a:p>
          <a:p>
            <a:pPr>
              <a:spcAft>
                <a:spcPts val="0"/>
              </a:spcAft>
              <a:defRPr/>
            </a:pPr>
            <a:endParaRPr lang="en-US" dirty="0"/>
          </a:p>
          <a:p>
            <a:pPr marL="285750" indent="-285750">
              <a:spcAft>
                <a:spcPts val="0"/>
              </a:spcAft>
              <a:defRPr/>
            </a:pPr>
            <a:r>
              <a:rPr lang="en-US" dirty="0"/>
              <a:t>Observed effects include:</a:t>
            </a:r>
          </a:p>
          <a:p>
            <a:pPr marL="742950" lvl="1" indent="-285750">
              <a:spcAft>
                <a:spcPts val="0"/>
              </a:spcAft>
              <a:defRPr/>
            </a:pPr>
            <a:r>
              <a:rPr lang="en-US" dirty="0"/>
              <a:t>Increase in gate current</a:t>
            </a:r>
          </a:p>
          <a:p>
            <a:pPr marL="742950" lvl="1" indent="-285750">
              <a:spcAft>
                <a:spcPts val="0"/>
              </a:spcAft>
              <a:defRPr/>
            </a:pPr>
            <a:r>
              <a:rPr lang="en-US" dirty="0"/>
              <a:t>Threshold voltage reduction</a:t>
            </a:r>
          </a:p>
          <a:p>
            <a:pPr marL="742950" lvl="1" indent="-285750">
              <a:spcAft>
                <a:spcPts val="0"/>
              </a:spcAft>
              <a:defRPr/>
            </a:pPr>
            <a:r>
              <a:rPr lang="en-US" dirty="0"/>
              <a:t>Transconductance drop</a:t>
            </a:r>
          </a:p>
          <a:p>
            <a:pPr lvl="1">
              <a:spcAft>
                <a:spcPts val="0"/>
              </a:spcAft>
              <a:defRPr/>
            </a:pPr>
            <a:endParaRPr lang="en-US" dirty="0"/>
          </a:p>
          <a:p>
            <a:pPr marL="285750" indent="-285750">
              <a:spcAft>
                <a:spcPts val="0"/>
              </a:spcAft>
              <a:defRPr/>
            </a:pPr>
            <a:r>
              <a:rPr lang="en-US" dirty="0"/>
              <a:t>We investigated damage dependence on</a:t>
            </a:r>
          </a:p>
          <a:p>
            <a:pPr marL="742950" lvl="1" indent="-285750">
              <a:spcAft>
                <a:spcPts val="0"/>
              </a:spcAft>
              <a:defRPr/>
            </a:pPr>
            <a:r>
              <a:rPr lang="en-US" dirty="0"/>
              <a:t>proton </a:t>
            </a:r>
            <a:r>
              <a:rPr lang="en-US" dirty="0" err="1"/>
              <a:t>fluence</a:t>
            </a:r>
            <a:endParaRPr lang="en-US" dirty="0"/>
          </a:p>
          <a:p>
            <a:pPr marL="742950" lvl="1" indent="-285750">
              <a:spcAft>
                <a:spcPts val="0"/>
              </a:spcAft>
              <a:defRPr/>
            </a:pPr>
            <a:r>
              <a:rPr lang="en-US" dirty="0"/>
              <a:t>blocking voltage</a:t>
            </a:r>
          </a:p>
          <a:p>
            <a:pPr marL="742950" lvl="1" indent="-285750">
              <a:spcAft>
                <a:spcPts val="0"/>
              </a:spcAft>
              <a:defRPr/>
            </a:pPr>
            <a:endParaRPr lang="en-US" dirty="0"/>
          </a:p>
          <a:p>
            <a:pPr>
              <a:spcAft>
                <a:spcPts val="0"/>
              </a:spcAft>
            </a:pPr>
            <a:endParaRPr lang="it-IT" dirty="0"/>
          </a:p>
        </p:txBody>
      </p:sp>
      <p:sp>
        <p:nvSpPr>
          <p:cNvPr id="4" name="Titolo 3"/>
          <p:cNvSpPr>
            <a:spLocks noGrp="1"/>
          </p:cNvSpPr>
          <p:nvPr>
            <p:ph type="title"/>
          </p:nvPr>
        </p:nvSpPr>
        <p:spPr/>
        <p:txBody>
          <a:bodyPr/>
          <a:lstStyle/>
          <a:p>
            <a:r>
              <a:rPr lang="it-IT" dirty="0"/>
              <a:t>Proton </a:t>
            </a:r>
            <a:r>
              <a:rPr lang="it-IT" dirty="0" err="1" smtClean="0"/>
              <a:t>irradiations</a:t>
            </a:r>
            <a:r>
              <a:rPr lang="it-IT" dirty="0" smtClean="0"/>
              <a:t> (2)</a:t>
            </a:r>
            <a:endParaRPr lang="it-IT" dirty="0"/>
          </a:p>
        </p:txBody>
      </p:sp>
      <p:sp>
        <p:nvSpPr>
          <p:cNvPr id="2" name="Segnaposto numero diapositiva 1"/>
          <p:cNvSpPr>
            <a:spLocks noGrp="1"/>
          </p:cNvSpPr>
          <p:nvPr>
            <p:ph type="sldNum" sz="quarter" idx="12"/>
          </p:nvPr>
        </p:nvSpPr>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3521082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16125"/>
            <a:ext cx="57594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ttangolo 1"/>
          <p:cNvSpPr>
            <a:spLocks noChangeArrowheads="1"/>
          </p:cNvSpPr>
          <p:nvPr/>
        </p:nvSpPr>
        <p:spPr bwMode="auto">
          <a:xfrm>
            <a:off x="6488485" y="1895475"/>
            <a:ext cx="1516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en-US" altLang="en-US" sz="1800"/>
              <a:t>Device exposed to 10</a:t>
            </a:r>
            <a:r>
              <a:rPr lang="en-US" altLang="en-US" sz="1800" baseline="30000"/>
              <a:t>14</a:t>
            </a:r>
            <a:r>
              <a:rPr lang="en-US" altLang="en-US" sz="1800"/>
              <a:t> p/cm</a:t>
            </a:r>
            <a:r>
              <a:rPr lang="en-US" altLang="en-US" sz="1800" baseline="30000"/>
              <a:t>2 </a:t>
            </a:r>
            <a:r>
              <a:rPr lang="en-US" altLang="en-US" sz="1800"/>
              <a:t>in unbiased conditions</a:t>
            </a:r>
            <a:r>
              <a:rPr lang="en-US" altLang="en-US" sz="1800" baseline="30000"/>
              <a:t> </a:t>
            </a:r>
          </a:p>
        </p:txBody>
      </p:sp>
      <p:sp>
        <p:nvSpPr>
          <p:cNvPr id="4" name="Segnaposto contenuto 3"/>
          <p:cNvSpPr>
            <a:spLocks noGrp="1"/>
          </p:cNvSpPr>
          <p:nvPr>
            <p:ph idx="1"/>
          </p:nvPr>
        </p:nvSpPr>
        <p:spPr>
          <a:xfrm>
            <a:off x="457197" y="5026149"/>
            <a:ext cx="7620006" cy="1355179"/>
          </a:xfrm>
        </p:spPr>
        <p:txBody>
          <a:bodyPr>
            <a:normAutofit/>
          </a:bodyPr>
          <a:lstStyle/>
          <a:p>
            <a:pPr>
              <a:spcBef>
                <a:spcPct val="0"/>
              </a:spcBef>
              <a:spcAft>
                <a:spcPts val="0"/>
              </a:spcAft>
              <a:buClrTx/>
              <a:buFont typeface="Arial" charset="0"/>
              <a:buChar char="•"/>
            </a:pPr>
            <a:r>
              <a:rPr lang="en-US" altLang="en-US" sz="2000" dirty="0"/>
              <a:t>Increase in gate current at all voltages, up to one order of magnitude</a:t>
            </a:r>
          </a:p>
          <a:p>
            <a:pPr>
              <a:spcBef>
                <a:spcPct val="0"/>
              </a:spcBef>
              <a:spcAft>
                <a:spcPts val="0"/>
              </a:spcAft>
              <a:buClrTx/>
              <a:buFont typeface="Arial" charset="0"/>
              <a:buChar char="•"/>
            </a:pPr>
            <a:r>
              <a:rPr lang="en-US" altLang="en-US" sz="2000" dirty="0"/>
              <a:t>More pronounced for negative voltage</a:t>
            </a:r>
          </a:p>
          <a:p>
            <a:pPr>
              <a:spcBef>
                <a:spcPct val="0"/>
              </a:spcBef>
              <a:spcAft>
                <a:spcPts val="0"/>
              </a:spcAft>
              <a:buClrTx/>
              <a:buFont typeface="Arial" charset="0"/>
              <a:buChar char="•"/>
            </a:pPr>
            <a:r>
              <a:rPr lang="it-IT" altLang="en-US" sz="2000" dirty="0"/>
              <a:t>Some room temperature </a:t>
            </a:r>
            <a:r>
              <a:rPr lang="it-IT" altLang="en-US" sz="2000" dirty="0" err="1"/>
              <a:t>annealing</a:t>
            </a:r>
            <a:endParaRPr lang="en-US" altLang="en-US" sz="2000" dirty="0"/>
          </a:p>
          <a:p>
            <a:pPr>
              <a:spcAft>
                <a:spcPts val="0"/>
              </a:spcAft>
            </a:pPr>
            <a:endParaRPr lang="it-IT" dirty="0"/>
          </a:p>
        </p:txBody>
      </p:sp>
      <p:sp>
        <p:nvSpPr>
          <p:cNvPr id="3" name="Titolo 2"/>
          <p:cNvSpPr>
            <a:spLocks noGrp="1"/>
          </p:cNvSpPr>
          <p:nvPr>
            <p:ph type="title"/>
          </p:nvPr>
        </p:nvSpPr>
        <p:spPr/>
        <p:txBody>
          <a:bodyPr/>
          <a:lstStyle/>
          <a:p>
            <a:r>
              <a:rPr lang="it-IT" dirty="0"/>
              <a:t>Post-</a:t>
            </a:r>
            <a:r>
              <a:rPr lang="it-IT" dirty="0" err="1"/>
              <a:t>rad</a:t>
            </a:r>
            <a:r>
              <a:rPr lang="it-IT" dirty="0"/>
              <a:t> Gate </a:t>
            </a:r>
            <a:r>
              <a:rPr lang="it-IT" dirty="0" err="1" smtClean="0"/>
              <a:t>Current</a:t>
            </a:r>
            <a:r>
              <a:rPr lang="it-IT" dirty="0" smtClean="0"/>
              <a:t> – EPC2010</a:t>
            </a:r>
            <a:endParaRPr lang="it-IT" dirty="0"/>
          </a:p>
        </p:txBody>
      </p:sp>
      <p:sp>
        <p:nvSpPr>
          <p:cNvPr id="2" name="Segnaposto numero diapositiva 1"/>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2885787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7" y="4941168"/>
            <a:ext cx="7620006" cy="1368152"/>
          </a:xfrm>
        </p:spPr>
        <p:txBody>
          <a:bodyPr>
            <a:normAutofit fontScale="92500" lnSpcReduction="20000"/>
          </a:bodyPr>
          <a:lstStyle/>
          <a:p>
            <a:r>
              <a:rPr lang="en-US" dirty="0"/>
              <a:t>Unexpected decrease in threshold voltage (1V)</a:t>
            </a:r>
          </a:p>
          <a:p>
            <a:r>
              <a:rPr lang="en-US" dirty="0"/>
              <a:t>Degraded </a:t>
            </a:r>
            <a:r>
              <a:rPr lang="en-US" dirty="0" err="1"/>
              <a:t>substreshold</a:t>
            </a:r>
            <a:r>
              <a:rPr lang="en-US" dirty="0"/>
              <a:t> slope</a:t>
            </a:r>
          </a:p>
          <a:p>
            <a:r>
              <a:rPr lang="en-US" dirty="0"/>
              <a:t>Modest room-temperature annealing</a:t>
            </a:r>
          </a:p>
          <a:p>
            <a:endParaRPr lang="en-US" dirty="0"/>
          </a:p>
        </p:txBody>
      </p:sp>
      <p:sp>
        <p:nvSpPr>
          <p:cNvPr id="6" name="Titolo 5"/>
          <p:cNvSpPr>
            <a:spLocks noGrp="1"/>
          </p:cNvSpPr>
          <p:nvPr>
            <p:ph type="title"/>
          </p:nvPr>
        </p:nvSpPr>
        <p:spPr/>
        <p:txBody>
          <a:bodyPr/>
          <a:lstStyle/>
          <a:p>
            <a:r>
              <a:rPr lang="it-IT" dirty="0"/>
              <a:t>Post-</a:t>
            </a:r>
            <a:r>
              <a:rPr lang="it-IT" dirty="0" err="1"/>
              <a:t>rad</a:t>
            </a:r>
            <a:r>
              <a:rPr lang="it-IT" dirty="0"/>
              <a:t> </a:t>
            </a:r>
            <a:r>
              <a:rPr lang="it-IT" dirty="0" err="1"/>
              <a:t>Drain</a:t>
            </a:r>
            <a:r>
              <a:rPr lang="it-IT" dirty="0"/>
              <a:t> </a:t>
            </a:r>
            <a:r>
              <a:rPr lang="it-IT" dirty="0" err="1"/>
              <a:t>Current</a:t>
            </a:r>
            <a:endParaRPr lang="it-IT" dirty="0"/>
          </a:p>
        </p:txBody>
      </p:sp>
      <p:pic>
        <p:nvPicPr>
          <p:cNvPr id="102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31863"/>
            <a:ext cx="57594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ttangolo 4"/>
          <p:cNvSpPr>
            <a:spLocks noChangeArrowheads="1"/>
          </p:cNvSpPr>
          <p:nvPr/>
        </p:nvSpPr>
        <p:spPr bwMode="auto">
          <a:xfrm>
            <a:off x="6200007" y="1895475"/>
            <a:ext cx="1516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en-US" altLang="en-US" sz="1800" dirty="0"/>
              <a:t>Device exposed to 10</a:t>
            </a:r>
            <a:r>
              <a:rPr lang="en-US" altLang="en-US" sz="1800" baseline="30000" dirty="0"/>
              <a:t>14</a:t>
            </a:r>
            <a:r>
              <a:rPr lang="en-US" altLang="en-US" sz="1800" dirty="0"/>
              <a:t> p/cm</a:t>
            </a:r>
            <a:r>
              <a:rPr lang="en-US" altLang="en-US" sz="1800" baseline="30000" dirty="0"/>
              <a:t>2 </a:t>
            </a:r>
            <a:r>
              <a:rPr lang="en-US" altLang="en-US" sz="1800" dirty="0"/>
              <a:t>in unbiased conditions</a:t>
            </a:r>
            <a:r>
              <a:rPr lang="en-US" altLang="en-US" sz="1800" baseline="30000" dirty="0"/>
              <a:t> </a:t>
            </a:r>
          </a:p>
        </p:txBody>
      </p:sp>
      <p:sp>
        <p:nvSpPr>
          <p:cNvPr id="3" name="Rettangolo 2"/>
          <p:cNvSpPr/>
          <p:nvPr/>
        </p:nvSpPr>
        <p:spPr>
          <a:xfrm>
            <a:off x="4283968" y="2132856"/>
            <a:ext cx="129614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1 4"/>
          <p:cNvCxnSpPr/>
          <p:nvPr/>
        </p:nvCxnSpPr>
        <p:spPr>
          <a:xfrm>
            <a:off x="4283968" y="2634456"/>
            <a:ext cx="129614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1486588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4737" y="1052736"/>
            <a:ext cx="7609631" cy="1754326"/>
          </a:xfrm>
          <a:prstGeom prst="rect">
            <a:avLst/>
          </a:prstGeom>
          <a:noFill/>
        </p:spPr>
        <p:txBody>
          <a:bodyPr wrap="square">
            <a:spAutoFit/>
          </a:bodyPr>
          <a:lstStyle/>
          <a:p>
            <a:pPr>
              <a:defRPr/>
            </a:pPr>
            <a:r>
              <a:rPr lang="en-US" dirty="0" err="1">
                <a:cs typeface="+mn-cs"/>
              </a:rPr>
              <a:t>GaN</a:t>
            </a:r>
            <a:r>
              <a:rPr lang="en-US" dirty="0">
                <a:cs typeface="+mn-cs"/>
              </a:rPr>
              <a:t> High Electron Mobility Transistors</a:t>
            </a:r>
          </a:p>
          <a:p>
            <a:pPr marL="536575" lvl="1" indent="-268288">
              <a:buFont typeface="Arial" pitchFamily="34" charset="0"/>
              <a:buChar char="•"/>
              <a:defRPr/>
            </a:pPr>
            <a:r>
              <a:rPr lang="en-US" dirty="0">
                <a:cs typeface="+mn-cs"/>
              </a:rPr>
              <a:t>Enhancement-mode </a:t>
            </a:r>
            <a:r>
              <a:rPr lang="en-US" dirty="0" err="1">
                <a:cs typeface="+mn-cs"/>
              </a:rPr>
              <a:t>GaN</a:t>
            </a:r>
            <a:r>
              <a:rPr lang="en-US" dirty="0">
                <a:cs typeface="+mn-cs"/>
              </a:rPr>
              <a:t> transistors</a:t>
            </a:r>
          </a:p>
          <a:p>
            <a:pPr marL="536575" lvl="1" indent="-268288">
              <a:buFont typeface="Arial" pitchFamily="34" charset="0"/>
              <a:buChar char="•"/>
              <a:defRPr/>
            </a:pPr>
            <a:r>
              <a:rPr lang="en-US" dirty="0">
                <a:cs typeface="+mn-cs"/>
              </a:rPr>
              <a:t>Manufactured by Efficient Power Conversion (EPC)</a:t>
            </a:r>
          </a:p>
          <a:p>
            <a:pPr marL="536575" lvl="1" indent="-268288">
              <a:buFont typeface="Arial" pitchFamily="34" charset="0"/>
              <a:buChar char="•"/>
              <a:defRPr/>
            </a:pPr>
            <a:r>
              <a:rPr lang="en-US" dirty="0">
                <a:cs typeface="+mn-cs"/>
              </a:rPr>
              <a:t>Blocking voltage </a:t>
            </a:r>
            <a:r>
              <a:rPr lang="it-IT" dirty="0">
                <a:cs typeface="+mn-cs"/>
              </a:rPr>
              <a:t>40/200 V</a:t>
            </a:r>
          </a:p>
          <a:p>
            <a:pPr marL="536575" lvl="1" indent="-268288">
              <a:buFont typeface="Arial" pitchFamily="34" charset="0"/>
              <a:buChar char="•"/>
              <a:defRPr/>
            </a:pPr>
            <a:r>
              <a:rPr lang="it-IT" dirty="0">
                <a:cs typeface="+mn-cs"/>
              </a:rPr>
              <a:t>Maximum I</a:t>
            </a:r>
            <a:r>
              <a:rPr lang="it-IT" baseline="-25000" dirty="0">
                <a:cs typeface="+mn-cs"/>
              </a:rPr>
              <a:t>DS</a:t>
            </a:r>
            <a:r>
              <a:rPr lang="it-IT" dirty="0">
                <a:cs typeface="+mn-cs"/>
              </a:rPr>
              <a:t> </a:t>
            </a:r>
            <a:r>
              <a:rPr lang="it-IT" dirty="0" err="1">
                <a:cs typeface="+mn-cs"/>
              </a:rPr>
              <a:t>is</a:t>
            </a:r>
            <a:r>
              <a:rPr lang="it-IT" dirty="0">
                <a:cs typeface="+mn-cs"/>
              </a:rPr>
              <a:t> 12/33 A </a:t>
            </a:r>
            <a:r>
              <a:rPr lang="en-US" dirty="0">
                <a:cs typeface="+mn-cs"/>
              </a:rPr>
              <a:t>continuous</a:t>
            </a:r>
            <a:r>
              <a:rPr lang="it-IT" dirty="0">
                <a:cs typeface="+mn-cs"/>
              </a:rPr>
              <a:t>, 60/150 A </a:t>
            </a:r>
            <a:r>
              <a:rPr lang="en-US" dirty="0">
                <a:cs typeface="+mn-cs"/>
              </a:rPr>
              <a:t>pulsed</a:t>
            </a:r>
            <a:endParaRPr lang="en-US" baseline="-25000" dirty="0">
              <a:cs typeface="+mn-cs"/>
            </a:endParaRPr>
          </a:p>
          <a:p>
            <a:pPr marL="285750" indent="-285750">
              <a:buFont typeface="Arial" pitchFamily="34" charset="0"/>
              <a:buChar char="•"/>
              <a:defRPr/>
            </a:pPr>
            <a:endParaRPr lang="it-IT" dirty="0">
              <a:cs typeface="+mn-cs"/>
            </a:endParaRPr>
          </a:p>
        </p:txBody>
      </p:sp>
      <p:sp>
        <p:nvSpPr>
          <p:cNvPr id="4100" name="CasellaDiTesto 5"/>
          <p:cNvSpPr txBox="1">
            <a:spLocks noChangeArrowheads="1"/>
          </p:cNvSpPr>
          <p:nvPr/>
        </p:nvSpPr>
        <p:spPr bwMode="auto">
          <a:xfrm>
            <a:off x="2987824" y="5622926"/>
            <a:ext cx="233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it-IT" altLang="en-US" sz="2000" i="1" dirty="0"/>
              <a:t>From EPC website</a:t>
            </a:r>
            <a:endParaRPr lang="en-US" altLang="en-US" sz="2000" i="1" dirty="0"/>
          </a:p>
        </p:txBody>
      </p:sp>
      <p:pic>
        <p:nvPicPr>
          <p:cNvPr id="410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3462338"/>
            <a:ext cx="35798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3857625"/>
            <a:ext cx="11842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4614863"/>
            <a:ext cx="3384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470275"/>
            <a:ext cx="36195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498" y="4622800"/>
            <a:ext cx="3421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5310" y="3830638"/>
            <a:ext cx="1416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it-IT" dirty="0"/>
              <a:t>GaN </a:t>
            </a:r>
            <a:r>
              <a:rPr lang="it-IT" dirty="0" err="1"/>
              <a:t>HEMTs</a:t>
            </a:r>
            <a:r>
              <a:rPr lang="it-IT" dirty="0"/>
              <a:t>: </a:t>
            </a:r>
            <a:r>
              <a:rPr lang="it-IT" dirty="0" err="1"/>
              <a:t>Devices</a:t>
            </a:r>
            <a:endParaRPr lang="it-IT" dirty="0"/>
          </a:p>
        </p:txBody>
      </p:sp>
      <p:sp>
        <p:nvSpPr>
          <p:cNvPr id="4" name="Segnaposto numero diapositiva 3"/>
          <p:cNvSpPr>
            <a:spLocks noGrp="1"/>
          </p:cNvSpPr>
          <p:nvPr>
            <p:ph type="sldNum" sz="quarter" idx="12"/>
          </p:nvPr>
        </p:nvSpPr>
        <p:spPr/>
        <p:txBody>
          <a:bodyPr/>
          <a:lstStyle/>
          <a:p>
            <a:fld id="{6E2D2B3B-882E-40F3-A32F-6DD516915044}" type="slidenum">
              <a:rPr lang="en-US" smtClean="0"/>
              <a:pPr/>
              <a:t>2</a:t>
            </a:fld>
            <a:endParaRPr lang="en-US" dirty="0"/>
          </a:p>
        </p:txBody>
      </p:sp>
    </p:spTree>
    <p:extLst>
      <p:ext uri="{BB962C8B-B14F-4D97-AF65-F5344CB8AC3E}">
        <p14:creationId xmlns:p14="http://schemas.microsoft.com/office/powerpoint/2010/main" val="2008389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7" y="4937124"/>
            <a:ext cx="7620006" cy="1660228"/>
          </a:xfrm>
        </p:spPr>
        <p:txBody>
          <a:bodyPr/>
          <a:lstStyle/>
          <a:p>
            <a:pPr>
              <a:spcAft>
                <a:spcPts val="0"/>
              </a:spcAft>
            </a:pPr>
            <a:r>
              <a:rPr lang="en-US" dirty="0"/>
              <a:t>Peak transconductance drop, more than 30%</a:t>
            </a:r>
          </a:p>
          <a:p>
            <a:pPr>
              <a:spcAft>
                <a:spcPts val="0"/>
              </a:spcAft>
            </a:pPr>
            <a:r>
              <a:rPr lang="en-US" dirty="0"/>
              <a:t>Drain current almost unchanged: threshold voltage reduction offset  transconductance degradation</a:t>
            </a:r>
          </a:p>
          <a:p>
            <a:endParaRPr lang="en-US" dirty="0"/>
          </a:p>
          <a:p>
            <a:endParaRPr lang="it-IT" dirty="0"/>
          </a:p>
        </p:txBody>
      </p:sp>
      <p:sp>
        <p:nvSpPr>
          <p:cNvPr id="3" name="Titolo 2"/>
          <p:cNvSpPr>
            <a:spLocks noGrp="1"/>
          </p:cNvSpPr>
          <p:nvPr>
            <p:ph type="title"/>
          </p:nvPr>
        </p:nvSpPr>
        <p:spPr/>
        <p:txBody>
          <a:bodyPr/>
          <a:lstStyle/>
          <a:p>
            <a:r>
              <a:rPr lang="it-IT" dirty="0"/>
              <a:t>Post-</a:t>
            </a:r>
            <a:r>
              <a:rPr lang="it-IT" dirty="0" err="1"/>
              <a:t>rad</a:t>
            </a:r>
            <a:r>
              <a:rPr lang="it-IT" dirty="0"/>
              <a:t> </a:t>
            </a:r>
            <a:r>
              <a:rPr lang="it-IT" dirty="0" smtClean="0"/>
              <a:t>Transconductance</a:t>
            </a:r>
            <a:endParaRPr lang="it-IT" dirty="0"/>
          </a:p>
        </p:txBody>
      </p:sp>
      <p:pic>
        <p:nvPicPr>
          <p:cNvPr id="1126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27100"/>
            <a:ext cx="576103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ttangolo 5"/>
          <p:cNvSpPr>
            <a:spLocks noChangeArrowheads="1"/>
          </p:cNvSpPr>
          <p:nvPr/>
        </p:nvSpPr>
        <p:spPr bwMode="auto">
          <a:xfrm>
            <a:off x="6237090" y="1895475"/>
            <a:ext cx="1516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en-US" altLang="en-US" sz="1800" dirty="0"/>
              <a:t>Device exposed to 10</a:t>
            </a:r>
            <a:r>
              <a:rPr lang="en-US" altLang="en-US" sz="1800" baseline="30000" dirty="0"/>
              <a:t>14</a:t>
            </a:r>
            <a:r>
              <a:rPr lang="en-US" altLang="en-US" sz="1800" dirty="0"/>
              <a:t> p/cm</a:t>
            </a:r>
            <a:r>
              <a:rPr lang="en-US" altLang="en-US" sz="1800" baseline="30000" dirty="0"/>
              <a:t>2 </a:t>
            </a:r>
            <a:r>
              <a:rPr lang="en-US" altLang="en-US" sz="1800" dirty="0"/>
              <a:t>in unbiased conditions</a:t>
            </a:r>
            <a:r>
              <a:rPr lang="en-US" altLang="en-US" sz="1800" baseline="30000" dirty="0"/>
              <a:t> </a:t>
            </a:r>
          </a:p>
        </p:txBody>
      </p:sp>
      <p:sp>
        <p:nvSpPr>
          <p:cNvPr id="4" name="Segnaposto numero diapositiva 3"/>
          <p:cNvSpPr>
            <a:spLocks noGrp="1"/>
          </p:cNvSpPr>
          <p:nvPr>
            <p:ph type="sldNum" sz="quarter" idx="12"/>
          </p:nvPr>
        </p:nvSpPr>
        <p:spPr/>
        <p:txBody>
          <a:bodyPr/>
          <a:lstStyle/>
          <a:p>
            <a:fld id="{6E2D2B3B-882E-40F3-A32F-6DD516915044}" type="slidenum">
              <a:rPr lang="en-US" smtClean="0"/>
              <a:pPr/>
              <a:t>20</a:t>
            </a:fld>
            <a:endParaRPr lang="en-US" dirty="0"/>
          </a:p>
        </p:txBody>
      </p:sp>
    </p:spTree>
    <p:extLst>
      <p:ext uri="{BB962C8B-B14F-4D97-AF65-F5344CB8AC3E}">
        <p14:creationId xmlns:p14="http://schemas.microsoft.com/office/powerpoint/2010/main" val="464957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7" y="4869160"/>
            <a:ext cx="7620006" cy="1800200"/>
          </a:xfrm>
        </p:spPr>
        <p:txBody>
          <a:bodyPr>
            <a:normAutofit/>
          </a:bodyPr>
          <a:lstStyle/>
          <a:p>
            <a:pPr>
              <a:spcBef>
                <a:spcPct val="0"/>
              </a:spcBef>
              <a:buClrTx/>
              <a:buFont typeface="Arial" charset="0"/>
              <a:buChar char="•"/>
            </a:pPr>
            <a:r>
              <a:rPr lang="en-US" altLang="en-US" sz="2000" dirty="0"/>
              <a:t>Drain current decrease is typically reported on depletion-mode devices in the literature, in contrast with the behavior of EPC samples</a:t>
            </a:r>
          </a:p>
          <a:p>
            <a:pPr>
              <a:spcBef>
                <a:spcPct val="0"/>
              </a:spcBef>
              <a:buClrTx/>
              <a:buFont typeface="Arial" charset="0"/>
              <a:buChar char="•"/>
            </a:pPr>
            <a:r>
              <a:rPr lang="en-US" altLang="en-US" sz="2000" dirty="0"/>
              <a:t>Difference due to unknown process steps or introduction of dielectric layers</a:t>
            </a:r>
            <a:r>
              <a:rPr lang="en-US" altLang="en-US" sz="2000" dirty="0" smtClean="0"/>
              <a:t>?</a:t>
            </a:r>
            <a:endParaRPr lang="en-US" altLang="en-US" sz="2000" dirty="0"/>
          </a:p>
        </p:txBody>
      </p:sp>
      <p:sp>
        <p:nvSpPr>
          <p:cNvPr id="3" name="Titolo 2"/>
          <p:cNvSpPr>
            <a:spLocks noGrp="1"/>
          </p:cNvSpPr>
          <p:nvPr>
            <p:ph type="title"/>
          </p:nvPr>
        </p:nvSpPr>
        <p:spPr/>
        <p:txBody>
          <a:bodyPr/>
          <a:lstStyle/>
          <a:p>
            <a:r>
              <a:rPr lang="fr-FR" dirty="0" err="1"/>
              <a:t>Literature</a:t>
            </a:r>
            <a:r>
              <a:rPr lang="fr-FR" dirty="0"/>
              <a:t> Data </a:t>
            </a:r>
            <a:r>
              <a:rPr lang="fr-FR" dirty="0" smtClean="0"/>
              <a:t>(1)</a:t>
            </a:r>
            <a:endParaRPr lang="it-IT" dirty="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l="26250" t="8932" r="10780"/>
          <a:stretch>
            <a:fillRect/>
          </a:stretch>
        </p:blipFill>
        <p:spPr bwMode="auto">
          <a:xfrm>
            <a:off x="539552" y="879475"/>
            <a:ext cx="51085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asellaDiTesto 2"/>
          <p:cNvSpPr txBox="1">
            <a:spLocks noChangeArrowheads="1"/>
          </p:cNvSpPr>
          <p:nvPr/>
        </p:nvSpPr>
        <p:spPr bwMode="auto">
          <a:xfrm>
            <a:off x="5975152" y="2349500"/>
            <a:ext cx="20177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it-IT" altLang="en-US" sz="2000" i="1" dirty="0"/>
              <a:t>From Karmakar et al., IEEE-TNS 2004</a:t>
            </a:r>
            <a:endParaRPr lang="en-US" altLang="en-US" sz="2000" i="1" dirty="0"/>
          </a:p>
        </p:txBody>
      </p:sp>
      <p:sp>
        <p:nvSpPr>
          <p:cNvPr id="4" name="Segnaposto numero diapositiva 3"/>
          <p:cNvSpPr>
            <a:spLocks noGrp="1"/>
          </p:cNvSpPr>
          <p:nvPr>
            <p:ph type="sldNum" sz="quarter" idx="12"/>
          </p:nvPr>
        </p:nvSpPr>
        <p:spPr/>
        <p:txBody>
          <a:bodyPr/>
          <a:lstStyle/>
          <a:p>
            <a:fld id="{6E2D2B3B-882E-40F3-A32F-6DD516915044}" type="slidenum">
              <a:rPr lang="en-US" smtClean="0"/>
              <a:pPr/>
              <a:t>21</a:t>
            </a:fld>
            <a:endParaRPr lang="en-US" dirty="0"/>
          </a:p>
        </p:txBody>
      </p:sp>
    </p:spTree>
    <p:extLst>
      <p:ext uri="{BB962C8B-B14F-4D97-AF65-F5344CB8AC3E}">
        <p14:creationId xmlns:p14="http://schemas.microsoft.com/office/powerpoint/2010/main" val="2568577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l="8528" r="32169"/>
          <a:stretch>
            <a:fillRect/>
          </a:stretch>
        </p:blipFill>
        <p:spPr bwMode="auto">
          <a:xfrm>
            <a:off x="611560" y="868660"/>
            <a:ext cx="4889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asellaDiTesto 6"/>
          <p:cNvSpPr txBox="1">
            <a:spLocks noChangeArrowheads="1"/>
          </p:cNvSpPr>
          <p:nvPr/>
        </p:nvSpPr>
        <p:spPr bwMode="auto">
          <a:xfrm>
            <a:off x="5701085" y="2421235"/>
            <a:ext cx="20177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it-IT" altLang="en-US" sz="2000" i="1"/>
              <a:t>From Weaver et al., IEEE-TNS 2012</a:t>
            </a:r>
            <a:endParaRPr lang="en-US" altLang="en-US" sz="2000" i="1"/>
          </a:p>
        </p:txBody>
      </p:sp>
      <p:sp>
        <p:nvSpPr>
          <p:cNvPr id="5" name="Segnaposto contenuto 4"/>
          <p:cNvSpPr>
            <a:spLocks noGrp="1"/>
          </p:cNvSpPr>
          <p:nvPr>
            <p:ph idx="1"/>
          </p:nvPr>
        </p:nvSpPr>
        <p:spPr>
          <a:xfrm>
            <a:off x="457197" y="5013449"/>
            <a:ext cx="7620006" cy="1367879"/>
          </a:xfrm>
        </p:spPr>
        <p:txBody>
          <a:bodyPr/>
          <a:lstStyle/>
          <a:p>
            <a:pPr>
              <a:spcBef>
                <a:spcPct val="0"/>
              </a:spcBef>
              <a:buClrTx/>
              <a:buFont typeface="Arial" charset="0"/>
              <a:buChar char="•"/>
            </a:pPr>
            <a:r>
              <a:rPr lang="en-US" altLang="en-US" sz="2000" dirty="0"/>
              <a:t>Compilation of several test data over the course of ten years for GaN HEMTs</a:t>
            </a:r>
          </a:p>
          <a:p>
            <a:pPr>
              <a:spcBef>
                <a:spcPct val="0"/>
              </a:spcBef>
              <a:buClrTx/>
              <a:buFont typeface="Arial" charset="0"/>
              <a:buChar char="•"/>
            </a:pPr>
            <a:r>
              <a:rPr lang="it-IT" altLang="en-US" sz="2000" dirty="0" err="1"/>
              <a:t>All</a:t>
            </a:r>
            <a:r>
              <a:rPr lang="it-IT" altLang="en-US" sz="2000" dirty="0"/>
              <a:t> </a:t>
            </a:r>
            <a:r>
              <a:rPr lang="it-IT" altLang="en-US" sz="2000" dirty="0" err="1"/>
              <a:t>devices</a:t>
            </a:r>
            <a:r>
              <a:rPr lang="it-IT" altLang="en-US" sz="2000" dirty="0"/>
              <a:t> show </a:t>
            </a:r>
            <a:r>
              <a:rPr lang="it-IT" altLang="en-US" sz="2000" dirty="0" err="1"/>
              <a:t>decreases</a:t>
            </a:r>
            <a:r>
              <a:rPr lang="it-IT" altLang="en-US" sz="2000" dirty="0"/>
              <a:t> in </a:t>
            </a:r>
            <a:r>
              <a:rPr lang="it-IT" altLang="en-US" sz="2000" dirty="0" err="1"/>
              <a:t>drain</a:t>
            </a:r>
            <a:r>
              <a:rPr lang="it-IT" altLang="en-US" sz="2000" dirty="0"/>
              <a:t> </a:t>
            </a:r>
            <a:r>
              <a:rPr lang="it-IT" altLang="en-US" sz="2000" dirty="0" err="1" smtClean="0"/>
              <a:t>current</a:t>
            </a:r>
            <a:endParaRPr lang="en-US" altLang="en-US" sz="2000" dirty="0"/>
          </a:p>
        </p:txBody>
      </p:sp>
      <p:sp>
        <p:nvSpPr>
          <p:cNvPr id="4" name="Titolo 3"/>
          <p:cNvSpPr>
            <a:spLocks noGrp="1"/>
          </p:cNvSpPr>
          <p:nvPr>
            <p:ph type="title"/>
          </p:nvPr>
        </p:nvSpPr>
        <p:spPr/>
        <p:txBody>
          <a:bodyPr/>
          <a:lstStyle/>
          <a:p>
            <a:r>
              <a:rPr lang="fr-FR" dirty="0" err="1"/>
              <a:t>Literature</a:t>
            </a:r>
            <a:r>
              <a:rPr lang="fr-FR" dirty="0"/>
              <a:t> Data </a:t>
            </a:r>
            <a:r>
              <a:rPr lang="fr-FR" dirty="0" smtClean="0"/>
              <a:t>(2)</a:t>
            </a:r>
            <a:endParaRPr lang="it-IT" dirty="0"/>
          </a:p>
        </p:txBody>
      </p:sp>
      <p:sp>
        <p:nvSpPr>
          <p:cNvPr id="2" name="Segnaposto numero diapositiva 1"/>
          <p:cNvSpPr>
            <a:spLocks noGrp="1"/>
          </p:cNvSpPr>
          <p:nvPr>
            <p:ph type="sldNum" sz="quarter" idx="12"/>
          </p:nvPr>
        </p:nvSpPr>
        <p:spPr/>
        <p:txBody>
          <a:bodyPr/>
          <a:lstStyle/>
          <a:p>
            <a:fld id="{6E2D2B3B-882E-40F3-A32F-6DD516915044}" type="slidenum">
              <a:rPr lang="en-US" smtClean="0"/>
              <a:pPr/>
              <a:t>22</a:t>
            </a:fld>
            <a:endParaRPr lang="en-US" dirty="0"/>
          </a:p>
        </p:txBody>
      </p:sp>
    </p:spTree>
    <p:extLst>
      <p:ext uri="{BB962C8B-B14F-4D97-AF65-F5344CB8AC3E}">
        <p14:creationId xmlns:p14="http://schemas.microsoft.com/office/powerpoint/2010/main" val="139573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normAutofit lnSpcReduction="10000"/>
          </a:bodyPr>
          <a:lstStyle/>
          <a:p>
            <a:pPr>
              <a:spcBef>
                <a:spcPct val="0"/>
              </a:spcBef>
              <a:buClrTx/>
              <a:buFont typeface="Arial" charset="0"/>
              <a:buChar char="•"/>
            </a:pPr>
            <a:r>
              <a:rPr lang="it-IT" altLang="en-US" sz="2400" dirty="0"/>
              <a:t>Small </a:t>
            </a:r>
            <a:r>
              <a:rPr lang="en-US" altLang="en-US" sz="2400" dirty="0"/>
              <a:t>dependence of degradation on blocking voltage: 40V </a:t>
            </a:r>
            <a:r>
              <a:rPr lang="en-US" altLang="en-US" sz="2400" dirty="0" err="1"/>
              <a:t>vs</a:t>
            </a:r>
            <a:r>
              <a:rPr lang="en-US" altLang="en-US" sz="2400" dirty="0"/>
              <a:t> 200V</a:t>
            </a:r>
          </a:p>
          <a:p>
            <a:pPr>
              <a:spcBef>
                <a:spcPct val="0"/>
              </a:spcBef>
              <a:buClrTx/>
              <a:buFont typeface="Arial" charset="0"/>
              <a:buChar char="•"/>
            </a:pPr>
            <a:r>
              <a:rPr lang="en-US" altLang="en-US" sz="2400" dirty="0"/>
              <a:t>Small dependence of degradation on proton </a:t>
            </a:r>
            <a:r>
              <a:rPr lang="en-US" altLang="en-US" sz="2400" dirty="0" err="1"/>
              <a:t>fluence</a:t>
            </a:r>
            <a:endParaRPr lang="en-US" altLang="en-US" sz="2400" dirty="0"/>
          </a:p>
          <a:p>
            <a:pPr>
              <a:spcBef>
                <a:spcPct val="0"/>
              </a:spcBef>
              <a:buClrTx/>
              <a:buFont typeface="Arial" charset="0"/>
              <a:buChar char="•"/>
            </a:pPr>
            <a:r>
              <a:rPr lang="it-IT" altLang="en-US" sz="2400" dirty="0"/>
              <a:t>Sample-to-sample </a:t>
            </a:r>
            <a:r>
              <a:rPr lang="it-IT" altLang="en-US" sz="2400" dirty="0" err="1"/>
              <a:t>variability</a:t>
            </a:r>
            <a:endParaRPr lang="en-US" altLang="en-US" sz="2400" dirty="0"/>
          </a:p>
          <a:p>
            <a:pPr>
              <a:spcBef>
                <a:spcPct val="0"/>
              </a:spcBef>
              <a:buClrTx/>
              <a:buFont typeface="Arial" charset="0"/>
              <a:buChar char="•"/>
            </a:pPr>
            <a:r>
              <a:rPr lang="en-US" altLang="en-US" sz="2400" dirty="0"/>
              <a:t>Possible superimposition of displacement effects and ionization effects</a:t>
            </a:r>
          </a:p>
          <a:p>
            <a:pPr>
              <a:spcBef>
                <a:spcPct val="0"/>
              </a:spcBef>
              <a:buClrTx/>
              <a:buFont typeface="Arial" charset="0"/>
              <a:buChar char="•"/>
            </a:pPr>
            <a:r>
              <a:rPr lang="en-US" altLang="en-US" sz="2400" dirty="0"/>
              <a:t>Unbiased conditions may not be the worst-case, if ionization effects are present</a:t>
            </a:r>
          </a:p>
          <a:p>
            <a:pPr>
              <a:spcBef>
                <a:spcPct val="0"/>
              </a:spcBef>
              <a:buClrTx/>
              <a:buFont typeface="Arial" charset="0"/>
              <a:buChar char="•"/>
            </a:pPr>
            <a:r>
              <a:rPr lang="en-US" altLang="en-US" sz="2400" dirty="0" smtClean="0"/>
              <a:t>Degradation </a:t>
            </a:r>
            <a:r>
              <a:rPr lang="en-US" altLang="en-US" sz="2400" dirty="0"/>
              <a:t>only at very high </a:t>
            </a:r>
            <a:r>
              <a:rPr lang="en-US" altLang="en-US" sz="2400" dirty="0" err="1"/>
              <a:t>fluence</a:t>
            </a:r>
            <a:r>
              <a:rPr lang="en-US" altLang="en-US" sz="2400" dirty="0"/>
              <a:t> of low-energy protons (worst-case condition for ionization and displacement)</a:t>
            </a:r>
          </a:p>
          <a:p>
            <a:pPr lvl="1">
              <a:spcBef>
                <a:spcPct val="0"/>
              </a:spcBef>
              <a:buClrTx/>
              <a:buFont typeface="Arial" charset="0"/>
              <a:buChar char="•"/>
            </a:pPr>
            <a:endParaRPr lang="en-US" altLang="en-US" dirty="0"/>
          </a:p>
          <a:p>
            <a:endParaRPr lang="it-IT" dirty="0"/>
          </a:p>
        </p:txBody>
      </p:sp>
      <p:sp>
        <p:nvSpPr>
          <p:cNvPr id="4" name="Titolo 3"/>
          <p:cNvSpPr>
            <a:spLocks noGrp="1"/>
          </p:cNvSpPr>
          <p:nvPr>
            <p:ph type="title"/>
          </p:nvPr>
        </p:nvSpPr>
        <p:spPr/>
        <p:txBody>
          <a:bodyPr/>
          <a:lstStyle/>
          <a:p>
            <a:r>
              <a:rPr lang="it-IT" dirty="0" smtClean="0"/>
              <a:t>Proton </a:t>
            </a:r>
            <a:r>
              <a:rPr lang="it-IT" dirty="0" err="1" smtClean="0"/>
              <a:t>irradiation</a:t>
            </a:r>
            <a:r>
              <a:rPr lang="it-IT" dirty="0" smtClean="0"/>
              <a:t>: </a:t>
            </a:r>
            <a:r>
              <a:rPr lang="it-IT" dirty="0" err="1" smtClean="0"/>
              <a:t>conclusions</a:t>
            </a:r>
            <a:endParaRPr lang="it-IT" dirty="0"/>
          </a:p>
        </p:txBody>
      </p:sp>
      <p:sp>
        <p:nvSpPr>
          <p:cNvPr id="2" name="Segnaposto numero diapositiva 1"/>
          <p:cNvSpPr>
            <a:spLocks noGrp="1"/>
          </p:cNvSpPr>
          <p:nvPr>
            <p:ph type="sldNum" sz="quarter" idx="12"/>
          </p:nvPr>
        </p:nvSpPr>
        <p:spPr/>
        <p:txBody>
          <a:bodyPr/>
          <a:lstStyle/>
          <a:p>
            <a:fld id="{6E2D2B3B-882E-40F3-A32F-6DD516915044}" type="slidenum">
              <a:rPr lang="en-US" smtClean="0"/>
              <a:pPr/>
              <a:t>23</a:t>
            </a:fld>
            <a:endParaRPr lang="en-US" dirty="0"/>
          </a:p>
        </p:txBody>
      </p:sp>
    </p:spTree>
    <p:extLst>
      <p:ext uri="{BB962C8B-B14F-4D97-AF65-F5344CB8AC3E}">
        <p14:creationId xmlns:p14="http://schemas.microsoft.com/office/powerpoint/2010/main" val="1139076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5901" y="1109643"/>
            <a:ext cx="7740476" cy="2031325"/>
          </a:xfrm>
          <a:prstGeom prst="rect">
            <a:avLst/>
          </a:prstGeom>
          <a:noFill/>
        </p:spPr>
        <p:txBody>
          <a:bodyPr wrap="square">
            <a:spAutoFit/>
          </a:bodyPr>
          <a:lstStyle/>
          <a:p>
            <a:pPr>
              <a:defRPr/>
            </a:pPr>
            <a:r>
              <a:rPr lang="it-IT" dirty="0" err="1">
                <a:cs typeface="+mn-cs"/>
              </a:rPr>
              <a:t>Material</a:t>
            </a:r>
            <a:endParaRPr lang="en-US" dirty="0">
              <a:cs typeface="+mn-cs"/>
            </a:endParaRPr>
          </a:p>
          <a:p>
            <a:pPr marL="441325" lvl="1" indent="-173038">
              <a:buFont typeface="Arial" pitchFamily="34" charset="0"/>
              <a:buChar char="•"/>
              <a:defRPr/>
            </a:pPr>
            <a:r>
              <a:rPr lang="en-US" dirty="0" err="1">
                <a:cs typeface="+mn-cs"/>
              </a:rPr>
              <a:t>GaN</a:t>
            </a:r>
            <a:r>
              <a:rPr lang="en-US" dirty="0">
                <a:cs typeface="+mn-cs"/>
              </a:rPr>
              <a:t> is quite hard to </a:t>
            </a:r>
            <a:r>
              <a:rPr lang="en-US" dirty="0">
                <a:solidFill>
                  <a:srgbClr val="FF0000"/>
                </a:solidFill>
                <a:cs typeface="+mn-cs"/>
              </a:rPr>
              <a:t>displacement effects</a:t>
            </a:r>
            <a:r>
              <a:rPr lang="en-US" dirty="0">
                <a:cs typeface="+mn-cs"/>
              </a:rPr>
              <a:t>. Minimum energy to displace </a:t>
            </a:r>
            <a:r>
              <a:rPr lang="en-US" dirty="0" err="1">
                <a:cs typeface="+mn-cs"/>
              </a:rPr>
              <a:t>GaN</a:t>
            </a:r>
            <a:r>
              <a:rPr lang="en-US" dirty="0">
                <a:cs typeface="+mn-cs"/>
              </a:rPr>
              <a:t> atoms is larger than in Si and </a:t>
            </a:r>
            <a:r>
              <a:rPr lang="en-US" dirty="0" err="1">
                <a:cs typeface="+mn-cs"/>
              </a:rPr>
              <a:t>GaAs</a:t>
            </a:r>
            <a:r>
              <a:rPr lang="en-US" dirty="0">
                <a:cs typeface="+mn-cs"/>
              </a:rPr>
              <a:t>, close to </a:t>
            </a:r>
            <a:r>
              <a:rPr lang="en-US" dirty="0" err="1">
                <a:cs typeface="+mn-cs"/>
              </a:rPr>
              <a:t>SiC</a:t>
            </a:r>
            <a:endParaRPr lang="en-US" dirty="0">
              <a:cs typeface="+mn-cs"/>
            </a:endParaRPr>
          </a:p>
          <a:p>
            <a:pPr>
              <a:defRPr/>
            </a:pPr>
            <a:r>
              <a:rPr lang="en-US" dirty="0" err="1">
                <a:cs typeface="+mn-cs"/>
              </a:rPr>
              <a:t>Heterostructure</a:t>
            </a:r>
            <a:endParaRPr lang="en-US" dirty="0">
              <a:cs typeface="+mn-cs"/>
            </a:endParaRPr>
          </a:p>
          <a:p>
            <a:pPr marL="441325" lvl="1" indent="-173038">
              <a:buFont typeface="Arial" pitchFamily="34" charset="0"/>
              <a:buChar char="•"/>
              <a:defRPr/>
            </a:pPr>
            <a:r>
              <a:rPr lang="it-IT" dirty="0">
                <a:cs typeface="+mn-cs"/>
              </a:rPr>
              <a:t>Channel </a:t>
            </a:r>
            <a:r>
              <a:rPr lang="en-US" dirty="0">
                <a:cs typeface="+mn-cs"/>
              </a:rPr>
              <a:t>is formed through </a:t>
            </a:r>
            <a:r>
              <a:rPr lang="it-IT" dirty="0">
                <a:cs typeface="+mn-cs"/>
              </a:rPr>
              <a:t>band </a:t>
            </a:r>
            <a:r>
              <a:rPr lang="en-US" dirty="0">
                <a:cs typeface="+mn-cs"/>
              </a:rPr>
              <a:t>engineering</a:t>
            </a:r>
          </a:p>
          <a:p>
            <a:pPr marL="441325" lvl="1" indent="-173038">
              <a:buFont typeface="Arial" pitchFamily="34" charset="0"/>
              <a:buChar char="•"/>
              <a:defRPr/>
            </a:pPr>
            <a:r>
              <a:rPr lang="en-US" dirty="0">
                <a:cs typeface="+mn-cs"/>
              </a:rPr>
              <a:t>In principle, no dielectric layers are used underneath the gate, so </a:t>
            </a:r>
            <a:r>
              <a:rPr lang="en-US" dirty="0">
                <a:solidFill>
                  <a:srgbClr val="FF0000"/>
                </a:solidFill>
                <a:cs typeface="+mn-cs"/>
              </a:rPr>
              <a:t>tolerance to total dose</a:t>
            </a:r>
            <a:r>
              <a:rPr lang="en-US" dirty="0">
                <a:cs typeface="+mn-cs"/>
              </a:rPr>
              <a:t> is expected to be </a:t>
            </a:r>
            <a:r>
              <a:rPr lang="en-US" dirty="0" smtClean="0">
                <a:cs typeface="+mn-cs"/>
              </a:rPr>
              <a:t>excellent</a:t>
            </a:r>
            <a:endParaRPr lang="en-US" dirty="0">
              <a:cs typeface="+mn-cs"/>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l="6418" t="28368" r="6453" b="20583"/>
          <a:stretch>
            <a:fillRect/>
          </a:stretch>
        </p:blipFill>
        <p:spPr bwMode="auto">
          <a:xfrm>
            <a:off x="468313" y="3356992"/>
            <a:ext cx="741605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asellaDiTesto 4"/>
          <p:cNvSpPr txBox="1">
            <a:spLocks noChangeArrowheads="1"/>
          </p:cNvSpPr>
          <p:nvPr/>
        </p:nvSpPr>
        <p:spPr bwMode="auto">
          <a:xfrm>
            <a:off x="6228184" y="5476875"/>
            <a:ext cx="1698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it-IT" altLang="en-US" sz="2000" i="1" dirty="0"/>
              <a:t>From EPC website</a:t>
            </a:r>
            <a:endParaRPr lang="en-US" altLang="en-US" sz="2000" i="1" dirty="0"/>
          </a:p>
        </p:txBody>
      </p:sp>
      <p:sp>
        <p:nvSpPr>
          <p:cNvPr id="2" name="Titolo 1"/>
          <p:cNvSpPr>
            <a:spLocks noGrp="1"/>
          </p:cNvSpPr>
          <p:nvPr>
            <p:ph type="title"/>
          </p:nvPr>
        </p:nvSpPr>
        <p:spPr/>
        <p:txBody>
          <a:bodyPr/>
          <a:lstStyle/>
          <a:p>
            <a:r>
              <a:rPr lang="en-US" dirty="0"/>
              <a:t>GaN HEMTs: Potential for Radiation Hardness</a:t>
            </a:r>
            <a:endParaRPr lang="it-IT" dirty="0"/>
          </a:p>
        </p:txBody>
      </p:sp>
      <p:sp>
        <p:nvSpPr>
          <p:cNvPr id="4" name="Segnaposto numero diapositiva 3"/>
          <p:cNvSpPr>
            <a:spLocks noGrp="1"/>
          </p:cNvSpPr>
          <p:nvPr>
            <p:ph type="sldNum" sz="quarter" idx="12"/>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2607650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asellaDiTesto 2"/>
          <p:cNvSpPr txBox="1">
            <a:spLocks noChangeArrowheads="1"/>
          </p:cNvSpPr>
          <p:nvPr/>
        </p:nvSpPr>
        <p:spPr bwMode="auto">
          <a:xfrm>
            <a:off x="215900" y="1264692"/>
            <a:ext cx="771090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 typeface="Arial" charset="0"/>
              <a:buChar char="•"/>
            </a:pPr>
            <a:r>
              <a:rPr lang="en-US" altLang="en-US" sz="1800" dirty="0">
                <a:latin typeface="+mn-lt"/>
              </a:rPr>
              <a:t>Questions marks</a:t>
            </a:r>
          </a:p>
          <a:p>
            <a:pPr lvl="1" eaLnBrk="1" hangingPunct="1">
              <a:spcBef>
                <a:spcPct val="0"/>
              </a:spcBef>
              <a:buClrTx/>
              <a:buFont typeface="Arial" charset="0"/>
              <a:buChar char="•"/>
            </a:pPr>
            <a:r>
              <a:rPr lang="en-US" altLang="en-US" sz="1800" dirty="0">
                <a:latin typeface="+mn-lt"/>
              </a:rPr>
              <a:t>No information are provided as to how enhancement-mode has been achieved</a:t>
            </a:r>
          </a:p>
          <a:p>
            <a:pPr lvl="1" eaLnBrk="1" hangingPunct="1">
              <a:spcBef>
                <a:spcPct val="0"/>
              </a:spcBef>
              <a:buClrTx/>
              <a:buFont typeface="Arial" charset="0"/>
              <a:buChar char="•"/>
            </a:pPr>
            <a:r>
              <a:rPr lang="en-US" altLang="en-US" sz="1800" dirty="0">
                <a:latin typeface="+mn-lt"/>
              </a:rPr>
              <a:t>Some additional layers have been probably introduced to engineer the positive threshold voltage</a:t>
            </a:r>
          </a:p>
          <a:p>
            <a:pPr lvl="1" eaLnBrk="1" hangingPunct="1">
              <a:spcBef>
                <a:spcPct val="0"/>
              </a:spcBef>
              <a:buClrTx/>
              <a:buFont typeface="Arial" charset="0"/>
              <a:buChar char="•"/>
            </a:pPr>
            <a:r>
              <a:rPr lang="it-IT" altLang="en-US" sz="1800" dirty="0" err="1">
                <a:latin typeface="+mn-lt"/>
              </a:rPr>
              <a:t>What’s</a:t>
            </a:r>
            <a:r>
              <a:rPr lang="it-IT" altLang="en-US" sz="1800" dirty="0">
                <a:latin typeface="+mn-lt"/>
              </a:rPr>
              <a:t> the impact on </a:t>
            </a:r>
            <a:r>
              <a:rPr lang="it-IT" altLang="en-US" sz="1800" dirty="0" err="1">
                <a:latin typeface="+mn-lt"/>
              </a:rPr>
              <a:t>radiation</a:t>
            </a:r>
            <a:r>
              <a:rPr lang="it-IT" altLang="en-US" sz="1800" dirty="0">
                <a:latin typeface="+mn-lt"/>
              </a:rPr>
              <a:t> </a:t>
            </a:r>
            <a:r>
              <a:rPr lang="it-IT" altLang="en-US" sz="1800" dirty="0" err="1">
                <a:latin typeface="+mn-lt"/>
              </a:rPr>
              <a:t>hardness</a:t>
            </a:r>
            <a:r>
              <a:rPr lang="it-IT" altLang="en-US" sz="1800" dirty="0">
                <a:latin typeface="+mn-lt"/>
              </a:rPr>
              <a:t>?</a:t>
            </a:r>
            <a:endParaRPr lang="en-US" altLang="en-US" sz="1800" dirty="0">
              <a:latin typeface="+mn-lt"/>
            </a:endParaRPr>
          </a:p>
          <a:p>
            <a:pPr lvl="1" eaLnBrk="1" hangingPunct="1">
              <a:spcBef>
                <a:spcPct val="0"/>
              </a:spcBef>
              <a:buClrTx/>
              <a:buFont typeface="Arial" charset="0"/>
              <a:buChar char="•"/>
            </a:pPr>
            <a:endParaRPr lang="en-US" altLang="en-US" sz="1800" dirty="0">
              <a:latin typeface="+mn-lt"/>
            </a:endParaRPr>
          </a:p>
          <a:p>
            <a:pPr lvl="1" eaLnBrk="1" hangingPunct="1">
              <a:spcBef>
                <a:spcPct val="0"/>
              </a:spcBef>
              <a:buClrTx/>
              <a:buFont typeface="Arial" charset="0"/>
              <a:buChar char="•"/>
            </a:pPr>
            <a:endParaRPr lang="en-US" altLang="en-US" sz="1800" dirty="0">
              <a:latin typeface="+mn-lt"/>
            </a:endParaRPr>
          </a:p>
          <a:p>
            <a:pPr eaLnBrk="1" hangingPunct="1">
              <a:spcBef>
                <a:spcPct val="0"/>
              </a:spcBef>
              <a:buClrTx/>
              <a:buFont typeface="Arial" charset="0"/>
              <a:buChar char="•"/>
            </a:pPr>
            <a:endParaRPr lang="it-IT" altLang="en-US" sz="1800" dirty="0">
              <a:latin typeface="+mn-lt"/>
            </a:endParaRPr>
          </a:p>
        </p:txBody>
      </p:sp>
      <p:sp>
        <p:nvSpPr>
          <p:cNvPr id="2" name="Titolo 1"/>
          <p:cNvSpPr>
            <a:spLocks noGrp="1"/>
          </p:cNvSpPr>
          <p:nvPr>
            <p:ph type="title"/>
          </p:nvPr>
        </p:nvSpPr>
        <p:spPr/>
        <p:txBody>
          <a:bodyPr/>
          <a:lstStyle/>
          <a:p>
            <a:r>
              <a:rPr lang="en-US" dirty="0"/>
              <a:t>GaN HEMTs: Potential for Radiation Hardness (2)</a:t>
            </a:r>
            <a:endParaRPr lang="it-IT"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6418" t="28368" r="6453" b="20583"/>
          <a:stretch>
            <a:fillRect/>
          </a:stretch>
        </p:blipFill>
        <p:spPr bwMode="auto">
          <a:xfrm>
            <a:off x="468313" y="3356992"/>
            <a:ext cx="741605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4"/>
          <p:cNvSpPr txBox="1">
            <a:spLocks noChangeArrowheads="1"/>
          </p:cNvSpPr>
          <p:nvPr/>
        </p:nvSpPr>
        <p:spPr bwMode="auto">
          <a:xfrm>
            <a:off x="6228184" y="5476875"/>
            <a:ext cx="1698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81936"/>
              </a:buClr>
              <a:buFont typeface="Wingdings" pitchFamily="2" charset="2"/>
              <a:buChar char="Ø"/>
              <a:defRPr sz="2800">
                <a:solidFill>
                  <a:schemeClr val="tx1"/>
                </a:solidFill>
                <a:latin typeface="Arial" charset="0"/>
              </a:defRPr>
            </a:lvl1pPr>
            <a:lvl2pPr marL="742950" indent="-285750" eaLnBrk="0" hangingPunct="0">
              <a:spcBef>
                <a:spcPct val="20000"/>
              </a:spcBef>
              <a:buClr>
                <a:srgbClr val="981936"/>
              </a:buClr>
              <a:buFont typeface="Wingdings" pitchFamily="2" charset="2"/>
              <a:buChar char="§"/>
              <a:defRPr sz="2400">
                <a:solidFill>
                  <a:schemeClr val="tx1"/>
                </a:solidFill>
                <a:latin typeface="Arial" charset="0"/>
              </a:defRPr>
            </a:lvl2pPr>
            <a:lvl3pPr marL="1143000" indent="-228600" eaLnBrk="0" hangingPunct="0">
              <a:spcBef>
                <a:spcPct val="20000"/>
              </a:spcBef>
              <a:buClr>
                <a:srgbClr val="981936"/>
              </a:buClr>
              <a:buFont typeface="Arial" charset="0"/>
              <a:buChar char="•"/>
              <a:defRPr sz="2400">
                <a:solidFill>
                  <a:schemeClr val="tx1"/>
                </a:solidFill>
                <a:latin typeface="Arial" charset="0"/>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ü"/>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ü"/>
              <a:defRPr sz="2000">
                <a:solidFill>
                  <a:schemeClr val="tx1"/>
                </a:solidFill>
                <a:latin typeface="Arial" charset="0"/>
              </a:defRPr>
            </a:lvl9pPr>
          </a:lstStyle>
          <a:p>
            <a:pPr eaLnBrk="1" hangingPunct="1">
              <a:spcBef>
                <a:spcPct val="0"/>
              </a:spcBef>
              <a:buClrTx/>
              <a:buFontTx/>
              <a:buNone/>
            </a:pPr>
            <a:r>
              <a:rPr lang="it-IT" altLang="en-US" sz="2000" i="1" dirty="0"/>
              <a:t>From EPC website</a:t>
            </a:r>
            <a:endParaRPr lang="en-US" altLang="en-US" sz="2000" i="1"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3707921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Gamma rays</a:t>
            </a:r>
            <a:r>
              <a:rPr lang="it-IT" baseline="30000" dirty="0" smtClean="0"/>
              <a:t>1</a:t>
            </a:r>
          </a:p>
          <a:p>
            <a:r>
              <a:rPr lang="it-IT" dirty="0" err="1" smtClean="0"/>
              <a:t>Heavy</a:t>
            </a:r>
            <a:r>
              <a:rPr lang="it-IT" dirty="0" smtClean="0"/>
              <a:t> ions</a:t>
            </a:r>
            <a:r>
              <a:rPr lang="it-IT" baseline="30000" dirty="0" smtClean="0"/>
              <a:t>2</a:t>
            </a:r>
            <a:endParaRPr lang="it-IT" dirty="0" smtClean="0"/>
          </a:p>
          <a:p>
            <a:r>
              <a:rPr lang="it-IT" dirty="0" err="1" smtClean="0"/>
              <a:t>Combined</a:t>
            </a:r>
            <a:r>
              <a:rPr lang="it-IT" dirty="0" smtClean="0"/>
              <a:t> Gamma/</a:t>
            </a:r>
            <a:r>
              <a:rPr lang="it-IT" dirty="0" err="1" smtClean="0"/>
              <a:t>Heavy</a:t>
            </a:r>
            <a:r>
              <a:rPr lang="it-IT" dirty="0" smtClean="0"/>
              <a:t> ions</a:t>
            </a:r>
            <a:r>
              <a:rPr lang="it-IT" baseline="30000" dirty="0" smtClean="0"/>
              <a:t>1,2</a:t>
            </a:r>
            <a:endParaRPr lang="it-IT" dirty="0" smtClean="0"/>
          </a:p>
          <a:p>
            <a:r>
              <a:rPr lang="it-IT" dirty="0" smtClean="0"/>
              <a:t>Protons</a:t>
            </a:r>
            <a:r>
              <a:rPr lang="it-IT" baseline="30000" dirty="0" smtClean="0"/>
              <a:t>3</a:t>
            </a:r>
            <a:endParaRPr lang="it-IT" dirty="0" smtClean="0"/>
          </a:p>
          <a:p>
            <a:endParaRPr lang="it-IT" dirty="0" smtClean="0"/>
          </a:p>
          <a:p>
            <a:pPr marL="114300" indent="0">
              <a:buNone/>
            </a:pPr>
            <a:r>
              <a:rPr lang="it-IT" dirty="0" err="1" smtClean="0"/>
              <a:t>Facilities</a:t>
            </a:r>
            <a:r>
              <a:rPr lang="it-IT" dirty="0" smtClean="0"/>
              <a:t>:</a:t>
            </a:r>
          </a:p>
          <a:p>
            <a:pPr marL="571500" indent="-457200">
              <a:buFont typeface="+mj-lt"/>
              <a:buAutoNum type="arabicPeriod"/>
            </a:pPr>
            <a:r>
              <a:rPr lang="it-IT" dirty="0" smtClean="0"/>
              <a:t>ENEA Calliope</a:t>
            </a:r>
          </a:p>
          <a:p>
            <a:pPr marL="571500" indent="-457200">
              <a:buFont typeface="+mj-lt"/>
              <a:buAutoNum type="arabicPeriod"/>
            </a:pPr>
            <a:r>
              <a:rPr lang="it-IT" dirty="0" smtClean="0"/>
              <a:t>Tandem LNL</a:t>
            </a:r>
          </a:p>
          <a:p>
            <a:pPr marL="571500" indent="-457200">
              <a:buFont typeface="+mj-lt"/>
              <a:buAutoNum type="arabicPeriod"/>
            </a:pPr>
            <a:r>
              <a:rPr lang="it-IT" dirty="0" smtClean="0"/>
              <a:t>CN LNL</a:t>
            </a:r>
            <a:endParaRPr lang="it-IT"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5</a:t>
            </a:fld>
            <a:endParaRPr lang="en-US" dirty="0"/>
          </a:p>
        </p:txBody>
      </p:sp>
      <p:sp>
        <p:nvSpPr>
          <p:cNvPr id="4" name="Titolo 3"/>
          <p:cNvSpPr>
            <a:spLocks noGrp="1"/>
          </p:cNvSpPr>
          <p:nvPr>
            <p:ph type="title"/>
          </p:nvPr>
        </p:nvSpPr>
        <p:spPr/>
        <p:txBody>
          <a:bodyPr/>
          <a:lstStyle/>
          <a:p>
            <a:r>
              <a:rPr lang="it-IT" dirty="0" err="1" smtClean="0"/>
              <a:t>Irradiation</a:t>
            </a:r>
            <a:r>
              <a:rPr lang="it-IT" dirty="0" smtClean="0"/>
              <a:t> </a:t>
            </a:r>
            <a:r>
              <a:rPr lang="it-IT" dirty="0" err="1" smtClean="0"/>
              <a:t>campaigns</a:t>
            </a:r>
            <a:r>
              <a:rPr lang="it-IT" dirty="0" smtClean="0"/>
              <a:t> on GaN</a:t>
            </a:r>
            <a:endParaRPr lang="it-IT" dirty="0"/>
          </a:p>
        </p:txBody>
      </p:sp>
    </p:spTree>
    <p:extLst>
      <p:ext uri="{BB962C8B-B14F-4D97-AF65-F5344CB8AC3E}">
        <p14:creationId xmlns:p14="http://schemas.microsoft.com/office/powerpoint/2010/main" val="371443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Combined</a:t>
            </a:r>
            <a:r>
              <a:rPr lang="it-IT" dirty="0"/>
              <a:t> Gamma/</a:t>
            </a:r>
            <a:r>
              <a:rPr lang="it-IT" dirty="0" err="1"/>
              <a:t>Heavy</a:t>
            </a:r>
            <a:r>
              <a:rPr lang="it-IT" dirty="0"/>
              <a:t> </a:t>
            </a:r>
            <a:r>
              <a:rPr lang="it-IT" dirty="0" err="1"/>
              <a:t>ions</a:t>
            </a:r>
            <a:endParaRPr lang="it-IT" dirty="0"/>
          </a:p>
        </p:txBody>
      </p:sp>
      <p:sp>
        <p:nvSpPr>
          <p:cNvPr id="3" name="Segnaposto testo 2"/>
          <p:cNvSpPr>
            <a:spLocks noGrp="1"/>
          </p:cNvSpPr>
          <p:nvPr>
            <p:ph type="body" idx="1"/>
          </p:nvPr>
        </p:nvSpPr>
        <p:spPr/>
        <p:txBody>
          <a:bodyPr/>
          <a:lstStyle/>
          <a:p>
            <a:r>
              <a:rPr lang="it-IT" dirty="0" err="1"/>
              <a:t>Irradiation</a:t>
            </a:r>
            <a:r>
              <a:rPr lang="it-IT" dirty="0"/>
              <a:t> </a:t>
            </a:r>
            <a:r>
              <a:rPr lang="it-IT" dirty="0" err="1"/>
              <a:t>campaigns</a:t>
            </a:r>
            <a:r>
              <a:rPr lang="it-IT" dirty="0"/>
              <a:t> on GaN</a:t>
            </a:r>
          </a:p>
        </p:txBody>
      </p:sp>
      <p:sp>
        <p:nvSpPr>
          <p:cNvPr id="4" name="Segnaposto numero diapositiva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628531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024" y="3253312"/>
            <a:ext cx="2816352" cy="3560064"/>
          </a:xfrm>
          <a:prstGeom prst="rect">
            <a:avLst/>
          </a:prstGeom>
        </p:spPr>
      </p:pic>
      <p:pic>
        <p:nvPicPr>
          <p:cNvPr id="10" name="Segnaposto contenuto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838962"/>
            <a:ext cx="3889248" cy="3066288"/>
          </a:xfrm>
        </p:spPr>
      </p:pic>
      <p:sp>
        <p:nvSpPr>
          <p:cNvPr id="4" name="Segnaposto numero diapositiva 3"/>
          <p:cNvSpPr>
            <a:spLocks noGrp="1"/>
          </p:cNvSpPr>
          <p:nvPr>
            <p:ph type="sldNum" sz="quarter" idx="12"/>
          </p:nvPr>
        </p:nvSpPr>
        <p:spPr/>
        <p:txBody>
          <a:bodyPr/>
          <a:lstStyle/>
          <a:p>
            <a:fld id="{6E2D2B3B-882E-40F3-A32F-6DD516915044}" type="slidenum">
              <a:rPr lang="en-US" smtClean="0"/>
              <a:pPr/>
              <a:t>7</a:t>
            </a:fld>
            <a:endParaRPr lang="en-US"/>
          </a:p>
        </p:txBody>
      </p:sp>
      <p:sp>
        <p:nvSpPr>
          <p:cNvPr id="7" name="Titolo 6"/>
          <p:cNvSpPr>
            <a:spLocks noGrp="1"/>
          </p:cNvSpPr>
          <p:nvPr>
            <p:ph type="title"/>
          </p:nvPr>
        </p:nvSpPr>
        <p:spPr/>
        <p:txBody>
          <a:bodyPr/>
          <a:lstStyle/>
          <a:p>
            <a:r>
              <a:rPr lang="it-IT" dirty="0" smtClean="0"/>
              <a:t>Sample </a:t>
            </a:r>
            <a:r>
              <a:rPr lang="it-IT" dirty="0" err="1" smtClean="0"/>
              <a:t>preparation</a:t>
            </a:r>
            <a:endParaRPr lang="it-IT" dirty="0"/>
          </a:p>
        </p:txBody>
      </p:sp>
      <p:sp>
        <p:nvSpPr>
          <p:cNvPr id="9" name="Ovale 8"/>
          <p:cNvSpPr/>
          <p:nvPr/>
        </p:nvSpPr>
        <p:spPr>
          <a:xfrm>
            <a:off x="6052674" y="5063008"/>
            <a:ext cx="464956" cy="203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6149040" y="4760937"/>
            <a:ext cx="464956" cy="203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774984"/>
            <a:ext cx="2354587" cy="2612880"/>
          </a:xfrm>
          <a:prstGeom prst="rect">
            <a:avLst/>
          </a:prstGeom>
          <a:ln>
            <a:noFill/>
          </a:ln>
          <a:effectLst>
            <a:outerShdw blurRad="292100" dist="139700" dir="2700000" algn="tl" rotWithShape="0">
              <a:srgbClr val="333333">
                <a:alpha val="65000"/>
              </a:srgbClr>
            </a:outerShdw>
          </a:effectLst>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1066792"/>
            <a:ext cx="3312368" cy="2365276"/>
          </a:xfrm>
          <a:prstGeom prst="rect">
            <a:avLst/>
          </a:prstGeom>
        </p:spPr>
      </p:pic>
      <p:sp>
        <p:nvSpPr>
          <p:cNvPr id="17" name="Fumetto 2 16"/>
          <p:cNvSpPr/>
          <p:nvPr/>
        </p:nvSpPr>
        <p:spPr>
          <a:xfrm>
            <a:off x="6149040" y="548680"/>
            <a:ext cx="1951352" cy="828672"/>
          </a:xfrm>
          <a:prstGeom prst="wedgeRoundRectCallout">
            <a:avLst>
              <a:gd name="adj1" fmla="val -64809"/>
              <a:gd name="adj2" fmla="val 1151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Device: EPC 2015</a:t>
            </a:r>
          </a:p>
          <a:p>
            <a:r>
              <a:rPr lang="it-IT" dirty="0" err="1"/>
              <a:t>ratings</a:t>
            </a:r>
            <a:r>
              <a:rPr lang="it-IT" dirty="0"/>
              <a:t>: 40V 33A</a:t>
            </a:r>
          </a:p>
          <a:p>
            <a:pPr algn="ctr"/>
            <a:endParaRPr lang="it-IT" dirty="0"/>
          </a:p>
        </p:txBody>
      </p:sp>
      <p:sp>
        <p:nvSpPr>
          <p:cNvPr id="18" name="CasellaDiTesto 17"/>
          <p:cNvSpPr txBox="1"/>
          <p:nvPr/>
        </p:nvSpPr>
        <p:spPr>
          <a:xfrm>
            <a:off x="3347864" y="5253007"/>
            <a:ext cx="1656184" cy="1200329"/>
          </a:xfrm>
          <a:prstGeom prst="rect">
            <a:avLst/>
          </a:prstGeom>
          <a:noFill/>
        </p:spPr>
        <p:txBody>
          <a:bodyPr wrap="square" rtlCol="0">
            <a:spAutoFit/>
          </a:bodyPr>
          <a:lstStyle/>
          <a:p>
            <a:r>
              <a:rPr lang="it-IT" dirty="0" err="1" smtClean="0"/>
              <a:t>Detail</a:t>
            </a:r>
            <a:r>
              <a:rPr lang="it-IT" dirty="0" smtClean="0"/>
              <a:t> of the </a:t>
            </a:r>
            <a:r>
              <a:rPr lang="it-IT" dirty="0" err="1" smtClean="0"/>
              <a:t>used</a:t>
            </a:r>
            <a:r>
              <a:rPr lang="it-IT" dirty="0" smtClean="0"/>
              <a:t> PCB (</a:t>
            </a:r>
            <a:r>
              <a:rPr lang="it-IT" dirty="0" err="1" smtClean="0"/>
              <a:t>device</a:t>
            </a:r>
            <a:r>
              <a:rPr lang="it-IT" dirty="0" smtClean="0"/>
              <a:t> </a:t>
            </a:r>
            <a:r>
              <a:rPr lang="it-IT" dirty="0" err="1" smtClean="0"/>
              <a:t>is</a:t>
            </a:r>
            <a:r>
              <a:rPr lang="it-IT" dirty="0" smtClean="0"/>
              <a:t> </a:t>
            </a:r>
            <a:r>
              <a:rPr lang="it-IT" dirty="0" err="1" smtClean="0"/>
              <a:t>not</a:t>
            </a:r>
            <a:r>
              <a:rPr lang="it-IT" dirty="0" smtClean="0"/>
              <a:t> EPC2015)</a:t>
            </a:r>
            <a:endParaRPr lang="it-IT" dirty="0"/>
          </a:p>
        </p:txBody>
      </p:sp>
    </p:spTree>
    <p:extLst>
      <p:ext uri="{BB962C8B-B14F-4D97-AF65-F5344CB8AC3E}">
        <p14:creationId xmlns:p14="http://schemas.microsoft.com/office/powerpoint/2010/main" val="2245544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Dose </a:t>
            </a:r>
            <a:r>
              <a:rPr lang="it-IT" dirty="0" err="1" smtClean="0"/>
              <a:t>steps</a:t>
            </a:r>
            <a:r>
              <a:rPr lang="it-IT" dirty="0" smtClean="0"/>
              <a:t>:</a:t>
            </a:r>
          </a:p>
          <a:p>
            <a:pPr lvl="1">
              <a:spcAft>
                <a:spcPts val="0"/>
              </a:spcAft>
            </a:pPr>
            <a:r>
              <a:rPr lang="it-IT" dirty="0" smtClean="0"/>
              <a:t>0 </a:t>
            </a:r>
            <a:r>
              <a:rPr lang="it-IT" dirty="0" err="1" smtClean="0"/>
              <a:t>Gy</a:t>
            </a:r>
            <a:r>
              <a:rPr lang="it-IT" dirty="0" smtClean="0"/>
              <a:t> (</a:t>
            </a:r>
            <a:r>
              <a:rPr lang="it-IT" dirty="0" err="1" smtClean="0"/>
              <a:t>Fresh</a:t>
            </a:r>
            <a:r>
              <a:rPr lang="it-IT" dirty="0" smtClean="0"/>
              <a:t>)</a:t>
            </a:r>
          </a:p>
          <a:p>
            <a:pPr lvl="1">
              <a:spcAft>
                <a:spcPts val="0"/>
              </a:spcAft>
            </a:pPr>
            <a:r>
              <a:rPr lang="it-IT" dirty="0" smtClean="0"/>
              <a:t>570 </a:t>
            </a:r>
            <a:r>
              <a:rPr lang="it-IT" dirty="0" err="1" smtClean="0"/>
              <a:t>Gy</a:t>
            </a:r>
            <a:endParaRPr lang="it-IT" dirty="0" smtClean="0"/>
          </a:p>
          <a:p>
            <a:pPr lvl="1">
              <a:spcAft>
                <a:spcPts val="0"/>
              </a:spcAft>
            </a:pPr>
            <a:r>
              <a:rPr lang="it-IT" dirty="0" smtClean="0"/>
              <a:t>1.1 </a:t>
            </a:r>
            <a:r>
              <a:rPr lang="it-IT" dirty="0" err="1" smtClean="0"/>
              <a:t>kGy</a:t>
            </a:r>
            <a:endParaRPr lang="it-IT" dirty="0" smtClean="0"/>
          </a:p>
          <a:p>
            <a:pPr lvl="1">
              <a:spcAft>
                <a:spcPts val="0"/>
              </a:spcAft>
            </a:pPr>
            <a:r>
              <a:rPr lang="it-IT" dirty="0" smtClean="0"/>
              <a:t>1.7 </a:t>
            </a:r>
            <a:r>
              <a:rPr lang="it-IT" dirty="0" err="1" smtClean="0"/>
              <a:t>kGy</a:t>
            </a:r>
            <a:endParaRPr lang="it-IT" dirty="0" smtClean="0"/>
          </a:p>
          <a:p>
            <a:pPr lvl="1">
              <a:spcAft>
                <a:spcPts val="0"/>
              </a:spcAft>
            </a:pPr>
            <a:r>
              <a:rPr lang="it-IT" dirty="0" smtClean="0"/>
              <a:t>5.2 </a:t>
            </a:r>
            <a:r>
              <a:rPr lang="it-IT" dirty="0" err="1" smtClean="0"/>
              <a:t>kGy</a:t>
            </a:r>
            <a:endParaRPr lang="it-IT" dirty="0"/>
          </a:p>
          <a:p>
            <a:pPr lvl="1">
              <a:spcAft>
                <a:spcPts val="0"/>
              </a:spcAft>
            </a:pPr>
            <a:r>
              <a:rPr lang="it-IT" dirty="0"/>
              <a:t>10.8 </a:t>
            </a:r>
            <a:r>
              <a:rPr lang="it-IT" dirty="0" err="1" smtClean="0"/>
              <a:t>kGy</a:t>
            </a:r>
            <a:endParaRPr lang="it-IT" dirty="0" smtClean="0"/>
          </a:p>
          <a:p>
            <a:pPr>
              <a:spcAft>
                <a:spcPts val="0"/>
              </a:spcAft>
            </a:pPr>
            <a:r>
              <a:rPr lang="it-IT" dirty="0" err="1" smtClean="0"/>
              <a:t>Bias</a:t>
            </a:r>
            <a:r>
              <a:rPr lang="it-IT" dirty="0" smtClean="0"/>
              <a:t> </a:t>
            </a:r>
            <a:r>
              <a:rPr lang="it-IT" dirty="0" err="1" smtClean="0"/>
              <a:t>conditions</a:t>
            </a:r>
            <a:r>
              <a:rPr lang="it-IT" dirty="0" smtClean="0"/>
              <a:t>:</a:t>
            </a:r>
          </a:p>
          <a:p>
            <a:pPr lvl="1">
              <a:spcAft>
                <a:spcPts val="0"/>
              </a:spcAft>
            </a:pPr>
            <a:r>
              <a:rPr lang="it-IT" dirty="0" err="1" smtClean="0"/>
              <a:t>Vgs</a:t>
            </a:r>
            <a:r>
              <a:rPr lang="it-IT" dirty="0" smtClean="0"/>
              <a:t>=+4V</a:t>
            </a:r>
          </a:p>
          <a:p>
            <a:pPr lvl="1">
              <a:spcAft>
                <a:spcPts val="0"/>
              </a:spcAft>
            </a:pPr>
            <a:r>
              <a:rPr lang="it-IT" dirty="0" err="1" smtClean="0"/>
              <a:t>Vds</a:t>
            </a:r>
            <a:r>
              <a:rPr lang="it-IT" dirty="0" smtClean="0"/>
              <a:t>=0</a:t>
            </a:r>
          </a:p>
          <a:p>
            <a:pPr lvl="1">
              <a:spcAft>
                <a:spcPts val="0"/>
              </a:spcAft>
            </a:pPr>
            <a:endParaRPr lang="it-IT"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8</a:t>
            </a:fld>
            <a:endParaRPr lang="en-US" dirty="0"/>
          </a:p>
        </p:txBody>
      </p:sp>
      <p:sp>
        <p:nvSpPr>
          <p:cNvPr id="4" name="Titolo 3"/>
          <p:cNvSpPr>
            <a:spLocks noGrp="1"/>
          </p:cNvSpPr>
          <p:nvPr>
            <p:ph type="title"/>
          </p:nvPr>
        </p:nvSpPr>
        <p:spPr/>
        <p:txBody>
          <a:bodyPr/>
          <a:lstStyle/>
          <a:p>
            <a:r>
              <a:rPr lang="it-IT" dirty="0" smtClean="0"/>
              <a:t>Gamma </a:t>
            </a:r>
            <a:r>
              <a:rPr lang="it-IT" dirty="0" err="1" smtClean="0"/>
              <a:t>irradiations</a:t>
            </a:r>
            <a:endParaRPr lang="it-IT" dirty="0"/>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196752"/>
            <a:ext cx="2232248" cy="2975449"/>
          </a:xfrm>
          <a:prstGeom prst="rect">
            <a:avLst/>
          </a:prstGeom>
          <a:ln>
            <a:noFill/>
          </a:ln>
          <a:effectLst>
            <a:outerShdw blurRad="292100" dist="139700" dir="2700000" algn="tl" rotWithShape="0">
              <a:srgbClr val="333333">
                <a:alpha val="65000"/>
              </a:srgbClr>
            </a:outerShdw>
          </a:effectLst>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828" y="2924944"/>
            <a:ext cx="2626534" cy="3501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5373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err="1" smtClean="0"/>
              <a:t>Species</a:t>
            </a:r>
            <a:endParaRPr lang="it-IT" dirty="0" smtClean="0"/>
          </a:p>
          <a:p>
            <a:pPr lvl="1"/>
            <a:r>
              <a:rPr lang="it-IT" baseline="30000" dirty="0"/>
              <a:t>127</a:t>
            </a:r>
            <a:r>
              <a:rPr lang="it-IT" dirty="0" smtClean="0"/>
              <a:t>I </a:t>
            </a:r>
            <a:r>
              <a:rPr lang="it-IT" dirty="0" err="1" smtClean="0"/>
              <a:t>at</a:t>
            </a:r>
            <a:r>
              <a:rPr lang="it-IT" dirty="0" smtClean="0"/>
              <a:t> 276MeV</a:t>
            </a:r>
          </a:p>
          <a:p>
            <a:r>
              <a:rPr lang="it-IT" dirty="0" err="1" smtClean="0"/>
              <a:t>Irradiated</a:t>
            </a:r>
            <a:r>
              <a:rPr lang="it-IT" dirty="0" smtClean="0"/>
              <a:t> </a:t>
            </a:r>
            <a:r>
              <a:rPr lang="it-IT" dirty="0" err="1" smtClean="0"/>
              <a:t>samples</a:t>
            </a:r>
            <a:r>
              <a:rPr lang="it-IT" dirty="0" smtClean="0"/>
              <a:t>:</a:t>
            </a:r>
          </a:p>
          <a:p>
            <a:pPr lvl="1"/>
            <a:r>
              <a:rPr lang="it-IT" dirty="0" err="1" smtClean="0"/>
              <a:t>Fresh</a:t>
            </a:r>
            <a:endParaRPr lang="it-IT" dirty="0" smtClean="0"/>
          </a:p>
          <a:p>
            <a:pPr lvl="1"/>
            <a:r>
              <a:rPr lang="it-IT" dirty="0" err="1" smtClean="0"/>
              <a:t>annealed</a:t>
            </a:r>
            <a:r>
              <a:rPr lang="it-IT" dirty="0" smtClean="0"/>
              <a:t> </a:t>
            </a:r>
            <a:r>
              <a:rPr lang="it-IT" dirty="0" err="1" smtClean="0"/>
              <a:t>Fresh</a:t>
            </a:r>
            <a:endParaRPr lang="it-IT" dirty="0" smtClean="0"/>
          </a:p>
          <a:p>
            <a:pPr lvl="1"/>
            <a:r>
              <a:rPr lang="it-IT" dirty="0" err="1"/>
              <a:t>a</a:t>
            </a:r>
            <a:r>
              <a:rPr lang="it-IT" dirty="0" err="1" smtClean="0"/>
              <a:t>nnealed</a:t>
            </a:r>
            <a:r>
              <a:rPr lang="it-IT" dirty="0" smtClean="0"/>
              <a:t> 1.1kGy</a:t>
            </a:r>
          </a:p>
          <a:p>
            <a:pPr lvl="1"/>
            <a:r>
              <a:rPr lang="it-IT" dirty="0" err="1" smtClean="0"/>
              <a:t>annealed</a:t>
            </a:r>
            <a:r>
              <a:rPr lang="it-IT" dirty="0" smtClean="0"/>
              <a:t> 1.7kGy</a:t>
            </a:r>
          </a:p>
          <a:p>
            <a:pPr lvl="1"/>
            <a:r>
              <a:rPr lang="it-IT" dirty="0" err="1"/>
              <a:t>annealed</a:t>
            </a:r>
            <a:r>
              <a:rPr lang="it-IT" dirty="0"/>
              <a:t> </a:t>
            </a:r>
            <a:r>
              <a:rPr lang="it-IT" dirty="0" smtClean="0"/>
              <a:t>5.2kGy</a:t>
            </a:r>
            <a:endParaRPr lang="it-IT" dirty="0"/>
          </a:p>
          <a:p>
            <a:pPr lvl="1"/>
            <a:r>
              <a:rPr lang="it-IT" dirty="0" err="1"/>
              <a:t>annealed</a:t>
            </a:r>
            <a:r>
              <a:rPr lang="it-IT" dirty="0"/>
              <a:t> </a:t>
            </a:r>
            <a:r>
              <a:rPr lang="it-IT" dirty="0" smtClean="0"/>
              <a:t>10.8kGy</a:t>
            </a:r>
            <a:endParaRPr lang="it-IT" dirty="0"/>
          </a:p>
          <a:p>
            <a:pPr lvl="1"/>
            <a:endParaRPr lang="it-IT" dirty="0" smtClean="0"/>
          </a:p>
          <a:p>
            <a:pPr lvl="1"/>
            <a:endParaRPr lang="it-IT" dirty="0" smtClean="0"/>
          </a:p>
          <a:p>
            <a:pPr lvl="1"/>
            <a:endParaRPr lang="it-IT" dirty="0" smtClean="0"/>
          </a:p>
          <a:p>
            <a:pPr lvl="1"/>
            <a:endParaRPr lang="it-IT" dirty="0" smtClean="0"/>
          </a:p>
          <a:p>
            <a:pPr lvl="1"/>
            <a:endParaRPr lang="it-IT" dirty="0"/>
          </a:p>
        </p:txBody>
      </p:sp>
      <p:sp>
        <p:nvSpPr>
          <p:cNvPr id="3" name="Segnaposto numero diapositiva 2"/>
          <p:cNvSpPr>
            <a:spLocks noGrp="1"/>
          </p:cNvSpPr>
          <p:nvPr>
            <p:ph type="sldNum" sz="quarter" idx="12"/>
          </p:nvPr>
        </p:nvSpPr>
        <p:spPr/>
        <p:txBody>
          <a:bodyPr/>
          <a:lstStyle/>
          <a:p>
            <a:fld id="{6E2D2B3B-882E-40F3-A32F-6DD516915044}" type="slidenum">
              <a:rPr lang="en-US" smtClean="0"/>
              <a:pPr/>
              <a:t>9</a:t>
            </a:fld>
            <a:endParaRPr lang="en-US" dirty="0"/>
          </a:p>
        </p:txBody>
      </p:sp>
      <p:sp>
        <p:nvSpPr>
          <p:cNvPr id="4" name="Titolo 3"/>
          <p:cNvSpPr>
            <a:spLocks noGrp="1"/>
          </p:cNvSpPr>
          <p:nvPr>
            <p:ph type="title"/>
          </p:nvPr>
        </p:nvSpPr>
        <p:spPr/>
        <p:txBody>
          <a:bodyPr/>
          <a:lstStyle/>
          <a:p>
            <a:r>
              <a:rPr lang="it-IT" dirty="0" err="1" smtClean="0"/>
              <a:t>Heavy</a:t>
            </a:r>
            <a:r>
              <a:rPr lang="it-IT" dirty="0" smtClean="0"/>
              <a:t> </a:t>
            </a:r>
            <a:r>
              <a:rPr lang="it-IT" dirty="0" err="1" smtClean="0"/>
              <a:t>ion</a:t>
            </a:r>
            <a:r>
              <a:rPr lang="it-IT" dirty="0" smtClean="0"/>
              <a:t> </a:t>
            </a:r>
            <a:r>
              <a:rPr lang="it-IT" dirty="0" err="1" smtClean="0"/>
              <a:t>irradiation</a:t>
            </a:r>
            <a:endParaRPr lang="it-IT" dirty="0"/>
          </a:p>
        </p:txBody>
      </p:sp>
    </p:spTree>
    <p:extLst>
      <p:ext uri="{BB962C8B-B14F-4D97-AF65-F5344CB8AC3E}">
        <p14:creationId xmlns:p14="http://schemas.microsoft.com/office/powerpoint/2010/main" val="3328496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Composi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4005</TotalTime>
  <Words>737</Words>
  <Application>Microsoft Office PowerPoint</Application>
  <PresentationFormat>Presentazione su schermo (4:3)</PresentationFormat>
  <Paragraphs>162</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Adiacente</vt:lpstr>
      <vt:lpstr>Sezione di Roma Università degli studi di Cassino e del Lazio meridionale1 ENEA centro ricerche «Casaccia»2  Sezione di Padova Università degli studi di Padova3 Irraggiamenti su dispositivi GaN C. Abbate1, S. Baccaro2, G. Busatto1, S. Fiore2, S. Gerardin3, F. Iannuzzo1,  A. Sanseverino1, G. Spiazzi3, F. Velardi1</vt:lpstr>
      <vt:lpstr>GaN HEMTs: Devices</vt:lpstr>
      <vt:lpstr>GaN HEMTs: Potential for Radiation Hardness</vt:lpstr>
      <vt:lpstr>GaN HEMTs: Potential for Radiation Hardness (2)</vt:lpstr>
      <vt:lpstr>Irradiation campaigns on GaN</vt:lpstr>
      <vt:lpstr>Combined Gamma/Heavy ions</vt:lpstr>
      <vt:lpstr>Sample preparation</vt:lpstr>
      <vt:lpstr>Gamma irradiations</vt:lpstr>
      <vt:lpstr>Heavy ion irradiation</vt:lpstr>
      <vt:lpstr>Experimental setup for heavy ion irradiations</vt:lpstr>
      <vt:lpstr>Measurement procedure</vt:lpstr>
      <vt:lpstr>Results (1)</vt:lpstr>
      <vt:lpstr>Results (2)</vt:lpstr>
      <vt:lpstr>Gamma irradiation: conclusions</vt:lpstr>
      <vt:lpstr>PROTON IRRADIATIONS</vt:lpstr>
      <vt:lpstr>Proton irradiations</vt:lpstr>
      <vt:lpstr>Proton irradiations (2)</vt:lpstr>
      <vt:lpstr>Post-rad Gate Current – EPC2010</vt:lpstr>
      <vt:lpstr>Post-rad Drain Current</vt:lpstr>
      <vt:lpstr>Post-rad Transconductance</vt:lpstr>
      <vt:lpstr>Literature Data (1)</vt:lpstr>
      <vt:lpstr>Literature Data (2)</vt:lpstr>
      <vt:lpstr>Proton irradiation: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Iannuzzo</dc:creator>
  <cp:lastModifiedBy>Iannuzzo</cp:lastModifiedBy>
  <cp:revision>275</cp:revision>
  <dcterms:created xsi:type="dcterms:W3CDTF">2013-06-23T18:13:46Z</dcterms:created>
  <dcterms:modified xsi:type="dcterms:W3CDTF">2013-12-08T22:53:55Z</dcterms:modified>
</cp:coreProperties>
</file>