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94" r:id="rId3"/>
    <p:sldId id="399" r:id="rId4"/>
    <p:sldId id="359" r:id="rId5"/>
    <p:sldId id="285" r:id="rId6"/>
    <p:sldId id="396" r:id="rId7"/>
    <p:sldId id="369" r:id="rId8"/>
    <p:sldId id="361" r:id="rId9"/>
    <p:sldId id="498" r:id="rId10"/>
    <p:sldId id="499" r:id="rId11"/>
    <p:sldId id="500" r:id="rId12"/>
    <p:sldId id="386" r:id="rId13"/>
    <p:sldId id="347" r:id="rId14"/>
    <p:sldId id="428" r:id="rId15"/>
    <p:sldId id="383" r:id="rId16"/>
    <p:sldId id="497" r:id="rId17"/>
    <p:sldId id="392" r:id="rId18"/>
    <p:sldId id="380" r:id="rId19"/>
    <p:sldId id="375" r:id="rId20"/>
    <p:sldId id="400" r:id="rId21"/>
    <p:sldId id="344" r:id="rId22"/>
    <p:sldId id="353" r:id="rId23"/>
    <p:sldId id="478" r:id="rId24"/>
    <p:sldId id="388" r:id="rId25"/>
    <p:sldId id="389" r:id="rId26"/>
    <p:sldId id="479" r:id="rId27"/>
    <p:sldId id="390" r:id="rId28"/>
    <p:sldId id="391" r:id="rId29"/>
    <p:sldId id="346" r:id="rId30"/>
    <p:sldId id="381" r:id="rId31"/>
    <p:sldId id="382" r:id="rId32"/>
    <p:sldId id="482" r:id="rId33"/>
    <p:sldId id="483" r:id="rId34"/>
    <p:sldId id="484" r:id="rId35"/>
    <p:sldId id="485" r:id="rId36"/>
    <p:sldId id="486" r:id="rId37"/>
    <p:sldId id="487" r:id="rId38"/>
    <p:sldId id="493" r:id="rId39"/>
    <p:sldId id="494" r:id="rId40"/>
    <p:sldId id="495" r:id="rId41"/>
    <p:sldId id="49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6878C"/>
    <a:srgbClr val="888888"/>
    <a:srgbClr val="84858B"/>
    <a:srgbClr val="797A7F"/>
    <a:srgbClr val="969696"/>
    <a:srgbClr val="300300"/>
    <a:srgbClr val="FF0000"/>
    <a:srgbClr val="657FA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8" autoAdjust="0"/>
    <p:restoredTop sz="94731" autoAdjust="0"/>
  </p:normalViewPr>
  <p:slideViewPr>
    <p:cSldViewPr>
      <p:cViewPr varScale="1">
        <p:scale>
          <a:sx n="115" d="100"/>
          <a:sy n="115" d="100"/>
        </p:scale>
        <p:origin x="-1278" y="-10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68" d="100"/>
          <a:sy n="68" d="100"/>
        </p:scale>
        <p:origin x="-2772" y="-96"/>
      </p:cViewPr>
      <p:guideLst>
        <p:guide orient="horz" pos="2880"/>
        <p:guide pos="2160"/>
      </p:guideLst>
    </p:cSldViewPr>
  </p:notes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61D3D-43D7-4F80-A0A1-9C317C94D6D9}" type="doc">
      <dgm:prSet loTypeId="urn:diagrams.loki3.com/BracketList+Icon#1" loCatId="list" qsTypeId="urn:microsoft.com/office/officeart/2005/8/quickstyle/simple4" qsCatId="simple" csTypeId="urn:microsoft.com/office/officeart/2005/8/colors/accent1_2" csCatId="accent1" phldr="1"/>
      <dgm:spPr/>
      <dgm:t>
        <a:bodyPr/>
        <a:lstStyle/>
        <a:p>
          <a:endParaRPr lang="it-IT"/>
        </a:p>
      </dgm:t>
    </dgm:pt>
    <dgm:pt modelId="{7B60D64E-2CA7-4CB8-910F-12732787AD3E}">
      <dgm:prSet custT="1"/>
      <dgm:spPr/>
      <dgm:t>
        <a:bodyPr/>
        <a:lstStyle/>
        <a:p>
          <a:r>
            <a:rPr lang="en-US" sz="1600" b="1" dirty="0" smtClean="0">
              <a:latin typeface="Calibri" pitchFamily="34" charset="0"/>
              <a:cs typeface="Calibri" pitchFamily="34" charset="0"/>
            </a:rPr>
            <a:t>April 2010</a:t>
          </a:r>
        </a:p>
      </dgm:t>
    </dgm:pt>
    <dgm:pt modelId="{96DC3D43-D52F-4ACD-A8A1-F6671B49328D}" type="parTrans" cxnId="{3A4AA563-C16C-4A84-8065-94EFDC3F8F8A}">
      <dgm:prSet/>
      <dgm:spPr/>
      <dgm:t>
        <a:bodyPr/>
        <a:lstStyle/>
        <a:p>
          <a:endParaRPr lang="it-IT" sz="1600"/>
        </a:p>
      </dgm:t>
    </dgm:pt>
    <dgm:pt modelId="{93E8D854-7F3D-40AF-89A5-703430851F3C}" type="sibTrans" cxnId="{3A4AA563-C16C-4A84-8065-94EFDC3F8F8A}">
      <dgm:prSet/>
      <dgm:spPr/>
      <dgm:t>
        <a:bodyPr/>
        <a:lstStyle/>
        <a:p>
          <a:endParaRPr lang="it-IT" sz="1600"/>
        </a:p>
      </dgm:t>
    </dgm:pt>
    <dgm:pt modelId="{B8EA8809-12EA-4D73-BDDB-327625294714}">
      <dgm:prSet custT="1"/>
      <dgm:spPr/>
      <dgm:t>
        <a:bodyPr/>
        <a:lstStyle/>
        <a:p>
          <a:r>
            <a:rPr lang="en-US" sz="1600" b="1" dirty="0" smtClean="0">
              <a:latin typeface="Calibri" pitchFamily="34" charset="0"/>
              <a:cs typeface="Calibri" pitchFamily="34" charset="0"/>
            </a:rPr>
            <a:t>October 2010</a:t>
          </a:r>
        </a:p>
      </dgm:t>
    </dgm:pt>
    <dgm:pt modelId="{80CA3B3B-3AB4-4F45-8813-04B4062D4E06}" type="parTrans" cxnId="{C8246761-B5DA-47A5-8008-98A194BFACDB}">
      <dgm:prSet/>
      <dgm:spPr/>
      <dgm:t>
        <a:bodyPr/>
        <a:lstStyle/>
        <a:p>
          <a:endParaRPr lang="it-IT" sz="1600"/>
        </a:p>
      </dgm:t>
    </dgm:pt>
    <dgm:pt modelId="{A0444245-3D0F-44CD-B167-0357107EF43F}" type="sibTrans" cxnId="{C8246761-B5DA-47A5-8008-98A194BFACDB}">
      <dgm:prSet/>
      <dgm:spPr/>
      <dgm:t>
        <a:bodyPr/>
        <a:lstStyle/>
        <a:p>
          <a:endParaRPr lang="it-IT" sz="1600"/>
        </a:p>
      </dgm:t>
    </dgm:pt>
    <dgm:pt modelId="{6C44D7DB-FCAC-4B1C-8DD3-2BB1C2327726}">
      <dgm:prSet custT="1"/>
      <dgm:spPr/>
      <dgm:t>
        <a:bodyPr/>
        <a:lstStyle/>
        <a:p>
          <a:r>
            <a:rPr lang="en-US" sz="1600" b="1" dirty="0" smtClean="0">
              <a:latin typeface="Calibri" pitchFamily="34" charset="0"/>
              <a:cs typeface="Calibri" pitchFamily="34" charset="0"/>
            </a:rPr>
            <a:t>December 2011</a:t>
          </a:r>
        </a:p>
      </dgm:t>
    </dgm:pt>
    <dgm:pt modelId="{CEDD1869-9671-46FD-92FA-8DF7BC446156}" type="parTrans" cxnId="{378C1621-3C7A-4AF1-9F3D-8012BB8D2619}">
      <dgm:prSet/>
      <dgm:spPr/>
      <dgm:t>
        <a:bodyPr/>
        <a:lstStyle/>
        <a:p>
          <a:endParaRPr lang="it-IT" sz="1600"/>
        </a:p>
      </dgm:t>
    </dgm:pt>
    <dgm:pt modelId="{4B7BE563-5FEB-4D7A-9A3A-37D8E993959D}" type="sibTrans" cxnId="{378C1621-3C7A-4AF1-9F3D-8012BB8D2619}">
      <dgm:prSet/>
      <dgm:spPr/>
      <dgm:t>
        <a:bodyPr/>
        <a:lstStyle/>
        <a:p>
          <a:endParaRPr lang="it-IT" sz="1600"/>
        </a:p>
      </dgm:t>
    </dgm:pt>
    <dgm:pt modelId="{F9F70619-CB03-4436-8228-C0012F2126E0}">
      <dgm:prSe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dgm:spPr>
      <dgm:t>
        <a:bodyPr/>
        <a:lstStyle/>
        <a:p>
          <a:r>
            <a:rPr lang="en-US" sz="1600" dirty="0" smtClean="0">
              <a:latin typeface="Calibri" pitchFamily="34" charset="0"/>
              <a:cs typeface="Calibri" pitchFamily="34" charset="0"/>
            </a:rPr>
            <a:t>Acquisition by Angelo Investments</a:t>
          </a:r>
        </a:p>
      </dgm:t>
    </dgm:pt>
    <dgm:pt modelId="{E36AA995-3B8D-4629-9337-ED41B8D1532A}" type="parTrans" cxnId="{C56EB6CD-8B8E-4498-BEF0-40D47FFB3170}">
      <dgm:prSet/>
      <dgm:spPr/>
      <dgm:t>
        <a:bodyPr/>
        <a:lstStyle/>
        <a:p>
          <a:endParaRPr lang="it-IT" sz="1600"/>
        </a:p>
      </dgm:t>
    </dgm:pt>
    <dgm:pt modelId="{D128DE4C-4207-48C1-B43E-2DF27BE07688}" type="sibTrans" cxnId="{C56EB6CD-8B8E-4498-BEF0-40D47FFB3170}">
      <dgm:prSet/>
      <dgm:spPr/>
      <dgm:t>
        <a:bodyPr/>
        <a:lstStyle/>
        <a:p>
          <a:endParaRPr lang="it-IT" sz="1600"/>
        </a:p>
      </dgm:t>
    </dgm:pt>
    <dgm:pt modelId="{7BBADD29-53D7-44E4-87D6-AA409653E16F}">
      <dgm:prSe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dgm:spPr>
      <dgm:t>
        <a:bodyPr/>
        <a:lstStyle/>
        <a:p>
          <a:r>
            <a:rPr lang="en-US" sz="1600" noProof="0" dirty="0" smtClean="0">
              <a:latin typeface="Calibri" pitchFamily="34" charset="0"/>
              <a:cs typeface="Calibri" pitchFamily="34" charset="0"/>
            </a:rPr>
            <a:t>CAEN AURELIA SPACE became SITAEL Aerospace</a:t>
          </a:r>
        </a:p>
      </dgm:t>
    </dgm:pt>
    <dgm:pt modelId="{6F054655-C730-40C3-A1DC-DE92CE17E791}" type="parTrans" cxnId="{847774FD-4C60-4ED5-9A66-35526D4BB5B3}">
      <dgm:prSet/>
      <dgm:spPr/>
      <dgm:t>
        <a:bodyPr/>
        <a:lstStyle/>
        <a:p>
          <a:endParaRPr lang="it-IT" sz="1600"/>
        </a:p>
      </dgm:t>
    </dgm:pt>
    <dgm:pt modelId="{6057C19D-B3BD-42CA-9C4B-3932BDB48AE9}" type="sibTrans" cxnId="{847774FD-4C60-4ED5-9A66-35526D4BB5B3}">
      <dgm:prSet/>
      <dgm:spPr/>
      <dgm:t>
        <a:bodyPr/>
        <a:lstStyle/>
        <a:p>
          <a:endParaRPr lang="it-IT" sz="1600"/>
        </a:p>
      </dgm:t>
    </dgm:pt>
    <dgm:pt modelId="{97145901-C09F-4E82-B35B-5312B0773F3E}">
      <dgm:prSe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dgm:spPr>
      <dgm:t>
        <a:bodyPr/>
        <a:lstStyle/>
        <a:p>
          <a:r>
            <a:rPr lang="en-US" sz="1600" dirty="0" smtClean="0">
              <a:latin typeface="Calibri" pitchFamily="34" charset="0"/>
              <a:cs typeface="Calibri" pitchFamily="34" charset="0"/>
            </a:rPr>
            <a:t>Merger between SITAEL Aerospace and MEL SYSTEM into SITAEL </a:t>
          </a:r>
          <a:r>
            <a:rPr lang="en-US" sz="1600" dirty="0" err="1" smtClean="0">
              <a:latin typeface="Calibri" pitchFamily="34" charset="0"/>
              <a:cs typeface="Calibri" pitchFamily="34" charset="0"/>
            </a:rPr>
            <a:t>SpA</a:t>
          </a:r>
          <a:endParaRPr lang="en-US" sz="1600" dirty="0" smtClean="0">
            <a:latin typeface="Calibri" pitchFamily="34" charset="0"/>
            <a:cs typeface="Calibri" pitchFamily="34" charset="0"/>
          </a:endParaRPr>
        </a:p>
      </dgm:t>
    </dgm:pt>
    <dgm:pt modelId="{2B58F720-4F08-4207-A1CF-4C7ABF2E7BE2}" type="parTrans" cxnId="{3087A6AA-D51F-4D06-B1B7-A70AE3B1C9A1}">
      <dgm:prSet/>
      <dgm:spPr/>
      <dgm:t>
        <a:bodyPr/>
        <a:lstStyle/>
        <a:p>
          <a:endParaRPr lang="it-IT" sz="1600"/>
        </a:p>
      </dgm:t>
    </dgm:pt>
    <dgm:pt modelId="{88878E09-1B9F-4814-9BDB-0083581369A2}" type="sibTrans" cxnId="{3087A6AA-D51F-4D06-B1B7-A70AE3B1C9A1}">
      <dgm:prSet/>
      <dgm:spPr/>
      <dgm:t>
        <a:bodyPr/>
        <a:lstStyle/>
        <a:p>
          <a:endParaRPr lang="it-IT" sz="1600"/>
        </a:p>
      </dgm:t>
    </dgm:pt>
    <dgm:pt modelId="{CF135A00-7213-44E2-9432-C14E8E35B405}">
      <dgm:prSe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dgm:spPr>
      <dgm:t>
        <a:bodyPr/>
        <a:lstStyle/>
        <a:p>
          <a:r>
            <a:rPr lang="en-US" sz="1600" noProof="0" smtClean="0">
              <a:latin typeface="Calibri" pitchFamily="34" charset="0"/>
              <a:cs typeface="Calibri" pitchFamily="34" charset="0"/>
            </a:rPr>
            <a:t>Space activities merger between Aurelia Microelettronica and CAEN Aerospace into CAEN AURELIA SPACE</a:t>
          </a:r>
        </a:p>
      </dgm:t>
    </dgm:pt>
    <dgm:pt modelId="{6E0FB7B3-4A9C-4146-B0ED-5D4CD8CC251B}" type="parTrans" cxnId="{478101EB-11FC-47B1-9C96-BCC0C0D04990}">
      <dgm:prSet/>
      <dgm:spPr/>
      <dgm:t>
        <a:bodyPr/>
        <a:lstStyle/>
        <a:p>
          <a:endParaRPr lang="it-IT" sz="1600"/>
        </a:p>
      </dgm:t>
    </dgm:pt>
    <dgm:pt modelId="{7168C15B-03C6-4C89-A13D-28236FB75067}" type="sibTrans" cxnId="{478101EB-11FC-47B1-9C96-BCC0C0D04990}">
      <dgm:prSet/>
      <dgm:spPr/>
      <dgm:t>
        <a:bodyPr/>
        <a:lstStyle/>
        <a:p>
          <a:endParaRPr lang="it-IT" sz="1600"/>
        </a:p>
      </dgm:t>
    </dgm:pt>
    <dgm:pt modelId="{F6A8ED65-F5C1-4C6B-9157-C635DA8363F6}">
      <dgm:prSet custT="1"/>
      <dgm:spPr/>
      <dgm:t>
        <a:bodyPr/>
        <a:lstStyle/>
        <a:p>
          <a:r>
            <a:rPr lang="en-US" sz="1600" b="1" dirty="0" smtClean="0">
              <a:latin typeface="Calibri" pitchFamily="34" charset="0"/>
              <a:cs typeface="Calibri" pitchFamily="34" charset="0"/>
            </a:rPr>
            <a:t>June 1994 </a:t>
          </a:r>
        </a:p>
      </dgm:t>
    </dgm:pt>
    <dgm:pt modelId="{F2F82B97-1449-437D-A605-0BC6F6343746}" type="parTrans" cxnId="{12CCB808-6DF8-4FB2-9DB0-1A51F50B80BB}">
      <dgm:prSet/>
      <dgm:spPr/>
      <dgm:t>
        <a:bodyPr/>
        <a:lstStyle/>
        <a:p>
          <a:endParaRPr lang="it-IT" sz="1600"/>
        </a:p>
      </dgm:t>
    </dgm:pt>
    <dgm:pt modelId="{C565C86E-004E-41F6-95BE-E6BEE02F3D2C}" type="sibTrans" cxnId="{12CCB808-6DF8-4FB2-9DB0-1A51F50B80BB}">
      <dgm:prSet/>
      <dgm:spPr/>
      <dgm:t>
        <a:bodyPr/>
        <a:lstStyle/>
        <a:p>
          <a:endParaRPr lang="it-IT" sz="1600"/>
        </a:p>
      </dgm:t>
    </dgm:pt>
    <dgm:pt modelId="{8B2A77E9-F255-4498-A858-044C40E87EE5}">
      <dgm:prSet custT="1"/>
      <dgm:spPr/>
      <dgm:t>
        <a:bodyPr/>
        <a:lstStyle/>
        <a:p>
          <a:r>
            <a:rPr lang="en-US" sz="1600" b="1" dirty="0" smtClean="0">
              <a:latin typeface="Calibri" pitchFamily="34" charset="0"/>
              <a:cs typeface="Calibri" pitchFamily="34" charset="0"/>
            </a:rPr>
            <a:t>December 2009 </a:t>
          </a:r>
        </a:p>
      </dgm:t>
    </dgm:pt>
    <dgm:pt modelId="{A9AE05B5-7291-4FDE-A3A5-145DA408BDA8}" type="parTrans" cxnId="{A52854BF-9376-4E07-8151-9D7C1EBE6E1C}">
      <dgm:prSet/>
      <dgm:spPr/>
      <dgm:t>
        <a:bodyPr/>
        <a:lstStyle/>
        <a:p>
          <a:endParaRPr lang="it-IT"/>
        </a:p>
      </dgm:t>
    </dgm:pt>
    <dgm:pt modelId="{4BCAFC21-D4A9-4B43-85AA-D2917D65993A}" type="sibTrans" cxnId="{A52854BF-9376-4E07-8151-9D7C1EBE6E1C}">
      <dgm:prSet/>
      <dgm:spPr/>
      <dgm:t>
        <a:bodyPr/>
        <a:lstStyle/>
        <a:p>
          <a:endParaRPr lang="it-IT"/>
        </a:p>
      </dgm:t>
    </dgm:pt>
    <dgm:pt modelId="{01EBD6EB-A5C3-4677-99D7-43BB09225A6F}">
      <dgm:prSe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dgm:spPr>
      <dgm:t>
        <a:bodyPr/>
        <a:lstStyle/>
        <a:p>
          <a:r>
            <a:rPr lang="en-US" sz="1600" dirty="0" smtClean="0">
              <a:latin typeface="Calibri" pitchFamily="34" charset="0"/>
              <a:cs typeface="Calibri" pitchFamily="34" charset="0"/>
            </a:rPr>
            <a:t>CAEN Aerospace and Aurelia </a:t>
          </a:r>
          <a:r>
            <a:rPr lang="en-US" sz="1600" dirty="0" err="1" smtClean="0">
              <a:latin typeface="Calibri" pitchFamily="34" charset="0"/>
              <a:cs typeface="Calibri" pitchFamily="34" charset="0"/>
            </a:rPr>
            <a:t>Microelettronica</a:t>
          </a:r>
          <a:r>
            <a:rPr lang="en-US" sz="1600" dirty="0" smtClean="0">
              <a:latin typeface="Calibri" pitchFamily="34" charset="0"/>
              <a:cs typeface="Calibri" pitchFamily="34" charset="0"/>
            </a:rPr>
            <a:t> established as CAEN spin-off </a:t>
          </a:r>
          <a:endParaRPr lang="it-IT" sz="1600" dirty="0">
            <a:latin typeface="Calibri" pitchFamily="34" charset="0"/>
            <a:cs typeface="Calibri" pitchFamily="34" charset="0"/>
          </a:endParaRPr>
        </a:p>
      </dgm:t>
    </dgm:pt>
    <dgm:pt modelId="{620BAFCF-35EB-4ED1-9136-1B5301BF57CD}" type="parTrans" cxnId="{C12F42F5-9956-4639-8F74-9AD64FE163AE}">
      <dgm:prSet/>
      <dgm:spPr/>
      <dgm:t>
        <a:bodyPr/>
        <a:lstStyle/>
        <a:p>
          <a:endParaRPr lang="it-IT"/>
        </a:p>
      </dgm:t>
    </dgm:pt>
    <dgm:pt modelId="{5AF7CC9A-C1CF-4528-8FF7-4F235D4A9797}" type="sibTrans" cxnId="{C12F42F5-9956-4639-8F74-9AD64FE163AE}">
      <dgm:prSet/>
      <dgm:spPr/>
      <dgm:t>
        <a:bodyPr/>
        <a:lstStyle/>
        <a:p>
          <a:endParaRPr lang="it-IT"/>
        </a:p>
      </dgm:t>
    </dgm:pt>
    <dgm:pt modelId="{EED8ECF2-8B9A-4ABC-901E-345BF53AB54B}" type="pres">
      <dgm:prSet presAssocID="{74261D3D-43D7-4F80-A0A1-9C317C94D6D9}" presName="Name0" presStyleCnt="0">
        <dgm:presLayoutVars>
          <dgm:dir/>
          <dgm:animLvl val="lvl"/>
          <dgm:resizeHandles val="exact"/>
        </dgm:presLayoutVars>
      </dgm:prSet>
      <dgm:spPr/>
      <dgm:t>
        <a:bodyPr/>
        <a:lstStyle/>
        <a:p>
          <a:endParaRPr lang="it-IT"/>
        </a:p>
      </dgm:t>
    </dgm:pt>
    <dgm:pt modelId="{58B17379-A4DE-440D-BB78-92FB04E1B368}" type="pres">
      <dgm:prSet presAssocID="{F6A8ED65-F5C1-4C6B-9157-C635DA8363F6}" presName="linNode" presStyleCnt="0"/>
      <dgm:spPr/>
      <dgm:t>
        <a:bodyPr/>
        <a:lstStyle/>
        <a:p>
          <a:endParaRPr lang="it-IT"/>
        </a:p>
      </dgm:t>
    </dgm:pt>
    <dgm:pt modelId="{09A80877-ED86-4E57-8DA7-3992B328BE72}" type="pres">
      <dgm:prSet presAssocID="{F6A8ED65-F5C1-4C6B-9157-C635DA8363F6}" presName="parTx" presStyleLbl="revTx" presStyleIdx="0" presStyleCnt="5" custLinFactNeighborX="-19422" custLinFactNeighborY="4466">
        <dgm:presLayoutVars>
          <dgm:chMax val="1"/>
          <dgm:bulletEnabled val="1"/>
        </dgm:presLayoutVars>
      </dgm:prSet>
      <dgm:spPr/>
      <dgm:t>
        <a:bodyPr/>
        <a:lstStyle/>
        <a:p>
          <a:endParaRPr lang="it-IT"/>
        </a:p>
      </dgm:t>
    </dgm:pt>
    <dgm:pt modelId="{A5EDD512-AF23-4F6C-A314-EE9F258216E8}" type="pres">
      <dgm:prSet presAssocID="{F6A8ED65-F5C1-4C6B-9157-C635DA8363F6}" presName="bracket" presStyleLbl="parChTrans1D1" presStyleIdx="0" presStyleCnt="5"/>
      <dgm:spPr/>
      <dgm:t>
        <a:bodyPr/>
        <a:lstStyle/>
        <a:p>
          <a:endParaRPr lang="it-IT"/>
        </a:p>
      </dgm:t>
    </dgm:pt>
    <dgm:pt modelId="{4838BB07-5303-4CA2-AF39-8D7A8D99A36F}" type="pres">
      <dgm:prSet presAssocID="{F6A8ED65-F5C1-4C6B-9157-C635DA8363F6}" presName="spH" presStyleCnt="0"/>
      <dgm:spPr/>
      <dgm:t>
        <a:bodyPr/>
        <a:lstStyle/>
        <a:p>
          <a:endParaRPr lang="it-IT"/>
        </a:p>
      </dgm:t>
    </dgm:pt>
    <dgm:pt modelId="{83814B4B-8FB9-4C66-B36D-CF3F5B395325}" type="pres">
      <dgm:prSet presAssocID="{F6A8ED65-F5C1-4C6B-9157-C635DA8363F6}" presName="desTx" presStyleLbl="node1" presStyleIdx="0" presStyleCnt="5">
        <dgm:presLayoutVars>
          <dgm:bulletEnabled val="1"/>
        </dgm:presLayoutVars>
      </dgm:prSet>
      <dgm:spPr/>
      <dgm:t>
        <a:bodyPr/>
        <a:lstStyle/>
        <a:p>
          <a:endParaRPr lang="it-IT"/>
        </a:p>
      </dgm:t>
    </dgm:pt>
    <dgm:pt modelId="{166F9E5E-9153-4B2E-9C7D-553580691E2C}" type="pres">
      <dgm:prSet presAssocID="{C565C86E-004E-41F6-95BE-E6BEE02F3D2C}" presName="spV" presStyleCnt="0"/>
      <dgm:spPr/>
      <dgm:t>
        <a:bodyPr/>
        <a:lstStyle/>
        <a:p>
          <a:endParaRPr lang="it-IT"/>
        </a:p>
      </dgm:t>
    </dgm:pt>
    <dgm:pt modelId="{F9B697C4-A5FB-45F4-B0E6-9E976CA63AB7}" type="pres">
      <dgm:prSet presAssocID="{8B2A77E9-F255-4498-A858-044C40E87EE5}" presName="linNode" presStyleCnt="0"/>
      <dgm:spPr/>
      <dgm:t>
        <a:bodyPr/>
        <a:lstStyle/>
        <a:p>
          <a:endParaRPr lang="it-IT"/>
        </a:p>
      </dgm:t>
    </dgm:pt>
    <dgm:pt modelId="{992D81D9-2359-497F-93AD-4EDD1915056B}" type="pres">
      <dgm:prSet presAssocID="{8B2A77E9-F255-4498-A858-044C40E87EE5}" presName="parTx" presStyleLbl="revTx" presStyleIdx="1" presStyleCnt="5">
        <dgm:presLayoutVars>
          <dgm:chMax val="1"/>
          <dgm:bulletEnabled val="1"/>
        </dgm:presLayoutVars>
      </dgm:prSet>
      <dgm:spPr/>
      <dgm:t>
        <a:bodyPr/>
        <a:lstStyle/>
        <a:p>
          <a:endParaRPr lang="it-IT"/>
        </a:p>
      </dgm:t>
    </dgm:pt>
    <dgm:pt modelId="{375ECBC4-3BFE-4830-840D-EBBEA8CE8D74}" type="pres">
      <dgm:prSet presAssocID="{8B2A77E9-F255-4498-A858-044C40E87EE5}" presName="bracket" presStyleLbl="parChTrans1D1" presStyleIdx="1" presStyleCnt="5"/>
      <dgm:spPr/>
      <dgm:t>
        <a:bodyPr/>
        <a:lstStyle/>
        <a:p>
          <a:endParaRPr lang="it-IT"/>
        </a:p>
      </dgm:t>
    </dgm:pt>
    <dgm:pt modelId="{641F6839-6B79-42CE-83FD-97FA589D5113}" type="pres">
      <dgm:prSet presAssocID="{8B2A77E9-F255-4498-A858-044C40E87EE5}" presName="spH" presStyleCnt="0"/>
      <dgm:spPr/>
      <dgm:t>
        <a:bodyPr/>
        <a:lstStyle/>
        <a:p>
          <a:endParaRPr lang="it-IT"/>
        </a:p>
      </dgm:t>
    </dgm:pt>
    <dgm:pt modelId="{946FFDFF-FF14-42BE-A7DB-C7D2548CA4DA}" type="pres">
      <dgm:prSet presAssocID="{8B2A77E9-F255-4498-A858-044C40E87EE5}" presName="desTx" presStyleLbl="node1" presStyleIdx="1" presStyleCnt="5">
        <dgm:presLayoutVars>
          <dgm:bulletEnabled val="1"/>
        </dgm:presLayoutVars>
      </dgm:prSet>
      <dgm:spPr/>
      <dgm:t>
        <a:bodyPr/>
        <a:lstStyle/>
        <a:p>
          <a:endParaRPr lang="it-IT"/>
        </a:p>
      </dgm:t>
    </dgm:pt>
    <dgm:pt modelId="{4C197FD7-C98B-4A56-BBB8-883F7B13CAC1}" type="pres">
      <dgm:prSet presAssocID="{4BCAFC21-D4A9-4B43-85AA-D2917D65993A}" presName="spV" presStyleCnt="0"/>
      <dgm:spPr/>
      <dgm:t>
        <a:bodyPr/>
        <a:lstStyle/>
        <a:p>
          <a:endParaRPr lang="it-IT"/>
        </a:p>
      </dgm:t>
    </dgm:pt>
    <dgm:pt modelId="{F7D80CF0-27E2-46C8-BDAE-D335CF6C7BC5}" type="pres">
      <dgm:prSet presAssocID="{7B60D64E-2CA7-4CB8-910F-12732787AD3E}" presName="linNode" presStyleCnt="0"/>
      <dgm:spPr/>
      <dgm:t>
        <a:bodyPr/>
        <a:lstStyle/>
        <a:p>
          <a:endParaRPr lang="it-IT"/>
        </a:p>
      </dgm:t>
    </dgm:pt>
    <dgm:pt modelId="{DD488F80-98BC-4C07-B67D-820834D91F59}" type="pres">
      <dgm:prSet presAssocID="{7B60D64E-2CA7-4CB8-910F-12732787AD3E}" presName="parTx" presStyleLbl="revTx" presStyleIdx="2" presStyleCnt="5" custLinFactNeighborY="-2018">
        <dgm:presLayoutVars>
          <dgm:chMax val="1"/>
          <dgm:bulletEnabled val="1"/>
        </dgm:presLayoutVars>
      </dgm:prSet>
      <dgm:spPr/>
      <dgm:t>
        <a:bodyPr/>
        <a:lstStyle/>
        <a:p>
          <a:endParaRPr lang="it-IT"/>
        </a:p>
      </dgm:t>
    </dgm:pt>
    <dgm:pt modelId="{0729EB9B-1274-4052-B4F0-ECAD21A7FD9A}" type="pres">
      <dgm:prSet presAssocID="{7B60D64E-2CA7-4CB8-910F-12732787AD3E}" presName="bracket" presStyleLbl="parChTrans1D1" presStyleIdx="2" presStyleCnt="5"/>
      <dgm:spPr/>
      <dgm:t>
        <a:bodyPr/>
        <a:lstStyle/>
        <a:p>
          <a:endParaRPr lang="it-IT"/>
        </a:p>
      </dgm:t>
    </dgm:pt>
    <dgm:pt modelId="{9DC49CEE-91AE-4B45-BEC2-228F116F76DC}" type="pres">
      <dgm:prSet presAssocID="{7B60D64E-2CA7-4CB8-910F-12732787AD3E}" presName="spH" presStyleCnt="0"/>
      <dgm:spPr/>
      <dgm:t>
        <a:bodyPr/>
        <a:lstStyle/>
        <a:p>
          <a:endParaRPr lang="it-IT"/>
        </a:p>
      </dgm:t>
    </dgm:pt>
    <dgm:pt modelId="{8E50697E-48D5-4E92-B160-47CE467CCDF5}" type="pres">
      <dgm:prSet presAssocID="{7B60D64E-2CA7-4CB8-910F-12732787AD3E}" presName="desTx" presStyleLbl="node1" presStyleIdx="2" presStyleCnt="5">
        <dgm:presLayoutVars>
          <dgm:bulletEnabled val="1"/>
        </dgm:presLayoutVars>
      </dgm:prSet>
      <dgm:spPr/>
      <dgm:t>
        <a:bodyPr/>
        <a:lstStyle/>
        <a:p>
          <a:endParaRPr lang="it-IT"/>
        </a:p>
      </dgm:t>
    </dgm:pt>
    <dgm:pt modelId="{3FD9FDD1-72DD-4E99-B628-2736FFCC3B90}" type="pres">
      <dgm:prSet presAssocID="{93E8D854-7F3D-40AF-89A5-703430851F3C}" presName="spV" presStyleCnt="0"/>
      <dgm:spPr/>
      <dgm:t>
        <a:bodyPr/>
        <a:lstStyle/>
        <a:p>
          <a:endParaRPr lang="it-IT"/>
        </a:p>
      </dgm:t>
    </dgm:pt>
    <dgm:pt modelId="{2F3F52BF-6F1B-4776-BE1F-08090D391E84}" type="pres">
      <dgm:prSet presAssocID="{B8EA8809-12EA-4D73-BDDB-327625294714}" presName="linNode" presStyleCnt="0"/>
      <dgm:spPr/>
      <dgm:t>
        <a:bodyPr/>
        <a:lstStyle/>
        <a:p>
          <a:endParaRPr lang="it-IT"/>
        </a:p>
      </dgm:t>
    </dgm:pt>
    <dgm:pt modelId="{4B83FE39-6CF9-4CF2-9A5F-DBC7D45FA5F7}" type="pres">
      <dgm:prSet presAssocID="{B8EA8809-12EA-4D73-BDDB-327625294714}" presName="parTx" presStyleLbl="revTx" presStyleIdx="3" presStyleCnt="5" custLinFactNeighborY="-2018">
        <dgm:presLayoutVars>
          <dgm:chMax val="1"/>
          <dgm:bulletEnabled val="1"/>
        </dgm:presLayoutVars>
      </dgm:prSet>
      <dgm:spPr/>
      <dgm:t>
        <a:bodyPr/>
        <a:lstStyle/>
        <a:p>
          <a:endParaRPr lang="it-IT"/>
        </a:p>
      </dgm:t>
    </dgm:pt>
    <dgm:pt modelId="{09502ADD-24FD-4102-A7CE-8A2EFC389A6D}" type="pres">
      <dgm:prSet presAssocID="{B8EA8809-12EA-4D73-BDDB-327625294714}" presName="bracket" presStyleLbl="parChTrans1D1" presStyleIdx="3" presStyleCnt="5"/>
      <dgm:spPr/>
      <dgm:t>
        <a:bodyPr/>
        <a:lstStyle/>
        <a:p>
          <a:endParaRPr lang="it-IT"/>
        </a:p>
      </dgm:t>
    </dgm:pt>
    <dgm:pt modelId="{38F10E6F-8416-44A2-82AE-A2AEE4AF95E4}" type="pres">
      <dgm:prSet presAssocID="{B8EA8809-12EA-4D73-BDDB-327625294714}" presName="spH" presStyleCnt="0"/>
      <dgm:spPr/>
      <dgm:t>
        <a:bodyPr/>
        <a:lstStyle/>
        <a:p>
          <a:endParaRPr lang="it-IT"/>
        </a:p>
      </dgm:t>
    </dgm:pt>
    <dgm:pt modelId="{D2D981B9-4BB6-41D1-88E4-8815CCBC690A}" type="pres">
      <dgm:prSet presAssocID="{B8EA8809-12EA-4D73-BDDB-327625294714}" presName="desTx" presStyleLbl="node1" presStyleIdx="3" presStyleCnt="5">
        <dgm:presLayoutVars>
          <dgm:bulletEnabled val="1"/>
        </dgm:presLayoutVars>
      </dgm:prSet>
      <dgm:spPr/>
      <dgm:t>
        <a:bodyPr/>
        <a:lstStyle/>
        <a:p>
          <a:endParaRPr lang="it-IT"/>
        </a:p>
      </dgm:t>
    </dgm:pt>
    <dgm:pt modelId="{31DBC7F4-16D0-4C2C-A36E-45FAC9A94F32}" type="pres">
      <dgm:prSet presAssocID="{A0444245-3D0F-44CD-B167-0357107EF43F}" presName="spV" presStyleCnt="0"/>
      <dgm:spPr/>
      <dgm:t>
        <a:bodyPr/>
        <a:lstStyle/>
        <a:p>
          <a:endParaRPr lang="it-IT"/>
        </a:p>
      </dgm:t>
    </dgm:pt>
    <dgm:pt modelId="{5CC332DB-4617-43E8-A074-61B66B325C5C}" type="pres">
      <dgm:prSet presAssocID="{6C44D7DB-FCAC-4B1C-8DD3-2BB1C2327726}" presName="linNode" presStyleCnt="0"/>
      <dgm:spPr/>
      <dgm:t>
        <a:bodyPr/>
        <a:lstStyle/>
        <a:p>
          <a:endParaRPr lang="it-IT"/>
        </a:p>
      </dgm:t>
    </dgm:pt>
    <dgm:pt modelId="{89A082A5-CC93-4D4C-A210-8D105C9F008D}" type="pres">
      <dgm:prSet presAssocID="{6C44D7DB-FCAC-4B1C-8DD3-2BB1C2327726}" presName="parTx" presStyleLbl="revTx" presStyleIdx="4" presStyleCnt="5" custLinFactNeighborY="-2018">
        <dgm:presLayoutVars>
          <dgm:chMax val="1"/>
          <dgm:bulletEnabled val="1"/>
        </dgm:presLayoutVars>
      </dgm:prSet>
      <dgm:spPr/>
      <dgm:t>
        <a:bodyPr/>
        <a:lstStyle/>
        <a:p>
          <a:endParaRPr lang="it-IT"/>
        </a:p>
      </dgm:t>
    </dgm:pt>
    <dgm:pt modelId="{39B29F7C-CA91-4C7D-8D10-B1F36F3D041C}" type="pres">
      <dgm:prSet presAssocID="{6C44D7DB-FCAC-4B1C-8DD3-2BB1C2327726}" presName="bracket" presStyleLbl="parChTrans1D1" presStyleIdx="4" presStyleCnt="5"/>
      <dgm:spPr/>
      <dgm:t>
        <a:bodyPr/>
        <a:lstStyle/>
        <a:p>
          <a:endParaRPr lang="it-IT"/>
        </a:p>
      </dgm:t>
    </dgm:pt>
    <dgm:pt modelId="{BEA23995-5FD4-4996-B552-05A735EB6F0B}" type="pres">
      <dgm:prSet presAssocID="{6C44D7DB-FCAC-4B1C-8DD3-2BB1C2327726}" presName="spH" presStyleCnt="0"/>
      <dgm:spPr/>
      <dgm:t>
        <a:bodyPr/>
        <a:lstStyle/>
        <a:p>
          <a:endParaRPr lang="it-IT"/>
        </a:p>
      </dgm:t>
    </dgm:pt>
    <dgm:pt modelId="{42FFF41A-5FF9-4564-8DB1-3CAA104A5AC9}" type="pres">
      <dgm:prSet presAssocID="{6C44D7DB-FCAC-4B1C-8DD3-2BB1C2327726}" presName="desTx" presStyleLbl="node1" presStyleIdx="4" presStyleCnt="5">
        <dgm:presLayoutVars>
          <dgm:bulletEnabled val="1"/>
        </dgm:presLayoutVars>
      </dgm:prSet>
      <dgm:spPr/>
      <dgm:t>
        <a:bodyPr/>
        <a:lstStyle/>
        <a:p>
          <a:endParaRPr lang="it-IT"/>
        </a:p>
      </dgm:t>
    </dgm:pt>
  </dgm:ptLst>
  <dgm:cxnLst>
    <dgm:cxn modelId="{478101EB-11FC-47B1-9C96-BCC0C0D04990}" srcId="{8B2A77E9-F255-4498-A858-044C40E87EE5}" destId="{CF135A00-7213-44E2-9432-C14E8E35B405}" srcOrd="0" destOrd="0" parTransId="{6E0FB7B3-4A9C-4146-B0ED-5D4CD8CC251B}" sibTransId="{7168C15B-03C6-4C89-A13D-28236FB75067}"/>
    <dgm:cxn modelId="{12CCB808-6DF8-4FB2-9DB0-1A51F50B80BB}" srcId="{74261D3D-43D7-4F80-A0A1-9C317C94D6D9}" destId="{F6A8ED65-F5C1-4C6B-9157-C635DA8363F6}" srcOrd="0" destOrd="0" parTransId="{F2F82B97-1449-437D-A605-0BC6F6343746}" sibTransId="{C565C86E-004E-41F6-95BE-E6BEE02F3D2C}"/>
    <dgm:cxn modelId="{C8246761-B5DA-47A5-8008-98A194BFACDB}" srcId="{74261D3D-43D7-4F80-A0A1-9C317C94D6D9}" destId="{B8EA8809-12EA-4D73-BDDB-327625294714}" srcOrd="3" destOrd="0" parTransId="{80CA3B3B-3AB4-4F45-8813-04B4062D4E06}" sibTransId="{A0444245-3D0F-44CD-B167-0357107EF43F}"/>
    <dgm:cxn modelId="{0064F8C2-9989-4417-84C7-84A246BEF9C0}" type="presOf" srcId="{7BBADD29-53D7-44E4-87D6-AA409653E16F}" destId="{D2D981B9-4BB6-41D1-88E4-8815CCBC690A}" srcOrd="0" destOrd="0" presId="urn:diagrams.loki3.com/BracketList+Icon#1"/>
    <dgm:cxn modelId="{19E773D0-8D4D-4589-82C3-19FC16BF3383}" type="presOf" srcId="{01EBD6EB-A5C3-4677-99D7-43BB09225A6F}" destId="{83814B4B-8FB9-4C66-B36D-CF3F5B395325}" srcOrd="0" destOrd="0" presId="urn:diagrams.loki3.com/BracketList+Icon#1"/>
    <dgm:cxn modelId="{7E9DD030-F9AB-4E58-8A09-36188E40CAE4}" type="presOf" srcId="{B8EA8809-12EA-4D73-BDDB-327625294714}" destId="{4B83FE39-6CF9-4CF2-9A5F-DBC7D45FA5F7}" srcOrd="0" destOrd="0" presId="urn:diagrams.loki3.com/BracketList+Icon#1"/>
    <dgm:cxn modelId="{F349B48F-AC25-4E24-94A6-2A10EC23819A}" type="presOf" srcId="{97145901-C09F-4E82-B35B-5312B0773F3E}" destId="{42FFF41A-5FF9-4564-8DB1-3CAA104A5AC9}" srcOrd="0" destOrd="0" presId="urn:diagrams.loki3.com/BracketList+Icon#1"/>
    <dgm:cxn modelId="{28FB8BEC-6288-480E-8D2C-7CBC4F5598EB}" type="presOf" srcId="{F9F70619-CB03-4436-8228-C0012F2126E0}" destId="{8E50697E-48D5-4E92-B160-47CE467CCDF5}" srcOrd="0" destOrd="0" presId="urn:diagrams.loki3.com/BracketList+Icon#1"/>
    <dgm:cxn modelId="{42C9C09A-3B37-4ECB-88B3-596B4B447437}" type="presOf" srcId="{7B60D64E-2CA7-4CB8-910F-12732787AD3E}" destId="{DD488F80-98BC-4C07-B67D-820834D91F59}" srcOrd="0" destOrd="0" presId="urn:diagrams.loki3.com/BracketList+Icon#1"/>
    <dgm:cxn modelId="{0AE27CC9-C80E-4562-9D4F-225BCBB03105}" type="presOf" srcId="{F6A8ED65-F5C1-4C6B-9157-C635DA8363F6}" destId="{09A80877-ED86-4E57-8DA7-3992B328BE72}" srcOrd="0" destOrd="0" presId="urn:diagrams.loki3.com/BracketList+Icon#1"/>
    <dgm:cxn modelId="{CC108F24-0AD3-4A5A-8B54-CF2171756B78}" type="presOf" srcId="{6C44D7DB-FCAC-4B1C-8DD3-2BB1C2327726}" destId="{89A082A5-CC93-4D4C-A210-8D105C9F008D}" srcOrd="0" destOrd="0" presId="urn:diagrams.loki3.com/BracketList+Icon#1"/>
    <dgm:cxn modelId="{17BA608D-4358-4651-B65F-BA996FDAC8A8}" type="presOf" srcId="{CF135A00-7213-44E2-9432-C14E8E35B405}" destId="{946FFDFF-FF14-42BE-A7DB-C7D2548CA4DA}" srcOrd="0" destOrd="0" presId="urn:diagrams.loki3.com/BracketList+Icon#1"/>
    <dgm:cxn modelId="{C12F42F5-9956-4639-8F74-9AD64FE163AE}" srcId="{F6A8ED65-F5C1-4C6B-9157-C635DA8363F6}" destId="{01EBD6EB-A5C3-4677-99D7-43BB09225A6F}" srcOrd="0" destOrd="0" parTransId="{620BAFCF-35EB-4ED1-9136-1B5301BF57CD}" sibTransId="{5AF7CC9A-C1CF-4528-8FF7-4F235D4A9797}"/>
    <dgm:cxn modelId="{847774FD-4C60-4ED5-9A66-35526D4BB5B3}" srcId="{B8EA8809-12EA-4D73-BDDB-327625294714}" destId="{7BBADD29-53D7-44E4-87D6-AA409653E16F}" srcOrd="0" destOrd="0" parTransId="{6F054655-C730-40C3-A1DC-DE92CE17E791}" sibTransId="{6057C19D-B3BD-42CA-9C4B-3932BDB48AE9}"/>
    <dgm:cxn modelId="{3A4AA563-C16C-4A84-8065-94EFDC3F8F8A}" srcId="{74261D3D-43D7-4F80-A0A1-9C317C94D6D9}" destId="{7B60D64E-2CA7-4CB8-910F-12732787AD3E}" srcOrd="2" destOrd="0" parTransId="{96DC3D43-D52F-4ACD-A8A1-F6671B49328D}" sibTransId="{93E8D854-7F3D-40AF-89A5-703430851F3C}"/>
    <dgm:cxn modelId="{A52854BF-9376-4E07-8151-9D7C1EBE6E1C}" srcId="{74261D3D-43D7-4F80-A0A1-9C317C94D6D9}" destId="{8B2A77E9-F255-4498-A858-044C40E87EE5}" srcOrd="1" destOrd="0" parTransId="{A9AE05B5-7291-4FDE-A3A5-145DA408BDA8}" sibTransId="{4BCAFC21-D4A9-4B43-85AA-D2917D65993A}"/>
    <dgm:cxn modelId="{378C1621-3C7A-4AF1-9F3D-8012BB8D2619}" srcId="{74261D3D-43D7-4F80-A0A1-9C317C94D6D9}" destId="{6C44D7DB-FCAC-4B1C-8DD3-2BB1C2327726}" srcOrd="4" destOrd="0" parTransId="{CEDD1869-9671-46FD-92FA-8DF7BC446156}" sibTransId="{4B7BE563-5FEB-4D7A-9A3A-37D8E993959D}"/>
    <dgm:cxn modelId="{C56EB6CD-8B8E-4498-BEF0-40D47FFB3170}" srcId="{7B60D64E-2CA7-4CB8-910F-12732787AD3E}" destId="{F9F70619-CB03-4436-8228-C0012F2126E0}" srcOrd="0" destOrd="0" parTransId="{E36AA995-3B8D-4629-9337-ED41B8D1532A}" sibTransId="{D128DE4C-4207-48C1-B43E-2DF27BE07688}"/>
    <dgm:cxn modelId="{0C3E8726-EE73-4CD6-A71C-C8EB76743529}" type="presOf" srcId="{8B2A77E9-F255-4498-A858-044C40E87EE5}" destId="{992D81D9-2359-497F-93AD-4EDD1915056B}" srcOrd="0" destOrd="0" presId="urn:diagrams.loki3.com/BracketList+Icon#1"/>
    <dgm:cxn modelId="{3087A6AA-D51F-4D06-B1B7-A70AE3B1C9A1}" srcId="{6C44D7DB-FCAC-4B1C-8DD3-2BB1C2327726}" destId="{97145901-C09F-4E82-B35B-5312B0773F3E}" srcOrd="0" destOrd="0" parTransId="{2B58F720-4F08-4207-A1CF-4C7ABF2E7BE2}" sibTransId="{88878E09-1B9F-4814-9BDB-0083581369A2}"/>
    <dgm:cxn modelId="{10F98C6F-627A-4B0A-A6B2-A48773985682}" type="presOf" srcId="{74261D3D-43D7-4F80-A0A1-9C317C94D6D9}" destId="{EED8ECF2-8B9A-4ABC-901E-345BF53AB54B}" srcOrd="0" destOrd="0" presId="urn:diagrams.loki3.com/BracketList+Icon#1"/>
    <dgm:cxn modelId="{467D4B07-2000-40CA-BAC4-89BEF2FF0D85}" type="presParOf" srcId="{EED8ECF2-8B9A-4ABC-901E-345BF53AB54B}" destId="{58B17379-A4DE-440D-BB78-92FB04E1B368}" srcOrd="0" destOrd="0" presId="urn:diagrams.loki3.com/BracketList+Icon#1"/>
    <dgm:cxn modelId="{B1572A81-8357-4B77-9726-15430806DDC8}" type="presParOf" srcId="{58B17379-A4DE-440D-BB78-92FB04E1B368}" destId="{09A80877-ED86-4E57-8DA7-3992B328BE72}" srcOrd="0" destOrd="0" presId="urn:diagrams.loki3.com/BracketList+Icon#1"/>
    <dgm:cxn modelId="{856ED8BA-C552-4AE1-9D37-3DA7A8388EB5}" type="presParOf" srcId="{58B17379-A4DE-440D-BB78-92FB04E1B368}" destId="{A5EDD512-AF23-4F6C-A314-EE9F258216E8}" srcOrd="1" destOrd="0" presId="urn:diagrams.loki3.com/BracketList+Icon#1"/>
    <dgm:cxn modelId="{90912C9A-CF1C-48EF-A468-93E37414201D}" type="presParOf" srcId="{58B17379-A4DE-440D-BB78-92FB04E1B368}" destId="{4838BB07-5303-4CA2-AF39-8D7A8D99A36F}" srcOrd="2" destOrd="0" presId="urn:diagrams.loki3.com/BracketList+Icon#1"/>
    <dgm:cxn modelId="{7FED8749-8AD6-4304-8389-1C97C0EE66A1}" type="presParOf" srcId="{58B17379-A4DE-440D-BB78-92FB04E1B368}" destId="{83814B4B-8FB9-4C66-B36D-CF3F5B395325}" srcOrd="3" destOrd="0" presId="urn:diagrams.loki3.com/BracketList+Icon#1"/>
    <dgm:cxn modelId="{87E5F99F-2688-4E28-9FD2-788FA12B24CA}" type="presParOf" srcId="{EED8ECF2-8B9A-4ABC-901E-345BF53AB54B}" destId="{166F9E5E-9153-4B2E-9C7D-553580691E2C}" srcOrd="1" destOrd="0" presId="urn:diagrams.loki3.com/BracketList+Icon#1"/>
    <dgm:cxn modelId="{921FA2AB-6B82-4341-B4FB-557B424E573C}" type="presParOf" srcId="{EED8ECF2-8B9A-4ABC-901E-345BF53AB54B}" destId="{F9B697C4-A5FB-45F4-B0E6-9E976CA63AB7}" srcOrd="2" destOrd="0" presId="urn:diagrams.loki3.com/BracketList+Icon#1"/>
    <dgm:cxn modelId="{18353B1B-ED5A-430C-B885-FF30D66958AE}" type="presParOf" srcId="{F9B697C4-A5FB-45F4-B0E6-9E976CA63AB7}" destId="{992D81D9-2359-497F-93AD-4EDD1915056B}" srcOrd="0" destOrd="0" presId="urn:diagrams.loki3.com/BracketList+Icon#1"/>
    <dgm:cxn modelId="{23223EEE-048B-4F83-9F4B-26410598E252}" type="presParOf" srcId="{F9B697C4-A5FB-45F4-B0E6-9E976CA63AB7}" destId="{375ECBC4-3BFE-4830-840D-EBBEA8CE8D74}" srcOrd="1" destOrd="0" presId="urn:diagrams.loki3.com/BracketList+Icon#1"/>
    <dgm:cxn modelId="{44D8490C-7981-45A5-BFAF-AC75F18787AE}" type="presParOf" srcId="{F9B697C4-A5FB-45F4-B0E6-9E976CA63AB7}" destId="{641F6839-6B79-42CE-83FD-97FA589D5113}" srcOrd="2" destOrd="0" presId="urn:diagrams.loki3.com/BracketList+Icon#1"/>
    <dgm:cxn modelId="{42D7030B-16A5-4089-A3A5-39F52F961F23}" type="presParOf" srcId="{F9B697C4-A5FB-45F4-B0E6-9E976CA63AB7}" destId="{946FFDFF-FF14-42BE-A7DB-C7D2548CA4DA}" srcOrd="3" destOrd="0" presId="urn:diagrams.loki3.com/BracketList+Icon#1"/>
    <dgm:cxn modelId="{4803078D-F130-4733-807A-60E2C34DADC3}" type="presParOf" srcId="{EED8ECF2-8B9A-4ABC-901E-345BF53AB54B}" destId="{4C197FD7-C98B-4A56-BBB8-883F7B13CAC1}" srcOrd="3" destOrd="0" presId="urn:diagrams.loki3.com/BracketList+Icon#1"/>
    <dgm:cxn modelId="{3EA825B4-72F4-4F4C-9F75-B30F1158C0AA}" type="presParOf" srcId="{EED8ECF2-8B9A-4ABC-901E-345BF53AB54B}" destId="{F7D80CF0-27E2-46C8-BDAE-D335CF6C7BC5}" srcOrd="4" destOrd="0" presId="urn:diagrams.loki3.com/BracketList+Icon#1"/>
    <dgm:cxn modelId="{9256DEFB-DF58-47CE-A31A-FFE205870FAB}" type="presParOf" srcId="{F7D80CF0-27E2-46C8-BDAE-D335CF6C7BC5}" destId="{DD488F80-98BC-4C07-B67D-820834D91F59}" srcOrd="0" destOrd="0" presId="urn:diagrams.loki3.com/BracketList+Icon#1"/>
    <dgm:cxn modelId="{2CD28A2A-BC0E-4CE3-8F0A-69E810CD6DE8}" type="presParOf" srcId="{F7D80CF0-27E2-46C8-BDAE-D335CF6C7BC5}" destId="{0729EB9B-1274-4052-B4F0-ECAD21A7FD9A}" srcOrd="1" destOrd="0" presId="urn:diagrams.loki3.com/BracketList+Icon#1"/>
    <dgm:cxn modelId="{2CF480A5-3501-4832-951E-4EEC658CCE54}" type="presParOf" srcId="{F7D80CF0-27E2-46C8-BDAE-D335CF6C7BC5}" destId="{9DC49CEE-91AE-4B45-BEC2-228F116F76DC}" srcOrd="2" destOrd="0" presId="urn:diagrams.loki3.com/BracketList+Icon#1"/>
    <dgm:cxn modelId="{319B630A-811E-476C-B37F-5BFCA9C74EBF}" type="presParOf" srcId="{F7D80CF0-27E2-46C8-BDAE-D335CF6C7BC5}" destId="{8E50697E-48D5-4E92-B160-47CE467CCDF5}" srcOrd="3" destOrd="0" presId="urn:diagrams.loki3.com/BracketList+Icon#1"/>
    <dgm:cxn modelId="{18CAF48F-CC2C-4DD2-98BE-9ADD290EB064}" type="presParOf" srcId="{EED8ECF2-8B9A-4ABC-901E-345BF53AB54B}" destId="{3FD9FDD1-72DD-4E99-B628-2736FFCC3B90}" srcOrd="5" destOrd="0" presId="urn:diagrams.loki3.com/BracketList+Icon#1"/>
    <dgm:cxn modelId="{0EADCCC9-169C-41F0-A30A-8CEFC1A92DFF}" type="presParOf" srcId="{EED8ECF2-8B9A-4ABC-901E-345BF53AB54B}" destId="{2F3F52BF-6F1B-4776-BE1F-08090D391E84}" srcOrd="6" destOrd="0" presId="urn:diagrams.loki3.com/BracketList+Icon#1"/>
    <dgm:cxn modelId="{879A06DE-9CF3-451E-B1BB-0F5E3FA30375}" type="presParOf" srcId="{2F3F52BF-6F1B-4776-BE1F-08090D391E84}" destId="{4B83FE39-6CF9-4CF2-9A5F-DBC7D45FA5F7}" srcOrd="0" destOrd="0" presId="urn:diagrams.loki3.com/BracketList+Icon#1"/>
    <dgm:cxn modelId="{B43E6CE5-C94F-454C-B1B2-025BD2DC5896}" type="presParOf" srcId="{2F3F52BF-6F1B-4776-BE1F-08090D391E84}" destId="{09502ADD-24FD-4102-A7CE-8A2EFC389A6D}" srcOrd="1" destOrd="0" presId="urn:diagrams.loki3.com/BracketList+Icon#1"/>
    <dgm:cxn modelId="{27E14ED9-0225-4299-9E89-92589888F753}" type="presParOf" srcId="{2F3F52BF-6F1B-4776-BE1F-08090D391E84}" destId="{38F10E6F-8416-44A2-82AE-A2AEE4AF95E4}" srcOrd="2" destOrd="0" presId="urn:diagrams.loki3.com/BracketList+Icon#1"/>
    <dgm:cxn modelId="{01097304-C7CE-4441-BE8D-61BDA0C1171F}" type="presParOf" srcId="{2F3F52BF-6F1B-4776-BE1F-08090D391E84}" destId="{D2D981B9-4BB6-41D1-88E4-8815CCBC690A}" srcOrd="3" destOrd="0" presId="urn:diagrams.loki3.com/BracketList+Icon#1"/>
    <dgm:cxn modelId="{6EA5C81A-04A9-4FDC-9F48-B00C5D5EF066}" type="presParOf" srcId="{EED8ECF2-8B9A-4ABC-901E-345BF53AB54B}" destId="{31DBC7F4-16D0-4C2C-A36E-45FAC9A94F32}" srcOrd="7" destOrd="0" presId="urn:diagrams.loki3.com/BracketList+Icon#1"/>
    <dgm:cxn modelId="{8B22FC3D-F51A-4A32-9F06-0EBEF2711B97}" type="presParOf" srcId="{EED8ECF2-8B9A-4ABC-901E-345BF53AB54B}" destId="{5CC332DB-4617-43E8-A074-61B66B325C5C}" srcOrd="8" destOrd="0" presId="urn:diagrams.loki3.com/BracketList+Icon#1"/>
    <dgm:cxn modelId="{980062F2-CEF3-41C7-893F-36510FCC83C3}" type="presParOf" srcId="{5CC332DB-4617-43E8-A074-61B66B325C5C}" destId="{89A082A5-CC93-4D4C-A210-8D105C9F008D}" srcOrd="0" destOrd="0" presId="urn:diagrams.loki3.com/BracketList+Icon#1"/>
    <dgm:cxn modelId="{4D0C485F-401C-41A7-87AE-86817B2873F8}" type="presParOf" srcId="{5CC332DB-4617-43E8-A074-61B66B325C5C}" destId="{39B29F7C-CA91-4C7D-8D10-B1F36F3D041C}" srcOrd="1" destOrd="0" presId="urn:diagrams.loki3.com/BracketList+Icon#1"/>
    <dgm:cxn modelId="{E48AC3A2-41E0-4490-B029-6F8934EEC913}" type="presParOf" srcId="{5CC332DB-4617-43E8-A074-61B66B325C5C}" destId="{BEA23995-5FD4-4996-B552-05A735EB6F0B}" srcOrd="2" destOrd="0" presId="urn:diagrams.loki3.com/BracketList+Icon#1"/>
    <dgm:cxn modelId="{A7EBA17D-5F30-41FE-A370-DC03E9A906CD}" type="presParOf" srcId="{5CC332DB-4617-43E8-A074-61B66B325C5C}" destId="{42FFF41A-5FF9-4564-8DB1-3CAA104A5AC9}" srcOrd="3" destOrd="0" presId="urn:diagrams.loki3.com/BracketList+Ic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A80877-ED86-4E57-8DA7-3992B328BE72}">
      <dsp:nvSpPr>
        <dsp:cNvPr id="0" name=""/>
        <dsp:cNvSpPr/>
      </dsp:nvSpPr>
      <dsp:spPr>
        <a:xfrm>
          <a:off x="0" y="78128"/>
          <a:ext cx="1961717"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en-US" sz="1600" b="1" kern="1200" dirty="0" smtClean="0">
              <a:latin typeface="Calibri" pitchFamily="34" charset="0"/>
              <a:cs typeface="Calibri" pitchFamily="34" charset="0"/>
            </a:rPr>
            <a:t>June 1994 </a:t>
          </a:r>
        </a:p>
      </dsp:txBody>
      <dsp:txXfrm>
        <a:off x="0" y="78128"/>
        <a:ext cx="1961717" cy="594000"/>
      </dsp:txXfrm>
    </dsp:sp>
    <dsp:sp modelId="{A5EDD512-AF23-4F6C-A314-EE9F258216E8}">
      <dsp:nvSpPr>
        <dsp:cNvPr id="0" name=""/>
        <dsp:cNvSpPr/>
      </dsp:nvSpPr>
      <dsp:spPr>
        <a:xfrm>
          <a:off x="1961717" y="51599"/>
          <a:ext cx="392343" cy="594000"/>
        </a:xfrm>
        <a:prstGeom prst="leftBrace">
          <a:avLst>
            <a:gd name="adj1" fmla="val 35000"/>
            <a:gd name="adj2" fmla="val 5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814B4B-8FB9-4C66-B36D-CF3F5B395325}">
      <dsp:nvSpPr>
        <dsp:cNvPr id="0" name=""/>
        <dsp:cNvSpPr/>
      </dsp:nvSpPr>
      <dsp:spPr>
        <a:xfrm>
          <a:off x="2510998" y="51599"/>
          <a:ext cx="5335870" cy="594000"/>
        </a:xfrm>
        <a:prstGeom prst="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pitchFamily="34" charset="0"/>
              <a:cs typeface="Calibri" pitchFamily="34" charset="0"/>
            </a:rPr>
            <a:t>CAEN Aerospace and Aurelia </a:t>
          </a:r>
          <a:r>
            <a:rPr lang="en-US" sz="1600" kern="1200" dirty="0" err="1" smtClean="0">
              <a:latin typeface="Calibri" pitchFamily="34" charset="0"/>
              <a:cs typeface="Calibri" pitchFamily="34" charset="0"/>
            </a:rPr>
            <a:t>Microelettronica</a:t>
          </a:r>
          <a:r>
            <a:rPr lang="en-US" sz="1600" kern="1200" dirty="0" smtClean="0">
              <a:latin typeface="Calibri" pitchFamily="34" charset="0"/>
              <a:cs typeface="Calibri" pitchFamily="34" charset="0"/>
            </a:rPr>
            <a:t> established as CAEN spin-off </a:t>
          </a:r>
          <a:endParaRPr lang="it-IT" sz="1600" kern="1200" dirty="0">
            <a:latin typeface="Calibri" pitchFamily="34" charset="0"/>
            <a:cs typeface="Calibri" pitchFamily="34" charset="0"/>
          </a:endParaRPr>
        </a:p>
      </dsp:txBody>
      <dsp:txXfrm>
        <a:off x="2510998" y="51599"/>
        <a:ext cx="5335870" cy="594000"/>
      </dsp:txXfrm>
    </dsp:sp>
    <dsp:sp modelId="{992D81D9-2359-497F-93AD-4EDD1915056B}">
      <dsp:nvSpPr>
        <dsp:cNvPr id="0" name=""/>
        <dsp:cNvSpPr/>
      </dsp:nvSpPr>
      <dsp:spPr>
        <a:xfrm>
          <a:off x="0" y="753599"/>
          <a:ext cx="1961717"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en-US" sz="1600" b="1" kern="1200" dirty="0" smtClean="0">
              <a:latin typeface="Calibri" pitchFamily="34" charset="0"/>
              <a:cs typeface="Calibri" pitchFamily="34" charset="0"/>
            </a:rPr>
            <a:t>December 2009 </a:t>
          </a:r>
        </a:p>
      </dsp:txBody>
      <dsp:txXfrm>
        <a:off x="0" y="753599"/>
        <a:ext cx="1961717" cy="594000"/>
      </dsp:txXfrm>
    </dsp:sp>
    <dsp:sp modelId="{375ECBC4-3BFE-4830-840D-EBBEA8CE8D74}">
      <dsp:nvSpPr>
        <dsp:cNvPr id="0" name=""/>
        <dsp:cNvSpPr/>
      </dsp:nvSpPr>
      <dsp:spPr>
        <a:xfrm>
          <a:off x="1961717" y="753599"/>
          <a:ext cx="392343" cy="594000"/>
        </a:xfrm>
        <a:prstGeom prst="leftBrace">
          <a:avLst>
            <a:gd name="adj1" fmla="val 35000"/>
            <a:gd name="adj2" fmla="val 5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6FFDFF-FF14-42BE-A7DB-C7D2548CA4DA}">
      <dsp:nvSpPr>
        <dsp:cNvPr id="0" name=""/>
        <dsp:cNvSpPr/>
      </dsp:nvSpPr>
      <dsp:spPr>
        <a:xfrm>
          <a:off x="2510998" y="753599"/>
          <a:ext cx="5335870" cy="594000"/>
        </a:xfrm>
        <a:prstGeom prst="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smtClean="0">
              <a:latin typeface="Calibri" pitchFamily="34" charset="0"/>
              <a:cs typeface="Calibri" pitchFamily="34" charset="0"/>
            </a:rPr>
            <a:t>Space activities merger between Aurelia Microelettronica and CAEN Aerospace into CAEN AURELIA SPACE</a:t>
          </a:r>
        </a:p>
      </dsp:txBody>
      <dsp:txXfrm>
        <a:off x="2510998" y="753599"/>
        <a:ext cx="5335870" cy="594000"/>
      </dsp:txXfrm>
    </dsp:sp>
    <dsp:sp modelId="{DD488F80-98BC-4C07-B67D-820834D91F59}">
      <dsp:nvSpPr>
        <dsp:cNvPr id="0" name=""/>
        <dsp:cNvSpPr/>
      </dsp:nvSpPr>
      <dsp:spPr>
        <a:xfrm>
          <a:off x="0" y="1443613"/>
          <a:ext cx="1961717"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en-US" sz="1600" b="1" kern="1200" dirty="0" smtClean="0">
              <a:latin typeface="Calibri" pitchFamily="34" charset="0"/>
              <a:cs typeface="Calibri" pitchFamily="34" charset="0"/>
            </a:rPr>
            <a:t>April 2010</a:t>
          </a:r>
        </a:p>
      </dsp:txBody>
      <dsp:txXfrm>
        <a:off x="0" y="1443613"/>
        <a:ext cx="1961717" cy="594000"/>
      </dsp:txXfrm>
    </dsp:sp>
    <dsp:sp modelId="{0729EB9B-1274-4052-B4F0-ECAD21A7FD9A}">
      <dsp:nvSpPr>
        <dsp:cNvPr id="0" name=""/>
        <dsp:cNvSpPr/>
      </dsp:nvSpPr>
      <dsp:spPr>
        <a:xfrm>
          <a:off x="1961717" y="1455599"/>
          <a:ext cx="392343" cy="594000"/>
        </a:xfrm>
        <a:prstGeom prst="leftBrace">
          <a:avLst>
            <a:gd name="adj1" fmla="val 35000"/>
            <a:gd name="adj2" fmla="val 5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50697E-48D5-4E92-B160-47CE467CCDF5}">
      <dsp:nvSpPr>
        <dsp:cNvPr id="0" name=""/>
        <dsp:cNvSpPr/>
      </dsp:nvSpPr>
      <dsp:spPr>
        <a:xfrm>
          <a:off x="2510998" y="1455599"/>
          <a:ext cx="5335870" cy="594000"/>
        </a:xfrm>
        <a:prstGeom prst="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pitchFamily="34" charset="0"/>
              <a:cs typeface="Calibri" pitchFamily="34" charset="0"/>
            </a:rPr>
            <a:t>Acquisition by Angelo Investments</a:t>
          </a:r>
        </a:p>
      </dsp:txBody>
      <dsp:txXfrm>
        <a:off x="2510998" y="1455599"/>
        <a:ext cx="5335870" cy="594000"/>
      </dsp:txXfrm>
    </dsp:sp>
    <dsp:sp modelId="{4B83FE39-6CF9-4CF2-9A5F-DBC7D45FA5F7}">
      <dsp:nvSpPr>
        <dsp:cNvPr id="0" name=""/>
        <dsp:cNvSpPr/>
      </dsp:nvSpPr>
      <dsp:spPr>
        <a:xfrm>
          <a:off x="0" y="2145613"/>
          <a:ext cx="1961717"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en-US" sz="1600" b="1" kern="1200" dirty="0" smtClean="0">
              <a:latin typeface="Calibri" pitchFamily="34" charset="0"/>
              <a:cs typeface="Calibri" pitchFamily="34" charset="0"/>
            </a:rPr>
            <a:t>October 2010</a:t>
          </a:r>
        </a:p>
      </dsp:txBody>
      <dsp:txXfrm>
        <a:off x="0" y="2145613"/>
        <a:ext cx="1961717" cy="594000"/>
      </dsp:txXfrm>
    </dsp:sp>
    <dsp:sp modelId="{09502ADD-24FD-4102-A7CE-8A2EFC389A6D}">
      <dsp:nvSpPr>
        <dsp:cNvPr id="0" name=""/>
        <dsp:cNvSpPr/>
      </dsp:nvSpPr>
      <dsp:spPr>
        <a:xfrm>
          <a:off x="1961717" y="2157600"/>
          <a:ext cx="392343" cy="594000"/>
        </a:xfrm>
        <a:prstGeom prst="leftBrace">
          <a:avLst>
            <a:gd name="adj1" fmla="val 35000"/>
            <a:gd name="adj2" fmla="val 5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2D981B9-4BB6-41D1-88E4-8815CCBC690A}">
      <dsp:nvSpPr>
        <dsp:cNvPr id="0" name=""/>
        <dsp:cNvSpPr/>
      </dsp:nvSpPr>
      <dsp:spPr>
        <a:xfrm>
          <a:off x="2510998" y="2157600"/>
          <a:ext cx="5335870" cy="594000"/>
        </a:xfrm>
        <a:prstGeom prst="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smtClean="0">
              <a:latin typeface="Calibri" pitchFamily="34" charset="0"/>
              <a:cs typeface="Calibri" pitchFamily="34" charset="0"/>
            </a:rPr>
            <a:t>CAEN AURELIA SPACE became SITAEL Aerospace</a:t>
          </a:r>
        </a:p>
      </dsp:txBody>
      <dsp:txXfrm>
        <a:off x="2510998" y="2157600"/>
        <a:ext cx="5335870" cy="594000"/>
      </dsp:txXfrm>
    </dsp:sp>
    <dsp:sp modelId="{89A082A5-CC93-4D4C-A210-8D105C9F008D}">
      <dsp:nvSpPr>
        <dsp:cNvPr id="0" name=""/>
        <dsp:cNvSpPr/>
      </dsp:nvSpPr>
      <dsp:spPr>
        <a:xfrm>
          <a:off x="0" y="2847613"/>
          <a:ext cx="1961717"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en-US" sz="1600" b="1" kern="1200" dirty="0" smtClean="0">
              <a:latin typeface="Calibri" pitchFamily="34" charset="0"/>
              <a:cs typeface="Calibri" pitchFamily="34" charset="0"/>
            </a:rPr>
            <a:t>December 2011</a:t>
          </a:r>
        </a:p>
      </dsp:txBody>
      <dsp:txXfrm>
        <a:off x="0" y="2847613"/>
        <a:ext cx="1961717" cy="594000"/>
      </dsp:txXfrm>
    </dsp:sp>
    <dsp:sp modelId="{39B29F7C-CA91-4C7D-8D10-B1F36F3D041C}">
      <dsp:nvSpPr>
        <dsp:cNvPr id="0" name=""/>
        <dsp:cNvSpPr/>
      </dsp:nvSpPr>
      <dsp:spPr>
        <a:xfrm>
          <a:off x="1961717" y="2859600"/>
          <a:ext cx="392343" cy="594000"/>
        </a:xfrm>
        <a:prstGeom prst="leftBrace">
          <a:avLst>
            <a:gd name="adj1" fmla="val 35000"/>
            <a:gd name="adj2" fmla="val 5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2FFF41A-5FF9-4564-8DB1-3CAA104A5AC9}">
      <dsp:nvSpPr>
        <dsp:cNvPr id="0" name=""/>
        <dsp:cNvSpPr/>
      </dsp:nvSpPr>
      <dsp:spPr>
        <a:xfrm>
          <a:off x="2510998" y="2859600"/>
          <a:ext cx="5335870" cy="594000"/>
        </a:xfrm>
        <a:prstGeom prst="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pitchFamily="34" charset="0"/>
              <a:cs typeface="Calibri" pitchFamily="34" charset="0"/>
            </a:rPr>
            <a:t>Merger between SITAEL Aerospace and MEL SYSTEM into SITAEL </a:t>
          </a:r>
          <a:r>
            <a:rPr lang="en-US" sz="1600" kern="1200" dirty="0" err="1" smtClean="0">
              <a:latin typeface="Calibri" pitchFamily="34" charset="0"/>
              <a:cs typeface="Calibri" pitchFamily="34" charset="0"/>
            </a:rPr>
            <a:t>SpA</a:t>
          </a:r>
          <a:endParaRPr lang="en-US" sz="1600" kern="1200" dirty="0" smtClean="0">
            <a:latin typeface="Calibri" pitchFamily="34" charset="0"/>
            <a:cs typeface="Calibri" pitchFamily="34" charset="0"/>
          </a:endParaRPr>
        </a:p>
      </dsp:txBody>
      <dsp:txXfrm>
        <a:off x="2510998" y="2859600"/>
        <a:ext cx="5335870" cy="594000"/>
      </dsp:txXfrm>
    </dsp:sp>
  </dsp:spTree>
</dsp:drawing>
</file>

<file path=ppt/diagrams/layout1.xml><?xml version="1.0" encoding="utf-8"?>
<dgm:layoutDef xmlns:dgm="http://schemas.openxmlformats.org/drawingml/2006/diagram" xmlns:a="http://schemas.openxmlformats.org/drawingml/2006/main" uniqueId="urn:diagrams.loki3.com/BracketList+Icon#1">
  <dgm:title val="Elenco verticale con parentesi"/>
  <dgm:desc val="Mostra blocchi di informazioni raggruppate. Risultati ottimali con grandi quantità di testo di livello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DCB70C7-7403-465B-872D-F0F0C0AC7111}" type="datetimeFigureOut">
              <a:rPr lang="en-US"/>
              <a:pPr>
                <a:defRPr/>
              </a:pPr>
              <a:t>11/27/2013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EC05BE-CAA9-4012-AF43-EECDFDE006D9}" type="slidenum">
              <a:rPr lang="en-US"/>
              <a:pPr>
                <a:defRPr/>
              </a:pPr>
              <a:t>‹N›</a:t>
            </a:fld>
            <a:endParaRPr lang="en-US"/>
          </a:p>
        </p:txBody>
      </p:sp>
    </p:spTree>
    <p:extLst>
      <p:ext uri="{BB962C8B-B14F-4D97-AF65-F5344CB8AC3E}">
        <p14:creationId xmlns:p14="http://schemas.microsoft.com/office/powerpoint/2010/main" xmlns="" val="2219886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F029C9D-2761-48EB-82DB-A8DF30355AEA}" type="datetimeFigureOut">
              <a:rPr lang="en-US"/>
              <a:pPr>
                <a:defRPr/>
              </a:pPr>
              <a:t>11/27/2013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0AB9148-77A5-49A8-9339-576105B5EB94}" type="slidenum">
              <a:rPr lang="en-US"/>
              <a:pPr>
                <a:defRPr/>
              </a:pPr>
              <a:t>‹N›</a:t>
            </a:fld>
            <a:endParaRPr lang="en-US"/>
          </a:p>
        </p:txBody>
      </p:sp>
    </p:spTree>
    <p:extLst>
      <p:ext uri="{BB962C8B-B14F-4D97-AF65-F5344CB8AC3E}">
        <p14:creationId xmlns:p14="http://schemas.microsoft.com/office/powerpoint/2010/main" xmlns="" val="3315926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4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C19A56-4885-448D-A59E-5BF7C532D9F3}" type="slidenum">
              <a:rPr lang="en-US">
                <a:cs typeface="Arial" charset="0"/>
              </a:rPr>
              <a:pPr fontAlgn="base">
                <a:spcBef>
                  <a:spcPct val="0"/>
                </a:spcBef>
                <a:spcAft>
                  <a:spcPct val="0"/>
                </a:spcAft>
                <a:defRPr/>
              </a:pPr>
              <a:t>2</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78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936E55-6E78-4DE8-87F9-0427233FBDBD}"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78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936E55-6E78-4DE8-87F9-0427233FBDBD}" type="slidenum">
              <a:rPr lang="en-US">
                <a:cs typeface="Arial" charset="0"/>
              </a:rPr>
              <a:pPr fontAlgn="base">
                <a:spcBef>
                  <a:spcPct val="0"/>
                </a:spcBef>
                <a:spcAft>
                  <a:spcPct val="0"/>
                </a:spcAft>
                <a:defRPr/>
              </a:pPr>
              <a:t>17</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18</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20</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98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789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9351BF-4FB7-43E7-ABE7-454C5D126E89}"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19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993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C6B66A-69BE-4DAE-9EF0-9A124A12EA3B}" type="slidenum">
              <a:rPr lang="en-US">
                <a:cs typeface="Arial" charset="0"/>
              </a:rPr>
              <a:pPr fontAlgn="base">
                <a:spcBef>
                  <a:spcPct val="0"/>
                </a:spcBef>
                <a:spcAft>
                  <a:spcPct val="0"/>
                </a:spcAft>
                <a:defRPr/>
              </a:pPr>
              <a:t>22</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96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504B8E-8065-4F95-9DED-1E87DBA32936}"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16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2B57D1-2B32-49D4-9788-132189A8E6D7}"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75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B56B3-C97D-4AD9-BF24-B0DDB9D47E3B}"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4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C19A56-4885-448D-A59E-5BF7C532D9F3}"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37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174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9C2F4C-8A57-4382-81AE-D17DF76B2925}"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A57D225-7E5D-47D5-A481-C74276EA4FFA}" type="slidenum">
              <a:rPr lang="it-IT" smtClean="0">
                <a:latin typeface="Times New Roman" pitchFamily="18" charset="0"/>
                <a:cs typeface="Arial" charset="0"/>
              </a:rPr>
              <a:pPr defTabSz="912813" fontAlgn="base">
                <a:spcBef>
                  <a:spcPct val="0"/>
                </a:spcBef>
                <a:spcAft>
                  <a:spcPct val="0"/>
                </a:spcAft>
              </a:pPr>
              <a:t>29</a:t>
            </a:fld>
            <a:endParaRPr lang="it-IT" smtClean="0">
              <a:latin typeface="Times New Roman" pitchFamily="18" charset="0"/>
              <a:cs typeface="Arial" charset="0"/>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xfrm>
            <a:off x="912813" y="4340225"/>
            <a:ext cx="5032375" cy="4117975"/>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93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3555"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1F06B17-30E1-4497-B757-9F4E8E51C163}" type="slidenum">
              <a:rPr lang="en-US" sz="1200">
                <a:latin typeface="+mn-lt"/>
              </a:rPr>
              <a:pPr algn="r">
                <a:defRPr/>
              </a:pPr>
              <a:t>30</a:t>
            </a:fld>
            <a:endParaRPr lang="en-US"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15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15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87DE8-D55B-448F-BC4E-8F26BB2DC1FA}"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15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15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87DE8-D55B-448F-BC4E-8F26BB2DC1FA}" type="slidenum">
              <a:rPr lang="en-US">
                <a:cs typeface="Arial" charset="0"/>
              </a:rPr>
              <a:pPr fontAlgn="base">
                <a:spcBef>
                  <a:spcPct val="0"/>
                </a:spcBef>
                <a:spcAft>
                  <a:spcPct val="0"/>
                </a:spcAft>
                <a:defRPr/>
              </a:pPr>
              <a:t>32</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137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138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161BC43-2840-43E0-8F39-31EAAB96709A}" type="slidenum">
              <a:rPr lang="en-US" sz="1200">
                <a:latin typeface="Calibri" pitchFamily="34" charset="0"/>
              </a:rPr>
              <a:pPr algn="r"/>
              <a:t>35</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4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C19A56-4885-448D-A59E-5BF7C532D9F3}"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93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3555"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1F06B17-30E1-4497-B757-9F4E8E51C163}" type="slidenum">
              <a:rPr lang="en-US" sz="1200">
                <a:latin typeface="+mn-lt"/>
              </a:rPr>
              <a:pPr algn="r">
                <a:defRPr/>
              </a:pPr>
              <a:t>7</a:t>
            </a:fld>
            <a:endParaRPr lang="en-US"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55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553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CE06BE7-90E1-4A01-8F02-C04E9A8B7170}" type="slidenum">
              <a:rPr lang="en-US" sz="1200">
                <a:latin typeface="Calibri" pitchFamily="34" charset="0"/>
              </a:rPr>
              <a:pPr algn="r"/>
              <a:t>8</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4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C19A56-4885-448D-A59E-5BF7C532D9F3}"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4959D-7940-4184-87AC-AABF19368B7D}"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257800"/>
            <a:ext cx="7772400" cy="612775"/>
          </a:xfrm>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6" name="Slide Number Placeholder 6"/>
          <p:cNvSpPr>
            <a:spLocks noGrp="1"/>
          </p:cNvSpPr>
          <p:nvPr>
            <p:ph type="sldNum" sz="quarter" idx="11"/>
          </p:nvPr>
        </p:nvSpPr>
        <p:spPr/>
        <p:txBody>
          <a:bodyPr/>
          <a:lstStyle>
            <a:lvl1pPr>
              <a:defRPr/>
            </a:lvl1pPr>
          </a:lstStyle>
          <a:p>
            <a:pPr>
              <a:defRPr/>
            </a:pPr>
            <a:fld id="{3095EF15-7390-4036-AC73-13B4DE3B4742}" type="slidenum">
              <a:rPr lang="en-US"/>
              <a:pPr>
                <a:defRPr/>
              </a:pPr>
              <a:t>‹N›</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5" name="Slide Number Placeholder 5"/>
          <p:cNvSpPr>
            <a:spLocks noGrp="1"/>
          </p:cNvSpPr>
          <p:nvPr>
            <p:ph type="sldNum" sz="quarter" idx="11"/>
          </p:nvPr>
        </p:nvSpPr>
        <p:spPr/>
        <p:txBody>
          <a:bodyPr/>
          <a:lstStyle>
            <a:lvl1pPr>
              <a:defRPr/>
            </a:lvl1pPr>
          </a:lstStyle>
          <a:p>
            <a:pPr>
              <a:defRPr/>
            </a:pPr>
            <a:fld id="{E10C602C-9D3D-49AE-8C24-B725C4D7D3EA}" type="slidenum">
              <a:rPr lang="en-US"/>
              <a:pPr>
                <a:defRPr/>
              </a:pPr>
              <a:t>‹N›</a:t>
            </a:fld>
            <a:endParaRPr lang="en-US"/>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5" name="Slide Number Placeholder 5"/>
          <p:cNvSpPr>
            <a:spLocks noGrp="1"/>
          </p:cNvSpPr>
          <p:nvPr>
            <p:ph type="sldNum" sz="quarter" idx="11"/>
          </p:nvPr>
        </p:nvSpPr>
        <p:spPr/>
        <p:txBody>
          <a:bodyPr/>
          <a:lstStyle>
            <a:lvl1pPr>
              <a:defRPr/>
            </a:lvl1pPr>
          </a:lstStyle>
          <a:p>
            <a:pPr>
              <a:defRPr/>
            </a:pPr>
            <a:fld id="{11937B5C-3ECE-4538-9B45-5B3D079A696F}" type="slidenum">
              <a:rPr lang="en-US"/>
              <a:pPr>
                <a:defRPr/>
              </a:pPr>
              <a:t>‹N›</a:t>
            </a:fld>
            <a:endParaRPr lang="en-US"/>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5" name="Slide Number Placeholder 5"/>
          <p:cNvSpPr>
            <a:spLocks noGrp="1"/>
          </p:cNvSpPr>
          <p:nvPr>
            <p:ph type="sldNum" sz="quarter" idx="11"/>
          </p:nvPr>
        </p:nvSpPr>
        <p:spPr/>
        <p:txBody>
          <a:bodyPr/>
          <a:lstStyle>
            <a:lvl1pPr>
              <a:defRPr/>
            </a:lvl1pPr>
          </a:lstStyle>
          <a:p>
            <a:pPr>
              <a:defRPr/>
            </a:pPr>
            <a:fld id="{9B1EC2BC-7FEF-4DD3-9A29-E7CA3819E1E4}" type="slidenum">
              <a:rPr lang="en-US"/>
              <a:pPr>
                <a:defRPr/>
              </a:pPr>
              <a:t>‹N›</a:t>
            </a:fld>
            <a:endParaRPr lang="en-US"/>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79886"/>
            <a:ext cx="7772400" cy="1362075"/>
          </a:xfrm>
        </p:spPr>
        <p:txBody>
          <a:bodyPr anchor="t">
            <a:normAutofit/>
          </a:bodyPr>
          <a:lstStyle>
            <a:lvl1pPr algn="l">
              <a:defRPr sz="23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47969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40C44BC-816A-4FBF-A872-292FBE1CA7BA}" type="slidenum">
              <a:rPr lang="en-US"/>
              <a:pPr>
                <a:defRPr/>
              </a:pPr>
              <a:t>‹N›</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The copyright of this document is vested in SITAEL S.p.A.</a:t>
            </a:r>
            <a:endParaRPr lang="en-US"/>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5"/>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6" name="Slide Number Placeholder 6"/>
          <p:cNvSpPr>
            <a:spLocks noGrp="1"/>
          </p:cNvSpPr>
          <p:nvPr>
            <p:ph type="sldNum" sz="quarter" idx="11"/>
          </p:nvPr>
        </p:nvSpPr>
        <p:spPr/>
        <p:txBody>
          <a:bodyPr/>
          <a:lstStyle>
            <a:lvl1pPr>
              <a:defRPr/>
            </a:lvl1pPr>
          </a:lstStyle>
          <a:p>
            <a:pPr>
              <a:defRPr/>
            </a:pPr>
            <a:fld id="{4C0220F8-EDC0-4853-8A09-EA7956E3422C}" type="slidenum">
              <a:rPr lang="en-US"/>
              <a:pPr>
                <a:defRPr/>
              </a:pPr>
              <a:t>‹N›</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7"/>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8" name="Slide Number Placeholder 8"/>
          <p:cNvSpPr>
            <a:spLocks noGrp="1"/>
          </p:cNvSpPr>
          <p:nvPr>
            <p:ph type="sldNum" sz="quarter" idx="11"/>
          </p:nvPr>
        </p:nvSpPr>
        <p:spPr/>
        <p:txBody>
          <a:bodyPr/>
          <a:lstStyle>
            <a:lvl1pPr>
              <a:defRPr/>
            </a:lvl1pPr>
          </a:lstStyle>
          <a:p>
            <a:pPr>
              <a:defRPr/>
            </a:pPr>
            <a:fld id="{E0A9A323-6846-42B5-9F55-63E3A35DEA34}" type="slidenum">
              <a:rPr lang="en-US"/>
              <a:pPr>
                <a:defRPr/>
              </a:pPr>
              <a:t>‹N›</a:t>
            </a:fld>
            <a:endParaRPr lang="en-US"/>
          </a:p>
        </p:txBody>
      </p:sp>
      <p:pic>
        <p:nvPicPr>
          <p:cNvPr id="9"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4" name="Slide Number Placeholder 4"/>
          <p:cNvSpPr>
            <a:spLocks noGrp="1"/>
          </p:cNvSpPr>
          <p:nvPr>
            <p:ph type="sldNum" sz="quarter" idx="11"/>
          </p:nvPr>
        </p:nvSpPr>
        <p:spPr/>
        <p:txBody>
          <a:bodyPr/>
          <a:lstStyle>
            <a:lvl1pPr>
              <a:defRPr/>
            </a:lvl1pPr>
          </a:lstStyle>
          <a:p>
            <a:pPr>
              <a:defRPr/>
            </a:pPr>
            <a:fld id="{3421FC95-7B80-450C-84FA-2DA25BBF1245}" type="slidenum">
              <a:rPr lang="en-US"/>
              <a:pPr>
                <a:defRPr/>
              </a:pPr>
              <a:t>‹N›</a:t>
            </a:fld>
            <a:endParaRPr lang="en-US"/>
          </a:p>
        </p:txBody>
      </p:sp>
      <p:pic>
        <p:nvPicPr>
          <p:cNvPr id="5"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3" name="Slide Number Placeholder 3"/>
          <p:cNvSpPr>
            <a:spLocks noGrp="1"/>
          </p:cNvSpPr>
          <p:nvPr>
            <p:ph type="sldNum" sz="quarter" idx="11"/>
          </p:nvPr>
        </p:nvSpPr>
        <p:spPr/>
        <p:txBody>
          <a:bodyPr/>
          <a:lstStyle>
            <a:lvl1pPr>
              <a:defRPr/>
            </a:lvl1pPr>
          </a:lstStyle>
          <a:p>
            <a:pPr>
              <a:defRPr/>
            </a:pPr>
            <a:fld id="{676C961B-C534-49CF-953A-02914CB8FE4B}" type="slidenum">
              <a:rPr lang="en-US"/>
              <a:pPr>
                <a:defRPr/>
              </a:pPr>
              <a:t>‹N›</a:t>
            </a:fld>
            <a:endParaRPr lang="en-US"/>
          </a:p>
        </p:txBody>
      </p:sp>
      <p:pic>
        <p:nvPicPr>
          <p:cNvPr id="4"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en-US" smtClean="0"/>
              <a:t>The copyright of this document is vested in SITAEL S.p.A.</a:t>
            </a:r>
            <a:endParaRPr lang="en-US"/>
          </a:p>
        </p:txBody>
      </p:sp>
      <p:sp>
        <p:nvSpPr>
          <p:cNvPr id="6" name="Slide Number Placeholder 6"/>
          <p:cNvSpPr>
            <a:spLocks noGrp="1"/>
          </p:cNvSpPr>
          <p:nvPr>
            <p:ph type="sldNum" sz="quarter" idx="11"/>
          </p:nvPr>
        </p:nvSpPr>
        <p:spPr/>
        <p:txBody>
          <a:bodyPr/>
          <a:lstStyle>
            <a:lvl1pPr>
              <a:defRPr/>
            </a:lvl1pPr>
          </a:lstStyle>
          <a:p>
            <a:pPr>
              <a:defRPr/>
            </a:pPr>
            <a:fld id="{422AEAA2-2AF7-4B98-BF2E-67829AF1CFEE}" type="slidenum">
              <a:rPr lang="en-US"/>
              <a:pPr>
                <a:defRPr/>
              </a:pPr>
              <a:t>‹N›</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rcRect/>
          <a:stretch>
            <a:fillRect/>
          </a:stretch>
        </p:blipFill>
        <p:spPr bwMode="auto">
          <a:xfrm>
            <a:off x="7388225" y="6227763"/>
            <a:ext cx="1603375" cy="512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411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44000" y="6350000"/>
            <a:ext cx="5334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50B40AA0-130B-4D4C-8A6F-1E8AAFE1F074}" type="slidenum">
              <a:rPr lang="en-US"/>
              <a:pPr>
                <a:defRPr/>
              </a:pPr>
              <a:t>‹N›</a:t>
            </a:fld>
            <a:endParaRPr lang="en-US"/>
          </a:p>
        </p:txBody>
      </p:sp>
      <p:sp>
        <p:nvSpPr>
          <p:cNvPr id="5" name="Footer Placeholder 4"/>
          <p:cNvSpPr>
            <a:spLocks noGrp="1"/>
          </p:cNvSpPr>
          <p:nvPr>
            <p:ph type="ftr" sz="quarter" idx="3"/>
          </p:nvPr>
        </p:nvSpPr>
        <p:spPr>
          <a:xfrm>
            <a:off x="3132000" y="6489000"/>
            <a:ext cx="28800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r>
              <a:rPr lang="en-US" dirty="0" smtClean="0"/>
              <a:t>The copyright of this document is vested in SITAEL S.p.A.</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iming>
    <p:tnLst>
      <p:par>
        <p:cTn id="1" dur="indefinite" restart="never" nodeType="tmRoot"/>
      </p:par>
    </p:tnLst>
  </p:timing>
  <p:hf hdr="0" dt="0"/>
  <p:txStyles>
    <p:titleStyle>
      <a:lvl1pPr algn="l" rtl="0" eaLnBrk="0" fontAlgn="base" hangingPunct="0">
        <a:spcBef>
          <a:spcPct val="0"/>
        </a:spcBef>
        <a:spcAft>
          <a:spcPct val="0"/>
        </a:spcAft>
        <a:defRPr sz="23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300" b="1">
          <a:solidFill>
            <a:schemeClr val="tx1"/>
          </a:solidFill>
          <a:latin typeface="Arial" charset="0"/>
          <a:cs typeface="Arial" charset="0"/>
        </a:defRPr>
      </a:lvl2pPr>
      <a:lvl3pPr algn="l" rtl="0" eaLnBrk="0" fontAlgn="base" hangingPunct="0">
        <a:spcBef>
          <a:spcPct val="0"/>
        </a:spcBef>
        <a:spcAft>
          <a:spcPct val="0"/>
        </a:spcAft>
        <a:defRPr sz="2300" b="1">
          <a:solidFill>
            <a:schemeClr val="tx1"/>
          </a:solidFill>
          <a:latin typeface="Arial" charset="0"/>
          <a:cs typeface="Arial" charset="0"/>
        </a:defRPr>
      </a:lvl3pPr>
      <a:lvl4pPr algn="l" rtl="0" eaLnBrk="0" fontAlgn="base" hangingPunct="0">
        <a:spcBef>
          <a:spcPct val="0"/>
        </a:spcBef>
        <a:spcAft>
          <a:spcPct val="0"/>
        </a:spcAft>
        <a:defRPr sz="2300" b="1">
          <a:solidFill>
            <a:schemeClr val="tx1"/>
          </a:solidFill>
          <a:latin typeface="Arial" charset="0"/>
          <a:cs typeface="Arial" charset="0"/>
        </a:defRPr>
      </a:lvl4pPr>
      <a:lvl5pPr algn="l" rtl="0" eaLnBrk="0" fontAlgn="base" hangingPunct="0">
        <a:spcBef>
          <a:spcPct val="0"/>
        </a:spcBef>
        <a:spcAft>
          <a:spcPct val="0"/>
        </a:spcAft>
        <a:defRPr sz="2300" b="1">
          <a:solidFill>
            <a:schemeClr val="tx1"/>
          </a:solidFill>
          <a:latin typeface="Arial" charset="0"/>
          <a:cs typeface="Arial" charset="0"/>
        </a:defRPr>
      </a:lvl5pPr>
      <a:lvl6pPr marL="457200" algn="l" rtl="0" fontAlgn="base">
        <a:spcBef>
          <a:spcPct val="0"/>
        </a:spcBef>
        <a:spcAft>
          <a:spcPct val="0"/>
        </a:spcAft>
        <a:defRPr sz="2300" b="1">
          <a:solidFill>
            <a:schemeClr val="tx1"/>
          </a:solidFill>
          <a:latin typeface="Arial" charset="0"/>
          <a:cs typeface="Arial" charset="0"/>
        </a:defRPr>
      </a:lvl6pPr>
      <a:lvl7pPr marL="914400" algn="l" rtl="0" fontAlgn="base">
        <a:spcBef>
          <a:spcPct val="0"/>
        </a:spcBef>
        <a:spcAft>
          <a:spcPct val="0"/>
        </a:spcAft>
        <a:defRPr sz="2300" b="1">
          <a:solidFill>
            <a:schemeClr val="tx1"/>
          </a:solidFill>
          <a:latin typeface="Arial" charset="0"/>
          <a:cs typeface="Arial" charset="0"/>
        </a:defRPr>
      </a:lvl7pPr>
      <a:lvl8pPr marL="1371600" algn="l" rtl="0" fontAlgn="base">
        <a:spcBef>
          <a:spcPct val="0"/>
        </a:spcBef>
        <a:spcAft>
          <a:spcPct val="0"/>
        </a:spcAft>
        <a:defRPr sz="2300" b="1">
          <a:solidFill>
            <a:schemeClr val="tx1"/>
          </a:solidFill>
          <a:latin typeface="Arial" charset="0"/>
          <a:cs typeface="Arial" charset="0"/>
        </a:defRPr>
      </a:lvl8pPr>
      <a:lvl9pPr marL="1828800" algn="l" rtl="0" fontAlgn="base">
        <a:spcBef>
          <a:spcPct val="0"/>
        </a:spcBef>
        <a:spcAft>
          <a:spcPct val="0"/>
        </a:spcAft>
        <a:defRPr sz="23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657FA1"/>
        </a:buClr>
        <a:buFont typeface="Wingdings" pitchFamily="2" charset="2"/>
        <a:buChar char="q"/>
        <a:defRPr sz="20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657FA1"/>
        </a:buClr>
        <a:buFont typeface="Courier New" pitchFamily="49" charset="0"/>
        <a:buChar char="o"/>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657FA1"/>
        </a:buClr>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657FA1"/>
        </a:buClr>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657FA1"/>
        </a:buClr>
        <a:buFont typeface="Arial"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cab.inta-csic.es/rems/marsweather.html" TargetMode="Externa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hyperlink" Target="http://www.ams02.org/2013/04/first-results-from-the-alpha-magnetic-spectrometer-ams-experim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6.jpeg"/><Relationship Id="rId2" Type="http://schemas.openxmlformats.org/officeDocument/2006/relationships/notesSlide" Target="../notesSlides/notesSlide7.xml"/><Relationship Id="rId16"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81.jpeg"/><Relationship Id="rId11" Type="http://schemas.openxmlformats.org/officeDocument/2006/relationships/image" Target="../media/image85.jpe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9.png"/><Relationship Id="rId9" Type="http://schemas.microsoft.com/office/2007/relationships/hdphoto" Target="../media/hdphoto1.wdp"/><Relationship Id="rId1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hyperlink" Target="http://www.sitaelspace.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1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7.jpeg"/><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8.jpe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0.png"/><Relationship Id="rId5" Type="http://schemas.microsoft.com/office/2007/relationships/hdphoto" Target="../media/hdphoto3.wdp"/><Relationship Id="rId4" Type="http://schemas.openxmlformats.org/officeDocument/2006/relationships/image" Target="../media/image109.jpe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14.jpeg"/><Relationship Id="rId5" Type="http://schemas.microsoft.com/office/2007/relationships/hdphoto" Target="../media/hdphoto6.wdp"/><Relationship Id="rId4" Type="http://schemas.openxmlformats.org/officeDocument/2006/relationships/image" Target="../media/image1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48.emf"/><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27.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8.emf"/><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4.png"/><Relationship Id="rId7"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0.jpe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21.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8.xml"/><Relationship Id="rId5" Type="http://schemas.openxmlformats.org/officeDocument/2006/relationships/image" Target="../media/image141.jpeg"/><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18" Type="http://schemas.openxmlformats.org/officeDocument/2006/relationships/image" Target="../media/image170.png"/><Relationship Id="rId3" Type="http://schemas.openxmlformats.org/officeDocument/2006/relationships/image" Target="../media/image155.jpe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jpeg"/><Relationship Id="rId17" Type="http://schemas.openxmlformats.org/officeDocument/2006/relationships/image" Target="../media/image169.png"/><Relationship Id="rId2" Type="http://schemas.openxmlformats.org/officeDocument/2006/relationships/image" Target="../media/image154.png"/><Relationship Id="rId16" Type="http://schemas.openxmlformats.org/officeDocument/2006/relationships/image" Target="../media/image168.jpeg"/><Relationship Id="rId20" Type="http://schemas.openxmlformats.org/officeDocument/2006/relationships/image" Target="../media/image172.png"/><Relationship Id="rId1" Type="http://schemas.openxmlformats.org/officeDocument/2006/relationships/slideLayout" Target="../slideLayouts/slideLayout8.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6.jpe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3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8.xml"/><Relationship Id="rId5" Type="http://schemas.openxmlformats.org/officeDocument/2006/relationships/image" Target="../media/image179.jpeg"/><Relationship Id="rId4" Type="http://schemas.openxmlformats.org/officeDocument/2006/relationships/image" Target="../media/image178.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8.xml"/><Relationship Id="rId6" Type="http://schemas.openxmlformats.org/officeDocument/2006/relationships/image" Target="../media/image184.png"/><Relationship Id="rId5" Type="http://schemas.openxmlformats.org/officeDocument/2006/relationships/image" Target="../media/image183.png"/><Relationship Id="rId10" Type="http://schemas.openxmlformats.org/officeDocument/2006/relationships/image" Target="../media/image188.jpeg"/><Relationship Id="rId4" Type="http://schemas.openxmlformats.org/officeDocument/2006/relationships/image" Target="../media/image182.png"/><Relationship Id="rId9" Type="http://schemas.openxmlformats.org/officeDocument/2006/relationships/image" Target="../media/image187.png"/></Relationships>
</file>

<file path=ppt/slides/_rels/slide4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jpeg"/><Relationship Id="rId3" Type="http://schemas.openxmlformats.org/officeDocument/2006/relationships/image" Target="../media/image34.png"/><Relationship Id="rId21" Type="http://schemas.openxmlformats.org/officeDocument/2006/relationships/image" Target="../media/image52.emf"/><Relationship Id="rId34" Type="http://schemas.openxmlformats.org/officeDocument/2006/relationships/image" Target="../media/image65.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emf"/><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jpeg"/><Relationship Id="rId36" Type="http://schemas.openxmlformats.org/officeDocument/2006/relationships/image" Target="../media/image67.jpe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jpeg"/><Relationship Id="rId30" Type="http://schemas.openxmlformats.org/officeDocument/2006/relationships/image" Target="../media/image61.jpeg"/><Relationship Id="rId35"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6525" y="5724255"/>
            <a:ext cx="8550950" cy="523220"/>
          </a:xfrm>
          <a:prstGeom prst="rect">
            <a:avLst/>
          </a:prstGeom>
        </p:spPr>
        <p:txBody>
          <a:bodyPr wrap="square">
            <a:spAutoFit/>
          </a:bodyPr>
          <a:lstStyle/>
          <a:p>
            <a:pPr fontAlgn="auto">
              <a:spcAft>
                <a:spcPts val="0"/>
              </a:spcAft>
              <a:defRPr/>
            </a:pPr>
            <a:r>
              <a:rPr lang="en-US" sz="2800" b="1" dirty="0" smtClean="0">
                <a:solidFill>
                  <a:schemeClr val="accent2">
                    <a:lumMod val="75000"/>
                  </a:schemeClr>
                </a:solidFill>
                <a:effectLst>
                  <a:outerShdw blurRad="38100" dist="38100" dir="2700000" algn="tl">
                    <a:srgbClr val="000000">
                      <a:alpha val="43137"/>
                    </a:srgbClr>
                  </a:outerShdw>
                </a:effectLst>
                <a:latin typeface="Arial" pitchFamily="34" charset="0"/>
                <a:ea typeface="+mj-ea"/>
                <a:cs typeface="Arial" pitchFamily="34" charset="0"/>
              </a:rPr>
              <a:t>Company Profile</a:t>
            </a:r>
            <a:endParaRPr lang="en-US" sz="2000" b="1" dirty="0">
              <a:solidFill>
                <a:schemeClr val="accent2">
                  <a:lumMod val="75000"/>
                </a:schemeClr>
              </a:solidFill>
              <a:latin typeface="Arial" pitchFamily="34" charset="0"/>
              <a:ea typeface="+mj-ea"/>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092280" y="6097652"/>
            <a:ext cx="2051720" cy="760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p:cNvSpPr>
            <a:spLocks noGrp="1"/>
          </p:cNvSpPr>
          <p:nvPr>
            <p:ph type="title"/>
          </p:nvPr>
        </p:nvSpPr>
        <p:spPr>
          <a:xfrm>
            <a:off x="257835" y="278650"/>
            <a:ext cx="6789440" cy="411162"/>
          </a:xfrm>
        </p:spPr>
        <p:txBody>
          <a:bodyPr rtlCol="0">
            <a:noAutofit/>
          </a:bodyPr>
          <a:lstStyle/>
          <a:p>
            <a:pPr eaLnBrk="1" fontAlgn="auto" hangingPunct="1">
              <a:spcAft>
                <a:spcPts val="0"/>
              </a:spcAft>
              <a:defRPr/>
            </a:pPr>
            <a:r>
              <a:rPr lang="en-US" sz="2400" dirty="0">
                <a:solidFill>
                  <a:schemeClr val="accent1"/>
                </a:solidFill>
                <a:effectLst>
                  <a:outerShdw blurRad="38100" dist="38100" dir="2700000" algn="tl">
                    <a:srgbClr val="000000">
                      <a:alpha val="43137"/>
                    </a:srgbClr>
                  </a:outerShdw>
                </a:effectLst>
                <a:latin typeface="Californian FB" pitchFamily="18" charset="0"/>
              </a:rPr>
              <a:t>Recent success stories: Curiosity and AMS-02</a:t>
            </a:r>
          </a:p>
        </p:txBody>
      </p:sp>
      <p:sp>
        <p:nvSpPr>
          <p:cNvPr id="97" name="Rettangolo 96"/>
          <p:cNvSpPr/>
          <p:nvPr/>
        </p:nvSpPr>
        <p:spPr bwMode="auto">
          <a:xfrm>
            <a:off x="107504" y="756218"/>
            <a:ext cx="4376329" cy="4905030"/>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50" b="1" noProof="1">
              <a:solidFill>
                <a:schemeClr val="tx1">
                  <a:lumMod val="95000"/>
                  <a:lumOff val="5000"/>
                </a:schemeClr>
              </a:solidFill>
            </a:endParaRPr>
          </a:p>
        </p:txBody>
      </p:sp>
      <p:sp>
        <p:nvSpPr>
          <p:cNvPr id="98" name="Rettangolo 97"/>
          <p:cNvSpPr/>
          <p:nvPr/>
        </p:nvSpPr>
        <p:spPr bwMode="auto">
          <a:xfrm>
            <a:off x="4644008" y="756218"/>
            <a:ext cx="4392488" cy="4905030"/>
          </a:xfrm>
          <a:prstGeom prst="rect">
            <a:avLst/>
          </a:prstGeom>
          <a:solidFill>
            <a:srgbClr val="000000">
              <a:alpha val="60000"/>
            </a:srgb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50" b="1" noProof="1">
              <a:solidFill>
                <a:schemeClr val="tx1">
                  <a:lumMod val="95000"/>
                  <a:lumOff val="5000"/>
                </a:schemeClr>
              </a:solidFill>
            </a:endParaRPr>
          </a:p>
        </p:txBody>
      </p:sp>
      <p:pic>
        <p:nvPicPr>
          <p:cNvPr id="99" name="Immagine 98" descr="sita.jpg"/>
          <p:cNvPicPr>
            <a:picLocks noChangeAspect="1"/>
          </p:cNvPicPr>
          <p:nvPr/>
        </p:nvPicPr>
        <p:blipFill>
          <a:blip r:embed="rId2" cstate="print"/>
          <a:srcRect t="-255" r="1424"/>
          <a:stretch>
            <a:fillRect/>
          </a:stretch>
        </p:blipFill>
        <p:spPr>
          <a:xfrm>
            <a:off x="4748530" y="836712"/>
            <a:ext cx="4215958" cy="2855590"/>
          </a:xfrm>
          <a:prstGeom prst="rect">
            <a:avLst/>
          </a:prstGeom>
        </p:spPr>
      </p:pic>
      <p:sp>
        <p:nvSpPr>
          <p:cNvPr id="100" name="Rettangolo 99"/>
          <p:cNvSpPr/>
          <p:nvPr/>
        </p:nvSpPr>
        <p:spPr>
          <a:xfrm>
            <a:off x="4716015" y="3861048"/>
            <a:ext cx="4248473" cy="169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smtClean="0">
                <a:solidFill>
                  <a:schemeClr val="bg1"/>
                </a:solidFill>
              </a:rPr>
              <a:t>With AMS-02 on the International Space Station</a:t>
            </a:r>
            <a:endParaRPr lang="en-US" sz="1200" dirty="0" smtClean="0">
              <a:solidFill>
                <a:schemeClr val="bg1"/>
              </a:solidFill>
            </a:endParaRPr>
          </a:p>
          <a:p>
            <a:r>
              <a:rPr lang="en-US" sz="1200" dirty="0">
                <a:solidFill>
                  <a:schemeClr val="bg1"/>
                </a:solidFill>
              </a:rPr>
              <a:t>On May 19th 2011, the AMS-02 has been </a:t>
            </a:r>
            <a:r>
              <a:rPr lang="en-US" sz="1200" dirty="0" smtClean="0">
                <a:solidFill>
                  <a:schemeClr val="bg1"/>
                </a:solidFill>
              </a:rPr>
              <a:t>safely </a:t>
            </a:r>
            <a:r>
              <a:rPr lang="en-US" sz="1200" dirty="0">
                <a:solidFill>
                  <a:schemeClr val="bg1"/>
                </a:solidFill>
              </a:rPr>
              <a:t>installed on the ISS </a:t>
            </a:r>
            <a:r>
              <a:rPr lang="en-US" sz="1200" dirty="0" smtClean="0">
                <a:solidFill>
                  <a:schemeClr val="bg1"/>
                </a:solidFill>
              </a:rPr>
              <a:t>and then </a:t>
            </a:r>
            <a:r>
              <a:rPr lang="en-US" sz="1200" dirty="0">
                <a:solidFill>
                  <a:schemeClr val="bg1"/>
                </a:solidFill>
              </a:rPr>
              <a:t>successfully activated. For 10 years the experiment will use the </a:t>
            </a:r>
            <a:r>
              <a:rPr lang="en-US" sz="1200" dirty="0" smtClean="0">
                <a:solidFill>
                  <a:schemeClr val="bg1"/>
                </a:solidFill>
              </a:rPr>
              <a:t>unique environment </a:t>
            </a:r>
            <a:r>
              <a:rPr lang="en-US" sz="1200" dirty="0">
                <a:solidFill>
                  <a:schemeClr val="bg1"/>
                </a:solidFill>
              </a:rPr>
              <a:t>of Space to study the Universe and its origin by </a:t>
            </a:r>
            <a:r>
              <a:rPr lang="en-US" sz="1200" dirty="0" smtClean="0">
                <a:solidFill>
                  <a:schemeClr val="bg1"/>
                </a:solidFill>
              </a:rPr>
              <a:t>searching for </a:t>
            </a:r>
            <a:r>
              <a:rPr lang="en-US" sz="1200" dirty="0">
                <a:solidFill>
                  <a:schemeClr val="bg1"/>
                </a:solidFill>
              </a:rPr>
              <a:t>antimatter, dark matter while performing precision measurements </a:t>
            </a:r>
            <a:r>
              <a:rPr lang="en-US" sz="1200" dirty="0" smtClean="0">
                <a:solidFill>
                  <a:schemeClr val="bg1"/>
                </a:solidFill>
              </a:rPr>
              <a:t>of cosmic </a:t>
            </a:r>
            <a:r>
              <a:rPr lang="en-US" sz="1200" dirty="0">
                <a:solidFill>
                  <a:schemeClr val="bg1"/>
                </a:solidFill>
              </a:rPr>
              <a:t>rays composition and flux. SITAEL provided about 80% of </a:t>
            </a:r>
            <a:r>
              <a:rPr lang="en-US" sz="1200" dirty="0" smtClean="0">
                <a:solidFill>
                  <a:schemeClr val="bg1"/>
                </a:solidFill>
              </a:rPr>
              <a:t>electronic devices </a:t>
            </a:r>
            <a:r>
              <a:rPr lang="en-US" sz="1200" dirty="0">
                <a:solidFill>
                  <a:schemeClr val="bg1"/>
                </a:solidFill>
              </a:rPr>
              <a:t>for all the AMS-02 sub-detectors, working perfectly since </a:t>
            </a:r>
            <a:r>
              <a:rPr lang="en-US" sz="1200" dirty="0" smtClean="0">
                <a:solidFill>
                  <a:schemeClr val="bg1"/>
                </a:solidFill>
              </a:rPr>
              <a:t>payload switch </a:t>
            </a:r>
            <a:r>
              <a:rPr lang="en-US" sz="1200" dirty="0">
                <a:solidFill>
                  <a:schemeClr val="bg1"/>
                </a:solidFill>
              </a:rPr>
              <a:t>on, thus allowing AMS-02 data collection.</a:t>
            </a:r>
            <a:endParaRPr lang="en-US" sz="1200" dirty="0" smtClean="0">
              <a:solidFill>
                <a:schemeClr val="bg1"/>
              </a:solidFill>
            </a:endParaRPr>
          </a:p>
        </p:txBody>
      </p:sp>
      <p:pic>
        <p:nvPicPr>
          <p:cNvPr id="101" name="Picture 3"/>
          <p:cNvPicPr>
            <a:picLocks noChangeAspect="1" noChangeArrowheads="1"/>
          </p:cNvPicPr>
          <p:nvPr/>
        </p:nvPicPr>
        <p:blipFill>
          <a:blip r:embed="rId3" cstate="print">
            <a:clrChange>
              <a:clrFrom>
                <a:srgbClr val="FF40FF"/>
              </a:clrFrom>
              <a:clrTo>
                <a:srgbClr val="FF40FF">
                  <a:alpha val="0"/>
                </a:srgbClr>
              </a:clrTo>
            </a:clrChange>
          </a:blip>
          <a:srcRect/>
          <a:stretch>
            <a:fillRect/>
          </a:stretch>
        </p:blipFill>
        <p:spPr bwMode="auto">
          <a:xfrm>
            <a:off x="8119743" y="2996952"/>
            <a:ext cx="772737" cy="1049925"/>
          </a:xfrm>
          <a:prstGeom prst="rect">
            <a:avLst/>
          </a:prstGeom>
          <a:ln>
            <a:noFill/>
          </a:ln>
          <a:effectLst>
            <a:outerShdw blurRad="292100" dist="139700" dir="2700000" algn="tl" rotWithShape="0">
              <a:srgbClr val="333333">
                <a:alpha val="65000"/>
              </a:srgbClr>
            </a:outerShdw>
          </a:effectLst>
        </p:spPr>
      </p:pic>
      <p:pic>
        <p:nvPicPr>
          <p:cNvPr id="102" name="Picture 2" descr="Company Profile Curiosity"/>
          <p:cNvPicPr>
            <a:picLocks noChangeAspect="1" noChangeArrowheads="1"/>
          </p:cNvPicPr>
          <p:nvPr/>
        </p:nvPicPr>
        <p:blipFill>
          <a:blip r:embed="rId4" cstate="print"/>
          <a:srcRect l="197" r="26111" b="197"/>
          <a:stretch>
            <a:fillRect/>
          </a:stretch>
        </p:blipFill>
        <p:spPr bwMode="auto">
          <a:xfrm>
            <a:off x="179512" y="836712"/>
            <a:ext cx="4220723" cy="2858127"/>
          </a:xfrm>
          <a:prstGeom prst="rect">
            <a:avLst/>
          </a:prstGeom>
          <a:noFill/>
        </p:spPr>
      </p:pic>
      <p:sp>
        <p:nvSpPr>
          <p:cNvPr id="103" name="Rettangolo 102"/>
          <p:cNvSpPr/>
          <p:nvPr/>
        </p:nvSpPr>
        <p:spPr>
          <a:xfrm>
            <a:off x="179512" y="3861048"/>
            <a:ext cx="4220723" cy="169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smtClean="0">
                <a:solidFill>
                  <a:srgbClr val="5F82AC"/>
                </a:solidFill>
              </a:rPr>
              <a:t>With Curiosity on Mars</a:t>
            </a:r>
            <a:endParaRPr lang="en-US" sz="1200" dirty="0" smtClean="0">
              <a:solidFill>
                <a:srgbClr val="5F82AC"/>
              </a:solidFill>
            </a:endParaRPr>
          </a:p>
          <a:p>
            <a:r>
              <a:rPr lang="en-US" sz="1200" dirty="0">
                <a:solidFill>
                  <a:srgbClr val="5F82AC"/>
                </a:solidFill>
              </a:rPr>
              <a:t>On 5 August 2012 10:31 p.m. PDT, NASA’s Mars Science Laboratory (“Curiosity” Rover) landed on </a:t>
            </a:r>
            <a:r>
              <a:rPr lang="en-US" sz="1200" dirty="0" smtClean="0">
                <a:solidFill>
                  <a:srgbClr val="5F82AC"/>
                </a:solidFill>
              </a:rPr>
              <a:t>Mars surface</a:t>
            </a:r>
            <a:r>
              <a:rPr lang="en-US" sz="1200" dirty="0">
                <a:solidFill>
                  <a:srgbClr val="5F82AC"/>
                </a:solidFill>
              </a:rPr>
              <a:t>. SITAEL developed a key component in the mission, the </a:t>
            </a:r>
            <a:r>
              <a:rPr lang="en-US" sz="1200" b="1" dirty="0">
                <a:solidFill>
                  <a:srgbClr val="5F82AC"/>
                </a:solidFill>
              </a:rPr>
              <a:t>REMS ASIC</a:t>
            </a:r>
            <a:r>
              <a:rPr lang="en-US" sz="1200" dirty="0">
                <a:solidFill>
                  <a:srgbClr val="5F82AC"/>
                </a:solidFill>
              </a:rPr>
              <a:t>, a </a:t>
            </a:r>
            <a:r>
              <a:rPr lang="en-US" sz="1200" dirty="0" smtClean="0">
                <a:solidFill>
                  <a:srgbClr val="5F82AC"/>
                </a:solidFill>
              </a:rPr>
              <a:t>miniaturized device able </a:t>
            </a:r>
            <a:r>
              <a:rPr lang="en-US" sz="1200" dirty="0">
                <a:solidFill>
                  <a:srgbClr val="5F82AC"/>
                </a:solidFill>
              </a:rPr>
              <a:t>to </a:t>
            </a:r>
            <a:r>
              <a:rPr lang="en-US" sz="1200" dirty="0" smtClean="0">
                <a:solidFill>
                  <a:srgbClr val="5F82AC"/>
                </a:solidFill>
              </a:rPr>
              <a:t>withstand Mars</a:t>
            </a:r>
            <a:r>
              <a:rPr lang="en-US" sz="1200" dirty="0">
                <a:solidFill>
                  <a:srgbClr val="5F82AC"/>
                </a:solidFill>
              </a:rPr>
              <a:t>’ extreme radiations and temperatures. Installed inside the weather monitoring station of the </a:t>
            </a:r>
            <a:r>
              <a:rPr lang="en-US" sz="1200" dirty="0" smtClean="0">
                <a:solidFill>
                  <a:srgbClr val="5F82AC"/>
                </a:solidFill>
              </a:rPr>
              <a:t>rover, the </a:t>
            </a:r>
            <a:r>
              <a:rPr lang="en-US" sz="1200" dirty="0">
                <a:solidFill>
                  <a:srgbClr val="5F82AC"/>
                </a:solidFill>
              </a:rPr>
              <a:t>integrated circuit is currently taking measurements for five minutes every hour, on Mars’ </a:t>
            </a:r>
            <a:r>
              <a:rPr lang="en-US" sz="1200" dirty="0" smtClean="0">
                <a:solidFill>
                  <a:srgbClr val="5F82AC"/>
                </a:solidFill>
              </a:rPr>
              <a:t>environmental parameters </a:t>
            </a:r>
            <a:r>
              <a:rPr lang="en-US" sz="1200" dirty="0">
                <a:solidFill>
                  <a:srgbClr val="5F82AC"/>
                </a:solidFill>
              </a:rPr>
              <a:t>(Wind, Humidity, Temperature), giving an invaluable contribution to the </a:t>
            </a:r>
            <a:r>
              <a:rPr lang="en-US" sz="1200" dirty="0" smtClean="0">
                <a:solidFill>
                  <a:srgbClr val="5F82AC"/>
                </a:solidFill>
              </a:rPr>
              <a:t>mission.</a:t>
            </a:r>
          </a:p>
        </p:txBody>
      </p:sp>
      <p:pic>
        <p:nvPicPr>
          <p:cNvPr id="10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43596" y="3203403"/>
            <a:ext cx="1017206" cy="860616"/>
          </a:xfrm>
          <a:prstGeom prst="rect">
            <a:avLst/>
          </a:prstGeom>
          <a:ln>
            <a:noFill/>
          </a:ln>
          <a:effectLst>
            <a:outerShdw blurRad="292100" dist="139700" dir="2700000" algn="tl" rotWithShape="0">
              <a:srgbClr val="333333">
                <a:alpha val="65000"/>
              </a:srgbClr>
            </a:outerShdw>
          </a:effectLst>
        </p:spPr>
      </p:pic>
      <p:pic>
        <p:nvPicPr>
          <p:cNvPr id="105" name="Picture 4"/>
          <p:cNvPicPr>
            <a:picLocks noChangeAspect="1" noChangeArrowheads="1"/>
          </p:cNvPicPr>
          <p:nvPr/>
        </p:nvPicPr>
        <p:blipFill>
          <a:blip r:embed="rId6" cstate="print">
            <a:clrChange>
              <a:clrFrom>
                <a:srgbClr val="E8E8E8"/>
              </a:clrFrom>
              <a:clrTo>
                <a:srgbClr val="E8E8E8">
                  <a:alpha val="0"/>
                </a:srgbClr>
              </a:clrTo>
            </a:clrChange>
          </a:blip>
          <a:srcRect/>
          <a:stretch>
            <a:fillRect/>
          </a:stretch>
        </p:blipFill>
        <p:spPr bwMode="auto">
          <a:xfrm>
            <a:off x="8028384" y="5810220"/>
            <a:ext cx="936104" cy="764485"/>
          </a:xfrm>
          <a:prstGeom prst="rect">
            <a:avLst/>
          </a:prstGeom>
          <a:ln>
            <a:noFill/>
          </a:ln>
          <a:effectLst>
            <a:outerShdw blurRad="190500" algn="tl" rotWithShape="0">
              <a:schemeClr val="bg1">
                <a:lumMod val="65000"/>
                <a:alpha val="70000"/>
              </a:schemeClr>
            </a:outerShdw>
          </a:effectLst>
        </p:spPr>
      </p:pic>
      <p:pic>
        <p:nvPicPr>
          <p:cNvPr id="106" name="Picture 3"/>
          <p:cNvPicPr>
            <a:picLocks noChangeAspect="1" noChangeArrowheads="1"/>
          </p:cNvPicPr>
          <p:nvPr/>
        </p:nvPicPr>
        <p:blipFill>
          <a:blip r:embed="rId7" cstate="print"/>
          <a:srcRect/>
          <a:stretch>
            <a:fillRect/>
          </a:stretch>
        </p:blipFill>
        <p:spPr bwMode="auto">
          <a:xfrm>
            <a:off x="3320114" y="5805264"/>
            <a:ext cx="1107870" cy="829840"/>
          </a:xfrm>
          <a:prstGeom prst="rect">
            <a:avLst/>
          </a:prstGeom>
          <a:ln>
            <a:noFill/>
          </a:ln>
          <a:effectLst>
            <a:outerShdw blurRad="190500" algn="tl" rotWithShape="0">
              <a:schemeClr val="bg1">
                <a:lumMod val="65000"/>
                <a:alpha val="70000"/>
              </a:schemeClr>
            </a:outerShdw>
          </a:effectLst>
        </p:spPr>
      </p:pic>
      <p:sp>
        <p:nvSpPr>
          <p:cNvPr id="107" name="Rettangolo 106"/>
          <p:cNvSpPr/>
          <p:nvPr/>
        </p:nvSpPr>
        <p:spPr>
          <a:xfrm>
            <a:off x="179512" y="5905292"/>
            <a:ext cx="2880320" cy="384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it-IT" sz="1400" b="1" dirty="0" err="1" smtClean="0">
                <a:solidFill>
                  <a:srgbClr val="5F82AC"/>
                </a:solidFill>
              </a:rPr>
              <a:t>Check</a:t>
            </a:r>
            <a:r>
              <a:rPr lang="it-IT" sz="1400" b="1" dirty="0" smtClean="0">
                <a:solidFill>
                  <a:srgbClr val="5F82AC"/>
                </a:solidFill>
              </a:rPr>
              <a:t> </a:t>
            </a:r>
            <a:r>
              <a:rPr lang="it-IT" sz="1400" b="1" dirty="0" err="1" smtClean="0">
                <a:solidFill>
                  <a:srgbClr val="5F82AC"/>
                </a:solidFill>
              </a:rPr>
              <a:t>Daily</a:t>
            </a:r>
            <a:r>
              <a:rPr lang="it-IT" sz="1400" b="1" dirty="0" smtClean="0">
                <a:solidFill>
                  <a:srgbClr val="5F82AC"/>
                </a:solidFill>
              </a:rPr>
              <a:t> Mars </a:t>
            </a:r>
            <a:r>
              <a:rPr lang="it-IT" sz="1400" b="1" dirty="0" err="1" smtClean="0">
                <a:solidFill>
                  <a:srgbClr val="5F82AC"/>
                </a:solidFill>
              </a:rPr>
              <a:t>Weather</a:t>
            </a:r>
            <a:r>
              <a:rPr lang="it-IT" sz="1400" b="1" dirty="0" smtClean="0">
                <a:solidFill>
                  <a:srgbClr val="5F82AC"/>
                </a:solidFill>
              </a:rPr>
              <a:t>!</a:t>
            </a:r>
          </a:p>
          <a:p>
            <a:pPr marL="3175" indent="-3175"/>
            <a:r>
              <a:rPr lang="it-IT" sz="1100" dirty="0" smtClean="0">
                <a:solidFill>
                  <a:schemeClr val="bg1">
                    <a:lumMod val="95000"/>
                  </a:schemeClr>
                </a:solidFill>
                <a:hlinkClick r:id="rId8"/>
              </a:rPr>
              <a:t>http://cab.inta-csic.es/rems/marsweather.html</a:t>
            </a:r>
            <a:r>
              <a:rPr lang="it-IT" sz="1100" dirty="0" smtClean="0">
                <a:solidFill>
                  <a:schemeClr val="bg1">
                    <a:lumMod val="95000"/>
                  </a:schemeClr>
                </a:solidFill>
              </a:rPr>
              <a:t> </a:t>
            </a:r>
            <a:endParaRPr lang="en-US" sz="1050" dirty="0" smtClean="0">
              <a:solidFill>
                <a:schemeClr val="bg1">
                  <a:lumMod val="95000"/>
                </a:schemeClr>
              </a:solidFill>
            </a:endParaRPr>
          </a:p>
        </p:txBody>
      </p:sp>
      <p:sp>
        <p:nvSpPr>
          <p:cNvPr id="108" name="Rettangolo 107"/>
          <p:cNvSpPr/>
          <p:nvPr/>
        </p:nvSpPr>
        <p:spPr>
          <a:xfrm>
            <a:off x="4851178" y="5905292"/>
            <a:ext cx="303318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a:solidFill>
                  <a:srgbClr val="5F82AC"/>
                </a:solidFill>
              </a:rPr>
              <a:t>First Results of the </a:t>
            </a:r>
            <a:r>
              <a:rPr lang="en-US" sz="1400" b="1" dirty="0" smtClean="0">
                <a:solidFill>
                  <a:srgbClr val="5F82AC"/>
                </a:solidFill>
              </a:rPr>
              <a:t>AMS-02 Experiment</a:t>
            </a:r>
            <a:endParaRPr lang="en-US" sz="1400" b="1" dirty="0">
              <a:solidFill>
                <a:srgbClr val="5F82AC"/>
              </a:solidFill>
            </a:endParaRPr>
          </a:p>
          <a:p>
            <a:r>
              <a:rPr lang="en-US" sz="1100" dirty="0">
                <a:solidFill>
                  <a:schemeClr val="bg1"/>
                </a:solidFill>
                <a:hlinkClick r:id="rId9"/>
              </a:rPr>
              <a:t>http://www.ams02.org/2013/04/first-results-from-the-alpha-magnetic-spectrometer-ams-experiment</a:t>
            </a:r>
            <a:r>
              <a:rPr lang="en-US" sz="1100" dirty="0" smtClean="0">
                <a:solidFill>
                  <a:schemeClr val="bg1"/>
                </a:solidFill>
                <a:hlinkClick r:id="rId9"/>
              </a:rPr>
              <a:t>/</a:t>
            </a:r>
            <a:r>
              <a:rPr lang="en-US" sz="1100" dirty="0" smtClean="0">
                <a:solidFill>
                  <a:schemeClr val="bg1"/>
                </a:solidFill>
              </a:rPr>
              <a:t> </a:t>
            </a:r>
          </a:p>
        </p:txBody>
      </p:sp>
    </p:spTree>
    <p:extLst>
      <p:ext uri="{BB962C8B-B14F-4D97-AF65-F5344CB8AC3E}">
        <p14:creationId xmlns:p14="http://schemas.microsoft.com/office/powerpoint/2010/main" xmlns="" val="380249215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bwMode="auto">
          <a:xfrm>
            <a:off x="107504" y="683695"/>
            <a:ext cx="4376329" cy="5310075"/>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50" b="1" noProof="1">
              <a:solidFill>
                <a:schemeClr val="tx1">
                  <a:lumMod val="95000"/>
                  <a:lumOff val="5000"/>
                </a:schemeClr>
              </a:solidFill>
            </a:endParaRPr>
          </a:p>
        </p:txBody>
      </p:sp>
      <p:sp>
        <p:nvSpPr>
          <p:cNvPr id="13" name="Rettangolo 12"/>
          <p:cNvSpPr/>
          <p:nvPr/>
        </p:nvSpPr>
        <p:spPr bwMode="auto">
          <a:xfrm>
            <a:off x="4644008" y="683696"/>
            <a:ext cx="4392488" cy="5310074"/>
          </a:xfrm>
          <a:prstGeom prst="rect">
            <a:avLst/>
          </a:prstGeom>
          <a:solidFill>
            <a:srgbClr val="000000">
              <a:alpha val="60000"/>
            </a:srgb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50" b="1" noProof="1">
              <a:solidFill>
                <a:schemeClr val="tx1">
                  <a:lumMod val="95000"/>
                  <a:lumOff val="5000"/>
                </a:schemeClr>
              </a:solidFill>
            </a:endParaRPr>
          </a:p>
        </p:txBody>
      </p:sp>
      <p:sp>
        <p:nvSpPr>
          <p:cNvPr id="15" name="Rettangolo 14"/>
          <p:cNvSpPr/>
          <p:nvPr/>
        </p:nvSpPr>
        <p:spPr>
          <a:xfrm>
            <a:off x="4716015" y="3788526"/>
            <a:ext cx="4248473" cy="2062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smtClean="0">
                <a:solidFill>
                  <a:schemeClr val="bg1"/>
                </a:solidFill>
              </a:rPr>
              <a:t>GAIA Mission</a:t>
            </a:r>
            <a:endParaRPr lang="en-US" sz="1200" dirty="0" smtClean="0">
              <a:solidFill>
                <a:schemeClr val="bg1"/>
              </a:solidFill>
            </a:endParaRPr>
          </a:p>
          <a:p>
            <a:r>
              <a:rPr lang="en-US" sz="1200" dirty="0">
                <a:solidFill>
                  <a:schemeClr val="bg1"/>
                </a:solidFill>
              </a:rPr>
              <a:t>The GAIA mission will rely on the proven principles of ESA’s </a:t>
            </a:r>
            <a:r>
              <a:rPr lang="en-US" sz="1200" dirty="0" err="1">
                <a:solidFill>
                  <a:schemeClr val="bg1"/>
                </a:solidFill>
              </a:rPr>
              <a:t>Hipparcos</a:t>
            </a:r>
            <a:r>
              <a:rPr lang="en-US" sz="1200" dirty="0">
                <a:solidFill>
                  <a:schemeClr val="bg1"/>
                </a:solidFill>
              </a:rPr>
              <a:t> mission to solve one of the most difficult yet deeply fundamental challenges in modern astronomy: to create an extraordinarily precise three-dimensional map of about one billion stars throughout our Galaxy and beyond. SITAEL, as subcontractor of SYDERAL, developed the Power Supply Boards (PSB) for the Payload Data Handling Unit (PDHU) of the GAIA Satellite. The PDHU is a computer control mass memory unit that is the interface between the scientific data arriving from the optical payload and the main spacecraft computer that passes the </a:t>
            </a:r>
            <a:r>
              <a:rPr lang="en-US" sz="1200" dirty="0" err="1">
                <a:solidFill>
                  <a:schemeClr val="bg1"/>
                </a:solidFill>
              </a:rPr>
              <a:t>packetised</a:t>
            </a:r>
            <a:r>
              <a:rPr lang="en-US" sz="1200" dirty="0">
                <a:solidFill>
                  <a:schemeClr val="bg1"/>
                </a:solidFill>
              </a:rPr>
              <a:t> data to the ground.</a:t>
            </a:r>
            <a:endParaRPr lang="en-US" sz="1200" dirty="0" smtClean="0">
              <a:solidFill>
                <a:schemeClr val="bg1"/>
              </a:solidFill>
            </a:endParaRPr>
          </a:p>
        </p:txBody>
      </p:sp>
      <p:sp>
        <p:nvSpPr>
          <p:cNvPr id="18" name="Rettangolo 17"/>
          <p:cNvSpPr/>
          <p:nvPr/>
        </p:nvSpPr>
        <p:spPr>
          <a:xfrm>
            <a:off x="179512" y="3788526"/>
            <a:ext cx="4220723" cy="2062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smtClean="0">
                <a:solidFill>
                  <a:srgbClr val="5F82AC"/>
                </a:solidFill>
              </a:rPr>
              <a:t>Swarm Mission</a:t>
            </a:r>
            <a:endParaRPr lang="en-US" sz="1200" dirty="0" smtClean="0">
              <a:solidFill>
                <a:srgbClr val="5F82AC"/>
              </a:solidFill>
            </a:endParaRPr>
          </a:p>
          <a:p>
            <a:r>
              <a:rPr lang="en-US" sz="1200" dirty="0">
                <a:solidFill>
                  <a:srgbClr val="5F82AC"/>
                </a:solidFill>
              </a:rPr>
              <a:t>Swarm is the fifth ESA Earth Explorer Mission. The Swarm concept involves placing a constellation of three satellites in three different near-polar orbits to provide high-precision and high-resolution measurements of strength and direction of Earth’s magnetic field.</a:t>
            </a:r>
          </a:p>
          <a:p>
            <a:r>
              <a:rPr lang="en-US" sz="1200" dirty="0">
                <a:solidFill>
                  <a:srgbClr val="5F82AC"/>
                </a:solidFill>
              </a:rPr>
              <a:t>As subcontractor of the Canadian company COM DEV, SITAEL took care of the development of the Low Voltage Power Supply (LVPS) and High Voltage Power Supply (HVPS) Units for the Canadian Electric Field Instrument (CEFI). The goal of the CEFI instrument is to characterize the electric field about the Earth by measuring the plasma density, drift, and acceleration at high resolution.</a:t>
            </a:r>
            <a:endParaRPr lang="en-US" sz="1200" dirty="0" smtClean="0">
              <a:solidFill>
                <a:srgbClr val="5F82AC"/>
              </a:solidFill>
            </a:endParaRPr>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smtClean="0">
                <a:solidFill>
                  <a:schemeClr val="accent1"/>
                </a:solidFill>
                <a:effectLst>
                  <a:outerShdw blurRad="38100" dist="38100" dir="2700000" algn="tl">
                    <a:srgbClr val="000000">
                      <a:alpha val="43137"/>
                    </a:srgbClr>
                  </a:outerShdw>
                </a:effectLst>
                <a:latin typeface="Californian FB" pitchFamily="18" charset="0"/>
              </a:rPr>
              <a:t>Ready for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launch</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Swarm</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and GAIA</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pic>
        <p:nvPicPr>
          <p:cNvPr id="6146" name="Picture 2" descr="E:\SITAEL\MARKETING\IMMAGINI_HR\Swarm.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79511" y="750379"/>
            <a:ext cx="4220723" cy="28761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1"/>
          </p:nvPr>
        </p:nvSpPr>
        <p:spPr/>
        <p:txBody>
          <a:bodyPr/>
          <a:lstStyle/>
          <a:p>
            <a:pPr>
              <a:defRPr/>
            </a:pPr>
            <a:fld id="{5BF53298-BDFF-46B0-B6BB-4BAA93CB6CC9}" type="slidenum">
              <a:rPr lang="en-US"/>
              <a:pPr>
                <a:defRPr/>
              </a:pPr>
              <a:t>11</a:t>
            </a:fld>
            <a:endParaRPr lang="en-US" dirty="0"/>
          </a:p>
        </p:txBody>
      </p:sp>
      <p:sp>
        <p:nvSpPr>
          <p:cNvPr id="8"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S.p.A.</a:t>
            </a:r>
            <a:endParaRPr lang="en-US" dirty="0"/>
          </a:p>
        </p:txBody>
      </p:sp>
      <p:pic>
        <p:nvPicPr>
          <p:cNvPr id="6147" name="Picture 3" descr="E:\SITAEL\MARKETING\IMMAGINI_HR\Gaia_Spacecraft.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4753745" y="746188"/>
            <a:ext cx="4210743" cy="2835340"/>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http://2.bp.blogspot.com/-K8mh9fTltKI/Tqm2lQLZDCI/AAAAAAAAChs/eznfKGluMnI/s1600/SWARM.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96525" y="881203"/>
            <a:ext cx="1207325" cy="721734"/>
          </a:xfrm>
          <a:prstGeom prst="rect">
            <a:avLst/>
          </a:prstGeom>
          <a:noFill/>
          <a:extLst>
            <a:ext uri="{909E8E84-426E-40DD-AFC4-6F175D3DCCD1}">
              <a14:hiddenFill xmlns:a14="http://schemas.microsoft.com/office/drawing/2010/main" xmlns="">
                <a:solidFill>
                  <a:srgbClr val="FFFFFF"/>
                </a:solidFill>
              </a14:hiddenFill>
            </a:ext>
          </a:extLst>
        </p:spPr>
      </p:pic>
      <p:pic>
        <p:nvPicPr>
          <p:cNvPr id="6153" name="Picture 9" descr="http://sci.esa.int/science-e-media/img/8b/gaia_screen.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8028383" y="837037"/>
            <a:ext cx="868393" cy="86839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41530" y="6017548"/>
            <a:ext cx="2409057" cy="307777"/>
          </a:xfrm>
          <a:prstGeom prst="rect">
            <a:avLst/>
          </a:prstGeom>
        </p:spPr>
        <p:txBody>
          <a:bodyPr wrap="none">
            <a:spAutoFit/>
          </a:bodyPr>
          <a:lstStyle/>
          <a:p>
            <a:pPr marL="3175" indent="-3175"/>
            <a:r>
              <a:rPr lang="en-US" sz="1400" b="1" dirty="0" smtClean="0">
                <a:solidFill>
                  <a:srgbClr val="5F82AC"/>
                </a:solidFill>
                <a:latin typeface="+mn-lt"/>
                <a:cs typeface="+mn-cs"/>
              </a:rPr>
              <a:t>Launched on </a:t>
            </a:r>
            <a:r>
              <a:rPr lang="en-US" sz="1400" b="1" dirty="0">
                <a:solidFill>
                  <a:srgbClr val="5F82AC"/>
                </a:solidFill>
                <a:latin typeface="+mn-lt"/>
                <a:cs typeface="+mn-cs"/>
              </a:rPr>
              <a:t>November 22nd </a:t>
            </a:r>
          </a:p>
        </p:txBody>
      </p:sp>
      <p:sp>
        <p:nvSpPr>
          <p:cNvPr id="3" name="Rettangolo 2"/>
          <p:cNvSpPr/>
          <p:nvPr/>
        </p:nvSpPr>
        <p:spPr>
          <a:xfrm>
            <a:off x="5108709" y="6015771"/>
            <a:ext cx="2988832" cy="307777"/>
          </a:xfrm>
          <a:prstGeom prst="rect">
            <a:avLst/>
          </a:prstGeom>
        </p:spPr>
        <p:txBody>
          <a:bodyPr wrap="none">
            <a:spAutoFit/>
          </a:bodyPr>
          <a:lstStyle/>
          <a:p>
            <a:pPr marL="3175" indent="-3175"/>
            <a:r>
              <a:rPr lang="en-US" sz="1400" b="1" dirty="0">
                <a:solidFill>
                  <a:srgbClr val="5F82AC"/>
                </a:solidFill>
                <a:latin typeface="+mn-lt"/>
                <a:cs typeface="+mn-cs"/>
              </a:rPr>
              <a:t>Launch scheduled for December </a:t>
            </a:r>
            <a:r>
              <a:rPr lang="en-US" sz="1400" b="1" dirty="0" smtClean="0">
                <a:solidFill>
                  <a:srgbClr val="5F82AC"/>
                </a:solidFill>
                <a:latin typeface="+mn-lt"/>
                <a:cs typeface="+mn-cs"/>
              </a:rPr>
              <a:t>19</a:t>
            </a:r>
            <a:r>
              <a:rPr lang="en-US" sz="1400" b="1" dirty="0" smtClean="0">
                <a:solidFill>
                  <a:srgbClr val="5F82AC"/>
                </a:solidFill>
                <a:latin typeface="+mn-lt"/>
                <a:cs typeface="+mn-cs"/>
              </a:rPr>
              <a:t>th </a:t>
            </a:r>
            <a:endParaRPr lang="en-US" sz="1400" b="1" dirty="0">
              <a:solidFill>
                <a:srgbClr val="5F82AC"/>
              </a:solidFill>
              <a:latin typeface="+mn-lt"/>
              <a:cs typeface="+mn-cs"/>
            </a:endParaRPr>
          </a:p>
        </p:txBody>
      </p:sp>
    </p:spTree>
    <p:extLst>
      <p:ext uri="{BB962C8B-B14F-4D97-AF65-F5344CB8AC3E}">
        <p14:creationId xmlns:p14="http://schemas.microsoft.com/office/powerpoint/2010/main" xmlns="" val="225913485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12</a:t>
            </a:fld>
            <a:endParaRPr lang="en-US" dirty="0"/>
          </a:p>
        </p:txBody>
      </p:sp>
      <p:sp>
        <p:nvSpPr>
          <p:cNvPr id="4" name="Titolo 3"/>
          <p:cNvSpPr>
            <a:spLocks noGrp="1"/>
          </p:cNvSpPr>
          <p:nvPr>
            <p:ph type="title"/>
          </p:nvPr>
        </p:nvSpPr>
        <p:spPr>
          <a:xfrm>
            <a:off x="251520" y="274638"/>
            <a:ext cx="873097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EO </a:t>
            </a:r>
            <a:r>
              <a:rPr lang="en-US" sz="2400" dirty="0">
                <a:solidFill>
                  <a:schemeClr val="accent1"/>
                </a:solidFill>
                <a:effectLst>
                  <a:outerShdw blurRad="38100" dist="38100" dir="2700000" algn="tl">
                    <a:srgbClr val="000000">
                      <a:alpha val="43137"/>
                    </a:srgbClr>
                  </a:outerShdw>
                </a:effectLst>
                <a:latin typeface="Californian FB" pitchFamily="18" charset="0"/>
              </a:rPr>
              <a:t>Solutions based on </a:t>
            </a:r>
            <a:r>
              <a:rPr lang="en-US" sz="2400" dirty="0" smtClean="0">
                <a:solidFill>
                  <a:schemeClr val="accent1"/>
                </a:solidFill>
                <a:effectLst>
                  <a:outerShdw blurRad="38100" dist="38100" dir="2700000" algn="tl">
                    <a:srgbClr val="000000">
                      <a:alpha val="43137"/>
                    </a:srgbClr>
                  </a:outerShdw>
                </a:effectLst>
                <a:latin typeface="Californian FB" pitchFamily="18" charset="0"/>
              </a:rPr>
              <a:t>Microsatellites –</a:t>
            </a:r>
            <a:r>
              <a:rPr lang="en-US" sz="2400" i="1" dirty="0" smtClean="0">
                <a:solidFill>
                  <a:schemeClr val="accent1"/>
                </a:solidFill>
                <a:effectLst>
                  <a:outerShdw blurRad="38100" dist="38100" dir="2700000" algn="tl">
                    <a:srgbClr val="000000">
                      <a:alpha val="43137"/>
                    </a:srgbClr>
                  </a:outerShdw>
                </a:effectLst>
                <a:latin typeface="Californian FB" pitchFamily="18" charset="0"/>
              </a:rPr>
              <a:t> Services &amp; Applications</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43"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47" name="Unità di visualizzazione grafica 46"/>
          <p:cNvSpPr/>
          <p:nvPr/>
        </p:nvSpPr>
        <p:spPr>
          <a:xfrm rot="10800000">
            <a:off x="179512" y="2251218"/>
            <a:ext cx="2736000" cy="2016000"/>
          </a:xfrm>
          <a:prstGeom prst="flowChartDisplay">
            <a:avLst/>
          </a:prstGeom>
          <a:solidFill>
            <a:srgbClr val="F8F8F8"/>
          </a:solidFill>
          <a:ln>
            <a:solidFill>
              <a:srgbClr val="ECCBCA"/>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it-IT" sz="1600">
              <a:latin typeface="Tahoma" pitchFamily="34" charset="0"/>
              <a:ea typeface="Tahoma" pitchFamily="34" charset="0"/>
              <a:cs typeface="Tahoma" pitchFamily="34" charset="0"/>
            </a:endParaRPr>
          </a:p>
        </p:txBody>
      </p:sp>
      <p:sp>
        <p:nvSpPr>
          <p:cNvPr id="48" name="Rettangolo 47"/>
          <p:cNvSpPr/>
          <p:nvPr/>
        </p:nvSpPr>
        <p:spPr>
          <a:xfrm>
            <a:off x="683264" y="2323582"/>
            <a:ext cx="158417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latin typeface="Tahoma" pitchFamily="34" charset="0"/>
                <a:ea typeface="Tahoma" pitchFamily="34" charset="0"/>
                <a:cs typeface="Tahoma" pitchFamily="34" charset="0"/>
              </a:rPr>
              <a:t>AIRBORNE DATA</a:t>
            </a:r>
          </a:p>
        </p:txBody>
      </p:sp>
      <p:pic>
        <p:nvPicPr>
          <p:cNvPr id="5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216" y="2467018"/>
            <a:ext cx="1160688" cy="1080120"/>
          </a:xfrm>
          <a:prstGeom prst="rect">
            <a:avLst/>
          </a:prstGeom>
          <a:noFill/>
          <a:ln w="9525">
            <a:noFill/>
            <a:miter lim="800000"/>
            <a:headEnd/>
            <a:tailEnd/>
          </a:ln>
          <a:effectLst>
            <a:outerShdw blurRad="215900" dist="406400" dir="6180000" sx="43000" sy="43000" rotWithShape="0">
              <a:prstClr val="black">
                <a:alpha val="85000"/>
              </a:prstClr>
            </a:outerShdw>
          </a:effectLst>
        </p:spPr>
      </p:pic>
      <p:pic>
        <p:nvPicPr>
          <p:cNvPr id="5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59116" y="2827058"/>
            <a:ext cx="1368364" cy="937965"/>
          </a:xfrm>
          <a:prstGeom prst="rect">
            <a:avLst/>
          </a:prstGeom>
          <a:noFill/>
          <a:ln w="9525">
            <a:noFill/>
            <a:miter lim="800000"/>
            <a:headEnd/>
            <a:tailEnd/>
          </a:ln>
          <a:effectLst>
            <a:outerShdw blurRad="215900" dist="406400" dir="6180000" sx="43000" sy="43000" rotWithShape="0">
              <a:prstClr val="black">
                <a:alpha val="85000"/>
              </a:prstClr>
            </a:outerShdw>
          </a:effectLst>
        </p:spPr>
      </p:pic>
      <p:pic>
        <p:nvPicPr>
          <p:cNvPr id="57" name="Picture 7" descr="http://www.liftlab.it/it/wp-content/themes/LiftLab/images/imgs/database.png"/>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3213720" y="2718792"/>
            <a:ext cx="1790328" cy="1790328"/>
          </a:xfrm>
          <a:prstGeom prst="rect">
            <a:avLst/>
          </a:prstGeom>
          <a:noFill/>
        </p:spPr>
      </p:pic>
      <p:sp>
        <p:nvSpPr>
          <p:cNvPr id="58" name="Unità di visualizzazione grafica 57"/>
          <p:cNvSpPr/>
          <p:nvPr/>
        </p:nvSpPr>
        <p:spPr>
          <a:xfrm rot="10800000" flipH="1">
            <a:off x="6228488" y="2251218"/>
            <a:ext cx="2736000" cy="2016000"/>
          </a:xfrm>
          <a:prstGeom prst="flowChartDisplay">
            <a:avLst/>
          </a:prstGeom>
          <a:solidFill>
            <a:srgbClr val="F8F8F8"/>
          </a:solidFill>
          <a:ln>
            <a:solidFill>
              <a:srgbClr val="DEE9C9"/>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it-IT" sz="1600">
              <a:latin typeface="Tahoma" pitchFamily="34" charset="0"/>
              <a:ea typeface="Tahoma" pitchFamily="34" charset="0"/>
              <a:cs typeface="Tahoma" pitchFamily="34" charset="0"/>
            </a:endParaRPr>
          </a:p>
        </p:txBody>
      </p:sp>
      <p:sp>
        <p:nvSpPr>
          <p:cNvPr id="59" name="Unità di visualizzazione grafica 58"/>
          <p:cNvSpPr/>
          <p:nvPr/>
        </p:nvSpPr>
        <p:spPr>
          <a:xfrm rot="16200000">
            <a:off x="3653697" y="-71062"/>
            <a:ext cx="1872206" cy="3636000"/>
          </a:xfrm>
          <a:prstGeom prst="flowChartDisplay">
            <a:avLst/>
          </a:prstGeom>
          <a:solidFill>
            <a:srgbClr val="F8F8F8"/>
          </a:solidFill>
          <a:ln>
            <a:solidFill>
              <a:srgbClr val="D4E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600">
              <a:solidFill>
                <a:schemeClr val="tx1"/>
              </a:solidFill>
              <a:latin typeface="Tahoma" pitchFamily="34" charset="0"/>
              <a:ea typeface="Tahoma" pitchFamily="34" charset="0"/>
              <a:cs typeface="Tahoma" pitchFamily="34" charset="0"/>
            </a:endParaRPr>
          </a:p>
        </p:txBody>
      </p:sp>
      <p:sp>
        <p:nvSpPr>
          <p:cNvPr id="60" name="Rettangolo 59"/>
          <p:cNvSpPr/>
          <p:nvPr/>
        </p:nvSpPr>
        <p:spPr bwMode="auto">
          <a:xfrm>
            <a:off x="251520" y="4473117"/>
            <a:ext cx="2736000" cy="1881208"/>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00" b="1" noProof="1">
              <a:solidFill>
                <a:schemeClr val="accent2">
                  <a:lumMod val="75000"/>
                </a:schemeClr>
              </a:solidFill>
              <a:latin typeface="Tahoma" pitchFamily="34" charset="0"/>
              <a:ea typeface="Tahoma" pitchFamily="34" charset="0"/>
              <a:cs typeface="Tahoma" pitchFamily="34" charset="0"/>
            </a:endParaRPr>
          </a:p>
        </p:txBody>
      </p:sp>
      <p:sp>
        <p:nvSpPr>
          <p:cNvPr id="61" name="Rettangolo 60"/>
          <p:cNvSpPr/>
          <p:nvPr/>
        </p:nvSpPr>
        <p:spPr>
          <a:xfrm>
            <a:off x="395536" y="4570673"/>
            <a:ext cx="2592288" cy="1523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76213" indent="-176213"/>
            <a:r>
              <a:rPr lang="en-US" sz="1100" b="1" dirty="0" smtClean="0">
                <a:solidFill>
                  <a:schemeClr val="accent2">
                    <a:lumMod val="75000"/>
                  </a:schemeClr>
                </a:solidFill>
                <a:latin typeface="Tahoma" pitchFamily="34" charset="0"/>
                <a:ea typeface="Tahoma" pitchFamily="34" charset="0"/>
                <a:cs typeface="Tahoma" pitchFamily="34" charset="0"/>
              </a:rPr>
              <a:t>LAND MONITORING</a:t>
            </a:r>
            <a:endParaRPr lang="en-US" sz="1050" dirty="0" smtClean="0">
              <a:solidFill>
                <a:schemeClr val="accent2">
                  <a:lumMod val="75000"/>
                </a:schemeClr>
              </a:solidFill>
              <a:latin typeface="Tahoma" pitchFamily="34" charset="0"/>
              <a:ea typeface="Tahoma" pitchFamily="34" charset="0"/>
              <a:cs typeface="Tahoma" pitchFamily="34" charset="0"/>
            </a:endParaRP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Volcanos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Fires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Earthquakes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Coal mines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Agriculture (water stress, evapotranspiration, growth trend)</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Wastes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Archeology</a:t>
            </a:r>
            <a:endParaRPr lang="en-US" sz="1100" dirty="0" smtClean="0">
              <a:solidFill>
                <a:schemeClr val="accent2">
                  <a:lumMod val="75000"/>
                </a:schemeClr>
              </a:solidFill>
              <a:latin typeface="Tahoma" pitchFamily="34" charset="0"/>
              <a:ea typeface="Tahoma" pitchFamily="34" charset="0"/>
              <a:cs typeface="Tahoma" pitchFamily="34" charset="0"/>
            </a:endParaRPr>
          </a:p>
        </p:txBody>
      </p:sp>
      <p:sp>
        <p:nvSpPr>
          <p:cNvPr id="62" name="Rettangolo 61"/>
          <p:cNvSpPr/>
          <p:nvPr/>
        </p:nvSpPr>
        <p:spPr bwMode="auto">
          <a:xfrm>
            <a:off x="3204152" y="4473116"/>
            <a:ext cx="2736000" cy="2016224"/>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00" b="1" noProof="1">
              <a:solidFill>
                <a:schemeClr val="tx1">
                  <a:lumMod val="95000"/>
                  <a:lumOff val="5000"/>
                </a:schemeClr>
              </a:solidFill>
              <a:latin typeface="Tahoma" pitchFamily="34" charset="0"/>
              <a:ea typeface="Tahoma" pitchFamily="34" charset="0"/>
              <a:cs typeface="Tahoma" pitchFamily="34" charset="0"/>
            </a:endParaRPr>
          </a:p>
        </p:txBody>
      </p:sp>
      <p:sp>
        <p:nvSpPr>
          <p:cNvPr id="63" name="Rettangolo 62"/>
          <p:cNvSpPr/>
          <p:nvPr/>
        </p:nvSpPr>
        <p:spPr>
          <a:xfrm>
            <a:off x="3348167" y="4570673"/>
            <a:ext cx="2448273" cy="169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76213" indent="-176213"/>
            <a:r>
              <a:rPr lang="en-US" sz="1100" b="1" dirty="0" smtClean="0">
                <a:solidFill>
                  <a:schemeClr val="accent2">
                    <a:lumMod val="75000"/>
                  </a:schemeClr>
                </a:solidFill>
                <a:latin typeface="Tahoma" pitchFamily="34" charset="0"/>
                <a:ea typeface="Tahoma" pitchFamily="34" charset="0"/>
                <a:cs typeface="Tahoma" pitchFamily="34" charset="0"/>
              </a:rPr>
              <a:t>HEALTH AND HAZARDS</a:t>
            </a:r>
            <a:endParaRPr lang="en-US" sz="1050" dirty="0" smtClean="0">
              <a:solidFill>
                <a:schemeClr val="accent2">
                  <a:lumMod val="75000"/>
                </a:schemeClr>
              </a:solidFill>
              <a:latin typeface="Tahoma" pitchFamily="34" charset="0"/>
              <a:ea typeface="Tahoma" pitchFamily="34" charset="0"/>
              <a:cs typeface="Tahoma" pitchFamily="34" charset="0"/>
            </a:endParaRP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Urban Heat Island</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Industrial risks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Oil spill</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Coastal inundations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Diseases</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Asbestos-cement detection</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Energy efficiency</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CO2 monitoring</a:t>
            </a:r>
          </a:p>
          <a:p>
            <a:pPr marL="176213" indent="-176213">
              <a:buFont typeface="Arial" pitchFamily="34" charset="0"/>
              <a:buChar char="•"/>
            </a:pPr>
            <a:r>
              <a:rPr lang="it-IT" sz="1100" noProof="1" smtClean="0">
                <a:solidFill>
                  <a:schemeClr val="accent2">
                    <a:lumMod val="75000"/>
                  </a:schemeClr>
                </a:solidFill>
                <a:latin typeface="Tahoma" pitchFamily="34" charset="0"/>
                <a:ea typeface="Tahoma" pitchFamily="34" charset="0"/>
                <a:cs typeface="Tahoma" pitchFamily="34" charset="0"/>
              </a:rPr>
              <a:t>Albedo</a:t>
            </a:r>
            <a:endParaRPr lang="en-US" sz="1100" noProof="1" smtClean="0">
              <a:solidFill>
                <a:schemeClr val="accent2">
                  <a:lumMod val="75000"/>
                </a:schemeClr>
              </a:solidFill>
              <a:latin typeface="Tahoma" pitchFamily="34" charset="0"/>
              <a:ea typeface="Tahoma" pitchFamily="34" charset="0"/>
              <a:cs typeface="Tahoma" pitchFamily="34" charset="0"/>
            </a:endParaRPr>
          </a:p>
        </p:txBody>
      </p:sp>
      <p:sp>
        <p:nvSpPr>
          <p:cNvPr id="64" name="Rettangolo 63"/>
          <p:cNvSpPr/>
          <p:nvPr/>
        </p:nvSpPr>
        <p:spPr bwMode="auto">
          <a:xfrm>
            <a:off x="6156480" y="4473116"/>
            <a:ext cx="2736000" cy="1431159"/>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00" b="1" noProof="1">
              <a:solidFill>
                <a:schemeClr val="accent2">
                  <a:lumMod val="75000"/>
                </a:schemeClr>
              </a:solidFill>
              <a:latin typeface="Tahoma" pitchFamily="34" charset="0"/>
              <a:ea typeface="Tahoma" pitchFamily="34" charset="0"/>
              <a:cs typeface="Tahoma" pitchFamily="34" charset="0"/>
            </a:endParaRPr>
          </a:p>
        </p:txBody>
      </p:sp>
      <p:sp>
        <p:nvSpPr>
          <p:cNvPr id="65" name="Rettangolo 64"/>
          <p:cNvSpPr/>
          <p:nvPr/>
        </p:nvSpPr>
        <p:spPr>
          <a:xfrm>
            <a:off x="6300496" y="4570673"/>
            <a:ext cx="2520280" cy="1184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76213" indent="-176213"/>
            <a:r>
              <a:rPr lang="en-US" sz="1100" b="1" dirty="0" smtClean="0">
                <a:solidFill>
                  <a:schemeClr val="accent2">
                    <a:lumMod val="75000"/>
                  </a:schemeClr>
                </a:solidFill>
                <a:latin typeface="Tahoma" pitchFamily="34" charset="0"/>
                <a:ea typeface="Tahoma" pitchFamily="34" charset="0"/>
                <a:cs typeface="Tahoma" pitchFamily="34" charset="0"/>
              </a:rPr>
              <a:t>SECURITY AND SURVEILLANCE</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Border security</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Object Detection and Recognition</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Minefields and landmines detection</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Industrial and power plant monitoring</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Homeland Security</a:t>
            </a:r>
          </a:p>
          <a:p>
            <a:pPr marL="176213" indent="-176213">
              <a:buFont typeface="Arial" pitchFamily="34" charset="0"/>
              <a:buChar char="•"/>
            </a:pPr>
            <a:r>
              <a:rPr lang="en-US" sz="1100" noProof="1" smtClean="0">
                <a:solidFill>
                  <a:schemeClr val="accent2">
                    <a:lumMod val="75000"/>
                  </a:schemeClr>
                </a:solidFill>
                <a:latin typeface="Tahoma" pitchFamily="34" charset="0"/>
                <a:ea typeface="Tahoma" pitchFamily="34" charset="0"/>
                <a:cs typeface="Tahoma" pitchFamily="34" charset="0"/>
              </a:rPr>
              <a:t>Long range surveillance</a:t>
            </a:r>
          </a:p>
        </p:txBody>
      </p:sp>
      <p:pic>
        <p:nvPicPr>
          <p:cNvPr id="66" name="Picture 19" descr="quickbir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282243">
            <a:off x="3701102" y="1178830"/>
            <a:ext cx="1379707" cy="1043716"/>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1" descr="satellite_geoeye-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79317" y="1257667"/>
            <a:ext cx="792163" cy="849312"/>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xmlns="">
                  <a14:imgLayer r:embed="rId9">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183648" y="1112155"/>
            <a:ext cx="562775" cy="56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xmlns="">
                  <a14:imgLayer r:embed="rId9">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773001" y="1184163"/>
            <a:ext cx="562775" cy="56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xmlns="">
                  <a14:imgLayer r:embed="rId9">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412961" y="1616211"/>
            <a:ext cx="562775" cy="56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 name="Rettangolo 70"/>
          <p:cNvSpPr/>
          <p:nvPr/>
        </p:nvSpPr>
        <p:spPr>
          <a:xfrm>
            <a:off x="3671480" y="2323582"/>
            <a:ext cx="18002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1">
                    <a:lumMod val="75000"/>
                  </a:schemeClr>
                </a:solidFill>
                <a:latin typeface="Tahoma" pitchFamily="34" charset="0"/>
                <a:ea typeface="Tahoma" pitchFamily="34" charset="0"/>
                <a:cs typeface="Tahoma" pitchFamily="34" charset="0"/>
              </a:rPr>
              <a:t>SPACE DATA</a:t>
            </a:r>
            <a:endParaRPr lang="en-US" sz="1100" dirty="0" smtClean="0">
              <a:solidFill>
                <a:schemeClr val="accent1">
                  <a:lumMod val="75000"/>
                </a:schemeClr>
              </a:solidFill>
              <a:latin typeface="Tahoma" pitchFamily="34" charset="0"/>
              <a:ea typeface="Tahoma" pitchFamily="34" charset="0"/>
              <a:cs typeface="Tahoma" pitchFamily="34" charset="0"/>
            </a:endParaRPr>
          </a:p>
        </p:txBody>
      </p:sp>
      <p:pic>
        <p:nvPicPr>
          <p:cNvPr id="72"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744145" y="2651744"/>
            <a:ext cx="1076327" cy="895394"/>
          </a:xfrm>
          <a:prstGeom prst="rect">
            <a:avLst/>
          </a:prstGeom>
          <a:ln>
            <a:noFill/>
          </a:ln>
          <a:effectLst>
            <a:outerShdw blurRad="190500" algn="tl" rotWithShape="0">
              <a:schemeClr val="bg1">
                <a:lumMod val="65000"/>
                <a:alpha val="7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3"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236296" y="3331114"/>
            <a:ext cx="1102929" cy="826132"/>
          </a:xfrm>
          <a:prstGeom prst="rect">
            <a:avLst/>
          </a:prstGeom>
          <a:ln>
            <a:noFill/>
          </a:ln>
          <a:effectLst>
            <a:outerShdw blurRad="190500" algn="tl" rotWithShape="0">
              <a:schemeClr val="bg1">
                <a:lumMod val="65000"/>
                <a:alpha val="7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3"/>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660232" y="2792781"/>
            <a:ext cx="842225" cy="898373"/>
          </a:xfrm>
          <a:prstGeom prst="rect">
            <a:avLst/>
          </a:prstGeom>
          <a:ln>
            <a:noFill/>
          </a:ln>
          <a:effectLst>
            <a:outerShdw blurRad="190500" algn="tl" rotWithShape="0">
              <a:schemeClr val="bg1">
                <a:lumMod val="65000"/>
                <a:alpha val="7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5" name="Rettangolo 74"/>
          <p:cNvSpPr/>
          <p:nvPr/>
        </p:nvSpPr>
        <p:spPr>
          <a:xfrm flipH="1">
            <a:off x="6876256" y="2323582"/>
            <a:ext cx="158417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3">
                    <a:lumMod val="75000"/>
                  </a:schemeClr>
                </a:solidFill>
                <a:latin typeface="Tahoma" pitchFamily="34" charset="0"/>
                <a:ea typeface="Tahoma" pitchFamily="34" charset="0"/>
                <a:cs typeface="Tahoma" pitchFamily="34" charset="0"/>
              </a:rPr>
              <a:t>IN-SITU DATA</a:t>
            </a:r>
          </a:p>
        </p:txBody>
      </p:sp>
      <p:sp>
        <p:nvSpPr>
          <p:cNvPr id="76" name="Rettangolo 75"/>
          <p:cNvSpPr/>
          <p:nvPr/>
        </p:nvSpPr>
        <p:spPr>
          <a:xfrm>
            <a:off x="3697524" y="3022830"/>
            <a:ext cx="792088" cy="1269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175" indent="-3175" algn="ctr">
              <a:lnSpc>
                <a:spcPts val="3300"/>
              </a:lnSpc>
            </a:pPr>
            <a:r>
              <a:rPr lang="en-US" sz="1400" b="1" cap="all" dirty="0" smtClean="0">
                <a:ln w="0"/>
                <a:solidFill>
                  <a:schemeClr val="tx2"/>
                </a:solidFill>
                <a:effectLst/>
                <a:latin typeface="Tahoma" pitchFamily="34" charset="0"/>
                <a:ea typeface="Tahoma" pitchFamily="34" charset="0"/>
                <a:cs typeface="Tahoma" pitchFamily="34" charset="0"/>
              </a:rPr>
              <a:t>DATA FUSION CENTRE</a:t>
            </a:r>
            <a:endParaRPr lang="en-US" sz="1200" b="1" cap="all" dirty="0" smtClean="0">
              <a:ln w="0"/>
              <a:solidFill>
                <a:schemeClr val="tx2"/>
              </a:solidFill>
              <a:effectLst/>
              <a:latin typeface="Tahoma" pitchFamily="34" charset="0"/>
              <a:ea typeface="Tahoma" pitchFamily="34" charset="0"/>
              <a:cs typeface="Tahoma" pitchFamily="34" charset="0"/>
            </a:endParaRPr>
          </a:p>
        </p:txBody>
      </p:sp>
      <p:sp>
        <p:nvSpPr>
          <p:cNvPr id="77" name="Rettangolo 76"/>
          <p:cNvSpPr/>
          <p:nvPr/>
        </p:nvSpPr>
        <p:spPr>
          <a:xfrm>
            <a:off x="3095416" y="1026858"/>
            <a:ext cx="1008112"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050" dirty="0" smtClean="0">
                <a:solidFill>
                  <a:schemeClr val="accent1">
                    <a:lumMod val="75000"/>
                  </a:schemeClr>
                </a:solidFill>
                <a:latin typeface="Tahoma" pitchFamily="34" charset="0"/>
                <a:ea typeface="Tahoma" pitchFamily="34" charset="0"/>
                <a:cs typeface="Tahoma" pitchFamily="34" charset="0"/>
              </a:rPr>
              <a:t>Satellites</a:t>
            </a:r>
            <a:endParaRPr lang="en-US" sz="1000" dirty="0" smtClean="0">
              <a:solidFill>
                <a:schemeClr val="accent1">
                  <a:lumMod val="75000"/>
                </a:schemeClr>
              </a:solidFill>
              <a:latin typeface="Tahoma" pitchFamily="34" charset="0"/>
              <a:ea typeface="Tahoma" pitchFamily="34" charset="0"/>
              <a:cs typeface="Tahoma" pitchFamily="34" charset="0"/>
            </a:endParaRPr>
          </a:p>
        </p:txBody>
      </p:sp>
      <p:sp>
        <p:nvSpPr>
          <p:cNvPr id="78" name="Rettangolo 77"/>
          <p:cNvSpPr/>
          <p:nvPr/>
        </p:nvSpPr>
        <p:spPr>
          <a:xfrm>
            <a:off x="5255656" y="1026858"/>
            <a:ext cx="1008112"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050" dirty="0" smtClean="0">
                <a:solidFill>
                  <a:schemeClr val="accent1">
                    <a:lumMod val="75000"/>
                  </a:schemeClr>
                </a:solidFill>
                <a:latin typeface="Tahoma" pitchFamily="34" charset="0"/>
                <a:ea typeface="Tahoma" pitchFamily="34" charset="0"/>
                <a:cs typeface="Tahoma" pitchFamily="34" charset="0"/>
              </a:rPr>
              <a:t>Microsatellites</a:t>
            </a:r>
            <a:endParaRPr lang="en-US" sz="1000" dirty="0" smtClean="0">
              <a:solidFill>
                <a:schemeClr val="accent1">
                  <a:lumMod val="75000"/>
                </a:schemeClr>
              </a:solidFill>
              <a:latin typeface="Tahoma" pitchFamily="34" charset="0"/>
              <a:ea typeface="Tahoma" pitchFamily="34" charset="0"/>
              <a:cs typeface="Tahoma" pitchFamily="34" charset="0"/>
            </a:endParaRPr>
          </a:p>
        </p:txBody>
      </p:sp>
      <p:grpSp>
        <p:nvGrpSpPr>
          <p:cNvPr id="79" name="Gruppo 78"/>
          <p:cNvGrpSpPr/>
          <p:nvPr/>
        </p:nvGrpSpPr>
        <p:grpSpPr>
          <a:xfrm>
            <a:off x="5004048" y="2827058"/>
            <a:ext cx="639779" cy="1584176"/>
            <a:chOff x="5047651" y="3200096"/>
            <a:chExt cx="388445" cy="1093000"/>
          </a:xfrm>
        </p:grpSpPr>
        <p:pic>
          <p:nvPicPr>
            <p:cNvPr id="80" name="Picture 4"/>
            <p:cNvPicPr>
              <a:picLocks noChangeAspect="1" noChangeArrowheads="1"/>
            </p:cNvPicPr>
            <p:nvPr/>
          </p:nvPicPr>
          <p:blipFill>
            <a:blip r:embed="rId13" cstate="print"/>
            <a:srcRect r="4393" b="1730"/>
            <a:stretch>
              <a:fillRect/>
            </a:stretch>
          </p:blipFill>
          <p:spPr bwMode="auto">
            <a:xfrm>
              <a:off x="5055419" y="3848168"/>
              <a:ext cx="372908" cy="444928"/>
            </a:xfrm>
            <a:prstGeom prst="rect">
              <a:avLst/>
            </a:prstGeom>
            <a:noFill/>
            <a:ln w="9525">
              <a:solidFill>
                <a:schemeClr val="bg1">
                  <a:lumMod val="65000"/>
                </a:schemeClr>
              </a:solidFill>
              <a:miter lim="800000"/>
              <a:headEnd/>
              <a:tailEnd/>
            </a:ln>
            <a:scene3d>
              <a:camera prst="isometricTopUp"/>
              <a:lightRig rig="threePt" dir="t"/>
            </a:scene3d>
          </p:spPr>
        </p:pic>
        <p:pic>
          <p:nvPicPr>
            <p:cNvPr id="81" name="Picture 3"/>
            <p:cNvPicPr>
              <a:picLocks noChangeAspect="1" noChangeArrowheads="1"/>
            </p:cNvPicPr>
            <p:nvPr/>
          </p:nvPicPr>
          <p:blipFill>
            <a:blip r:embed="rId14" cstate="print"/>
            <a:srcRect l="-1199" r="8503" b="-511"/>
            <a:stretch>
              <a:fillRect/>
            </a:stretch>
          </p:blipFill>
          <p:spPr bwMode="auto">
            <a:xfrm>
              <a:off x="5060270" y="3632144"/>
              <a:ext cx="363209" cy="444928"/>
            </a:xfrm>
            <a:prstGeom prst="rect">
              <a:avLst/>
            </a:prstGeom>
            <a:noFill/>
            <a:ln w="9525">
              <a:solidFill>
                <a:schemeClr val="bg1">
                  <a:lumMod val="65000"/>
                </a:schemeClr>
              </a:solidFill>
              <a:miter lim="800000"/>
              <a:headEnd/>
              <a:tailEnd/>
            </a:ln>
            <a:scene3d>
              <a:camera prst="isometricTopUp"/>
              <a:lightRig rig="threePt" dir="t"/>
            </a:scene3d>
          </p:spPr>
        </p:pic>
        <p:pic>
          <p:nvPicPr>
            <p:cNvPr id="82" name="Picture 5"/>
            <p:cNvPicPr>
              <a:picLocks noChangeAspect="1" noChangeArrowheads="1"/>
            </p:cNvPicPr>
            <p:nvPr/>
          </p:nvPicPr>
          <p:blipFill>
            <a:blip r:embed="rId15" cstate="print"/>
            <a:srcRect r="-513" b="649"/>
            <a:stretch>
              <a:fillRect/>
            </a:stretch>
          </p:blipFill>
          <p:spPr bwMode="auto">
            <a:xfrm>
              <a:off x="5047651" y="3416120"/>
              <a:ext cx="388445" cy="444928"/>
            </a:xfrm>
            <a:prstGeom prst="rect">
              <a:avLst/>
            </a:prstGeom>
            <a:noFill/>
            <a:ln w="9525">
              <a:solidFill>
                <a:schemeClr val="bg1">
                  <a:lumMod val="65000"/>
                </a:schemeClr>
              </a:solidFill>
              <a:miter lim="800000"/>
              <a:headEnd/>
              <a:tailEnd/>
            </a:ln>
            <a:scene3d>
              <a:camera prst="isometricTopUp"/>
              <a:lightRig rig="threePt" dir="t"/>
            </a:scene3d>
          </p:spPr>
        </p:pic>
        <p:pic>
          <p:nvPicPr>
            <p:cNvPr id="83" name="Picture 4"/>
            <p:cNvPicPr>
              <a:picLocks noChangeAspect="1" noChangeArrowheads="1"/>
            </p:cNvPicPr>
            <p:nvPr/>
          </p:nvPicPr>
          <p:blipFill>
            <a:blip r:embed="rId16" cstate="print"/>
            <a:srcRect l="2847" r="28836" b="6045"/>
            <a:stretch>
              <a:fillRect/>
            </a:stretch>
          </p:blipFill>
          <p:spPr bwMode="auto">
            <a:xfrm>
              <a:off x="5080448" y="3200096"/>
              <a:ext cx="322852" cy="444928"/>
            </a:xfrm>
            <a:prstGeom prst="rect">
              <a:avLst/>
            </a:prstGeom>
            <a:noFill/>
            <a:ln w="9525">
              <a:solidFill>
                <a:schemeClr val="bg1">
                  <a:lumMod val="65000"/>
                </a:schemeClr>
              </a:solidFill>
              <a:miter lim="800000"/>
              <a:headEnd/>
              <a:tailEnd/>
            </a:ln>
            <a:scene3d>
              <a:camera prst="isometricTopUp"/>
              <a:lightRig rig="threePt" dir="t"/>
            </a:scene3d>
          </p:spPr>
        </p:pic>
      </p:grpSp>
    </p:spTree>
    <p:extLst>
      <p:ext uri="{BB962C8B-B14F-4D97-AF65-F5344CB8AC3E}">
        <p14:creationId xmlns:p14="http://schemas.microsoft.com/office/powerpoint/2010/main" xmlns="" val="358611897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19800" y="4951413"/>
            <a:ext cx="3048000" cy="1754187"/>
          </a:xfrm>
          <a:prstGeom prst="rect">
            <a:avLst/>
          </a:prstGeom>
          <a:solidFill>
            <a:schemeClr val="bg1"/>
          </a:solidFill>
        </p:spPr>
        <p:txBody>
          <a:bodyPr>
            <a:spAutoFit/>
          </a:bodyPr>
          <a:lstStyle/>
          <a:p>
            <a:pPr algn="r" fontAlgn="auto">
              <a:spcBef>
                <a:spcPts val="0"/>
              </a:spcBef>
              <a:spcAft>
                <a:spcPts val="0"/>
              </a:spcAft>
              <a:defRPr/>
            </a:pPr>
            <a:endParaRPr lang="it-IT" dirty="0">
              <a:latin typeface="+mj-lt"/>
              <a:cs typeface="Arial" pitchFamily="34" charset="0"/>
            </a:endParaRPr>
          </a:p>
          <a:p>
            <a:pPr algn="r" fontAlgn="auto">
              <a:spcBef>
                <a:spcPts val="0"/>
              </a:spcBef>
              <a:spcAft>
                <a:spcPts val="0"/>
              </a:spcAft>
              <a:defRPr/>
            </a:pPr>
            <a:endParaRPr lang="it-IT" b="1" dirty="0">
              <a:latin typeface="+mj-lt"/>
              <a:cs typeface="Arial" pitchFamily="34" charset="0"/>
            </a:endParaRPr>
          </a:p>
          <a:p>
            <a:pPr algn="r" fontAlgn="auto">
              <a:spcBef>
                <a:spcPts val="0"/>
              </a:spcBef>
              <a:spcAft>
                <a:spcPts val="0"/>
              </a:spcAft>
              <a:defRPr/>
            </a:pPr>
            <a:r>
              <a:rPr lang="it-IT" b="1" dirty="0">
                <a:latin typeface="+mj-lt"/>
                <a:cs typeface="Arial" pitchFamily="34" charset="0"/>
              </a:rPr>
              <a:t>SITAEL</a:t>
            </a:r>
            <a:r>
              <a:rPr lang="it-IT" dirty="0">
                <a:latin typeface="+mj-lt"/>
                <a:cs typeface="Arial" pitchFamily="34" charset="0"/>
              </a:rPr>
              <a:t> S.p.A.</a:t>
            </a:r>
          </a:p>
          <a:p>
            <a:pPr algn="r" fontAlgn="auto">
              <a:spcBef>
                <a:spcPts val="0"/>
              </a:spcBef>
              <a:spcAft>
                <a:spcPts val="0"/>
              </a:spcAft>
              <a:defRPr/>
            </a:pPr>
            <a:r>
              <a:rPr lang="it-IT" sz="1200" dirty="0">
                <a:latin typeface="+mj-lt"/>
                <a:cs typeface="Arial" pitchFamily="34" charset="0"/>
              </a:rPr>
              <a:t>S. P. 231, KM. </a:t>
            </a:r>
            <a:r>
              <a:rPr lang="it-IT" sz="1200" dirty="0" smtClean="0">
                <a:latin typeface="+mj-lt"/>
                <a:cs typeface="Arial" pitchFamily="34" charset="0"/>
              </a:rPr>
              <a:t>1+300 </a:t>
            </a:r>
            <a:r>
              <a:rPr lang="it-IT" sz="1200" dirty="0">
                <a:latin typeface="+mj-lt"/>
                <a:cs typeface="Arial" pitchFamily="34" charset="0"/>
              </a:rPr>
              <a:t>- 70026 Modugno (</a:t>
            </a:r>
            <a:r>
              <a:rPr lang="it-IT" sz="1200" dirty="0" err="1">
                <a:latin typeface="+mj-lt"/>
                <a:cs typeface="Arial" pitchFamily="34" charset="0"/>
              </a:rPr>
              <a:t>BA</a:t>
            </a:r>
            <a:r>
              <a:rPr lang="it-IT" sz="1200" dirty="0">
                <a:latin typeface="+mj-lt"/>
                <a:cs typeface="Arial" pitchFamily="34" charset="0"/>
              </a:rPr>
              <a:t>)</a:t>
            </a:r>
          </a:p>
          <a:p>
            <a:pPr algn="r" fontAlgn="auto">
              <a:spcBef>
                <a:spcPts val="0"/>
              </a:spcBef>
              <a:spcAft>
                <a:spcPts val="0"/>
              </a:spcAft>
              <a:defRPr/>
            </a:pPr>
            <a:r>
              <a:rPr lang="it-IT" sz="1200" dirty="0">
                <a:latin typeface="+mj-lt"/>
                <a:cs typeface="Arial" pitchFamily="34" charset="0"/>
              </a:rPr>
              <a:t>Via Livornese 1019 - 56122 Pisa (PI)</a:t>
            </a:r>
          </a:p>
          <a:p>
            <a:pPr algn="r" fontAlgn="auto">
              <a:spcBef>
                <a:spcPts val="0"/>
              </a:spcBef>
              <a:spcAft>
                <a:spcPts val="0"/>
              </a:spcAft>
              <a:defRPr/>
            </a:pPr>
            <a:r>
              <a:rPr lang="it-IT" sz="1400" dirty="0" err="1">
                <a:latin typeface="+mj-lt"/>
                <a:cs typeface="Arial" pitchFamily="34" charset="0"/>
              </a:rPr>
              <a:t>ITALY</a:t>
            </a:r>
            <a:endParaRPr lang="it-IT" sz="1400" dirty="0">
              <a:latin typeface="+mj-lt"/>
              <a:cs typeface="Arial" pitchFamily="34" charset="0"/>
            </a:endParaRPr>
          </a:p>
          <a:p>
            <a:pPr algn="r" fontAlgn="auto">
              <a:spcBef>
                <a:spcPts val="0"/>
              </a:spcBef>
              <a:spcAft>
                <a:spcPts val="0"/>
              </a:spcAft>
              <a:defRPr/>
            </a:pPr>
            <a:r>
              <a:rPr lang="it-IT" sz="1600" b="1" dirty="0" err="1">
                <a:latin typeface="+mj-lt"/>
                <a:cs typeface="Arial" pitchFamily="34" charset="0"/>
                <a:hlinkClick r:id="rId2"/>
              </a:rPr>
              <a:t>www.sitael.com</a:t>
            </a:r>
            <a:r>
              <a:rPr lang="it-IT" sz="1600" b="1" dirty="0">
                <a:latin typeface="+mj-lt"/>
                <a:cs typeface="Arial" pitchFamily="34" charset="0"/>
              </a:rPr>
              <a:t> </a:t>
            </a:r>
          </a:p>
        </p:txBody>
      </p:sp>
      <p:sp>
        <p:nvSpPr>
          <p:cNvPr id="4" name="Rettangolo 3"/>
          <p:cNvSpPr/>
          <p:nvPr/>
        </p:nvSpPr>
        <p:spPr>
          <a:xfrm>
            <a:off x="6150536" y="1752600"/>
            <a:ext cx="2830828" cy="707886"/>
          </a:xfrm>
          <a:prstGeom prst="rect">
            <a:avLst/>
          </a:prstGeom>
        </p:spPr>
        <p:txBody>
          <a:bodyPr wrap="square">
            <a:spAutoFit/>
          </a:bodyPr>
          <a:lstStyle/>
          <a:p>
            <a:pPr algn="ctr">
              <a:defRPr/>
            </a:pPr>
            <a:r>
              <a:rPr lang="en-GB" sz="2000" b="1" i="1" dirty="0">
                <a:solidFill>
                  <a:schemeClr val="tx2"/>
                </a:solidFill>
                <a:effectLst>
                  <a:outerShdw blurRad="38100" dist="38100" dir="2700000" algn="tl">
                    <a:srgbClr val="C0C0C0"/>
                  </a:outerShdw>
                </a:effectLst>
                <a:latin typeface="Arial" pitchFamily="34" charset="0"/>
                <a:cs typeface="Arial" pitchFamily="34" charset="0"/>
              </a:rPr>
              <a:t>Thank you for your attention! </a:t>
            </a:r>
          </a:p>
        </p:txBody>
      </p:sp>
      <p:sp>
        <p:nvSpPr>
          <p:cNvPr id="5" name="Text Box 7"/>
          <p:cNvSpPr txBox="1">
            <a:spLocks noChangeArrowheads="1"/>
          </p:cNvSpPr>
          <p:nvPr/>
        </p:nvSpPr>
        <p:spPr bwMode="auto">
          <a:xfrm>
            <a:off x="6162675" y="3818132"/>
            <a:ext cx="2819400"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eaLnBrk="1" hangingPunct="1">
              <a:lnSpc>
                <a:spcPct val="100000"/>
              </a:lnSpc>
              <a:spcBef>
                <a:spcPct val="0"/>
              </a:spcBef>
            </a:pPr>
            <a:endParaRPr lang="en-US" sz="1400" dirty="0">
              <a:solidFill>
                <a:schemeClr val="tx1"/>
              </a:solidFill>
              <a:latin typeface="+mj-lt"/>
              <a:cs typeface="Arial" pitchFamily="34" charset="0"/>
            </a:endParaRPr>
          </a:p>
          <a:p>
            <a:pPr algn="r" eaLnBrk="1" hangingPunct="1"/>
            <a:r>
              <a:rPr lang="en-US" sz="1400" dirty="0">
                <a:solidFill>
                  <a:schemeClr val="tx1"/>
                </a:solidFill>
                <a:latin typeface="+mj-lt"/>
                <a:cs typeface="Arial" pitchFamily="34" charset="0"/>
              </a:rPr>
              <a:t>phone: </a:t>
            </a:r>
            <a:r>
              <a:rPr lang="en-US" sz="1400" dirty="0" smtClean="0">
                <a:solidFill>
                  <a:schemeClr val="tx1"/>
                </a:solidFill>
                <a:latin typeface="+mj-lt"/>
                <a:cs typeface="Arial" pitchFamily="34" charset="0"/>
              </a:rPr>
              <a:t>+39 </a:t>
            </a:r>
            <a:r>
              <a:rPr lang="en-US" sz="1400" dirty="0">
                <a:solidFill>
                  <a:schemeClr val="tx1"/>
                </a:solidFill>
                <a:latin typeface="+mj-lt"/>
                <a:cs typeface="Arial" pitchFamily="34" charset="0"/>
              </a:rPr>
              <a:t>080 </a:t>
            </a:r>
            <a:r>
              <a:rPr lang="en-US" sz="1400" dirty="0" smtClean="0">
                <a:solidFill>
                  <a:schemeClr val="tx1"/>
                </a:solidFill>
                <a:latin typeface="+mj-lt"/>
                <a:cs typeface="Arial" pitchFamily="34" charset="0"/>
              </a:rPr>
              <a:t>53 21 796</a:t>
            </a:r>
          </a:p>
          <a:p>
            <a:pPr algn="r" eaLnBrk="1" hangingPunct="1"/>
            <a:r>
              <a:rPr lang="en-US" sz="1400" dirty="0">
                <a:solidFill>
                  <a:schemeClr val="tx1"/>
                </a:solidFill>
                <a:latin typeface="+mj-lt"/>
                <a:cs typeface="Arial" pitchFamily="34" charset="0"/>
              </a:rPr>
              <a:t>Fax</a:t>
            </a:r>
            <a:r>
              <a:rPr lang="en-US" sz="1400" dirty="0" smtClean="0">
                <a:solidFill>
                  <a:schemeClr val="tx1"/>
                </a:solidFill>
                <a:latin typeface="+mj-lt"/>
                <a:cs typeface="Arial" pitchFamily="34" charset="0"/>
              </a:rPr>
              <a:t>: +</a:t>
            </a:r>
            <a:r>
              <a:rPr lang="en-US" sz="1400" dirty="0">
                <a:solidFill>
                  <a:schemeClr val="tx1"/>
                </a:solidFill>
                <a:latin typeface="+mj-lt"/>
                <a:cs typeface="Arial" pitchFamily="34" charset="0"/>
              </a:rPr>
              <a:t>39 080 </a:t>
            </a:r>
            <a:r>
              <a:rPr lang="en-US" sz="1400" dirty="0" smtClean="0">
                <a:solidFill>
                  <a:schemeClr val="tx1"/>
                </a:solidFill>
                <a:latin typeface="+mj-lt"/>
                <a:cs typeface="Arial" pitchFamily="34" charset="0"/>
              </a:rPr>
              <a:t>53 55 048 </a:t>
            </a:r>
          </a:p>
          <a:p>
            <a:pPr algn="r" eaLnBrk="1" hangingPunct="1">
              <a:lnSpc>
                <a:spcPct val="100000"/>
              </a:lnSpc>
              <a:spcBef>
                <a:spcPct val="0"/>
              </a:spcBef>
            </a:pPr>
            <a:r>
              <a:rPr lang="en-US" sz="1400" dirty="0" smtClean="0">
                <a:solidFill>
                  <a:schemeClr val="tx1"/>
                </a:solidFill>
                <a:latin typeface="+mj-lt"/>
                <a:cs typeface="Arial" pitchFamily="34" charset="0"/>
              </a:rPr>
              <a:t>e-mail</a:t>
            </a:r>
            <a:r>
              <a:rPr lang="en-US" sz="1400" dirty="0">
                <a:solidFill>
                  <a:schemeClr val="tx1"/>
                </a:solidFill>
                <a:latin typeface="+mj-lt"/>
                <a:cs typeface="Arial" pitchFamily="34" charset="0"/>
              </a:rPr>
              <a:t>: </a:t>
            </a:r>
            <a:r>
              <a:rPr lang="en-US" sz="1400" dirty="0" smtClean="0">
                <a:solidFill>
                  <a:schemeClr val="tx1"/>
                </a:solidFill>
                <a:latin typeface="+mj-lt"/>
                <a:cs typeface="Arial" pitchFamily="34" charset="0"/>
              </a:rPr>
              <a:t>info.space@sitael.com </a:t>
            </a:r>
            <a:endParaRPr lang="en-US" sz="1400" dirty="0">
              <a:solidFill>
                <a:schemeClr val="tx1"/>
              </a:solidFill>
              <a:latin typeface="+mj-lt"/>
              <a:cs typeface="Arial" pitchFamily="34" charset="0"/>
            </a:endParaRPr>
          </a:p>
          <a:p>
            <a:pPr algn="r" eaLnBrk="1" hangingPunct="1">
              <a:lnSpc>
                <a:spcPct val="100000"/>
              </a:lnSpc>
              <a:spcBef>
                <a:spcPct val="0"/>
              </a:spcBef>
            </a:pPr>
            <a:endParaRPr lang="en-US" sz="1400" dirty="0">
              <a:solidFill>
                <a:schemeClr val="tx1"/>
              </a:solidFill>
              <a:latin typeface="+mj-lt"/>
              <a:cs typeface="Arial" pitchFamily="34" charset="0"/>
            </a:endParaRPr>
          </a:p>
        </p:txBody>
      </p:sp>
      <p:pic>
        <p:nvPicPr>
          <p:cNvPr id="6" name="Picture 2" descr="C:\Users\amoruso\Desktop\barcode.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90363" y="2865019"/>
            <a:ext cx="1000125" cy="10001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14</a:t>
            </a:fld>
            <a:endParaRPr lang="en-US" dirty="0"/>
          </a:p>
        </p:txBody>
      </p:sp>
      <p:sp>
        <p:nvSpPr>
          <p:cNvPr id="4" name="Titolo 3"/>
          <p:cNvSpPr>
            <a:spLocks noGrp="1"/>
          </p:cNvSpPr>
          <p:nvPr>
            <p:ph type="title"/>
          </p:nvPr>
        </p:nvSpPr>
        <p:spPr>
          <a:xfrm>
            <a:off x="251520" y="274638"/>
            <a:ext cx="8640960" cy="411162"/>
          </a:xfrm>
        </p:spPr>
        <p:txBody>
          <a:bodyPr rtlCol="0">
            <a:noAutofit/>
          </a:bodyPr>
          <a:lstStyle/>
          <a:p>
            <a:pPr eaLnBrk="1" fontAlgn="auto" hangingPunct="1">
              <a:spcAft>
                <a:spcPts val="0"/>
              </a:spcAft>
              <a:defRPr/>
            </a:pPr>
            <a:r>
              <a:rPr lang="en-US" sz="2400" dirty="0" smtClean="0">
                <a:solidFill>
                  <a:schemeClr val="accent2">
                    <a:lumMod val="75000"/>
                  </a:schemeClr>
                </a:solidFill>
                <a:effectLst>
                  <a:outerShdw blurRad="38100" dist="38100" dir="2700000" algn="tl">
                    <a:srgbClr val="000000">
                      <a:alpha val="43137"/>
                    </a:srgbClr>
                  </a:outerShdw>
                </a:effectLst>
                <a:latin typeface="Californian FB" pitchFamily="18" charset="0"/>
              </a:rPr>
              <a:t>EO </a:t>
            </a:r>
            <a:r>
              <a:rPr lang="en-US" sz="2400" dirty="0">
                <a:solidFill>
                  <a:schemeClr val="accent2">
                    <a:lumMod val="75000"/>
                  </a:schemeClr>
                </a:solidFill>
                <a:effectLst>
                  <a:outerShdw blurRad="38100" dist="38100" dir="2700000" algn="tl">
                    <a:srgbClr val="000000">
                      <a:alpha val="43137"/>
                    </a:srgbClr>
                  </a:outerShdw>
                </a:effectLst>
                <a:latin typeface="Californian FB" pitchFamily="18" charset="0"/>
              </a:rPr>
              <a:t>Solutions based on </a:t>
            </a:r>
            <a:r>
              <a:rPr lang="en-US" sz="2400" dirty="0" smtClean="0">
                <a:solidFill>
                  <a:schemeClr val="accent2">
                    <a:lumMod val="75000"/>
                  </a:schemeClr>
                </a:solidFill>
                <a:effectLst>
                  <a:outerShdw blurRad="38100" dist="38100" dir="2700000" algn="tl">
                    <a:srgbClr val="000000">
                      <a:alpha val="43137"/>
                    </a:srgbClr>
                  </a:outerShdw>
                </a:effectLst>
                <a:latin typeface="Californian FB" pitchFamily="18" charset="0"/>
              </a:rPr>
              <a:t>Microsatellites </a:t>
            </a:r>
            <a:r>
              <a:rPr lang="en-US" sz="2400" dirty="0">
                <a:solidFill>
                  <a:schemeClr val="accent2">
                    <a:lumMod val="75000"/>
                  </a:schemeClr>
                </a:solidFill>
                <a:effectLst>
                  <a:outerShdw blurRad="38100" dist="38100" dir="2700000" algn="tl">
                    <a:srgbClr val="000000">
                      <a:alpha val="43137"/>
                    </a:srgbClr>
                  </a:outerShdw>
                </a:effectLst>
                <a:latin typeface="Californian FB" pitchFamily="18" charset="0"/>
              </a:rPr>
              <a:t>-</a:t>
            </a:r>
            <a:r>
              <a:rPr lang="en-US" sz="2400" i="1" dirty="0" smtClean="0">
                <a:solidFill>
                  <a:schemeClr val="accent2">
                    <a:lumMod val="75000"/>
                  </a:schemeClr>
                </a:solidFill>
                <a:effectLst>
                  <a:outerShdw blurRad="38100" dist="38100" dir="2700000" algn="tl">
                    <a:srgbClr val="000000">
                      <a:alpha val="43137"/>
                    </a:srgbClr>
                  </a:outerShdw>
                </a:effectLst>
                <a:latin typeface="Californian FB" pitchFamily="18" charset="0"/>
              </a:rPr>
              <a:t> Platform and Payload</a:t>
            </a:r>
            <a:r>
              <a:rPr lang="en-US" sz="2400" dirty="0" smtClean="0">
                <a:solidFill>
                  <a:schemeClr val="accent2">
                    <a:lumMod val="75000"/>
                  </a:schemeClr>
                </a:solidFill>
                <a:effectLst>
                  <a:outerShdw blurRad="38100" dist="38100" dir="2700000" algn="tl">
                    <a:srgbClr val="000000">
                      <a:alpha val="43137"/>
                    </a:srgbClr>
                  </a:outerShdw>
                </a:effectLst>
                <a:latin typeface="Californian FB" pitchFamily="18" charset="0"/>
              </a:rPr>
              <a:t> </a:t>
            </a:r>
            <a:endParaRPr lang="en-US" sz="2400" dirty="0">
              <a:solidFill>
                <a:schemeClr val="accent2">
                  <a:lumMod val="75000"/>
                </a:schemeClr>
              </a:solidFill>
              <a:effectLst>
                <a:outerShdw blurRad="38100" dist="38100" dir="2700000" algn="tl">
                  <a:srgbClr val="000000">
                    <a:alpha val="43137"/>
                  </a:srgbClr>
                </a:outerShdw>
              </a:effectLst>
              <a:latin typeface="Californian FB" pitchFamily="18" charset="0"/>
            </a:endParaRPr>
          </a:p>
        </p:txBody>
      </p:sp>
      <p:sp>
        <p:nvSpPr>
          <p:cNvPr id="11" name="Rettangolo 10"/>
          <p:cNvSpPr/>
          <p:nvPr/>
        </p:nvSpPr>
        <p:spPr bwMode="auto">
          <a:xfrm>
            <a:off x="477508" y="1088740"/>
            <a:ext cx="8279957" cy="1350150"/>
          </a:xfrm>
          <a:prstGeom prst="rect">
            <a:avLst/>
          </a:prstGeom>
          <a:gradFill flip="none" rotWithShape="1">
            <a:gsLst>
              <a:gs pos="100000">
                <a:schemeClr val="accent6"/>
              </a:gs>
              <a:gs pos="93000">
                <a:schemeClr val="bg1">
                  <a:lumMod val="95000"/>
                </a:schemeClr>
              </a:gs>
              <a:gs pos="0">
                <a:schemeClr val="bg1"/>
              </a:gs>
            </a:gsLst>
            <a:lin ang="13500000" scaled="1"/>
            <a:tileRect/>
          </a:gradFill>
          <a:ln>
            <a:noFill/>
            <a:headEnd/>
            <a:tailEnd/>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endParaRPr lang="en-US" sz="1050" b="1" noProof="1">
              <a:solidFill>
                <a:schemeClr val="accent2">
                  <a:lumMod val="75000"/>
                </a:schemeClr>
              </a:solidFill>
            </a:endParaRPr>
          </a:p>
        </p:txBody>
      </p:sp>
      <p:sp>
        <p:nvSpPr>
          <p:cNvPr id="12" name="Rectangle 26"/>
          <p:cNvSpPr>
            <a:spLocks noChangeArrowheads="1"/>
          </p:cNvSpPr>
          <p:nvPr/>
        </p:nvSpPr>
        <p:spPr bwMode="auto">
          <a:xfrm>
            <a:off x="521549" y="1133745"/>
            <a:ext cx="6705745" cy="1305145"/>
          </a:xfrm>
          <a:prstGeom prst="rect">
            <a:avLst/>
          </a:prstGeom>
          <a:noFill/>
          <a:ln w="9525">
            <a:noFill/>
            <a:miter lim="800000"/>
            <a:headEnd/>
            <a:tailEnd/>
          </a:ln>
        </p:spPr>
        <p:txBody>
          <a:bodyPr/>
          <a:lstStyle/>
          <a:p>
            <a:pPr marL="190500" indent="-190500">
              <a:spcBef>
                <a:spcPct val="40000"/>
              </a:spcBef>
              <a:buClr>
                <a:schemeClr val="accent2"/>
              </a:buClr>
              <a:buFont typeface="Wingdings" pitchFamily="2" charset="2"/>
              <a:buChar char="§"/>
            </a:pPr>
            <a:r>
              <a:rPr lang="it-IT" sz="1200" b="1" dirty="0">
                <a:solidFill>
                  <a:schemeClr val="accent2">
                    <a:lumMod val="75000"/>
                  </a:schemeClr>
                </a:solidFill>
                <a:latin typeface="Tahoma" pitchFamily="34" charset="0"/>
                <a:ea typeface="Tahoma" pitchFamily="34" charset="0"/>
                <a:cs typeface="Tahoma" pitchFamily="34" charset="0"/>
              </a:rPr>
              <a:t>Complete </a:t>
            </a:r>
            <a:r>
              <a:rPr lang="it-IT" sz="1200" b="1" dirty="0" err="1" smtClean="0">
                <a:solidFill>
                  <a:schemeClr val="accent2">
                    <a:lumMod val="75000"/>
                  </a:schemeClr>
                </a:solidFill>
                <a:latin typeface="Tahoma" pitchFamily="34" charset="0"/>
                <a:ea typeface="Tahoma" pitchFamily="34" charset="0"/>
                <a:cs typeface="Tahoma" pitchFamily="34" charset="0"/>
              </a:rPr>
              <a:t>Microsatellite</a:t>
            </a:r>
            <a:r>
              <a:rPr lang="it-IT" sz="1200" b="1" dirty="0" smtClean="0">
                <a:solidFill>
                  <a:schemeClr val="accent2">
                    <a:lumMod val="75000"/>
                  </a:schemeClr>
                </a:solidFill>
                <a:latin typeface="Tahoma" pitchFamily="34" charset="0"/>
                <a:ea typeface="Tahoma" pitchFamily="34" charset="0"/>
                <a:cs typeface="Tahoma" pitchFamily="34" charset="0"/>
              </a:rPr>
              <a:t> </a:t>
            </a:r>
            <a:r>
              <a:rPr lang="en-US" sz="1200" b="1" dirty="0">
                <a:solidFill>
                  <a:schemeClr val="accent2">
                    <a:lumMod val="75000"/>
                  </a:schemeClr>
                </a:solidFill>
                <a:latin typeface="Tahoma" pitchFamily="34" charset="0"/>
                <a:ea typeface="Tahoma" pitchFamily="34" charset="0"/>
                <a:cs typeface="Tahoma" pitchFamily="34" charset="0"/>
              </a:rPr>
              <a:t>(1-200 kg, 3-500 W) </a:t>
            </a:r>
            <a:r>
              <a:rPr lang="it-IT" sz="1200" b="1" dirty="0" err="1" smtClean="0">
                <a:solidFill>
                  <a:schemeClr val="accent2">
                    <a:lumMod val="75000"/>
                  </a:schemeClr>
                </a:solidFill>
                <a:latin typeface="Tahoma" pitchFamily="34" charset="0"/>
                <a:ea typeface="Tahoma" pitchFamily="34" charset="0"/>
                <a:cs typeface="Tahoma" pitchFamily="34" charset="0"/>
              </a:rPr>
              <a:t>lifecycle</a:t>
            </a:r>
            <a:r>
              <a:rPr lang="it-IT" sz="1200" b="1" dirty="0" smtClean="0">
                <a:solidFill>
                  <a:schemeClr val="accent2">
                    <a:lumMod val="75000"/>
                  </a:schemeClr>
                </a:solidFill>
                <a:latin typeface="Tahoma" pitchFamily="34" charset="0"/>
                <a:ea typeface="Tahoma" pitchFamily="34" charset="0"/>
                <a:cs typeface="Tahoma" pitchFamily="34" charset="0"/>
              </a:rPr>
              <a:t> </a:t>
            </a:r>
            <a:r>
              <a:rPr lang="it-IT" sz="1200" b="1" dirty="0">
                <a:solidFill>
                  <a:schemeClr val="accent2">
                    <a:lumMod val="75000"/>
                  </a:schemeClr>
                </a:solidFill>
                <a:latin typeface="Tahoma" pitchFamily="34" charset="0"/>
                <a:ea typeface="Tahoma" pitchFamily="34" charset="0"/>
                <a:cs typeface="Tahoma" pitchFamily="34" charset="0"/>
              </a:rPr>
              <a:t>in </a:t>
            </a:r>
            <a:r>
              <a:rPr lang="it-IT" sz="1200" b="1" dirty="0" err="1">
                <a:solidFill>
                  <a:schemeClr val="accent2">
                    <a:lumMod val="75000"/>
                  </a:schemeClr>
                </a:solidFill>
                <a:latin typeface="Tahoma" pitchFamily="34" charset="0"/>
                <a:ea typeface="Tahoma" pitchFamily="34" charset="0"/>
                <a:cs typeface="Tahoma" pitchFamily="34" charset="0"/>
              </a:rPr>
              <a:t>house</a:t>
            </a:r>
            <a:endParaRPr lang="it-IT" sz="1200" b="1" dirty="0">
              <a:solidFill>
                <a:schemeClr val="accent2">
                  <a:lumMod val="75000"/>
                </a:schemeClr>
              </a:solidFill>
              <a:latin typeface="Tahoma" pitchFamily="34" charset="0"/>
              <a:ea typeface="Tahoma" pitchFamily="34" charset="0"/>
              <a:cs typeface="Tahoma" pitchFamily="34" charset="0"/>
            </a:endParaRPr>
          </a:p>
          <a:p>
            <a:pPr marL="190500" indent="-190500">
              <a:spcBef>
                <a:spcPct val="40000"/>
              </a:spcBef>
              <a:buClr>
                <a:schemeClr val="accent2"/>
              </a:buClr>
              <a:buFont typeface="Wingdings" pitchFamily="2" charset="2"/>
              <a:buChar char="§"/>
            </a:pPr>
            <a:r>
              <a:rPr lang="it-IT" sz="1200" b="1" dirty="0" err="1">
                <a:solidFill>
                  <a:schemeClr val="accent2">
                    <a:lumMod val="75000"/>
                  </a:schemeClr>
                </a:solidFill>
                <a:latin typeface="Tahoma" pitchFamily="34" charset="0"/>
                <a:ea typeface="Tahoma" pitchFamily="34" charset="0"/>
                <a:cs typeface="Tahoma" pitchFamily="34" charset="0"/>
              </a:rPr>
              <a:t>Cost</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effective</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Microsatellites</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based</a:t>
            </a:r>
            <a:r>
              <a:rPr lang="it-IT" sz="1200" b="1" dirty="0">
                <a:solidFill>
                  <a:schemeClr val="accent2">
                    <a:lumMod val="75000"/>
                  </a:schemeClr>
                </a:solidFill>
                <a:latin typeface="Tahoma" pitchFamily="34" charset="0"/>
                <a:ea typeface="Tahoma" pitchFamily="34" charset="0"/>
                <a:cs typeface="Tahoma" pitchFamily="34" charset="0"/>
              </a:rPr>
              <a:t> on open, modular and </a:t>
            </a:r>
            <a:r>
              <a:rPr lang="it-IT" sz="1200" b="1" dirty="0" err="1">
                <a:solidFill>
                  <a:schemeClr val="accent2">
                    <a:lumMod val="75000"/>
                  </a:schemeClr>
                </a:solidFill>
                <a:latin typeface="Tahoma" pitchFamily="34" charset="0"/>
                <a:ea typeface="Tahoma" pitchFamily="34" charset="0"/>
                <a:cs typeface="Tahoma" pitchFamily="34" charset="0"/>
              </a:rPr>
              <a:t>scalable</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avionics</a:t>
            </a:r>
            <a:r>
              <a:rPr lang="it-IT" sz="1200" b="1" dirty="0">
                <a:solidFill>
                  <a:schemeClr val="accent2">
                    <a:lumMod val="75000"/>
                  </a:schemeClr>
                </a:solidFill>
                <a:latin typeface="Tahoma" pitchFamily="34" charset="0"/>
                <a:ea typeface="Tahoma" pitchFamily="34" charset="0"/>
                <a:cs typeface="Tahoma" pitchFamily="34" charset="0"/>
              </a:rPr>
              <a:t>. </a:t>
            </a:r>
          </a:p>
          <a:p>
            <a:pPr marL="190500" indent="-190500">
              <a:spcBef>
                <a:spcPct val="40000"/>
              </a:spcBef>
              <a:buClr>
                <a:schemeClr val="accent2"/>
              </a:buClr>
              <a:buFont typeface="Wingdings" pitchFamily="2" charset="2"/>
              <a:buChar char="§"/>
            </a:pPr>
            <a:r>
              <a:rPr lang="it-IT" sz="1200" b="1" dirty="0" smtClean="0">
                <a:solidFill>
                  <a:schemeClr val="accent2">
                    <a:lumMod val="75000"/>
                  </a:schemeClr>
                </a:solidFill>
                <a:latin typeface="Tahoma" pitchFamily="34" charset="0"/>
                <a:ea typeface="Tahoma" pitchFamily="34" charset="0"/>
                <a:cs typeface="Tahoma" pitchFamily="34" charset="0"/>
              </a:rPr>
              <a:t>COTS-</a:t>
            </a:r>
            <a:r>
              <a:rPr lang="it-IT" sz="1200" b="1" dirty="0" err="1" smtClean="0">
                <a:solidFill>
                  <a:schemeClr val="accent2">
                    <a:lumMod val="75000"/>
                  </a:schemeClr>
                </a:solidFill>
                <a:latin typeface="Tahoma" pitchFamily="34" charset="0"/>
                <a:ea typeface="Tahoma" pitchFamily="34" charset="0"/>
                <a:cs typeface="Tahoma" pitchFamily="34" charset="0"/>
              </a:rPr>
              <a:t>based</a:t>
            </a:r>
            <a:r>
              <a:rPr lang="it-IT" sz="1200" b="1" dirty="0" smtClean="0">
                <a:solidFill>
                  <a:schemeClr val="accent2">
                    <a:lumMod val="75000"/>
                  </a:schemeClr>
                </a:solidFill>
                <a:latin typeface="Tahoma" pitchFamily="34" charset="0"/>
                <a:ea typeface="Tahoma" pitchFamily="34" charset="0"/>
                <a:cs typeface="Tahoma" pitchFamily="34" charset="0"/>
              </a:rPr>
              <a:t> </a:t>
            </a:r>
            <a:r>
              <a:rPr lang="it-IT" sz="1200" b="1" dirty="0">
                <a:solidFill>
                  <a:schemeClr val="accent2">
                    <a:lumMod val="75000"/>
                  </a:schemeClr>
                </a:solidFill>
                <a:latin typeface="Tahoma" pitchFamily="34" charset="0"/>
                <a:ea typeface="Tahoma" pitchFamily="34" charset="0"/>
                <a:cs typeface="Tahoma" pitchFamily="34" charset="0"/>
              </a:rPr>
              <a:t>or Space </a:t>
            </a:r>
            <a:r>
              <a:rPr lang="it-IT" sz="1200" b="1" dirty="0" err="1">
                <a:solidFill>
                  <a:schemeClr val="accent2">
                    <a:lumMod val="75000"/>
                  </a:schemeClr>
                </a:solidFill>
                <a:latin typeface="Tahoma" pitchFamily="34" charset="0"/>
                <a:ea typeface="Tahoma" pitchFamily="34" charset="0"/>
                <a:cs typeface="Tahoma" pitchFamily="34" charset="0"/>
              </a:rPr>
              <a:t>Qualified</a:t>
            </a:r>
            <a:r>
              <a:rPr lang="it-IT" sz="1200" b="1" dirty="0">
                <a:solidFill>
                  <a:schemeClr val="accent2">
                    <a:lumMod val="75000"/>
                  </a:schemeClr>
                </a:solidFill>
                <a:latin typeface="Tahoma" pitchFamily="34" charset="0"/>
                <a:ea typeface="Tahoma" pitchFamily="34" charset="0"/>
                <a:cs typeface="Tahoma" pitchFamily="34" charset="0"/>
              </a:rPr>
              <a:t> HW to </a:t>
            </a:r>
            <a:r>
              <a:rPr lang="it-IT" sz="1200" b="1" dirty="0" err="1">
                <a:solidFill>
                  <a:schemeClr val="accent2">
                    <a:lumMod val="75000"/>
                  </a:schemeClr>
                </a:solidFill>
                <a:latin typeface="Tahoma" pitchFamily="34" charset="0"/>
                <a:ea typeface="Tahoma" pitchFamily="34" charset="0"/>
                <a:cs typeface="Tahoma" pitchFamily="34" charset="0"/>
              </a:rPr>
              <a:t>support</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different</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mission</a:t>
            </a:r>
            <a:r>
              <a:rPr lang="it-IT" sz="1200" b="1" dirty="0">
                <a:solidFill>
                  <a:schemeClr val="accent2">
                    <a:lumMod val="75000"/>
                  </a:schemeClr>
                </a:solidFill>
                <a:latin typeface="Tahoma" pitchFamily="34" charset="0"/>
                <a:ea typeface="Tahoma" pitchFamily="34" charset="0"/>
                <a:cs typeface="Tahoma" pitchFamily="34" charset="0"/>
              </a:rPr>
              <a:t> </a:t>
            </a:r>
            <a:r>
              <a:rPr lang="it-IT" sz="1200" b="1" dirty="0" err="1">
                <a:solidFill>
                  <a:schemeClr val="accent2">
                    <a:lumMod val="75000"/>
                  </a:schemeClr>
                </a:solidFill>
                <a:latin typeface="Tahoma" pitchFamily="34" charset="0"/>
                <a:ea typeface="Tahoma" pitchFamily="34" charset="0"/>
                <a:cs typeface="Tahoma" pitchFamily="34" charset="0"/>
              </a:rPr>
              <a:t>needs</a:t>
            </a:r>
            <a:r>
              <a:rPr lang="it-IT" sz="1200" b="1" dirty="0">
                <a:solidFill>
                  <a:schemeClr val="accent2">
                    <a:lumMod val="75000"/>
                  </a:schemeClr>
                </a:solidFill>
                <a:latin typeface="Tahoma" pitchFamily="34" charset="0"/>
                <a:ea typeface="Tahoma" pitchFamily="34" charset="0"/>
                <a:cs typeface="Tahoma" pitchFamily="34" charset="0"/>
              </a:rPr>
              <a:t> </a:t>
            </a:r>
            <a:endParaRPr lang="en-US" sz="1200" b="1" dirty="0">
              <a:solidFill>
                <a:schemeClr val="accent2">
                  <a:lumMod val="75000"/>
                </a:schemeClr>
              </a:solidFill>
              <a:latin typeface="Tahoma" pitchFamily="34" charset="0"/>
              <a:ea typeface="Tahoma" pitchFamily="34" charset="0"/>
              <a:cs typeface="Tahoma" pitchFamily="34" charset="0"/>
            </a:endParaRPr>
          </a:p>
          <a:p>
            <a:pPr marL="190500" indent="-190500">
              <a:spcBef>
                <a:spcPct val="40000"/>
              </a:spcBef>
              <a:buClr>
                <a:schemeClr val="accent2"/>
              </a:buClr>
              <a:buFont typeface="Wingdings" pitchFamily="2" charset="2"/>
              <a:buChar char="§"/>
            </a:pPr>
            <a:r>
              <a:rPr lang="en-US" sz="1200" b="1" dirty="0" smtClean="0">
                <a:solidFill>
                  <a:schemeClr val="accent2">
                    <a:lumMod val="75000"/>
                  </a:schemeClr>
                </a:solidFill>
                <a:latin typeface="Tahoma" pitchFamily="34" charset="0"/>
                <a:ea typeface="Tahoma" pitchFamily="34" charset="0"/>
                <a:cs typeface="Tahoma" pitchFamily="34" charset="0"/>
              </a:rPr>
              <a:t>Fast </a:t>
            </a:r>
            <a:r>
              <a:rPr lang="en-US" sz="1200" b="1" dirty="0">
                <a:solidFill>
                  <a:schemeClr val="accent2">
                    <a:lumMod val="75000"/>
                  </a:schemeClr>
                </a:solidFill>
                <a:latin typeface="Tahoma" pitchFamily="34" charset="0"/>
                <a:ea typeface="Tahoma" pitchFamily="34" charset="0"/>
                <a:cs typeface="Tahoma" pitchFamily="34" charset="0"/>
              </a:rPr>
              <a:t>integration based on modular and flexible architectures </a:t>
            </a:r>
            <a:r>
              <a:rPr lang="en-US" sz="1200" b="1" dirty="0" smtClean="0">
                <a:solidFill>
                  <a:schemeClr val="accent2">
                    <a:lumMod val="75000"/>
                  </a:schemeClr>
                </a:solidFill>
                <a:latin typeface="Tahoma" pitchFamily="34" charset="0"/>
                <a:ea typeface="Tahoma" pitchFamily="34" charset="0"/>
                <a:cs typeface="Tahoma" pitchFamily="34" charset="0"/>
              </a:rPr>
              <a:t>able to </a:t>
            </a:r>
            <a:r>
              <a:rPr lang="en-US" sz="1200" b="1" dirty="0">
                <a:solidFill>
                  <a:schemeClr val="accent2">
                    <a:lumMod val="75000"/>
                  </a:schemeClr>
                </a:solidFill>
                <a:latin typeface="Tahoma" pitchFamily="34" charset="0"/>
                <a:ea typeface="Tahoma" pitchFamily="34" charset="0"/>
                <a:cs typeface="Tahoma" pitchFamily="34" charset="0"/>
              </a:rPr>
              <a:t>support a wide variety of different missions from remote sensing to communications</a:t>
            </a:r>
            <a:r>
              <a:rPr lang="en-US" sz="1200" b="1" dirty="0" smtClean="0">
                <a:solidFill>
                  <a:schemeClr val="accent2">
                    <a:lumMod val="75000"/>
                  </a:schemeClr>
                </a:solidFill>
                <a:latin typeface="Tahoma" pitchFamily="34" charset="0"/>
                <a:ea typeface="Tahoma" pitchFamily="34" charset="0"/>
                <a:cs typeface="Tahoma" pitchFamily="34" charset="0"/>
              </a:rPr>
              <a:t>.</a:t>
            </a:r>
            <a:endParaRPr lang="en-US" sz="1200" b="1" dirty="0">
              <a:solidFill>
                <a:schemeClr val="accent2">
                  <a:lumMod val="75000"/>
                </a:schemeClr>
              </a:solidFill>
              <a:latin typeface="Tahoma" pitchFamily="34" charset="0"/>
              <a:ea typeface="Tahoma" pitchFamily="34" charset="0"/>
              <a:cs typeface="Tahoma" pitchFamily="34" charset="0"/>
            </a:endParaRPr>
          </a:p>
        </p:txBody>
      </p:sp>
      <p:pic>
        <p:nvPicPr>
          <p:cNvPr id="1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9081734">
            <a:off x="7232510" y="666286"/>
            <a:ext cx="1589023" cy="1573889"/>
          </a:xfrm>
          <a:prstGeom prst="rect">
            <a:avLst/>
          </a:prstGeom>
          <a:noFill/>
          <a:ln w="9525">
            <a:noFill/>
            <a:miter lim="800000"/>
            <a:headEnd/>
            <a:tailEnd/>
          </a:ln>
        </p:spPr>
      </p:pic>
      <p:sp>
        <p:nvSpPr>
          <p:cNvPr id="14" name="CasellaDiTesto 19"/>
          <p:cNvSpPr txBox="1"/>
          <p:nvPr/>
        </p:nvSpPr>
        <p:spPr>
          <a:xfrm>
            <a:off x="1260140" y="5196678"/>
            <a:ext cx="2006715" cy="129266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Propulsion</a:t>
            </a:r>
          </a:p>
          <a:p>
            <a:r>
              <a:rPr lang="it-IT" sz="1300" dirty="0" smtClean="0">
                <a:solidFill>
                  <a:srgbClr val="000000"/>
                </a:solidFill>
                <a:latin typeface="Tahoma" pitchFamily="34" charset="0"/>
                <a:ea typeface="Tahoma" pitchFamily="34" charset="0"/>
                <a:cs typeface="Tahoma" pitchFamily="34" charset="0"/>
              </a:rPr>
              <a:t>Hall thrustes</a:t>
            </a:r>
          </a:p>
          <a:p>
            <a:r>
              <a:rPr lang="it-IT" sz="1300" dirty="0" smtClean="0">
                <a:solidFill>
                  <a:srgbClr val="000000"/>
                </a:solidFill>
                <a:latin typeface="Tahoma" pitchFamily="34" charset="0"/>
                <a:ea typeface="Tahoma" pitchFamily="34" charset="0"/>
                <a:cs typeface="Tahoma" pitchFamily="34" charset="0"/>
              </a:rPr>
              <a:t>FEEP thrusters</a:t>
            </a:r>
          </a:p>
          <a:p>
            <a:r>
              <a:rPr lang="it-IT" sz="1300" dirty="0" smtClean="0">
                <a:solidFill>
                  <a:srgbClr val="000000"/>
                </a:solidFill>
                <a:latin typeface="Tahoma" pitchFamily="34" charset="0"/>
                <a:ea typeface="Tahoma" pitchFamily="34" charset="0"/>
                <a:cs typeface="Tahoma" pitchFamily="34" charset="0"/>
              </a:rPr>
              <a:t>Resistojet thrusters</a:t>
            </a:r>
          </a:p>
          <a:p>
            <a:r>
              <a:rPr lang="it-IT" sz="1300" dirty="0" smtClean="0">
                <a:solidFill>
                  <a:srgbClr val="000000"/>
                </a:solidFill>
                <a:latin typeface="Tahoma" pitchFamily="34" charset="0"/>
                <a:ea typeface="Tahoma" pitchFamily="34" charset="0"/>
                <a:cs typeface="Tahoma" pitchFamily="34" charset="0"/>
              </a:rPr>
              <a:t>Mono/Bi-propellant</a:t>
            </a:r>
          </a:p>
          <a:p>
            <a:r>
              <a:rPr lang="it-IT" sz="1300" dirty="0" smtClean="0">
                <a:solidFill>
                  <a:srgbClr val="000000"/>
                </a:solidFill>
                <a:latin typeface="Tahoma" pitchFamily="34" charset="0"/>
                <a:ea typeface="Tahoma" pitchFamily="34" charset="0"/>
                <a:cs typeface="Tahoma" pitchFamily="34" charset="0"/>
              </a:rPr>
              <a:t>Electric and fluidic lines</a:t>
            </a:r>
            <a:endParaRPr lang="en-GB" sz="1300" dirty="0">
              <a:latin typeface="Tahoma" pitchFamily="34" charset="0"/>
              <a:ea typeface="Tahoma" pitchFamily="34" charset="0"/>
              <a:cs typeface="Tahoma" pitchFamily="34" charset="0"/>
            </a:endParaRPr>
          </a:p>
        </p:txBody>
      </p:sp>
      <p:sp>
        <p:nvSpPr>
          <p:cNvPr id="16" name="CasellaDiTesto 17"/>
          <p:cNvSpPr txBox="1"/>
          <p:nvPr/>
        </p:nvSpPr>
        <p:spPr>
          <a:xfrm>
            <a:off x="103258" y="3654025"/>
            <a:ext cx="2681790" cy="129266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AOCS</a:t>
            </a:r>
          </a:p>
          <a:p>
            <a:r>
              <a:rPr lang="en-GB" sz="1300" dirty="0" smtClean="0">
                <a:solidFill>
                  <a:srgbClr val="000000"/>
                </a:solidFill>
                <a:latin typeface="Tahoma" pitchFamily="34" charset="0"/>
                <a:ea typeface="Tahoma" pitchFamily="34" charset="0"/>
                <a:cs typeface="Tahoma" pitchFamily="34" charset="0"/>
              </a:rPr>
              <a:t>Magnetometers </a:t>
            </a:r>
          </a:p>
          <a:p>
            <a:r>
              <a:rPr lang="en-GB" sz="1300" dirty="0" smtClean="0">
                <a:solidFill>
                  <a:srgbClr val="000000"/>
                </a:solidFill>
                <a:latin typeface="Tahoma" pitchFamily="34" charset="0"/>
                <a:ea typeface="Tahoma" pitchFamily="34" charset="0"/>
                <a:cs typeface="Tahoma" pitchFamily="34" charset="0"/>
              </a:rPr>
              <a:t>Magnetic coils</a:t>
            </a:r>
          </a:p>
          <a:p>
            <a:r>
              <a:rPr lang="en-GB" sz="1300" dirty="0" smtClean="0">
                <a:solidFill>
                  <a:srgbClr val="000000"/>
                </a:solidFill>
                <a:latin typeface="Tahoma" pitchFamily="34" charset="0"/>
                <a:ea typeface="Tahoma" pitchFamily="34" charset="0"/>
                <a:cs typeface="Tahoma" pitchFamily="34" charset="0"/>
              </a:rPr>
              <a:t>Reaction and Momentum wheels</a:t>
            </a:r>
          </a:p>
          <a:p>
            <a:r>
              <a:rPr lang="en-GB" sz="1300" dirty="0" smtClean="0">
                <a:solidFill>
                  <a:srgbClr val="000000"/>
                </a:solidFill>
                <a:latin typeface="Tahoma" pitchFamily="34" charset="0"/>
                <a:ea typeface="Tahoma" pitchFamily="34" charset="0"/>
                <a:cs typeface="Tahoma" pitchFamily="34" charset="0"/>
              </a:rPr>
              <a:t>Sun/Earth sensor</a:t>
            </a:r>
          </a:p>
          <a:p>
            <a:r>
              <a:rPr lang="en-GB" sz="1300" dirty="0" smtClean="0">
                <a:solidFill>
                  <a:srgbClr val="000000"/>
                </a:solidFill>
                <a:latin typeface="Tahoma" pitchFamily="34" charset="0"/>
                <a:ea typeface="Tahoma" pitchFamily="34" charset="0"/>
                <a:cs typeface="Tahoma" pitchFamily="34" charset="0"/>
              </a:rPr>
              <a:t>GPS</a:t>
            </a:r>
          </a:p>
        </p:txBody>
      </p:sp>
      <p:pic>
        <p:nvPicPr>
          <p:cNvPr id="17"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66755" y="2655375"/>
            <a:ext cx="3446140" cy="3743955"/>
          </a:xfrm>
          <a:prstGeom prst="rect">
            <a:avLst/>
          </a:prstGeom>
          <a:noFill/>
          <a:ln w="9525">
            <a:noFill/>
            <a:miter lim="800000"/>
            <a:headEnd/>
            <a:tailEnd/>
          </a:ln>
        </p:spPr>
      </p:pic>
      <p:sp>
        <p:nvSpPr>
          <p:cNvPr id="18" name="CasellaDiTesto 16"/>
          <p:cNvSpPr txBox="1"/>
          <p:nvPr/>
        </p:nvSpPr>
        <p:spPr>
          <a:xfrm>
            <a:off x="656564" y="2663915"/>
            <a:ext cx="1845206" cy="6924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Telecommunication</a:t>
            </a:r>
          </a:p>
          <a:p>
            <a:r>
              <a:rPr lang="it-IT" sz="1300" dirty="0" smtClean="0">
                <a:solidFill>
                  <a:srgbClr val="000000"/>
                </a:solidFill>
                <a:latin typeface="Tahoma" pitchFamily="34" charset="0"/>
                <a:ea typeface="Tahoma" pitchFamily="34" charset="0"/>
                <a:cs typeface="Tahoma" pitchFamily="34" charset="0"/>
              </a:rPr>
              <a:t>TM/TC link: S-Band</a:t>
            </a:r>
          </a:p>
          <a:p>
            <a:r>
              <a:rPr lang="it-IT" sz="1300" dirty="0" smtClean="0">
                <a:solidFill>
                  <a:srgbClr val="000000"/>
                </a:solidFill>
                <a:latin typeface="Tahoma" pitchFamily="34" charset="0"/>
                <a:ea typeface="Tahoma" pitchFamily="34" charset="0"/>
                <a:cs typeface="Tahoma" pitchFamily="34" charset="0"/>
              </a:rPr>
              <a:t>P/L Data link: X-Band</a:t>
            </a:r>
            <a:endParaRPr lang="en-GB" sz="1300" dirty="0">
              <a:latin typeface="Tahoma" pitchFamily="34" charset="0"/>
              <a:ea typeface="Tahoma" pitchFamily="34" charset="0"/>
              <a:cs typeface="Tahoma" pitchFamily="34" charset="0"/>
            </a:endParaRPr>
          </a:p>
        </p:txBody>
      </p:sp>
      <p:sp>
        <p:nvSpPr>
          <p:cNvPr id="19" name="CasellaDiTesto 20"/>
          <p:cNvSpPr txBox="1"/>
          <p:nvPr/>
        </p:nvSpPr>
        <p:spPr>
          <a:xfrm>
            <a:off x="5067055" y="5796843"/>
            <a:ext cx="2475275" cy="6924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Power generation</a:t>
            </a:r>
          </a:p>
          <a:p>
            <a:r>
              <a:rPr lang="it-IT" sz="1300" dirty="0" smtClean="0">
                <a:solidFill>
                  <a:srgbClr val="000000"/>
                </a:solidFill>
                <a:latin typeface="Tahoma" pitchFamily="34" charset="0"/>
                <a:ea typeface="Tahoma" pitchFamily="34" charset="0"/>
                <a:cs typeface="Tahoma" pitchFamily="34" charset="0"/>
              </a:rPr>
              <a:t>Solar arrays (with cover glass)</a:t>
            </a:r>
          </a:p>
          <a:p>
            <a:r>
              <a:rPr lang="it-IT" sz="1300" dirty="0" smtClean="0">
                <a:solidFill>
                  <a:srgbClr val="000000"/>
                </a:solidFill>
                <a:latin typeface="Tahoma" pitchFamily="34" charset="0"/>
                <a:ea typeface="Tahoma" pitchFamily="34" charset="0"/>
                <a:cs typeface="Tahoma" pitchFamily="34" charset="0"/>
              </a:rPr>
              <a:t>Battery pack</a:t>
            </a:r>
            <a:endParaRPr lang="en-GB" sz="1300" dirty="0">
              <a:latin typeface="Tahoma" pitchFamily="34" charset="0"/>
              <a:ea typeface="Tahoma" pitchFamily="34" charset="0"/>
              <a:cs typeface="Tahoma" pitchFamily="34" charset="0"/>
            </a:endParaRPr>
          </a:p>
        </p:txBody>
      </p:sp>
      <p:sp>
        <p:nvSpPr>
          <p:cNvPr id="20" name="CasellaDiTesto 23"/>
          <p:cNvSpPr txBox="1"/>
          <p:nvPr/>
        </p:nvSpPr>
        <p:spPr>
          <a:xfrm>
            <a:off x="5157065" y="2656364"/>
            <a:ext cx="3716905" cy="14927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Payload</a:t>
            </a:r>
          </a:p>
          <a:p>
            <a:r>
              <a:rPr lang="en-GB" sz="1300" dirty="0" smtClean="0">
                <a:solidFill>
                  <a:srgbClr val="000000"/>
                </a:solidFill>
                <a:latin typeface="Tahoma" pitchFamily="34" charset="0"/>
                <a:ea typeface="Tahoma" pitchFamily="34" charset="0"/>
                <a:cs typeface="Tahoma" pitchFamily="34" charset="0"/>
              </a:rPr>
              <a:t>Multiple configurations for different  payloads arrangement:</a:t>
            </a:r>
          </a:p>
          <a:p>
            <a:pPr>
              <a:buFont typeface="Arial" pitchFamily="34" charset="0"/>
              <a:buChar char="•"/>
            </a:pPr>
            <a:r>
              <a:rPr lang="en-GB" sz="1300" dirty="0" smtClean="0">
                <a:solidFill>
                  <a:srgbClr val="000000"/>
                </a:solidFill>
                <a:latin typeface="Tahoma" pitchFamily="34" charset="0"/>
                <a:ea typeface="Tahoma" pitchFamily="34" charset="0"/>
                <a:cs typeface="Tahoma" pitchFamily="34" charset="0"/>
              </a:rPr>
              <a:t> Optical (Panchromatic, </a:t>
            </a:r>
            <a:r>
              <a:rPr lang="en-GB" sz="1300" dirty="0" err="1" smtClean="0">
                <a:solidFill>
                  <a:srgbClr val="000000"/>
                </a:solidFill>
                <a:latin typeface="Tahoma" pitchFamily="34" charset="0"/>
                <a:ea typeface="Tahoma" pitchFamily="34" charset="0"/>
                <a:cs typeface="Tahoma" pitchFamily="34" charset="0"/>
              </a:rPr>
              <a:t>Hyperspectral</a:t>
            </a:r>
            <a:r>
              <a:rPr lang="en-GB" sz="1300" dirty="0" smtClean="0">
                <a:solidFill>
                  <a:srgbClr val="000000"/>
                </a:solidFill>
                <a:latin typeface="Tahoma" pitchFamily="34" charset="0"/>
                <a:ea typeface="Tahoma" pitchFamily="34" charset="0"/>
                <a:cs typeface="Tahoma" pitchFamily="34" charset="0"/>
              </a:rPr>
              <a:t>, </a:t>
            </a:r>
            <a:r>
              <a:rPr lang="en-GB" sz="1300" dirty="0" err="1" smtClean="0">
                <a:solidFill>
                  <a:srgbClr val="000000"/>
                </a:solidFill>
                <a:latin typeface="Tahoma" pitchFamily="34" charset="0"/>
                <a:ea typeface="Tahoma" pitchFamily="34" charset="0"/>
                <a:cs typeface="Tahoma" pitchFamily="34" charset="0"/>
              </a:rPr>
              <a:t>TIR</a:t>
            </a:r>
            <a:r>
              <a:rPr lang="en-GB" sz="1300" dirty="0" smtClean="0">
                <a:solidFill>
                  <a:srgbClr val="000000"/>
                </a:solidFill>
                <a:latin typeface="Tahoma" pitchFamily="34" charset="0"/>
                <a:ea typeface="Tahoma" pitchFamily="34" charset="0"/>
                <a:cs typeface="Tahoma" pitchFamily="34" charset="0"/>
              </a:rPr>
              <a:t>)</a:t>
            </a:r>
          </a:p>
          <a:p>
            <a:pPr>
              <a:buFont typeface="Arial" pitchFamily="34" charset="0"/>
              <a:buChar char="•"/>
            </a:pPr>
            <a:r>
              <a:rPr lang="en-GB" sz="1300" dirty="0" smtClean="0">
                <a:solidFill>
                  <a:srgbClr val="000000"/>
                </a:solidFill>
                <a:latin typeface="Tahoma" pitchFamily="34" charset="0"/>
                <a:ea typeface="Tahoma" pitchFamily="34" charset="0"/>
                <a:cs typeface="Tahoma" pitchFamily="34" charset="0"/>
              </a:rPr>
              <a:t> Store and Forward Communication (UHF-VHF)</a:t>
            </a:r>
          </a:p>
          <a:p>
            <a:pPr>
              <a:buFont typeface="Arial" pitchFamily="34" charset="0"/>
              <a:buChar char="•"/>
            </a:pPr>
            <a:r>
              <a:rPr lang="it-IT" sz="1300" dirty="0" smtClean="0">
                <a:solidFill>
                  <a:srgbClr val="000000"/>
                </a:solidFill>
                <a:latin typeface="Tahoma" pitchFamily="34" charset="0"/>
                <a:ea typeface="Tahoma" pitchFamily="34" charset="0"/>
                <a:cs typeface="Tahoma" pitchFamily="34" charset="0"/>
              </a:rPr>
              <a:t> Micro spacecraft dispensers</a:t>
            </a:r>
          </a:p>
          <a:p>
            <a:pPr>
              <a:buFont typeface="Arial" pitchFamily="34" charset="0"/>
              <a:buChar char="•"/>
            </a:pPr>
            <a:r>
              <a:rPr lang="it-IT" sz="1300" dirty="0" smtClean="0">
                <a:solidFill>
                  <a:srgbClr val="000000"/>
                </a:solidFill>
                <a:latin typeface="Tahoma" pitchFamily="34" charset="0"/>
                <a:ea typeface="Tahoma" pitchFamily="34" charset="0"/>
                <a:cs typeface="Tahoma" pitchFamily="34" charset="0"/>
              </a:rPr>
              <a:t> Custom payload accommodation</a:t>
            </a:r>
            <a:endParaRPr lang="en-GB" sz="1300" dirty="0" smtClean="0">
              <a:solidFill>
                <a:srgbClr val="000000"/>
              </a:solidFill>
              <a:latin typeface="Tahoma" pitchFamily="34" charset="0"/>
              <a:ea typeface="Tahoma" pitchFamily="34" charset="0"/>
              <a:cs typeface="Tahoma" pitchFamily="34" charset="0"/>
            </a:endParaRPr>
          </a:p>
        </p:txBody>
      </p:sp>
      <p:sp>
        <p:nvSpPr>
          <p:cNvPr id="21" name="CasellaDiTesto 24"/>
          <p:cNvSpPr txBox="1"/>
          <p:nvPr/>
        </p:nvSpPr>
        <p:spPr>
          <a:xfrm>
            <a:off x="5908903" y="4341583"/>
            <a:ext cx="2925325" cy="129266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r>
              <a:rPr lang="it-IT" sz="1300" b="1" dirty="0" smtClean="0">
                <a:solidFill>
                  <a:schemeClr val="accent2">
                    <a:lumMod val="75000"/>
                  </a:schemeClr>
                </a:solidFill>
                <a:latin typeface="Tahoma" pitchFamily="34" charset="0"/>
                <a:ea typeface="Tahoma" pitchFamily="34" charset="0"/>
                <a:cs typeface="Tahoma" pitchFamily="34" charset="0"/>
              </a:rPr>
              <a:t>Satellite Management</a:t>
            </a:r>
          </a:p>
          <a:p>
            <a:r>
              <a:rPr lang="en-GB" sz="1300" dirty="0" smtClean="0">
                <a:solidFill>
                  <a:srgbClr val="000000"/>
                </a:solidFill>
                <a:latin typeface="Tahoma" pitchFamily="34" charset="0"/>
                <a:ea typeface="Tahoma" pitchFamily="34" charset="0"/>
                <a:cs typeface="Tahoma" pitchFamily="34" charset="0"/>
              </a:rPr>
              <a:t>On Board Computer</a:t>
            </a:r>
          </a:p>
          <a:p>
            <a:r>
              <a:rPr lang="en-GB" sz="1300" dirty="0" smtClean="0">
                <a:solidFill>
                  <a:srgbClr val="000000"/>
                </a:solidFill>
                <a:latin typeface="Tahoma" pitchFamily="34" charset="0"/>
                <a:ea typeface="Tahoma" pitchFamily="34" charset="0"/>
                <a:cs typeface="Tahoma" pitchFamily="34" charset="0"/>
              </a:rPr>
              <a:t>Data Processing and Communication</a:t>
            </a:r>
          </a:p>
          <a:p>
            <a:r>
              <a:rPr lang="en-GB" sz="1300" dirty="0" smtClean="0">
                <a:solidFill>
                  <a:srgbClr val="000000"/>
                </a:solidFill>
                <a:latin typeface="Tahoma" pitchFamily="34" charset="0"/>
                <a:ea typeface="Tahoma" pitchFamily="34" charset="0"/>
                <a:cs typeface="Tahoma" pitchFamily="34" charset="0"/>
              </a:rPr>
              <a:t>Mass Memory</a:t>
            </a:r>
          </a:p>
          <a:p>
            <a:r>
              <a:rPr lang="en-GB" sz="1300" dirty="0" smtClean="0">
                <a:solidFill>
                  <a:srgbClr val="000000"/>
                </a:solidFill>
                <a:latin typeface="Tahoma" pitchFamily="34" charset="0"/>
                <a:ea typeface="Tahoma" pitchFamily="34" charset="0"/>
                <a:cs typeface="Tahoma" pitchFamily="34" charset="0"/>
              </a:rPr>
              <a:t>Power Management and Conditioning</a:t>
            </a:r>
          </a:p>
          <a:p>
            <a:r>
              <a:rPr lang="it-IT" sz="1300" dirty="0" smtClean="0">
                <a:solidFill>
                  <a:srgbClr val="000000"/>
                </a:solidFill>
                <a:latin typeface="Tahoma" pitchFamily="34" charset="0"/>
                <a:ea typeface="Tahoma" pitchFamily="34" charset="0"/>
                <a:cs typeface="Tahoma" pitchFamily="34" charset="0"/>
              </a:rPr>
              <a:t>Rad tolerant electronics</a:t>
            </a:r>
            <a:endParaRPr lang="en-GB" sz="1300" dirty="0" smtClean="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02862961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15</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smtClean="0">
                <a:solidFill>
                  <a:schemeClr val="accent1"/>
                </a:solidFill>
                <a:effectLst>
                  <a:outerShdw blurRad="38100" dist="38100" dir="2700000" algn="tl">
                    <a:srgbClr val="000000">
                      <a:alpha val="43137"/>
                    </a:srgbClr>
                  </a:outerShdw>
                </a:effectLst>
                <a:latin typeface="Californian FB" pitchFamily="18" charset="0"/>
              </a:rPr>
              <a:t>Small </a:t>
            </a:r>
            <a:r>
              <a:rPr lang="it-IT" sz="2400" dirty="0">
                <a:solidFill>
                  <a:schemeClr val="accent1"/>
                </a:solidFill>
                <a:effectLst>
                  <a:outerShdw blurRad="38100" dist="38100" dir="2700000" algn="tl">
                    <a:srgbClr val="000000">
                      <a:alpha val="43137"/>
                    </a:srgbClr>
                  </a:outerShdw>
                </a:effectLst>
                <a:latin typeface="Californian FB" pitchFamily="18" charset="0"/>
              </a:rPr>
              <a:t>I</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nstruments and Advanced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Sensors</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9"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10" name="Rectangle 26"/>
          <p:cNvSpPr>
            <a:spLocks noChangeArrowheads="1"/>
          </p:cNvSpPr>
          <p:nvPr/>
        </p:nvSpPr>
        <p:spPr bwMode="auto">
          <a:xfrm>
            <a:off x="476546" y="972423"/>
            <a:ext cx="6210690" cy="1729552"/>
          </a:xfrm>
          <a:prstGeom prst="rect">
            <a:avLst/>
          </a:prstGeom>
          <a:noFill/>
          <a:ln w="9525">
            <a:noFill/>
            <a:miter lim="800000"/>
            <a:headEnd/>
            <a:tailEnd/>
          </a:ln>
        </p:spPr>
        <p:txBody>
          <a:bodyPr/>
          <a:lstStyle/>
          <a:p>
            <a:pPr algn="just">
              <a:spcBef>
                <a:spcPct val="20000"/>
              </a:spcBef>
            </a:pPr>
            <a:r>
              <a:rPr lang="en-US" sz="1400" dirty="0" smtClean="0">
                <a:solidFill>
                  <a:srgbClr val="000000"/>
                </a:solidFill>
                <a:latin typeface="Tahoma" pitchFamily="34" charset="0"/>
                <a:cs typeface="Tahoma" pitchFamily="34" charset="0"/>
              </a:rPr>
              <a:t>In the past SITAEL has been involved by its customers, not only in the production of sub-equipment, but also in the payload integration process. Two </a:t>
            </a:r>
            <a:r>
              <a:rPr lang="en-US" sz="1400" dirty="0">
                <a:solidFill>
                  <a:srgbClr val="000000"/>
                </a:solidFill>
                <a:latin typeface="Tahoma" pitchFamily="34" charset="0"/>
                <a:cs typeface="Tahoma" pitchFamily="34" charset="0"/>
              </a:rPr>
              <a:t>important cases of success are represented by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PAMELA Experiment</a:t>
            </a:r>
            <a:r>
              <a:rPr lang="en-US" sz="16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 </a:t>
            </a:r>
            <a:r>
              <a:rPr lang="en-US" sz="1400" dirty="0">
                <a:solidFill>
                  <a:srgbClr val="000000"/>
                </a:solidFill>
                <a:latin typeface="Tahoma" pitchFamily="34" charset="0"/>
                <a:cs typeface="Tahoma" pitchFamily="34" charset="0"/>
              </a:rPr>
              <a:t>where SITAEL developed the entire power supply system and several data acquisition boards, taking care also of the whole payload integration and the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AMS-01/AMS-02 Experiment</a:t>
            </a:r>
            <a:r>
              <a:rPr lang="en-US" sz="1400" dirty="0">
                <a:solidFill>
                  <a:srgbClr val="000000"/>
                </a:solidFill>
                <a:latin typeface="Tahoma" pitchFamily="34" charset="0"/>
                <a:cs typeface="Tahoma" pitchFamily="34" charset="0"/>
              </a:rPr>
              <a:t>, where SITAEL developed 80% of the electronics for all the AMS-02 sub-detectors (TOF, TRD, Tracker, ECAL, RICH</a:t>
            </a:r>
            <a:r>
              <a:rPr lang="en-US" sz="1400" dirty="0" smtClean="0">
                <a:solidFill>
                  <a:srgbClr val="000000"/>
                </a:solidFill>
                <a:latin typeface="Tahoma" pitchFamily="34" charset="0"/>
                <a:cs typeface="Tahoma" pitchFamily="34" charset="0"/>
              </a:rPr>
              <a:t>)</a:t>
            </a:r>
            <a:endParaRPr lang="it-IT" sz="1600" b="1" dirty="0" smtClean="0">
              <a:solidFill>
                <a:srgbClr val="406EA6"/>
              </a:solidFill>
              <a:latin typeface="Tahoma" pitchFamily="34" charset="0"/>
              <a:cs typeface="Tahoma" pitchFamily="34" charset="0"/>
            </a:endParaRPr>
          </a:p>
          <a:p>
            <a:pPr algn="just">
              <a:spcBef>
                <a:spcPct val="20000"/>
              </a:spcBef>
            </a:pPr>
            <a:endParaRPr lang="it-IT" sz="1400" b="1" dirty="0" smtClean="0">
              <a:solidFill>
                <a:srgbClr val="406EA6"/>
              </a:solidFill>
              <a:latin typeface="Tahoma" pitchFamily="34" charset="0"/>
              <a:cs typeface="Tahoma" pitchFamily="34" charset="0"/>
            </a:endParaRPr>
          </a:p>
          <a:p>
            <a:pPr algn="just">
              <a:spcBef>
                <a:spcPct val="20000"/>
              </a:spcBef>
            </a:pPr>
            <a:endParaRPr lang="en-GB" sz="1400" b="1" dirty="0">
              <a:solidFill>
                <a:schemeClr val="accent2">
                  <a:lumMod val="75000"/>
                </a:schemeClr>
              </a:solidFill>
              <a:latin typeface="Tahoma" pitchFamily="34" charset="0"/>
              <a:cs typeface="Tahoma" pitchFamily="34" charset="0"/>
            </a:endParaRPr>
          </a:p>
        </p:txBody>
      </p:sp>
      <p:pic>
        <p:nvPicPr>
          <p:cNvPr id="11" name="Immagine 10" descr="H:\Comunicazione\AEROSPACE\PAMELA\FE.jpg"/>
          <p:cNvPicPr/>
          <p:nvPr/>
        </p:nvPicPr>
        <p:blipFill rotWithShape="1">
          <a:blip r:embed="rId3" cstate="screen">
            <a:extLst>
              <a:ext uri="{28A0092B-C50C-407E-A947-70E740481C1C}">
                <a14:useLocalDpi xmlns:a14="http://schemas.microsoft.com/office/drawing/2010/main" xmlns=""/>
              </a:ext>
            </a:extLst>
          </a:blip>
          <a:srcRect l="5764" t="6017" r="20958" b="41290"/>
          <a:stretch/>
        </p:blipFill>
        <p:spPr bwMode="auto">
          <a:xfrm>
            <a:off x="7137285" y="972423"/>
            <a:ext cx="1180651" cy="77636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2" name="Picture 3" descr="C:\Documents and Settings\tuccio\Desktop\s134e009291_5_26.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7120704" y="1916889"/>
            <a:ext cx="1180652" cy="78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3" name="Immagine 12" descr="sagnac_foto"/>
          <p:cNvPicPr/>
          <p:nvPr/>
        </p:nvPicPr>
        <p:blipFill rotWithShape="1">
          <a:blip r:embed="rId5" cstate="print">
            <a:extLst>
              <a:ext uri="{28A0092B-C50C-407E-A947-70E740481C1C}">
                <a14:useLocalDpi xmlns:a14="http://schemas.microsoft.com/office/drawing/2010/main" xmlns="" val="0"/>
              </a:ext>
            </a:extLst>
          </a:blip>
          <a:srcRect/>
          <a:stretch/>
        </p:blipFill>
        <p:spPr bwMode="auto">
          <a:xfrm>
            <a:off x="476546" y="3158970"/>
            <a:ext cx="1362257" cy="89843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4" name="Picture 2" descr="E:\SITAEL\PROGETTI\Regione Toscana\SSOA\SSOA.jpg"/>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l="-10741" t="-10099" r="-9978" b="-9399"/>
          <a:stretch/>
        </p:blipFill>
        <p:spPr bwMode="auto">
          <a:xfrm>
            <a:off x="483725" y="4396927"/>
            <a:ext cx="1342970" cy="922283"/>
          </a:xfrm>
          <a:prstGeom prst="rect">
            <a:avLst/>
          </a:prstGeom>
          <a:solidFill>
            <a:schemeClr val="bg1"/>
          </a:solidFill>
          <a:ln>
            <a:noFill/>
          </a:ln>
          <a:effectLst>
            <a:outerShdw blurRad="292100" dist="139700" dir="2700000" algn="tl" rotWithShape="0">
              <a:srgbClr val="333333">
                <a:alpha val="65000"/>
              </a:srgbClr>
            </a:outerShdw>
          </a:effectLst>
        </p:spPr>
      </p:pic>
      <p:sp>
        <p:nvSpPr>
          <p:cNvPr id="2" name="Rettangolo 1"/>
          <p:cNvSpPr/>
          <p:nvPr/>
        </p:nvSpPr>
        <p:spPr>
          <a:xfrm>
            <a:off x="2287673" y="3113965"/>
            <a:ext cx="6109752" cy="2339102"/>
          </a:xfrm>
          <a:prstGeom prst="rect">
            <a:avLst/>
          </a:prstGeom>
        </p:spPr>
        <p:txBody>
          <a:bodyPr wrap="square">
            <a:spAutoFit/>
          </a:bodyPr>
          <a:lstStyle/>
          <a:p>
            <a:pPr algn="just">
              <a:spcBef>
                <a:spcPct val="20000"/>
              </a:spcBef>
            </a:pPr>
            <a:r>
              <a:rPr lang="en-US" sz="1400" b="1" dirty="0">
                <a:solidFill>
                  <a:schemeClr val="accent2">
                    <a:lumMod val="75000"/>
                  </a:schemeClr>
                </a:solidFill>
                <a:latin typeface="Tahoma" pitchFamily="34" charset="0"/>
                <a:cs typeface="Tahoma" pitchFamily="34" charset="0"/>
              </a:rPr>
              <a:t>SHIRA - ELISIR</a:t>
            </a:r>
          </a:p>
          <a:p>
            <a:pPr algn="just">
              <a:spcBef>
                <a:spcPct val="20000"/>
              </a:spcBef>
            </a:pPr>
            <a:r>
              <a:rPr lang="en-US" sz="1200" dirty="0">
                <a:solidFill>
                  <a:srgbClr val="000000"/>
                </a:solidFill>
                <a:latin typeface="Tahoma" pitchFamily="34" charset="0"/>
                <a:cs typeface="Tahoma" pitchFamily="34" charset="0"/>
              </a:rPr>
              <a:t>Earth Observation Payload composed by Panchromatic Chamber and </a:t>
            </a:r>
            <a:r>
              <a:rPr lang="en-US" sz="1200" dirty="0" err="1">
                <a:solidFill>
                  <a:srgbClr val="000000"/>
                </a:solidFill>
                <a:latin typeface="Tahoma" pitchFamily="34" charset="0"/>
                <a:cs typeface="Tahoma" pitchFamily="34" charset="0"/>
              </a:rPr>
              <a:t>Hyperspectral</a:t>
            </a:r>
            <a:r>
              <a:rPr lang="en-US" sz="1200" dirty="0">
                <a:solidFill>
                  <a:srgbClr val="000000"/>
                </a:solidFill>
                <a:latin typeface="Tahoma" pitchFamily="34" charset="0"/>
                <a:cs typeface="Tahoma" pitchFamily="34" charset="0"/>
              </a:rPr>
              <a:t> Optical Instruments in the frequency range from infrared up to thermal infrared</a:t>
            </a:r>
          </a:p>
          <a:p>
            <a:pPr algn="just">
              <a:spcBef>
                <a:spcPct val="20000"/>
              </a:spcBef>
            </a:pPr>
            <a:endParaRPr lang="it-IT" sz="1400" b="1" dirty="0">
              <a:solidFill>
                <a:srgbClr val="406EA6"/>
              </a:solidFill>
              <a:latin typeface="Tahoma" pitchFamily="34" charset="0"/>
              <a:cs typeface="Tahoma" pitchFamily="34" charset="0"/>
            </a:endParaRPr>
          </a:p>
          <a:p>
            <a:pPr algn="just">
              <a:spcBef>
                <a:spcPct val="20000"/>
              </a:spcBef>
            </a:pPr>
            <a:r>
              <a:rPr lang="en-US" sz="1400" b="1" dirty="0">
                <a:solidFill>
                  <a:schemeClr val="accent2">
                    <a:lumMod val="75000"/>
                  </a:schemeClr>
                </a:solidFill>
                <a:latin typeface="Tahoma" pitchFamily="34" charset="0"/>
                <a:cs typeface="Tahoma" pitchFamily="34" charset="0"/>
              </a:rPr>
              <a:t>SSOA - Advanced Optical Sensors </a:t>
            </a:r>
          </a:p>
          <a:p>
            <a:pPr algn="just">
              <a:spcBef>
                <a:spcPct val="20000"/>
              </a:spcBef>
            </a:pPr>
            <a:r>
              <a:rPr lang="en-GB" sz="1200" dirty="0">
                <a:solidFill>
                  <a:srgbClr val="000000"/>
                </a:solidFill>
                <a:latin typeface="Tahoma" pitchFamily="34" charset="0"/>
                <a:cs typeface="Tahoma" pitchFamily="34" charset="0"/>
              </a:rPr>
              <a:t>New generation advanced Silicon Photomultipliers (</a:t>
            </a:r>
            <a:r>
              <a:rPr lang="en-GB" sz="1200" dirty="0" err="1">
                <a:solidFill>
                  <a:srgbClr val="000000"/>
                </a:solidFill>
                <a:latin typeface="Tahoma" pitchFamily="34" charset="0"/>
                <a:cs typeface="Tahoma" pitchFamily="34" charset="0"/>
              </a:rPr>
              <a:t>SiPM</a:t>
            </a:r>
            <a:r>
              <a:rPr lang="en-GB" sz="1200" dirty="0">
                <a:solidFill>
                  <a:srgbClr val="000000"/>
                </a:solidFill>
                <a:latin typeface="Tahoma" pitchFamily="34" charset="0"/>
                <a:cs typeface="Tahoma" pitchFamily="34" charset="0"/>
              </a:rPr>
              <a:t>) modules for </a:t>
            </a:r>
            <a:r>
              <a:rPr lang="en-US" sz="1200" dirty="0"/>
              <a:t>innovative spectroscopic analysis</a:t>
            </a:r>
          </a:p>
          <a:p>
            <a:pPr algn="just">
              <a:spcBef>
                <a:spcPct val="20000"/>
              </a:spcBef>
            </a:pPr>
            <a:endParaRPr lang="it-IT" sz="1200" b="1" dirty="0">
              <a:solidFill>
                <a:srgbClr val="406EA6"/>
              </a:solidFill>
              <a:latin typeface="Tahoma" pitchFamily="34" charset="0"/>
              <a:cs typeface="Tahoma" pitchFamily="34" charset="0"/>
            </a:endParaRPr>
          </a:p>
          <a:p>
            <a:pPr algn="just">
              <a:spcBef>
                <a:spcPct val="20000"/>
              </a:spcBef>
            </a:pPr>
            <a:r>
              <a:rPr lang="it-IT" sz="1400" b="1" dirty="0">
                <a:solidFill>
                  <a:schemeClr val="accent2">
                    <a:lumMod val="75000"/>
                  </a:schemeClr>
                </a:solidFill>
                <a:latin typeface="Tahoma" pitchFamily="34" charset="0"/>
                <a:cs typeface="Tahoma" pitchFamily="34" charset="0"/>
              </a:rPr>
              <a:t>SSCAM – </a:t>
            </a:r>
            <a:r>
              <a:rPr lang="it-IT" sz="1400" b="1" dirty="0" err="1">
                <a:solidFill>
                  <a:schemeClr val="accent2">
                    <a:lumMod val="75000"/>
                  </a:schemeClr>
                </a:solidFill>
                <a:latin typeface="Tahoma" pitchFamily="34" charset="0"/>
                <a:cs typeface="Tahoma" pitchFamily="34" charset="0"/>
              </a:rPr>
              <a:t>Attitude</a:t>
            </a:r>
            <a:r>
              <a:rPr lang="it-IT" sz="1400" b="1" dirty="0">
                <a:solidFill>
                  <a:schemeClr val="accent2">
                    <a:lumMod val="75000"/>
                  </a:schemeClr>
                </a:solidFill>
                <a:latin typeface="Tahoma" pitchFamily="34" charset="0"/>
                <a:cs typeface="Tahoma" pitchFamily="34" charset="0"/>
              </a:rPr>
              <a:t> Control Systems for </a:t>
            </a:r>
            <a:r>
              <a:rPr lang="it-IT" sz="1400" b="1" dirty="0" err="1">
                <a:solidFill>
                  <a:schemeClr val="accent2">
                    <a:lumMod val="75000"/>
                  </a:schemeClr>
                </a:solidFill>
                <a:latin typeface="Tahoma" pitchFamily="34" charset="0"/>
                <a:cs typeface="Tahoma" pitchFamily="34" charset="0"/>
              </a:rPr>
              <a:t>Microsatellites</a:t>
            </a:r>
            <a:endParaRPr lang="it-IT" sz="1400" b="1" dirty="0">
              <a:solidFill>
                <a:schemeClr val="accent2">
                  <a:lumMod val="75000"/>
                </a:schemeClr>
              </a:solidFill>
              <a:latin typeface="Tahoma" pitchFamily="34" charset="0"/>
              <a:cs typeface="Tahoma" pitchFamily="34" charset="0"/>
            </a:endParaRPr>
          </a:p>
          <a:p>
            <a:pPr algn="just">
              <a:spcBef>
                <a:spcPct val="20000"/>
              </a:spcBef>
            </a:pPr>
            <a:r>
              <a:rPr lang="en-US" sz="1200" dirty="0">
                <a:solidFill>
                  <a:srgbClr val="000000"/>
                </a:solidFill>
                <a:latin typeface="Tahoma" pitchFamily="34" charset="0"/>
                <a:cs typeface="Tahoma" pitchFamily="34" charset="0"/>
              </a:rPr>
              <a:t>Study and Development of Sensors and Actuators for Attitude Control of </a:t>
            </a:r>
            <a:r>
              <a:rPr lang="en-US" sz="1200" dirty="0" smtClean="0">
                <a:solidFill>
                  <a:srgbClr val="000000"/>
                </a:solidFill>
                <a:latin typeface="Tahoma" pitchFamily="34" charset="0"/>
                <a:cs typeface="Tahoma" pitchFamily="34" charset="0"/>
              </a:rPr>
              <a:t>Microsatellites</a:t>
            </a:r>
            <a:endParaRPr lang="en-US" sz="12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xmlns="" val="138866316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63572838-5DFA-4146-A3E7-A00E31BF20CD}" type="slidenum">
              <a:rPr lang="en-US"/>
              <a:pPr>
                <a:defRPr/>
              </a:pPr>
              <a:t>16</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Electric</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Propulsion</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6" name="Rectangle 26"/>
          <p:cNvSpPr>
            <a:spLocks noChangeArrowheads="1"/>
          </p:cNvSpPr>
          <p:nvPr/>
        </p:nvSpPr>
        <p:spPr bwMode="auto">
          <a:xfrm>
            <a:off x="611561" y="1079739"/>
            <a:ext cx="7560840" cy="1224134"/>
          </a:xfrm>
          <a:prstGeom prst="rect">
            <a:avLst/>
          </a:prstGeom>
          <a:noFill/>
          <a:ln w="9525">
            <a:noFill/>
            <a:miter lim="800000"/>
            <a:headEnd/>
            <a:tailEnd/>
          </a:ln>
        </p:spPr>
        <p:txBody>
          <a:bodyPr/>
          <a:lstStyle/>
          <a:p>
            <a:pPr algn="just" fontAlgn="auto">
              <a:spcAft>
                <a:spcPts val="0"/>
              </a:spcAft>
              <a:defRPr/>
            </a:pPr>
            <a:r>
              <a:rPr lang="en-US" sz="1400" dirty="0">
                <a:latin typeface="Tahoma" pitchFamily="34" charset="0"/>
                <a:ea typeface="Tahoma" pitchFamily="34" charset="0"/>
                <a:cs typeface="Tahoma" pitchFamily="34" charset="0"/>
              </a:rPr>
              <a:t>Since several years, SITAEL is involved into the development of component technologies for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Electric Propulsion Systems (Hall and FEEP)</a:t>
            </a:r>
            <a:r>
              <a:rPr lang="en-US" sz="1400" dirty="0">
                <a:latin typeface="Tahoma" pitchFamily="34" charset="0"/>
                <a:ea typeface="Tahoma" pitchFamily="34" charset="0"/>
                <a:cs typeface="Tahoma" pitchFamily="34" charset="0"/>
              </a:rPr>
              <a:t>, in particular, a strong heritage is represented by the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Power and Processing Unit (PPU)</a:t>
            </a:r>
            <a:r>
              <a:rPr lang="en-US" sz="1400" dirty="0">
                <a:latin typeface="Tahoma" pitchFamily="34" charset="0"/>
                <a:ea typeface="Tahoma" pitchFamily="34" charset="0"/>
                <a:cs typeface="Tahoma" pitchFamily="34" charset="0"/>
              </a:rPr>
              <a:t> on these devices, that has to be very compact and efficient, in order to have a final system very small to be hosted on microsatellite platforms for attitude and orbit control.</a:t>
            </a:r>
            <a:endParaRPr lang="en-GB" sz="1400" dirty="0">
              <a:latin typeface="Tahoma" pitchFamily="34" charset="0"/>
              <a:ea typeface="Tahoma" pitchFamily="34" charset="0"/>
              <a:cs typeface="Tahoma" pitchFamily="34" charset="0"/>
            </a:endParaRPr>
          </a:p>
        </p:txBody>
      </p:sp>
      <p:sp>
        <p:nvSpPr>
          <p:cNvPr id="9"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5811756" y="2528900"/>
            <a:ext cx="2340259" cy="126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3" descr="newton_feep_img"/>
          <p:cNvPicPr/>
          <p:nvPr/>
        </p:nvPicPr>
        <p:blipFill rotWithShape="1">
          <a:blip r:embed="rId4" cstate="print">
            <a:extLst>
              <a:ext uri="{28A0092B-C50C-407E-A947-70E740481C1C}">
                <a14:useLocalDpi xmlns:a14="http://schemas.microsoft.com/office/drawing/2010/main" xmlns="" val="0"/>
              </a:ext>
            </a:extLst>
          </a:blip>
          <a:srcRect t="10045" b="11393"/>
          <a:stretch/>
        </p:blipFill>
        <p:spPr bwMode="auto">
          <a:xfrm>
            <a:off x="5811757" y="4348523"/>
            <a:ext cx="2367974" cy="1240717"/>
          </a:xfrm>
          <a:prstGeom prst="rect">
            <a:avLst/>
          </a:prstGeom>
          <a:ln>
            <a:noFill/>
          </a:ln>
          <a:effectLst>
            <a:outerShdw blurRad="292100" dist="139700" dir="2700000" algn="tl" rotWithShape="0">
              <a:srgbClr val="333333">
                <a:alpha val="65000"/>
              </a:srgbClr>
            </a:outerShdw>
          </a:effectLst>
          <a:extLst/>
        </p:spPr>
      </p:pic>
      <p:sp>
        <p:nvSpPr>
          <p:cNvPr id="14" name="Rectangle 26"/>
          <p:cNvSpPr>
            <a:spLocks noChangeArrowheads="1"/>
          </p:cNvSpPr>
          <p:nvPr/>
        </p:nvSpPr>
        <p:spPr bwMode="auto">
          <a:xfrm>
            <a:off x="611562" y="2573905"/>
            <a:ext cx="4635513" cy="3195355"/>
          </a:xfrm>
          <a:prstGeom prst="rect">
            <a:avLst/>
          </a:prstGeom>
          <a:noFill/>
          <a:ln w="9525">
            <a:noFill/>
            <a:miter lim="800000"/>
            <a:headEnd/>
            <a:tailEnd/>
          </a:ln>
        </p:spPr>
        <p:txBody>
          <a:bodyPr/>
          <a:lstStyle/>
          <a:p>
            <a:pPr algn="just">
              <a:spcBef>
                <a:spcPct val="20000"/>
              </a:spcBef>
            </a:pPr>
            <a:r>
              <a:rPr lang="en-US" sz="1400" b="1" dirty="0">
                <a:solidFill>
                  <a:schemeClr val="accent2">
                    <a:lumMod val="75000"/>
                  </a:schemeClr>
                </a:solidFill>
                <a:latin typeface="Tahoma" pitchFamily="34" charset="0"/>
                <a:cs typeface="Tahoma" pitchFamily="34" charset="0"/>
              </a:rPr>
              <a:t>Hall </a:t>
            </a:r>
            <a:r>
              <a:rPr lang="en-US" sz="1400" b="1" dirty="0" smtClean="0">
                <a:solidFill>
                  <a:schemeClr val="accent2">
                    <a:lumMod val="75000"/>
                  </a:schemeClr>
                </a:solidFill>
                <a:latin typeface="Tahoma" pitchFamily="34" charset="0"/>
                <a:cs typeface="Tahoma" pitchFamily="34" charset="0"/>
              </a:rPr>
              <a:t>Effect Thrusters (HET)</a:t>
            </a:r>
            <a:endParaRPr lang="en-US" sz="1400" b="1" dirty="0">
              <a:solidFill>
                <a:schemeClr val="accent2">
                  <a:lumMod val="75000"/>
                </a:schemeClr>
              </a:solidFill>
              <a:latin typeface="Tahoma" pitchFamily="34" charset="0"/>
              <a:cs typeface="Tahoma" pitchFamily="34" charset="0"/>
            </a:endParaRPr>
          </a:p>
          <a:p>
            <a:pPr algn="just">
              <a:spcBef>
                <a:spcPct val="20000"/>
              </a:spcBef>
            </a:pPr>
            <a:r>
              <a:rPr lang="en-US" sz="1400" dirty="0" smtClean="0">
                <a:solidFill>
                  <a:srgbClr val="000000"/>
                </a:solidFill>
                <a:latin typeface="Tahoma" pitchFamily="34" charset="0"/>
                <a:cs typeface="Tahoma" pitchFamily="34" charset="0"/>
              </a:rPr>
              <a:t>SITAEL </a:t>
            </a:r>
            <a:r>
              <a:rPr lang="en-US" sz="1400" dirty="0">
                <a:solidFill>
                  <a:srgbClr val="000000"/>
                </a:solidFill>
                <a:latin typeface="Tahoma" pitchFamily="34" charset="0"/>
                <a:cs typeface="Tahoma" pitchFamily="34" charset="0"/>
              </a:rPr>
              <a:t>is currently involved in </a:t>
            </a:r>
            <a:r>
              <a:rPr lang="en-US" sz="1400" dirty="0" smtClean="0">
                <a:solidFill>
                  <a:srgbClr val="000000"/>
                </a:solidFill>
                <a:latin typeface="Tahoma" pitchFamily="34" charset="0"/>
                <a:cs typeface="Tahoma" pitchFamily="34" charset="0"/>
              </a:rPr>
              <a:t>the development of 50-5000W </a:t>
            </a:r>
            <a:r>
              <a:rPr lang="en-US" sz="1400" dirty="0">
                <a:solidFill>
                  <a:srgbClr val="000000"/>
                </a:solidFill>
                <a:latin typeface="Tahoma" pitchFamily="34" charset="0"/>
                <a:cs typeface="Tahoma" pitchFamily="34" charset="0"/>
              </a:rPr>
              <a:t>Electric Propulsion </a:t>
            </a:r>
            <a:r>
              <a:rPr lang="en-US" sz="1400" dirty="0" smtClean="0">
                <a:solidFill>
                  <a:srgbClr val="000000"/>
                </a:solidFill>
                <a:latin typeface="Tahoma" pitchFamily="34" charset="0"/>
                <a:cs typeface="Tahoma" pitchFamily="34" charset="0"/>
              </a:rPr>
              <a:t>Systems </a:t>
            </a:r>
            <a:r>
              <a:rPr lang="en-US" sz="1400" dirty="0">
                <a:solidFill>
                  <a:srgbClr val="000000"/>
                </a:solidFill>
                <a:latin typeface="Tahoma" pitchFamily="34" charset="0"/>
                <a:cs typeface="Tahoma" pitchFamily="34" charset="0"/>
              </a:rPr>
              <a:t>for </a:t>
            </a:r>
            <a:r>
              <a:rPr lang="en-US" sz="1400" dirty="0" smtClean="0">
                <a:solidFill>
                  <a:srgbClr val="000000"/>
                </a:solidFill>
                <a:latin typeface="Tahoma" pitchFamily="34" charset="0"/>
                <a:cs typeface="Tahoma" pitchFamily="34" charset="0"/>
              </a:rPr>
              <a:t>Small Satellites, </a:t>
            </a:r>
            <a:r>
              <a:rPr lang="en-US" sz="1400" dirty="0">
                <a:solidFill>
                  <a:srgbClr val="000000"/>
                </a:solidFill>
                <a:latin typeface="Tahoma" pitchFamily="34" charset="0"/>
                <a:cs typeface="Tahoma" pitchFamily="34" charset="0"/>
              </a:rPr>
              <a:t>based on </a:t>
            </a:r>
            <a:r>
              <a:rPr lang="en-US" sz="1400" dirty="0" smtClean="0">
                <a:solidFill>
                  <a:srgbClr val="000000"/>
                </a:solidFill>
                <a:latin typeface="Tahoma" pitchFamily="34" charset="0"/>
                <a:cs typeface="Tahoma" pitchFamily="34" charset="0"/>
              </a:rPr>
              <a:t>low and middle </a:t>
            </a:r>
            <a:r>
              <a:rPr lang="en-US" sz="1400" dirty="0">
                <a:solidFill>
                  <a:srgbClr val="000000"/>
                </a:solidFill>
                <a:latin typeface="Tahoma" pitchFamily="34" charset="0"/>
                <a:cs typeface="Tahoma" pitchFamily="34" charset="0"/>
              </a:rPr>
              <a:t>power </a:t>
            </a:r>
            <a:r>
              <a:rPr lang="en-US" sz="1400" dirty="0" smtClean="0">
                <a:solidFill>
                  <a:srgbClr val="000000"/>
                </a:solidFill>
                <a:latin typeface="Tahoma" pitchFamily="34" charset="0"/>
                <a:cs typeface="Tahoma" pitchFamily="34" charset="0"/>
              </a:rPr>
              <a:t>HETs. In particular SITAEL is responsible for the PPU design and production.</a:t>
            </a:r>
            <a:endParaRPr lang="en-US" sz="1200" dirty="0">
              <a:solidFill>
                <a:srgbClr val="000000"/>
              </a:solidFill>
              <a:latin typeface="Tahoma" pitchFamily="34" charset="0"/>
              <a:cs typeface="Tahoma" pitchFamily="34" charset="0"/>
            </a:endParaRPr>
          </a:p>
          <a:p>
            <a:pPr algn="just">
              <a:spcBef>
                <a:spcPct val="20000"/>
              </a:spcBef>
            </a:pPr>
            <a:endParaRPr lang="it-IT" sz="1400" b="1" dirty="0" smtClean="0">
              <a:solidFill>
                <a:srgbClr val="406EA6"/>
              </a:solidFill>
              <a:latin typeface="Tahoma" pitchFamily="34" charset="0"/>
              <a:cs typeface="Tahoma" pitchFamily="34" charset="0"/>
            </a:endParaRPr>
          </a:p>
          <a:p>
            <a:pPr algn="just">
              <a:spcBef>
                <a:spcPct val="20000"/>
              </a:spcBef>
            </a:pPr>
            <a:endParaRPr lang="it-IT" sz="1400" b="1" dirty="0" smtClean="0">
              <a:solidFill>
                <a:schemeClr val="accent2">
                  <a:lumMod val="75000"/>
                </a:schemeClr>
              </a:solidFill>
              <a:latin typeface="Tahoma" pitchFamily="34" charset="0"/>
              <a:cs typeface="Tahoma" pitchFamily="34" charset="0"/>
            </a:endParaRPr>
          </a:p>
          <a:p>
            <a:pPr algn="just">
              <a:spcBef>
                <a:spcPct val="20000"/>
              </a:spcBef>
            </a:pPr>
            <a:r>
              <a:rPr lang="it-IT" sz="1400" b="1" dirty="0" smtClean="0">
                <a:solidFill>
                  <a:schemeClr val="accent2">
                    <a:lumMod val="75000"/>
                  </a:schemeClr>
                </a:solidFill>
                <a:latin typeface="Tahoma" pitchFamily="34" charset="0"/>
                <a:cs typeface="Tahoma" pitchFamily="34" charset="0"/>
              </a:rPr>
              <a:t>Field-</a:t>
            </a:r>
            <a:r>
              <a:rPr lang="it-IT" sz="1400" b="1" dirty="0" err="1" smtClean="0">
                <a:solidFill>
                  <a:schemeClr val="accent2">
                    <a:lumMod val="75000"/>
                  </a:schemeClr>
                </a:solidFill>
                <a:latin typeface="Tahoma" pitchFamily="34" charset="0"/>
                <a:cs typeface="Tahoma" pitchFamily="34" charset="0"/>
              </a:rPr>
              <a:t>Emission</a:t>
            </a:r>
            <a:r>
              <a:rPr lang="it-IT" sz="1400" b="1" dirty="0" smtClean="0">
                <a:solidFill>
                  <a:schemeClr val="accent2">
                    <a:lumMod val="75000"/>
                  </a:schemeClr>
                </a:solidFill>
                <a:latin typeface="Tahoma" pitchFamily="34" charset="0"/>
                <a:cs typeface="Tahoma" pitchFamily="34" charset="0"/>
              </a:rPr>
              <a:t> </a:t>
            </a:r>
            <a:r>
              <a:rPr lang="it-IT" sz="1400" b="1" dirty="0" err="1" smtClean="0">
                <a:solidFill>
                  <a:schemeClr val="accent2">
                    <a:lumMod val="75000"/>
                  </a:schemeClr>
                </a:solidFill>
                <a:latin typeface="Tahoma" pitchFamily="34" charset="0"/>
                <a:cs typeface="Tahoma" pitchFamily="34" charset="0"/>
              </a:rPr>
              <a:t>Electric</a:t>
            </a:r>
            <a:r>
              <a:rPr lang="it-IT" sz="1400" b="1" dirty="0" smtClean="0">
                <a:solidFill>
                  <a:schemeClr val="accent2">
                    <a:lumMod val="75000"/>
                  </a:schemeClr>
                </a:solidFill>
                <a:latin typeface="Tahoma" pitchFamily="34" charset="0"/>
                <a:cs typeface="Tahoma" pitchFamily="34" charset="0"/>
              </a:rPr>
              <a:t> </a:t>
            </a:r>
            <a:r>
              <a:rPr lang="it-IT" sz="1400" b="1" dirty="0" err="1" smtClean="0">
                <a:solidFill>
                  <a:schemeClr val="accent2">
                    <a:lumMod val="75000"/>
                  </a:schemeClr>
                </a:solidFill>
                <a:latin typeface="Tahoma" pitchFamily="34" charset="0"/>
                <a:cs typeface="Tahoma" pitchFamily="34" charset="0"/>
              </a:rPr>
              <a:t>Propulsion</a:t>
            </a:r>
            <a:r>
              <a:rPr lang="it-IT" sz="1400" b="1" dirty="0" smtClean="0">
                <a:solidFill>
                  <a:schemeClr val="accent2">
                    <a:lumMod val="75000"/>
                  </a:schemeClr>
                </a:solidFill>
                <a:latin typeface="Tahoma" pitchFamily="34" charset="0"/>
                <a:cs typeface="Tahoma" pitchFamily="34" charset="0"/>
              </a:rPr>
              <a:t> (FEEP)</a:t>
            </a:r>
          </a:p>
          <a:p>
            <a:pPr algn="just">
              <a:spcBef>
                <a:spcPct val="20000"/>
              </a:spcBef>
            </a:pPr>
            <a:r>
              <a:rPr lang="en-US" sz="1400" dirty="0" smtClean="0">
                <a:solidFill>
                  <a:srgbClr val="000000"/>
                </a:solidFill>
                <a:latin typeface="Tahoma" pitchFamily="34" charset="0"/>
                <a:cs typeface="Tahoma" pitchFamily="34" charset="0"/>
              </a:rPr>
              <a:t>SITAEL developed the Qualification Model of a Power </a:t>
            </a:r>
            <a:r>
              <a:rPr lang="en-US" sz="1400" dirty="0">
                <a:solidFill>
                  <a:srgbClr val="000000"/>
                </a:solidFill>
                <a:latin typeface="Tahoma" pitchFamily="34" charset="0"/>
                <a:cs typeface="Tahoma" pitchFamily="34" charset="0"/>
              </a:rPr>
              <a:t>Processing and Control Unit (PPCU) HV power supply system </a:t>
            </a:r>
            <a:r>
              <a:rPr lang="en-US" sz="1400" dirty="0" smtClean="0">
                <a:solidFill>
                  <a:srgbClr val="000000"/>
                </a:solidFill>
                <a:latin typeface="Tahoma" pitchFamily="34" charset="0"/>
                <a:cs typeface="Tahoma" pitchFamily="34" charset="0"/>
              </a:rPr>
              <a:t>for </a:t>
            </a:r>
            <a:r>
              <a:rPr lang="el-GR" sz="1400" dirty="0" smtClean="0">
                <a:solidFill>
                  <a:srgbClr val="000000"/>
                </a:solidFill>
                <a:latin typeface="Tahoma" pitchFamily="34" charset="0"/>
                <a:cs typeface="Tahoma" pitchFamily="34" charset="0"/>
              </a:rPr>
              <a:t>μ</a:t>
            </a:r>
            <a:r>
              <a:rPr lang="en-US" sz="1400" dirty="0">
                <a:solidFill>
                  <a:srgbClr val="000000"/>
                </a:solidFill>
                <a:latin typeface="Tahoma" pitchFamily="34" charset="0"/>
                <a:cs typeface="Tahoma" pitchFamily="34" charset="0"/>
              </a:rPr>
              <a:t>Newton </a:t>
            </a:r>
            <a:r>
              <a:rPr lang="en-US" sz="1400" dirty="0" smtClean="0">
                <a:solidFill>
                  <a:srgbClr val="000000"/>
                </a:solidFill>
                <a:latin typeface="Tahoma" pitchFamily="34" charset="0"/>
                <a:cs typeface="Tahoma" pitchFamily="34" charset="0"/>
              </a:rPr>
              <a:t>FEEP Thrusters.</a:t>
            </a:r>
            <a:endParaRPr lang="it-IT" sz="1600" b="1" dirty="0" smtClean="0">
              <a:solidFill>
                <a:srgbClr val="406EA6"/>
              </a:solidFill>
              <a:latin typeface="Tahoma" pitchFamily="34" charset="0"/>
              <a:cs typeface="Tahoma" pitchFamily="34" charset="0"/>
            </a:endParaRPr>
          </a:p>
          <a:p>
            <a:pPr algn="just">
              <a:spcBef>
                <a:spcPct val="20000"/>
              </a:spcBef>
            </a:pPr>
            <a:endParaRPr lang="it-IT" sz="1400" b="1" dirty="0" smtClean="0">
              <a:solidFill>
                <a:srgbClr val="406EA6"/>
              </a:solidFill>
              <a:latin typeface="Tahoma" pitchFamily="34" charset="0"/>
              <a:cs typeface="Tahoma" pitchFamily="34" charset="0"/>
            </a:endParaRPr>
          </a:p>
        </p:txBody>
      </p:sp>
    </p:spTree>
    <p:extLst>
      <p:ext uri="{BB962C8B-B14F-4D97-AF65-F5344CB8AC3E}">
        <p14:creationId xmlns:p14="http://schemas.microsoft.com/office/powerpoint/2010/main" xmlns="" val="414238420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63572838-5DFA-4146-A3E7-A00E31BF20CD}" type="slidenum">
              <a:rPr lang="en-US" smtClean="0"/>
              <a:pPr>
                <a:defRPr/>
              </a:pPr>
              <a:t>17</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Spacecraft</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Electrical</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Power</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4" name="Rectangle 26"/>
          <p:cNvSpPr>
            <a:spLocks noChangeArrowheads="1"/>
          </p:cNvSpPr>
          <p:nvPr/>
        </p:nvSpPr>
        <p:spPr bwMode="auto">
          <a:xfrm>
            <a:off x="514179" y="815927"/>
            <a:ext cx="7073156" cy="5808427"/>
          </a:xfrm>
          <a:prstGeom prst="rect">
            <a:avLst/>
          </a:prstGeom>
          <a:noFill/>
          <a:ln w="9525">
            <a:noFill/>
            <a:miter lim="800000"/>
            <a:headEnd/>
            <a:tailEnd/>
          </a:ln>
        </p:spPr>
        <p:txBody>
          <a:bodyPr/>
          <a:lstStyle/>
          <a:p>
            <a:pPr algn="just">
              <a:spcBef>
                <a:spcPct val="20000"/>
              </a:spcBef>
            </a:pPr>
            <a:r>
              <a:rPr lang="en-US" sz="1400" b="1" dirty="0" smtClean="0">
                <a:solidFill>
                  <a:schemeClr val="accent2">
                    <a:lumMod val="75000"/>
                  </a:schemeClr>
                </a:solidFill>
                <a:latin typeface="Tahoma" pitchFamily="34" charset="0"/>
                <a:cs typeface="Tahoma" pitchFamily="34" charset="0"/>
              </a:rPr>
              <a:t>HV series</a:t>
            </a:r>
          </a:p>
          <a:p>
            <a:pPr algn="just">
              <a:spcBef>
                <a:spcPct val="20000"/>
              </a:spcBef>
            </a:pPr>
            <a:r>
              <a:rPr lang="en-US" sz="1400" dirty="0">
                <a:solidFill>
                  <a:srgbClr val="000000"/>
                </a:solidFill>
                <a:latin typeface="Tahoma" pitchFamily="34" charset="0"/>
                <a:cs typeface="Tahoma" pitchFamily="34" charset="0"/>
              </a:rPr>
              <a:t>Up to 12 kV </a:t>
            </a:r>
            <a:r>
              <a:rPr lang="en-US" sz="1400" dirty="0" smtClean="0">
                <a:solidFill>
                  <a:srgbClr val="000000"/>
                </a:solidFill>
                <a:latin typeface="Tahoma" pitchFamily="34" charset="0"/>
                <a:cs typeface="Tahoma" pitchFamily="34" charset="0"/>
              </a:rPr>
              <a:t>high </a:t>
            </a:r>
            <a:r>
              <a:rPr lang="en-US" sz="1400" dirty="0">
                <a:solidFill>
                  <a:srgbClr val="000000"/>
                </a:solidFill>
                <a:latin typeface="Tahoma" pitchFamily="34" charset="0"/>
                <a:cs typeface="Tahoma" pitchFamily="34" charset="0"/>
              </a:rPr>
              <a:t>efficiency high voltage DC/DC converters and linear regulators </a:t>
            </a:r>
            <a:r>
              <a:rPr lang="en-US" sz="1400" dirty="0" smtClean="0">
                <a:solidFill>
                  <a:srgbClr val="000000"/>
                </a:solidFill>
                <a:latin typeface="Tahoma" pitchFamily="34" charset="0"/>
                <a:cs typeface="Tahoma" pitchFamily="34" charset="0"/>
              </a:rPr>
              <a:t>family</a:t>
            </a:r>
            <a:r>
              <a:rPr lang="en-US" sz="1200" dirty="0" smtClean="0">
                <a:solidFill>
                  <a:srgbClr val="000000"/>
                </a:solidFill>
                <a:latin typeface="Tahoma" pitchFamily="34" charset="0"/>
                <a:cs typeface="Tahoma" pitchFamily="34" charset="0"/>
              </a:rPr>
              <a:t> </a:t>
            </a:r>
            <a:endParaRPr lang="en-US" sz="1200" dirty="0">
              <a:solidFill>
                <a:schemeClr val="accent2">
                  <a:lumMod val="75000"/>
                </a:schemeClr>
              </a:solidFill>
              <a:latin typeface="Tahoma" pitchFamily="34" charset="0"/>
              <a:ea typeface="Tahoma" pitchFamily="34" charset="0"/>
              <a:cs typeface="Tahoma" pitchFamily="34" charset="0"/>
            </a:endParaRPr>
          </a:p>
          <a:p>
            <a:pPr algn="just">
              <a:spcBef>
                <a:spcPct val="20000"/>
              </a:spcBef>
            </a:pPr>
            <a:endParaRPr lang="en-US" sz="1200" dirty="0" smtClean="0">
              <a:solidFill>
                <a:srgbClr val="000000"/>
              </a:solidFill>
              <a:latin typeface="Tahoma" pitchFamily="34" charset="0"/>
              <a:cs typeface="Tahoma"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LMV </a:t>
            </a:r>
            <a:r>
              <a:rPr lang="en-US" sz="1400" b="1" dirty="0">
                <a:solidFill>
                  <a:schemeClr val="accent2">
                    <a:lumMod val="75000"/>
                  </a:schemeClr>
                </a:solidFill>
                <a:latin typeface="Tahoma" pitchFamily="34" charset="0"/>
                <a:cs typeface="Tahoma" pitchFamily="34" charset="0"/>
              </a:rPr>
              <a:t>series</a:t>
            </a:r>
          </a:p>
          <a:p>
            <a:pPr algn="just">
              <a:spcBef>
                <a:spcPct val="20000"/>
              </a:spcBef>
            </a:pPr>
            <a:r>
              <a:rPr lang="en-US" sz="1400" dirty="0">
                <a:solidFill>
                  <a:srgbClr val="000000"/>
                </a:solidFill>
                <a:latin typeface="Tahoma" pitchFamily="34" charset="0"/>
                <a:cs typeface="Tahoma" pitchFamily="34" charset="0"/>
              </a:rPr>
              <a:t>From 2.6 up to 120 V space-born high efficiency single and multi-outputs DC/DC Converters </a:t>
            </a:r>
          </a:p>
          <a:p>
            <a:pPr>
              <a:spcBef>
                <a:spcPct val="20000"/>
              </a:spcBef>
              <a:spcAft>
                <a:spcPts val="600"/>
              </a:spcAft>
            </a:pPr>
            <a:endParaRPr lang="it-IT" sz="1200" dirty="0">
              <a:solidFill>
                <a:srgbClr val="000000"/>
              </a:solidFill>
              <a:latin typeface="Tahoma" pitchFamily="34" charset="0"/>
              <a:cs typeface="Tahoma" pitchFamily="34" charset="0"/>
            </a:endParaRPr>
          </a:p>
          <a:p>
            <a:pPr algn="just">
              <a:spcBef>
                <a:spcPct val="20000"/>
              </a:spcBef>
            </a:pPr>
            <a:r>
              <a:rPr lang="en-US" sz="1400" b="1" dirty="0">
                <a:solidFill>
                  <a:schemeClr val="accent2">
                    <a:lumMod val="75000"/>
                  </a:schemeClr>
                </a:solidFill>
                <a:latin typeface="Tahoma" pitchFamily="34" charset="0"/>
                <a:cs typeface="Tahoma" pitchFamily="34" charset="0"/>
              </a:rPr>
              <a:t>Specific Power Supplies </a:t>
            </a:r>
            <a:endParaRPr lang="en-US" sz="1400" b="1" dirty="0" smtClean="0">
              <a:solidFill>
                <a:schemeClr val="accent2">
                  <a:lumMod val="75000"/>
                </a:schemeClr>
              </a:solidFill>
              <a:latin typeface="Tahoma" pitchFamily="34" charset="0"/>
              <a:cs typeface="Tahoma" pitchFamily="34" charset="0"/>
            </a:endParaRPr>
          </a:p>
          <a:p>
            <a:pPr algn="just">
              <a:spcBef>
                <a:spcPct val="20000"/>
              </a:spcBef>
            </a:pPr>
            <a:r>
              <a:rPr lang="en-US" sz="1400" dirty="0">
                <a:solidFill>
                  <a:srgbClr val="000000"/>
                </a:solidFill>
                <a:latin typeface="Tahoma" pitchFamily="34" charset="0"/>
                <a:cs typeface="Tahoma" pitchFamily="34" charset="0"/>
              </a:rPr>
              <a:t>With over 18 years experienced engineering staff, SITAEL is able to produce space-qualified power supply systems to meet any requirements coming from different satellite payloads and platform </a:t>
            </a:r>
            <a:r>
              <a:rPr lang="en-US" sz="1400" dirty="0" smtClean="0">
                <a:solidFill>
                  <a:srgbClr val="000000"/>
                </a:solidFill>
                <a:latin typeface="Tahoma" pitchFamily="34" charset="0"/>
                <a:cs typeface="Tahoma" pitchFamily="34" charset="0"/>
              </a:rPr>
              <a:t>sub-systems</a:t>
            </a:r>
          </a:p>
          <a:p>
            <a:pPr marL="628650" lvl="1" indent="-171450">
              <a:lnSpc>
                <a:spcPct val="200000"/>
              </a:lnSpc>
              <a:spcBef>
                <a:spcPct val="20000"/>
              </a:spcBef>
              <a:buFont typeface="Wingdings" pitchFamily="2" charset="2"/>
              <a:buChar char="q"/>
            </a:pPr>
            <a:r>
              <a:rPr lang="en-US" sz="1200" b="1" dirty="0" smtClean="0">
                <a:solidFill>
                  <a:schemeClr val="accent2">
                    <a:lumMod val="75000"/>
                  </a:schemeClr>
                </a:solidFill>
                <a:latin typeface="Tahoma" pitchFamily="34" charset="0"/>
                <a:ea typeface="Tahoma" pitchFamily="34" charset="0"/>
                <a:cs typeface="Tahoma" pitchFamily="34" charset="0"/>
              </a:rPr>
              <a:t>Optical </a:t>
            </a:r>
            <a:r>
              <a:rPr lang="en-US" sz="1200" b="1" dirty="0">
                <a:solidFill>
                  <a:schemeClr val="accent2">
                    <a:lumMod val="75000"/>
                  </a:schemeClr>
                </a:solidFill>
                <a:latin typeface="Tahoma" pitchFamily="34" charset="0"/>
                <a:ea typeface="Tahoma" pitchFamily="34" charset="0"/>
                <a:cs typeface="Tahoma" pitchFamily="34" charset="0"/>
              </a:rPr>
              <a:t>Payloads (Detectors, Imagers, Spectrometers, APD, PMT, CCD)</a:t>
            </a: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Spectrometer Telescope for Imaging X-rays (</a:t>
            </a:r>
            <a:r>
              <a:rPr lang="en-US" sz="1100" dirty="0" smtClean="0">
                <a:solidFill>
                  <a:schemeClr val="accent2">
                    <a:lumMod val="75000"/>
                  </a:schemeClr>
                </a:solidFill>
                <a:latin typeface="Tahoma" pitchFamily="34" charset="0"/>
                <a:ea typeface="Tahoma" pitchFamily="34" charset="0"/>
                <a:cs typeface="Tahoma" pitchFamily="34" charset="0"/>
              </a:rPr>
              <a:t>Solar Orbiter)</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Soft </a:t>
            </a:r>
            <a:r>
              <a:rPr lang="en-US" sz="1100" dirty="0">
                <a:solidFill>
                  <a:schemeClr val="accent2">
                    <a:lumMod val="75000"/>
                  </a:schemeClr>
                </a:solidFill>
                <a:latin typeface="Tahoma" pitchFamily="34" charset="0"/>
                <a:ea typeface="Tahoma" pitchFamily="34" charset="0"/>
                <a:cs typeface="Tahoma" pitchFamily="34" charset="0"/>
              </a:rPr>
              <a:t>Gamma-ray Detector, Hard X-ray Imager and Soft X-ray Spectrometer (ASTRO-H)</a:t>
            </a:r>
          </a:p>
          <a:p>
            <a:pPr marL="1085850" lvl="2" indent="-171450">
              <a:spcBef>
                <a:spcPct val="20000"/>
              </a:spcBef>
              <a:buFont typeface="Wingdings" pitchFamily="2" charset="2"/>
              <a:buChar char="§"/>
            </a:pPr>
            <a:r>
              <a:rPr lang="it-IT" sz="1100" dirty="0" err="1" smtClean="0">
                <a:solidFill>
                  <a:schemeClr val="accent2">
                    <a:lumMod val="75000"/>
                  </a:schemeClr>
                </a:solidFill>
                <a:latin typeface="Tahoma" pitchFamily="34" charset="0"/>
                <a:ea typeface="Tahoma" pitchFamily="34" charset="0"/>
                <a:cs typeface="Tahoma" pitchFamily="34" charset="0"/>
              </a:rPr>
              <a:t>Avalanche</a:t>
            </a:r>
            <a:r>
              <a:rPr lang="it-IT" sz="1100" dirty="0" smtClean="0">
                <a:solidFill>
                  <a:schemeClr val="accent2">
                    <a:lumMod val="75000"/>
                  </a:schemeClr>
                </a:solidFill>
                <a:latin typeface="Tahoma" pitchFamily="34" charset="0"/>
                <a:ea typeface="Tahoma" pitchFamily="34" charset="0"/>
                <a:cs typeface="Tahoma" pitchFamily="34" charset="0"/>
              </a:rPr>
              <a:t> </a:t>
            </a:r>
            <a:r>
              <a:rPr lang="it-IT" sz="1100" dirty="0">
                <a:solidFill>
                  <a:schemeClr val="accent2">
                    <a:lumMod val="75000"/>
                  </a:schemeClr>
                </a:solidFill>
                <a:latin typeface="Tahoma" pitchFamily="34" charset="0"/>
                <a:ea typeface="Tahoma" pitchFamily="34" charset="0"/>
                <a:cs typeface="Tahoma" pitchFamily="34" charset="0"/>
              </a:rPr>
              <a:t>Photo </a:t>
            </a:r>
            <a:r>
              <a:rPr lang="it-IT" sz="1100" dirty="0" err="1">
                <a:solidFill>
                  <a:schemeClr val="accent2">
                    <a:lumMod val="75000"/>
                  </a:schemeClr>
                </a:solidFill>
                <a:latin typeface="Tahoma" pitchFamily="34" charset="0"/>
                <a:ea typeface="Tahoma" pitchFamily="34" charset="0"/>
                <a:cs typeface="Tahoma" pitchFamily="34" charset="0"/>
              </a:rPr>
              <a:t>Diodes</a:t>
            </a:r>
            <a:r>
              <a:rPr lang="it-IT" sz="1100" dirty="0">
                <a:solidFill>
                  <a:schemeClr val="accent2">
                    <a:lumMod val="75000"/>
                  </a:schemeClr>
                </a:solidFill>
                <a:latin typeface="Tahoma" pitchFamily="34" charset="0"/>
                <a:ea typeface="Tahoma" pitchFamily="34" charset="0"/>
                <a:cs typeface="Tahoma" pitchFamily="34" charset="0"/>
              </a:rPr>
              <a:t> and Photo </a:t>
            </a:r>
            <a:r>
              <a:rPr lang="it-IT" sz="1100" dirty="0" err="1">
                <a:solidFill>
                  <a:schemeClr val="accent2">
                    <a:lumMod val="75000"/>
                  </a:schemeClr>
                </a:solidFill>
                <a:latin typeface="Tahoma" pitchFamily="34" charset="0"/>
                <a:ea typeface="Tahoma" pitchFamily="34" charset="0"/>
                <a:cs typeface="Tahoma" pitchFamily="34" charset="0"/>
              </a:rPr>
              <a:t>Multiplier</a:t>
            </a:r>
            <a:r>
              <a:rPr lang="it-IT" sz="1100" dirty="0">
                <a:solidFill>
                  <a:schemeClr val="accent2">
                    <a:lumMod val="75000"/>
                  </a:schemeClr>
                </a:solidFill>
                <a:latin typeface="Tahoma" pitchFamily="34" charset="0"/>
                <a:ea typeface="Tahoma" pitchFamily="34" charset="0"/>
                <a:cs typeface="Tahoma" pitchFamily="34" charset="0"/>
              </a:rPr>
              <a:t> </a:t>
            </a:r>
            <a:r>
              <a:rPr lang="it-IT" sz="1100" dirty="0" err="1">
                <a:solidFill>
                  <a:schemeClr val="accent2">
                    <a:lumMod val="75000"/>
                  </a:schemeClr>
                </a:solidFill>
                <a:latin typeface="Tahoma" pitchFamily="34" charset="0"/>
                <a:ea typeface="Tahoma" pitchFamily="34" charset="0"/>
                <a:cs typeface="Tahoma" pitchFamily="34" charset="0"/>
              </a:rPr>
              <a:t>Tubes</a:t>
            </a:r>
            <a:r>
              <a:rPr lang="it-IT" sz="1100" dirty="0">
                <a:solidFill>
                  <a:schemeClr val="accent2">
                    <a:lumMod val="75000"/>
                  </a:schemeClr>
                </a:solidFill>
                <a:latin typeface="Tahoma" pitchFamily="34" charset="0"/>
                <a:ea typeface="Tahoma" pitchFamily="34" charset="0"/>
                <a:cs typeface="Tahoma" pitchFamily="34" charset="0"/>
              </a:rPr>
              <a:t> (CALET</a:t>
            </a:r>
            <a:r>
              <a:rPr lang="it-IT" sz="1100" dirty="0" smtClean="0">
                <a:solidFill>
                  <a:schemeClr val="accent2">
                    <a:lumMod val="75000"/>
                  </a:schemeClr>
                </a:solidFill>
                <a:latin typeface="Tahoma" pitchFamily="34" charset="0"/>
                <a:ea typeface="Tahoma" pitchFamily="34" charset="0"/>
                <a:cs typeface="Tahoma" pitchFamily="34" charset="0"/>
              </a:rPr>
              <a:t>)</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Modular </a:t>
            </a:r>
            <a:r>
              <a:rPr lang="en-US" sz="1100" dirty="0">
                <a:solidFill>
                  <a:schemeClr val="accent2">
                    <a:lumMod val="75000"/>
                  </a:schemeClr>
                </a:solidFill>
                <a:latin typeface="Tahoma" pitchFamily="34" charset="0"/>
                <a:ea typeface="Tahoma" pitchFamily="34" charset="0"/>
                <a:cs typeface="Tahoma" pitchFamily="34" charset="0"/>
              </a:rPr>
              <a:t>X- </a:t>
            </a:r>
            <a:r>
              <a:rPr lang="en-US" sz="1100" dirty="0" smtClean="0">
                <a:solidFill>
                  <a:schemeClr val="accent2">
                    <a:lumMod val="75000"/>
                  </a:schemeClr>
                </a:solidFill>
                <a:latin typeface="Tahoma" pitchFamily="34" charset="0"/>
                <a:ea typeface="Tahoma" pitchFamily="34" charset="0"/>
                <a:cs typeface="Tahoma" pitchFamily="34" charset="0"/>
              </a:rPr>
              <a:t>and Gamma-Ray Sensor (ASIM)</a:t>
            </a:r>
            <a:endParaRPr lang="it-IT" sz="1100" dirty="0">
              <a:solidFill>
                <a:schemeClr val="accent2">
                  <a:lumMod val="75000"/>
                </a:schemeClr>
              </a:solidFill>
              <a:latin typeface="Tahoma" pitchFamily="34" charset="0"/>
              <a:ea typeface="Tahoma" pitchFamily="34" charset="0"/>
              <a:cs typeface="Tahoma" pitchFamily="34" charset="0"/>
            </a:endParaRP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Canadian </a:t>
            </a:r>
            <a:r>
              <a:rPr lang="en-US" sz="1100" dirty="0">
                <a:solidFill>
                  <a:schemeClr val="accent2">
                    <a:lumMod val="75000"/>
                  </a:schemeClr>
                </a:solidFill>
                <a:latin typeface="Tahoma" pitchFamily="34" charset="0"/>
                <a:ea typeface="Tahoma" pitchFamily="34" charset="0"/>
                <a:cs typeface="Tahoma" pitchFamily="34" charset="0"/>
              </a:rPr>
              <a:t>Electrical Field Instrument (SWARM)</a:t>
            </a: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JEM-X </a:t>
            </a:r>
            <a:r>
              <a:rPr lang="en-US" sz="1100" dirty="0" smtClean="0">
                <a:solidFill>
                  <a:schemeClr val="accent2">
                    <a:lumMod val="75000"/>
                  </a:schemeClr>
                </a:solidFill>
                <a:latin typeface="Tahoma" pitchFamily="34" charset="0"/>
                <a:ea typeface="Tahoma" pitchFamily="34" charset="0"/>
                <a:cs typeface="Tahoma" pitchFamily="34" charset="0"/>
              </a:rPr>
              <a:t>(</a:t>
            </a:r>
            <a:r>
              <a:rPr lang="en-US" sz="1100" dirty="0">
                <a:solidFill>
                  <a:schemeClr val="accent2">
                    <a:lumMod val="75000"/>
                  </a:schemeClr>
                </a:solidFill>
                <a:latin typeface="Tahoma" pitchFamily="34" charset="0"/>
                <a:ea typeface="Tahoma" pitchFamily="34" charset="0"/>
                <a:cs typeface="Tahoma" pitchFamily="34" charset="0"/>
              </a:rPr>
              <a:t>INTEGRAL)</a:t>
            </a:r>
          </a:p>
          <a:p>
            <a:pPr marL="628650" lvl="1" indent="-171450">
              <a:lnSpc>
                <a:spcPct val="150000"/>
              </a:lnSpc>
              <a:spcBef>
                <a:spcPct val="20000"/>
              </a:spcBef>
              <a:buFont typeface="Wingdings" pitchFamily="2" charset="2"/>
              <a:buChar char="q"/>
            </a:pPr>
            <a:r>
              <a:rPr lang="en-US" sz="1200" b="1" dirty="0" smtClean="0">
                <a:solidFill>
                  <a:schemeClr val="accent2">
                    <a:lumMod val="75000"/>
                  </a:schemeClr>
                </a:solidFill>
                <a:latin typeface="Tahoma" pitchFamily="34" charset="0"/>
                <a:ea typeface="Tahoma" pitchFamily="34" charset="0"/>
                <a:cs typeface="Tahoma" pitchFamily="34" charset="0"/>
              </a:rPr>
              <a:t>RF </a:t>
            </a:r>
            <a:r>
              <a:rPr lang="en-US" sz="1200" b="1" dirty="0">
                <a:solidFill>
                  <a:schemeClr val="accent2">
                    <a:lumMod val="75000"/>
                  </a:schemeClr>
                </a:solidFill>
                <a:latin typeface="Tahoma" pitchFamily="34" charset="0"/>
                <a:ea typeface="Tahoma" pitchFamily="34" charset="0"/>
                <a:cs typeface="Tahoma" pitchFamily="34" charset="0"/>
              </a:rPr>
              <a:t>Payloads (SAR, SRAL)</a:t>
            </a:r>
            <a:endParaRPr lang="it-IT" sz="1200" b="1" dirty="0">
              <a:solidFill>
                <a:schemeClr val="accent2">
                  <a:lumMod val="75000"/>
                </a:schemeClr>
              </a:solidFill>
              <a:latin typeface="Tahoma" pitchFamily="34" charset="0"/>
              <a:ea typeface="Tahoma" pitchFamily="34" charset="0"/>
              <a:cs typeface="Tahoma" pitchFamily="34" charset="0"/>
            </a:endParaRP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SAR TGU </a:t>
            </a:r>
            <a:r>
              <a:rPr lang="en-US" sz="1100" dirty="0" smtClean="0">
                <a:solidFill>
                  <a:schemeClr val="accent2">
                    <a:lumMod val="75000"/>
                  </a:schemeClr>
                </a:solidFill>
                <a:latin typeface="Tahoma" pitchFamily="34" charset="0"/>
                <a:ea typeface="Tahoma" pitchFamily="34" charset="0"/>
                <a:cs typeface="Tahoma" pitchFamily="34" charset="0"/>
              </a:rPr>
              <a:t>(</a:t>
            </a:r>
            <a:r>
              <a:rPr lang="en-US" sz="1100" dirty="0">
                <a:solidFill>
                  <a:schemeClr val="accent2">
                    <a:lumMod val="75000"/>
                  </a:schemeClr>
                </a:solidFill>
                <a:latin typeface="Tahoma" pitchFamily="34" charset="0"/>
                <a:ea typeface="Tahoma" pitchFamily="34" charset="0"/>
                <a:cs typeface="Tahoma" pitchFamily="34" charset="0"/>
              </a:rPr>
              <a:t>Sentinel1)</a:t>
            </a: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SRAL-C Ku </a:t>
            </a:r>
            <a:r>
              <a:rPr lang="en-US" sz="1100" dirty="0" smtClean="0">
                <a:solidFill>
                  <a:schemeClr val="accent2">
                    <a:lumMod val="75000"/>
                  </a:schemeClr>
                </a:solidFill>
                <a:latin typeface="Tahoma" pitchFamily="34" charset="0"/>
                <a:ea typeface="Tahoma" pitchFamily="34" charset="0"/>
                <a:cs typeface="Tahoma" pitchFamily="34" charset="0"/>
              </a:rPr>
              <a:t>(</a:t>
            </a:r>
            <a:r>
              <a:rPr lang="en-US" sz="1100" dirty="0">
                <a:solidFill>
                  <a:schemeClr val="accent2">
                    <a:lumMod val="75000"/>
                  </a:schemeClr>
                </a:solidFill>
                <a:latin typeface="Tahoma" pitchFamily="34" charset="0"/>
                <a:ea typeface="Tahoma" pitchFamily="34" charset="0"/>
                <a:cs typeface="Tahoma" pitchFamily="34" charset="0"/>
              </a:rPr>
              <a:t>Sentinel3)</a:t>
            </a:r>
          </a:p>
          <a:p>
            <a:pPr marL="628650" lvl="1" indent="-171450">
              <a:lnSpc>
                <a:spcPct val="150000"/>
              </a:lnSpc>
              <a:spcBef>
                <a:spcPct val="20000"/>
              </a:spcBef>
              <a:buFont typeface="Wingdings" pitchFamily="2" charset="2"/>
              <a:buChar char="q"/>
            </a:pPr>
            <a:r>
              <a:rPr lang="en-GB" sz="1200" b="1" dirty="0" smtClean="0">
                <a:solidFill>
                  <a:schemeClr val="accent2">
                    <a:lumMod val="75000"/>
                  </a:schemeClr>
                </a:solidFill>
                <a:latin typeface="Tahoma" pitchFamily="34" charset="0"/>
                <a:ea typeface="Tahoma" pitchFamily="34" charset="0"/>
                <a:cs typeface="Tahoma" pitchFamily="34" charset="0"/>
              </a:rPr>
              <a:t>Data </a:t>
            </a:r>
            <a:r>
              <a:rPr lang="en-GB" sz="1200" b="1" dirty="0">
                <a:solidFill>
                  <a:schemeClr val="accent2">
                    <a:lumMod val="75000"/>
                  </a:schemeClr>
                </a:solidFill>
                <a:latin typeface="Tahoma" pitchFamily="34" charset="0"/>
                <a:ea typeface="Tahoma" pitchFamily="34" charset="0"/>
                <a:cs typeface="Tahoma" pitchFamily="34" charset="0"/>
              </a:rPr>
              <a:t>Systems (PDHU, MMU)</a:t>
            </a: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MMFU </a:t>
            </a:r>
            <a:r>
              <a:rPr lang="en-US" sz="1100" dirty="0" smtClean="0">
                <a:solidFill>
                  <a:schemeClr val="accent2">
                    <a:lumMod val="75000"/>
                  </a:schemeClr>
                </a:solidFill>
                <a:latin typeface="Tahoma" pitchFamily="34" charset="0"/>
                <a:ea typeface="Tahoma" pitchFamily="34" charset="0"/>
                <a:cs typeface="Tahoma" pitchFamily="34" charset="0"/>
              </a:rPr>
              <a:t>(</a:t>
            </a:r>
            <a:r>
              <a:rPr lang="en-US" sz="1100" dirty="0" err="1">
                <a:solidFill>
                  <a:schemeClr val="accent2">
                    <a:lumMod val="75000"/>
                  </a:schemeClr>
                </a:solidFill>
                <a:latin typeface="Tahoma" pitchFamily="34" charset="0"/>
                <a:ea typeface="Tahoma" pitchFamily="34" charset="0"/>
                <a:cs typeface="Tahoma" pitchFamily="34" charset="0"/>
              </a:rPr>
              <a:t>EarthCARE</a:t>
            </a:r>
            <a:r>
              <a:rPr lang="en-US" sz="1100" dirty="0">
                <a:solidFill>
                  <a:schemeClr val="accent2">
                    <a:lumMod val="75000"/>
                  </a:schemeClr>
                </a:solidFill>
                <a:latin typeface="Tahoma" pitchFamily="34" charset="0"/>
                <a:ea typeface="Tahoma" pitchFamily="34" charset="0"/>
                <a:cs typeface="Tahoma" pitchFamily="34" charset="0"/>
              </a:rPr>
              <a:t>)</a:t>
            </a:r>
          </a:p>
          <a:p>
            <a:pPr marL="1085850" lvl="2" indent="-171450">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PDHU </a:t>
            </a:r>
            <a:r>
              <a:rPr lang="en-US" sz="1100" dirty="0" smtClean="0">
                <a:solidFill>
                  <a:schemeClr val="accent2">
                    <a:lumMod val="75000"/>
                  </a:schemeClr>
                </a:solidFill>
                <a:latin typeface="Tahoma" pitchFamily="34" charset="0"/>
                <a:ea typeface="Tahoma" pitchFamily="34" charset="0"/>
                <a:cs typeface="Tahoma" pitchFamily="34" charset="0"/>
              </a:rPr>
              <a:t> </a:t>
            </a:r>
            <a:r>
              <a:rPr lang="en-US" sz="1100" dirty="0">
                <a:solidFill>
                  <a:schemeClr val="accent2">
                    <a:lumMod val="75000"/>
                  </a:schemeClr>
                </a:solidFill>
                <a:latin typeface="Tahoma" pitchFamily="34" charset="0"/>
                <a:ea typeface="Tahoma" pitchFamily="34" charset="0"/>
                <a:cs typeface="Tahoma" pitchFamily="34" charset="0"/>
              </a:rPr>
              <a:t>(GAIA)</a:t>
            </a:r>
          </a:p>
          <a:p>
            <a:pPr algn="just">
              <a:spcBef>
                <a:spcPct val="20000"/>
              </a:spcBef>
            </a:pPr>
            <a:endParaRPr lang="en-US" sz="1400" dirty="0">
              <a:solidFill>
                <a:srgbClr val="000000"/>
              </a:solidFill>
              <a:latin typeface="Tahoma" pitchFamily="34" charset="0"/>
              <a:cs typeface="Tahoma" pitchFamily="34" charset="0"/>
            </a:endParaRPr>
          </a:p>
          <a:p>
            <a:pPr algn="just">
              <a:spcBef>
                <a:spcPct val="20000"/>
              </a:spcBef>
            </a:pPr>
            <a:endParaRPr lang="en-US" sz="1400" b="1" dirty="0">
              <a:solidFill>
                <a:schemeClr val="accent2">
                  <a:lumMod val="75000"/>
                </a:schemeClr>
              </a:solidFill>
              <a:latin typeface="Tahoma" pitchFamily="34" charset="0"/>
              <a:cs typeface="Tahoma" pitchFamily="34" charset="0"/>
            </a:endParaRPr>
          </a:p>
        </p:txBody>
      </p:sp>
      <p:sp>
        <p:nvSpPr>
          <p:cNvPr id="9"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a:t>
            </a:r>
            <a:r>
              <a:rPr lang="en-US" dirty="0" err="1" smtClean="0"/>
              <a:t>S.p.A</a:t>
            </a:r>
            <a:r>
              <a:rPr lang="en-US" dirty="0" smtClean="0"/>
              <a:t>.</a:t>
            </a:r>
            <a:endParaRPr lang="en-US" dirty="0"/>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7727553" y="3834045"/>
            <a:ext cx="986709" cy="900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5"/>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57165" y="4644135"/>
            <a:ext cx="1440160" cy="936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4346975" y="5409220"/>
            <a:ext cx="1440160" cy="953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Immagine 14" descr="C:\Users\tuccio\Desktop\9074.tif"/>
          <p:cNvPicPr/>
          <p:nvPr/>
        </p:nvPicPr>
        <p:blipFill rotWithShape="1">
          <a:blip r:embed="rId6" cstate="email">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a:ext>
            </a:extLst>
          </a:blip>
          <a:srcRect/>
          <a:stretch/>
        </p:blipFill>
        <p:spPr bwMode="auto">
          <a:xfrm>
            <a:off x="7587209" y="1808820"/>
            <a:ext cx="1260233" cy="928028"/>
          </a:xfrm>
          <a:prstGeom prst="rect">
            <a:avLst/>
          </a:prstGeom>
          <a:noFill/>
          <a:ln>
            <a:noFill/>
          </a:ln>
        </p:spPr>
      </p:pic>
      <p:pic>
        <p:nvPicPr>
          <p:cNvPr id="18" name="Immagine 17" descr="C:\Users\tuccio\Desktop\S9000.jpg"/>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7661524" y="1088740"/>
            <a:ext cx="1040237" cy="585065"/>
          </a:xfrm>
          <a:prstGeom prst="rect">
            <a:avLst/>
          </a:prstGeom>
          <a:noFill/>
          <a:ln>
            <a:noFill/>
          </a:ln>
        </p:spPr>
      </p:pic>
    </p:spTree>
    <p:extLst>
      <p:ext uri="{BB962C8B-B14F-4D97-AF65-F5344CB8AC3E}">
        <p14:creationId xmlns:p14="http://schemas.microsoft.com/office/powerpoint/2010/main" xmlns="" val="39266065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18</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smtClean="0">
                <a:solidFill>
                  <a:schemeClr val="accent1"/>
                </a:solidFill>
                <a:effectLst>
                  <a:outerShdw blurRad="38100" dist="38100" dir="2700000" algn="tl">
                    <a:srgbClr val="000000">
                      <a:alpha val="43137"/>
                    </a:srgbClr>
                  </a:outerShdw>
                </a:effectLst>
                <a:latin typeface="Californian FB" pitchFamily="18" charset="0"/>
              </a:rPr>
              <a:t>Control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Electronics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for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Complex</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Systems</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74755" name="Rectangle 26"/>
          <p:cNvSpPr>
            <a:spLocks noChangeArrowheads="1"/>
          </p:cNvSpPr>
          <p:nvPr/>
        </p:nvSpPr>
        <p:spPr bwMode="auto">
          <a:xfrm>
            <a:off x="2501770" y="2843935"/>
            <a:ext cx="6095606" cy="3571351"/>
          </a:xfrm>
          <a:prstGeom prst="rect">
            <a:avLst/>
          </a:prstGeom>
          <a:noFill/>
          <a:ln w="9525">
            <a:noFill/>
            <a:miter lim="800000"/>
            <a:headEnd/>
            <a:tailEnd/>
          </a:ln>
        </p:spPr>
        <p:txBody>
          <a:bodyPr/>
          <a:lstStyle/>
          <a:p>
            <a:pPr>
              <a:spcBef>
                <a:spcPct val="20000"/>
              </a:spcBef>
            </a:pPr>
            <a:r>
              <a:rPr lang="en-US" sz="1400" b="1" dirty="0" smtClean="0">
                <a:solidFill>
                  <a:schemeClr val="accent2">
                    <a:lumMod val="75000"/>
                  </a:schemeClr>
                </a:solidFill>
                <a:latin typeface="Tahoma" pitchFamily="34" charset="0"/>
                <a:cs typeface="Tahoma" pitchFamily="34" charset="0"/>
              </a:rPr>
              <a:t>Cooler </a:t>
            </a:r>
            <a:r>
              <a:rPr lang="en-US" sz="1400" b="1" dirty="0">
                <a:solidFill>
                  <a:schemeClr val="accent2">
                    <a:lumMod val="75000"/>
                  </a:schemeClr>
                </a:solidFill>
                <a:latin typeface="Tahoma" pitchFamily="34" charset="0"/>
                <a:cs typeface="Tahoma" pitchFamily="34" charset="0"/>
              </a:rPr>
              <a:t>Drive Electronics for </a:t>
            </a:r>
            <a:r>
              <a:rPr lang="en-US" sz="1400" b="1" dirty="0" err="1" smtClean="0">
                <a:solidFill>
                  <a:schemeClr val="accent2">
                    <a:lumMod val="75000"/>
                  </a:schemeClr>
                </a:solidFill>
                <a:latin typeface="Tahoma" pitchFamily="34" charset="0"/>
                <a:cs typeface="Tahoma" pitchFamily="34" charset="0"/>
              </a:rPr>
              <a:t>Cryocoolers</a:t>
            </a:r>
            <a:endParaRPr lang="en-US" sz="1400" b="1" dirty="0" smtClean="0">
              <a:solidFill>
                <a:schemeClr val="accent2">
                  <a:lumMod val="75000"/>
                </a:schemeClr>
              </a:solidFill>
              <a:latin typeface="Tahoma" pitchFamily="34" charset="0"/>
              <a:cs typeface="Tahoma" pitchFamily="34" charset="0"/>
            </a:endParaRPr>
          </a:p>
          <a:p>
            <a:pPr>
              <a:spcBef>
                <a:spcPct val="20000"/>
              </a:spcBef>
            </a:pPr>
            <a:r>
              <a:rPr lang="en-US" sz="1200" dirty="0" smtClean="0">
                <a:solidFill>
                  <a:srgbClr val="000000"/>
                </a:solidFill>
                <a:latin typeface="Tahoma" pitchFamily="34" charset="0"/>
                <a:cs typeface="Tahoma" pitchFamily="34" charset="0"/>
              </a:rPr>
              <a:t>Control</a:t>
            </a:r>
            <a:r>
              <a:rPr lang="en-US" sz="1200" dirty="0">
                <a:solidFill>
                  <a:srgbClr val="000000"/>
                </a:solidFill>
                <a:latin typeface="Tahoma" pitchFamily="34" charset="0"/>
                <a:cs typeface="Tahoma" pitchFamily="34" charset="0"/>
              </a:rPr>
              <a:t>, drive and power electronics system for </a:t>
            </a:r>
            <a:r>
              <a:rPr lang="en-US" sz="1200" dirty="0" err="1" smtClean="0">
                <a:solidFill>
                  <a:srgbClr val="000000"/>
                </a:solidFill>
                <a:latin typeface="Tahoma" pitchFamily="34" charset="0"/>
                <a:cs typeface="Tahoma" pitchFamily="34" charset="0"/>
              </a:rPr>
              <a:t>Cryocoolers</a:t>
            </a:r>
            <a:r>
              <a:rPr lang="en-US" sz="1200" dirty="0" smtClean="0">
                <a:solidFill>
                  <a:srgbClr val="000000"/>
                </a:solidFill>
                <a:latin typeface="Tahoma" pitchFamily="34" charset="0"/>
                <a:cs typeface="Tahoma" pitchFamily="34" charset="0"/>
              </a:rPr>
              <a:t>.</a:t>
            </a:r>
          </a:p>
          <a:p>
            <a:pPr marL="171450" indent="-171450">
              <a:spcBef>
                <a:spcPct val="20000"/>
              </a:spcBef>
              <a:buFont typeface="Arial" pitchFamily="34" charset="0"/>
              <a:buChar char="•"/>
            </a:pPr>
            <a:r>
              <a:rPr lang="en-US" sz="1200" dirty="0" smtClean="0">
                <a:solidFill>
                  <a:srgbClr val="000000"/>
                </a:solidFill>
                <a:latin typeface="Tahoma" pitchFamily="34" charset="0"/>
                <a:cs typeface="Tahoma" pitchFamily="34" charset="0"/>
              </a:rPr>
              <a:t>Mechanical </a:t>
            </a:r>
            <a:r>
              <a:rPr lang="en-US" sz="1200" dirty="0">
                <a:solidFill>
                  <a:srgbClr val="000000"/>
                </a:solidFill>
                <a:latin typeface="Tahoma" pitchFamily="34" charset="0"/>
                <a:cs typeface="Tahoma" pitchFamily="34" charset="0"/>
              </a:rPr>
              <a:t>vibration Reduction </a:t>
            </a:r>
            <a:r>
              <a:rPr lang="en-US" sz="1200" dirty="0" smtClean="0">
                <a:solidFill>
                  <a:srgbClr val="000000"/>
                </a:solidFill>
                <a:latin typeface="Tahoma" pitchFamily="34" charset="0"/>
                <a:cs typeface="Tahoma" pitchFamily="34" charset="0"/>
              </a:rPr>
              <a:t>Capability (reduction </a:t>
            </a:r>
            <a:r>
              <a:rPr lang="en-US" sz="1200" dirty="0">
                <a:solidFill>
                  <a:srgbClr val="000000"/>
                </a:solidFill>
                <a:latin typeface="Tahoma" pitchFamily="34" charset="0"/>
                <a:cs typeface="Tahoma" pitchFamily="34" charset="0"/>
              </a:rPr>
              <a:t>of any mechanical vibrations during normal operation</a:t>
            </a:r>
            <a:r>
              <a:rPr lang="en-US" sz="1200" dirty="0" smtClean="0">
                <a:solidFill>
                  <a:srgbClr val="000000"/>
                </a:solidFill>
                <a:latin typeface="Tahoma" pitchFamily="34" charset="0"/>
                <a:cs typeface="Tahoma" pitchFamily="34" charset="0"/>
              </a:rPr>
              <a:t>) </a:t>
            </a:r>
          </a:p>
          <a:p>
            <a:pPr marL="171450" indent="-171450">
              <a:spcBef>
                <a:spcPct val="20000"/>
              </a:spcBef>
              <a:buFont typeface="Arial" pitchFamily="34" charset="0"/>
              <a:buChar char="•"/>
            </a:pPr>
            <a:r>
              <a:rPr lang="en-US" sz="1200" dirty="0" smtClean="0">
                <a:solidFill>
                  <a:srgbClr val="000000"/>
                </a:solidFill>
                <a:latin typeface="Tahoma" pitchFamily="34" charset="0"/>
                <a:cs typeface="Tahoma" pitchFamily="34" charset="0"/>
              </a:rPr>
              <a:t>Active </a:t>
            </a:r>
            <a:r>
              <a:rPr lang="en-US" sz="1200" dirty="0">
                <a:solidFill>
                  <a:srgbClr val="000000"/>
                </a:solidFill>
                <a:latin typeface="Tahoma" pitchFamily="34" charset="0"/>
                <a:cs typeface="Tahoma" pitchFamily="34" charset="0"/>
              </a:rPr>
              <a:t>Damping feature (reduction of pistons movements during Launch Phase</a:t>
            </a:r>
            <a:r>
              <a:rPr lang="en-US" sz="1200" dirty="0" smtClean="0">
                <a:solidFill>
                  <a:srgbClr val="000000"/>
                </a:solidFill>
                <a:latin typeface="Tahoma" pitchFamily="34" charset="0"/>
                <a:cs typeface="Tahoma" pitchFamily="34" charset="0"/>
              </a:rPr>
              <a:t>)</a:t>
            </a:r>
            <a:endParaRPr lang="it-IT" sz="1200" dirty="0">
              <a:solidFill>
                <a:srgbClr val="000000"/>
              </a:solidFill>
              <a:latin typeface="Tahoma" pitchFamily="34" charset="0"/>
              <a:cs typeface="Tahoma" pitchFamily="34" charset="0"/>
            </a:endParaRPr>
          </a:p>
          <a:p>
            <a:pPr>
              <a:spcBef>
                <a:spcPct val="20000"/>
              </a:spcBef>
            </a:pPr>
            <a:endParaRPr lang="it-IT" sz="1200" dirty="0" smtClean="0">
              <a:solidFill>
                <a:srgbClr val="000000"/>
              </a:solidFill>
              <a:latin typeface="Tahoma" pitchFamily="34" charset="0"/>
              <a:cs typeface="Tahoma" pitchFamily="34" charset="0"/>
            </a:endParaRPr>
          </a:p>
          <a:p>
            <a:pPr>
              <a:spcBef>
                <a:spcPct val="20000"/>
              </a:spcBef>
            </a:pPr>
            <a:r>
              <a:rPr lang="en-US" sz="1400" b="1" dirty="0" smtClean="0">
                <a:solidFill>
                  <a:schemeClr val="accent2">
                    <a:lumMod val="75000"/>
                  </a:schemeClr>
                </a:solidFill>
                <a:latin typeface="Tahoma" pitchFamily="34" charset="0"/>
                <a:cs typeface="Tahoma" pitchFamily="34" charset="0"/>
              </a:rPr>
              <a:t>CMGA </a:t>
            </a:r>
            <a:r>
              <a:rPr lang="en-US" sz="1400" b="1" dirty="0">
                <a:solidFill>
                  <a:schemeClr val="accent2">
                    <a:lumMod val="75000"/>
                  </a:schemeClr>
                </a:solidFill>
                <a:latin typeface="Tahoma" pitchFamily="34" charset="0"/>
                <a:cs typeface="Tahoma" pitchFamily="34" charset="0"/>
              </a:rPr>
              <a:t>Control Unit for COSMO </a:t>
            </a:r>
            <a:r>
              <a:rPr lang="en-US" sz="1400" b="1" dirty="0" err="1">
                <a:solidFill>
                  <a:schemeClr val="accent2">
                    <a:lumMod val="75000"/>
                  </a:schemeClr>
                </a:solidFill>
                <a:latin typeface="Tahoma" pitchFamily="34" charset="0"/>
                <a:cs typeface="Tahoma" pitchFamily="34" charset="0"/>
              </a:rPr>
              <a:t>SkyMed</a:t>
            </a:r>
            <a:r>
              <a:rPr lang="en-US" sz="1400" b="1" dirty="0">
                <a:solidFill>
                  <a:schemeClr val="accent2">
                    <a:lumMod val="75000"/>
                  </a:schemeClr>
                </a:solidFill>
                <a:latin typeface="Tahoma" pitchFamily="34" charset="0"/>
                <a:cs typeface="Tahoma" pitchFamily="34" charset="0"/>
              </a:rPr>
              <a:t> 2nd Generation</a:t>
            </a:r>
          </a:p>
          <a:p>
            <a:pPr>
              <a:spcBef>
                <a:spcPct val="20000"/>
              </a:spcBef>
            </a:pPr>
            <a:r>
              <a:rPr lang="en-US" sz="1200" dirty="0" smtClean="0">
                <a:solidFill>
                  <a:srgbClr val="000000"/>
                </a:solidFill>
                <a:latin typeface="Tahoma" pitchFamily="34" charset="0"/>
                <a:cs typeface="Tahoma" pitchFamily="34" charset="0"/>
              </a:rPr>
              <a:t>Design and production, </a:t>
            </a:r>
            <a:r>
              <a:rPr lang="en-US" sz="1200" dirty="0">
                <a:solidFill>
                  <a:srgbClr val="000000"/>
                </a:solidFill>
                <a:latin typeface="Tahoma" pitchFamily="34" charset="0"/>
                <a:cs typeface="Tahoma" pitchFamily="34" charset="0"/>
              </a:rPr>
              <a:t>in collaboration with Selex </a:t>
            </a:r>
            <a:r>
              <a:rPr lang="en-US" sz="1200" dirty="0" smtClean="0">
                <a:solidFill>
                  <a:srgbClr val="000000"/>
                </a:solidFill>
                <a:latin typeface="Tahoma" pitchFamily="34" charset="0"/>
                <a:cs typeface="Tahoma" pitchFamily="34" charset="0"/>
              </a:rPr>
              <a:t>ES, of the Control Unit of the Control Moment </a:t>
            </a:r>
            <a:r>
              <a:rPr lang="en-US" sz="1200" dirty="0">
                <a:solidFill>
                  <a:srgbClr val="000000"/>
                </a:solidFill>
                <a:latin typeface="Tahoma" pitchFamily="34" charset="0"/>
                <a:cs typeface="Tahoma" pitchFamily="34" charset="0"/>
              </a:rPr>
              <a:t>Gyro </a:t>
            </a:r>
            <a:r>
              <a:rPr lang="en-US" sz="1200" dirty="0" smtClean="0">
                <a:solidFill>
                  <a:srgbClr val="000000"/>
                </a:solidFill>
                <a:latin typeface="Tahoma" pitchFamily="34" charset="0"/>
                <a:cs typeface="Tahoma" pitchFamily="34" charset="0"/>
              </a:rPr>
              <a:t>Assembly (CMGA), </a:t>
            </a:r>
            <a:r>
              <a:rPr lang="en-US" sz="1200" dirty="0">
                <a:solidFill>
                  <a:srgbClr val="000000"/>
                </a:solidFill>
                <a:latin typeface="Tahoma" pitchFamily="34" charset="0"/>
                <a:cs typeface="Tahoma" pitchFamily="34" charset="0"/>
              </a:rPr>
              <a:t>an inertial platform used on </a:t>
            </a:r>
            <a:r>
              <a:rPr lang="en-US" sz="1200" dirty="0" smtClean="0">
                <a:solidFill>
                  <a:srgbClr val="000000"/>
                </a:solidFill>
                <a:latin typeface="Tahoma" pitchFamily="34" charset="0"/>
                <a:cs typeface="Tahoma" pitchFamily="34" charset="0"/>
              </a:rPr>
              <a:t>satellite </a:t>
            </a:r>
            <a:r>
              <a:rPr lang="en-US" sz="1200" dirty="0">
                <a:solidFill>
                  <a:srgbClr val="000000"/>
                </a:solidFill>
                <a:latin typeface="Tahoma" pitchFamily="34" charset="0"/>
                <a:cs typeface="Tahoma" pitchFamily="34" charset="0"/>
              </a:rPr>
              <a:t>for attitude control</a:t>
            </a:r>
            <a:r>
              <a:rPr lang="en-US" sz="1200" dirty="0" smtClean="0">
                <a:solidFill>
                  <a:srgbClr val="000000"/>
                </a:solidFill>
                <a:latin typeface="Tahoma" pitchFamily="34" charset="0"/>
                <a:cs typeface="Tahoma" pitchFamily="34" charset="0"/>
              </a:rPr>
              <a:t>.</a:t>
            </a:r>
          </a:p>
          <a:p>
            <a:pPr>
              <a:spcBef>
                <a:spcPct val="20000"/>
              </a:spcBef>
            </a:pPr>
            <a:endParaRPr lang="it-IT" sz="1200" dirty="0">
              <a:solidFill>
                <a:srgbClr val="000000"/>
              </a:solidFill>
              <a:latin typeface="Tahoma" pitchFamily="34" charset="0"/>
              <a:cs typeface="Tahoma" pitchFamily="34" charset="0"/>
            </a:endParaRPr>
          </a:p>
          <a:p>
            <a:pPr>
              <a:spcBef>
                <a:spcPct val="20000"/>
              </a:spcBef>
            </a:pPr>
            <a:r>
              <a:rPr lang="en-US" sz="1400" b="1" dirty="0" smtClean="0">
                <a:solidFill>
                  <a:schemeClr val="accent2">
                    <a:lumMod val="75000"/>
                  </a:schemeClr>
                </a:solidFill>
                <a:latin typeface="Tahoma" pitchFamily="34" charset="0"/>
                <a:cs typeface="Tahoma" pitchFamily="34" charset="0"/>
              </a:rPr>
              <a:t>S9063 - PS </a:t>
            </a:r>
            <a:r>
              <a:rPr lang="en-US" sz="1400" b="1" dirty="0">
                <a:solidFill>
                  <a:schemeClr val="accent2">
                    <a:lumMod val="75000"/>
                  </a:schemeClr>
                </a:solidFill>
                <a:latin typeface="Tahoma" pitchFamily="34" charset="0"/>
                <a:cs typeface="Tahoma" pitchFamily="34" charset="0"/>
              </a:rPr>
              <a:t>Control </a:t>
            </a:r>
            <a:r>
              <a:rPr lang="en-US" sz="1400" b="1" dirty="0" smtClean="0">
                <a:solidFill>
                  <a:schemeClr val="accent2">
                    <a:lumMod val="75000"/>
                  </a:schemeClr>
                </a:solidFill>
                <a:latin typeface="Tahoma" pitchFamily="34" charset="0"/>
                <a:cs typeface="Tahoma" pitchFamily="34" charset="0"/>
              </a:rPr>
              <a:t>Board</a:t>
            </a:r>
          </a:p>
          <a:p>
            <a:pPr>
              <a:spcBef>
                <a:spcPct val="20000"/>
              </a:spcBef>
            </a:pPr>
            <a:r>
              <a:rPr lang="en-US" sz="1200" dirty="0">
                <a:solidFill>
                  <a:srgbClr val="000000"/>
                </a:solidFill>
                <a:latin typeface="Tahoma" pitchFamily="34" charset="0"/>
                <a:cs typeface="Tahoma" pitchFamily="34" charset="0"/>
              </a:rPr>
              <a:t>Initially developed and flight proven successfully on PAMELA Experiment (in orbit since </a:t>
            </a:r>
            <a:r>
              <a:rPr lang="en-US" sz="1200" dirty="0" err="1">
                <a:solidFill>
                  <a:srgbClr val="000000"/>
                </a:solidFill>
                <a:latin typeface="Tahoma" pitchFamily="34" charset="0"/>
                <a:cs typeface="Tahoma" pitchFamily="34" charset="0"/>
              </a:rPr>
              <a:t>since</a:t>
            </a:r>
            <a:r>
              <a:rPr lang="en-US" sz="1200" dirty="0">
                <a:solidFill>
                  <a:srgbClr val="000000"/>
                </a:solidFill>
                <a:latin typeface="Tahoma" pitchFamily="34" charset="0"/>
                <a:cs typeface="Tahoma" pitchFamily="34" charset="0"/>
              </a:rPr>
              <a:t> 2006), the S9063 control module based on ACTEL 54SX FPGA, has been adopted by SITAEL with slight customization, also for the AMS Experiment and for CALET Experiment.</a:t>
            </a:r>
          </a:p>
        </p:txBody>
      </p:sp>
      <p:pic>
        <p:nvPicPr>
          <p:cNvPr id="69634" name="Picture 2" descr="E:\SITAEL\MARKETING\SITO\Immagini x sito\CSO.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69479" r="-68849"/>
          <a:stretch/>
        </p:blipFill>
        <p:spPr bwMode="auto">
          <a:xfrm>
            <a:off x="611560" y="2843935"/>
            <a:ext cx="1620180" cy="1051559"/>
          </a:xfrm>
          <a:prstGeom prst="rect">
            <a:avLst/>
          </a:prstGeom>
          <a:solidFill>
            <a:schemeClr val="bg1"/>
          </a:solidFill>
          <a:ln>
            <a:noFill/>
          </a:ln>
          <a:effectLst>
            <a:outerShdw blurRad="292100" dist="139700" dir="2700000" algn="tl" rotWithShape="0">
              <a:srgbClr val="333333">
                <a:alpha val="65000"/>
              </a:srgbClr>
            </a:outerShdw>
          </a:effectLst>
        </p:spPr>
      </p:pic>
      <p:sp>
        <p:nvSpPr>
          <p:cNvPr id="2" name="Rettangolo 1"/>
          <p:cNvSpPr/>
          <p:nvPr/>
        </p:nvSpPr>
        <p:spPr>
          <a:xfrm>
            <a:off x="521550" y="1043735"/>
            <a:ext cx="7690620" cy="1634294"/>
          </a:xfrm>
          <a:prstGeom prst="rect">
            <a:avLst/>
          </a:prstGeom>
        </p:spPr>
        <p:txBody>
          <a:bodyPr wrap="square">
            <a:spAutoFit/>
          </a:bodyPr>
          <a:lstStyle/>
          <a:p>
            <a:pPr>
              <a:spcBef>
                <a:spcPct val="20000"/>
              </a:spcBef>
              <a:spcAft>
                <a:spcPts val="600"/>
              </a:spcAft>
            </a:pPr>
            <a:r>
              <a:rPr lang="en-US" sz="1400" dirty="0">
                <a:solidFill>
                  <a:srgbClr val="000000"/>
                </a:solidFill>
                <a:latin typeface="Tahoma" pitchFamily="34" charset="0"/>
                <a:cs typeface="Tahoma" pitchFamily="34" charset="0"/>
              </a:rPr>
              <a:t>Specific control solutions for the most complex </a:t>
            </a:r>
            <a:r>
              <a:rPr lang="en-US" sz="1400" dirty="0" smtClean="0">
                <a:solidFill>
                  <a:srgbClr val="000000"/>
                </a:solidFill>
                <a:latin typeface="Tahoma" pitchFamily="34" charset="0"/>
                <a:cs typeface="Tahoma" pitchFamily="34" charset="0"/>
              </a:rPr>
              <a:t>aerospace </a:t>
            </a:r>
            <a:r>
              <a:rPr lang="en-US" sz="1400" dirty="0">
                <a:solidFill>
                  <a:srgbClr val="000000"/>
                </a:solidFill>
                <a:latin typeface="Tahoma" pitchFamily="34" charset="0"/>
                <a:cs typeface="Tahoma" pitchFamily="34" charset="0"/>
              </a:rPr>
              <a:t>systems </a:t>
            </a:r>
            <a:r>
              <a:rPr lang="en-US" sz="1400" dirty="0" smtClean="0">
                <a:solidFill>
                  <a:srgbClr val="000000"/>
                </a:solidFill>
                <a:latin typeface="Tahoma" pitchFamily="34" charset="0"/>
                <a:cs typeface="Tahoma" pitchFamily="34" charset="0"/>
              </a:rPr>
              <a:t>in </a:t>
            </a:r>
            <a:r>
              <a:rPr lang="en-US" sz="1400" dirty="0">
                <a:solidFill>
                  <a:srgbClr val="000000"/>
                </a:solidFill>
                <a:latin typeface="Tahoma" pitchFamily="34" charset="0"/>
                <a:cs typeface="Tahoma" pitchFamily="34" charset="0"/>
              </a:rPr>
              <a:t>order to improve system performances and reduce component mass and </a:t>
            </a:r>
            <a:r>
              <a:rPr lang="en-US" sz="1400" dirty="0" smtClean="0">
                <a:solidFill>
                  <a:srgbClr val="000000"/>
                </a:solidFill>
                <a:latin typeface="Tahoma" pitchFamily="34" charset="0"/>
                <a:cs typeface="Tahoma" pitchFamily="34" charset="0"/>
              </a:rPr>
              <a:t>size. Main applications are:</a:t>
            </a:r>
          </a:p>
          <a:p>
            <a:pPr marL="628650" lvl="1" indent="-171450">
              <a:spcBef>
                <a:spcPct val="20000"/>
              </a:spcBef>
              <a:buFont typeface="Wingdings" pitchFamily="2" charset="2"/>
              <a:buChar char="q"/>
            </a:pP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Propulsion</a:t>
            </a:r>
          </a:p>
          <a:p>
            <a:pPr marL="628650" lvl="1" indent="-171450">
              <a:spcBef>
                <a:spcPct val="20000"/>
              </a:spcBef>
              <a:buFont typeface="Wingdings" pitchFamily="2" charset="2"/>
              <a:buChar char="q"/>
            </a:pP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Mechanisms</a:t>
            </a:r>
          </a:p>
          <a:p>
            <a:pPr marL="628650" lvl="1" indent="-171450">
              <a:spcBef>
                <a:spcPct val="20000"/>
              </a:spcBef>
              <a:buFont typeface="Wingdings" pitchFamily="2" charset="2"/>
              <a:buChar char="q"/>
            </a:pP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Power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supplies</a:t>
            </a:r>
          </a:p>
          <a:p>
            <a:pPr marL="628650" lvl="1" indent="-171450">
              <a:spcBef>
                <a:spcPct val="20000"/>
              </a:spcBef>
              <a:buFont typeface="Wingdings" pitchFamily="2" charset="2"/>
              <a:buChar char="q"/>
            </a:pP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Cryogenics</a:t>
            </a:r>
            <a:endParaRPr lang="en-US" sz="140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69635" name="Picture 3"/>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560" y="4104075"/>
            <a:ext cx="1620180" cy="1051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11" name="Immagine 10" descr="C:\Users\tuccio\Desktop\DSCN2887.JPG"/>
          <p:cNvPicPr/>
          <p:nvPr/>
        </p:nvPicPr>
        <p:blipFill rotWithShape="1">
          <a:blip r:embed="rId5" cstate="print">
            <a:extLst>
              <a:ext uri="{28A0092B-C50C-407E-A947-70E740481C1C}">
                <a14:useLocalDpi xmlns:a14="http://schemas.microsoft.com/office/drawing/2010/main" xmlns="" val="0"/>
              </a:ext>
            </a:extLst>
          </a:blip>
          <a:srcRect l="6579" t="12632" r="15131" b="19649"/>
          <a:stretch/>
        </p:blipFill>
        <p:spPr bwMode="auto">
          <a:xfrm>
            <a:off x="611560" y="5364215"/>
            <a:ext cx="1620179" cy="105107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404497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19</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Spacecraft</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Data and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Communication</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74755" name="Rectangle 26"/>
          <p:cNvSpPr>
            <a:spLocks noChangeArrowheads="1"/>
          </p:cNvSpPr>
          <p:nvPr/>
        </p:nvSpPr>
        <p:spPr bwMode="auto">
          <a:xfrm>
            <a:off x="2141729" y="2177879"/>
            <a:ext cx="5985665" cy="4086436"/>
          </a:xfrm>
          <a:prstGeom prst="rect">
            <a:avLst/>
          </a:prstGeom>
          <a:noFill/>
          <a:ln w="9525">
            <a:noFill/>
            <a:miter lim="800000"/>
            <a:headEnd/>
            <a:tailEnd/>
          </a:ln>
        </p:spPr>
        <p:txBody>
          <a:bodyPr/>
          <a:lstStyle/>
          <a:p>
            <a:pPr algn="just">
              <a:spcBef>
                <a:spcPct val="20000"/>
              </a:spcBef>
            </a:pPr>
            <a:r>
              <a:rPr lang="en-GB" sz="1400" b="1" dirty="0" smtClean="0">
                <a:solidFill>
                  <a:schemeClr val="accent2">
                    <a:lumMod val="75000"/>
                  </a:schemeClr>
                </a:solidFill>
                <a:latin typeface="Tahoma" pitchFamily="34" charset="0"/>
                <a:cs typeface="Tahoma" pitchFamily="34" charset="0"/>
              </a:rPr>
              <a:t>Integrated </a:t>
            </a:r>
            <a:r>
              <a:rPr lang="en-GB" sz="1400" b="1" dirty="0">
                <a:solidFill>
                  <a:schemeClr val="accent2">
                    <a:lumMod val="75000"/>
                  </a:schemeClr>
                </a:solidFill>
                <a:latin typeface="Tahoma" pitchFamily="34" charset="0"/>
                <a:cs typeface="Tahoma" pitchFamily="34" charset="0"/>
              </a:rPr>
              <a:t>Payload Processing Module (</a:t>
            </a:r>
            <a:r>
              <a:rPr lang="en-GB" sz="1400" b="1" dirty="0" err="1">
                <a:solidFill>
                  <a:schemeClr val="accent2">
                    <a:lumMod val="75000"/>
                  </a:schemeClr>
                </a:solidFill>
                <a:latin typeface="Tahoma" pitchFamily="34" charset="0"/>
                <a:cs typeface="Tahoma" pitchFamily="34" charset="0"/>
              </a:rPr>
              <a:t>IPPM</a:t>
            </a:r>
            <a:r>
              <a:rPr lang="en-GB" sz="1400" b="1" dirty="0">
                <a:solidFill>
                  <a:schemeClr val="accent2">
                    <a:lumMod val="75000"/>
                  </a:schemeClr>
                </a:solidFill>
                <a:latin typeface="Tahoma" pitchFamily="34" charset="0"/>
                <a:cs typeface="Tahoma" pitchFamily="34" charset="0"/>
              </a:rPr>
              <a:t>)</a:t>
            </a:r>
          </a:p>
          <a:p>
            <a:pPr algn="just">
              <a:spcBef>
                <a:spcPct val="20000"/>
              </a:spcBef>
            </a:pPr>
            <a:r>
              <a:rPr lang="en-GB" sz="1200" dirty="0">
                <a:solidFill>
                  <a:srgbClr val="000000"/>
                </a:solidFill>
                <a:latin typeface="Tahoma" pitchFamily="34" charset="0"/>
                <a:cs typeface="Tahoma" pitchFamily="34" charset="0"/>
              </a:rPr>
              <a:t>Single module based on a RISC CPU equipped with a large amount of memory and wide internetworking capability</a:t>
            </a:r>
          </a:p>
          <a:p>
            <a:pPr algn="just">
              <a:spcBef>
                <a:spcPct val="20000"/>
              </a:spcBef>
            </a:pPr>
            <a:endParaRPr lang="it-IT" sz="1200" b="1" dirty="0">
              <a:solidFill>
                <a:srgbClr val="406EA6"/>
              </a:solidFill>
              <a:latin typeface="Tahoma" pitchFamily="34" charset="0"/>
              <a:cs typeface="Tahoma" pitchFamily="34" charset="0"/>
            </a:endParaRPr>
          </a:p>
          <a:p>
            <a:pPr algn="just">
              <a:spcBef>
                <a:spcPct val="20000"/>
              </a:spcBef>
            </a:pPr>
            <a:endParaRPr lang="it-IT" sz="1200" b="1" dirty="0" smtClean="0">
              <a:solidFill>
                <a:srgbClr val="406EA6"/>
              </a:solidFill>
              <a:latin typeface="Tahoma" pitchFamily="34" charset="0"/>
              <a:cs typeface="Tahoma" pitchFamily="34" charset="0"/>
            </a:endParaRPr>
          </a:p>
          <a:p>
            <a:pPr algn="just">
              <a:spcBef>
                <a:spcPct val="20000"/>
              </a:spcBef>
            </a:pPr>
            <a:r>
              <a:rPr lang="it-IT" sz="1400" b="1" dirty="0" smtClean="0">
                <a:solidFill>
                  <a:schemeClr val="accent2">
                    <a:lumMod val="75000"/>
                  </a:schemeClr>
                </a:solidFill>
                <a:latin typeface="Tahoma" pitchFamily="34" charset="0"/>
                <a:cs typeface="Tahoma" pitchFamily="34" charset="0"/>
              </a:rPr>
              <a:t>Space </a:t>
            </a:r>
            <a:r>
              <a:rPr lang="it-IT" sz="1400" b="1" dirty="0" err="1">
                <a:solidFill>
                  <a:schemeClr val="accent2">
                    <a:lumMod val="75000"/>
                  </a:schemeClr>
                </a:solidFill>
                <a:latin typeface="Tahoma" pitchFamily="34" charset="0"/>
                <a:cs typeface="Tahoma" pitchFamily="34" charset="0"/>
              </a:rPr>
              <a:t>Payload</a:t>
            </a:r>
            <a:r>
              <a:rPr lang="it-IT" sz="1400" b="1" dirty="0">
                <a:solidFill>
                  <a:schemeClr val="accent2">
                    <a:lumMod val="75000"/>
                  </a:schemeClr>
                </a:solidFill>
                <a:latin typeface="Tahoma" pitchFamily="34" charset="0"/>
                <a:cs typeface="Tahoma" pitchFamily="34" charset="0"/>
              </a:rPr>
              <a:t> Data Processor (</a:t>
            </a:r>
            <a:r>
              <a:rPr lang="it-IT" sz="1400" b="1" dirty="0" err="1">
                <a:solidFill>
                  <a:schemeClr val="accent2">
                    <a:lumMod val="75000"/>
                  </a:schemeClr>
                </a:solidFill>
                <a:latin typeface="Tahoma" pitchFamily="34" charset="0"/>
                <a:cs typeface="Tahoma" pitchFamily="34" charset="0"/>
              </a:rPr>
              <a:t>SpacePDP</a:t>
            </a:r>
            <a:r>
              <a:rPr lang="it-IT" sz="1400" b="1" dirty="0">
                <a:solidFill>
                  <a:schemeClr val="accent2">
                    <a:lumMod val="75000"/>
                  </a:schemeClr>
                </a:solidFill>
                <a:latin typeface="Tahoma" pitchFamily="34" charset="0"/>
                <a:cs typeface="Tahoma" pitchFamily="34" charset="0"/>
              </a:rPr>
              <a:t>)</a:t>
            </a:r>
          </a:p>
          <a:p>
            <a:pPr algn="just">
              <a:spcBef>
                <a:spcPct val="20000"/>
              </a:spcBef>
            </a:pPr>
            <a:r>
              <a:rPr lang="en-GB" sz="1200" dirty="0">
                <a:solidFill>
                  <a:srgbClr val="000000"/>
                </a:solidFill>
                <a:latin typeface="Tahoma" pitchFamily="34" charset="0"/>
                <a:cs typeface="Tahoma" pitchFamily="34" charset="0"/>
              </a:rPr>
              <a:t>Open and modular Payload Data Processing system for satellite and space exploration </a:t>
            </a:r>
            <a:r>
              <a:rPr lang="en-GB" sz="1200" dirty="0" smtClean="0">
                <a:solidFill>
                  <a:srgbClr val="000000"/>
                </a:solidFill>
                <a:latin typeface="Tahoma" pitchFamily="34" charset="0"/>
                <a:cs typeface="Tahoma" pitchFamily="34" charset="0"/>
              </a:rPr>
              <a:t>platforms</a:t>
            </a:r>
          </a:p>
          <a:p>
            <a:pPr algn="just">
              <a:spcBef>
                <a:spcPct val="20000"/>
              </a:spcBef>
            </a:pPr>
            <a:endParaRPr lang="en-GB" sz="1200" dirty="0" smtClean="0">
              <a:solidFill>
                <a:srgbClr val="000000"/>
              </a:solidFill>
              <a:latin typeface="Tahoma" pitchFamily="34" charset="0"/>
              <a:cs typeface="Tahoma" pitchFamily="34" charset="0"/>
            </a:endParaRPr>
          </a:p>
          <a:p>
            <a:pPr algn="just">
              <a:spcBef>
                <a:spcPct val="20000"/>
              </a:spcBef>
            </a:pPr>
            <a:endParaRPr lang="en-GB" sz="1200" dirty="0">
              <a:solidFill>
                <a:srgbClr val="000000"/>
              </a:solidFill>
              <a:latin typeface="Tahoma" pitchFamily="34" charset="0"/>
              <a:cs typeface="Tahoma" pitchFamily="34" charset="0"/>
            </a:endParaRPr>
          </a:p>
          <a:p>
            <a:pPr algn="just">
              <a:spcBef>
                <a:spcPct val="20000"/>
              </a:spcBef>
            </a:pPr>
            <a:r>
              <a:rPr lang="en-GB" sz="1400" b="1" dirty="0">
                <a:solidFill>
                  <a:schemeClr val="accent2">
                    <a:lumMod val="75000"/>
                  </a:schemeClr>
                </a:solidFill>
                <a:latin typeface="Tahoma" pitchFamily="34" charset="0"/>
                <a:cs typeface="Tahoma" pitchFamily="34" charset="0"/>
              </a:rPr>
              <a:t>SDR Space Transponder (STAR)</a:t>
            </a:r>
          </a:p>
          <a:p>
            <a:pPr algn="just">
              <a:spcBef>
                <a:spcPct val="20000"/>
              </a:spcBef>
            </a:pPr>
            <a:r>
              <a:rPr lang="en-GB" sz="1200" dirty="0">
                <a:solidFill>
                  <a:srgbClr val="000000"/>
                </a:solidFill>
                <a:latin typeface="Tahoma" pitchFamily="34" charset="0"/>
                <a:cs typeface="Tahoma" pitchFamily="34" charset="0"/>
              </a:rPr>
              <a:t>TM&amp;TC equipment based on SDR (Software Defined Radio) technics to be used in small satellites </a:t>
            </a:r>
          </a:p>
          <a:p>
            <a:pPr algn="just">
              <a:spcBef>
                <a:spcPct val="20000"/>
              </a:spcBef>
            </a:pPr>
            <a:endParaRPr lang="en-GB" sz="1200" dirty="0">
              <a:solidFill>
                <a:srgbClr val="000000"/>
              </a:solidFill>
              <a:latin typeface="Tahoma" pitchFamily="34" charset="0"/>
              <a:cs typeface="Tahoma" pitchFamily="34" charset="0"/>
            </a:endParaRPr>
          </a:p>
          <a:p>
            <a:pPr algn="just">
              <a:spcBef>
                <a:spcPct val="20000"/>
              </a:spcBef>
            </a:pPr>
            <a:endParaRPr lang="en-GB" sz="1200" dirty="0" smtClean="0">
              <a:solidFill>
                <a:srgbClr val="000000"/>
              </a:solidFill>
              <a:latin typeface="Tahoma" pitchFamily="34" charset="0"/>
              <a:cs typeface="Tahoma" pitchFamily="34" charset="0"/>
            </a:endParaRPr>
          </a:p>
          <a:p>
            <a:pPr algn="just">
              <a:spcBef>
                <a:spcPct val="20000"/>
              </a:spcBef>
            </a:pPr>
            <a:r>
              <a:rPr lang="en-US" sz="1400" b="1" dirty="0">
                <a:solidFill>
                  <a:schemeClr val="accent2">
                    <a:lumMod val="75000"/>
                  </a:schemeClr>
                </a:solidFill>
                <a:latin typeface="Tahoma" pitchFamily="34" charset="0"/>
                <a:cs typeface="Tahoma" pitchFamily="34" charset="0"/>
              </a:rPr>
              <a:t>Radiation Improved COTS-based Mass Memory Module</a:t>
            </a:r>
          </a:p>
          <a:p>
            <a:pPr algn="just">
              <a:spcBef>
                <a:spcPct val="20000"/>
              </a:spcBef>
            </a:pPr>
            <a:r>
              <a:rPr lang="en-US" sz="1200" dirty="0">
                <a:solidFill>
                  <a:srgbClr val="000000"/>
                </a:solidFill>
                <a:latin typeface="Tahoma" pitchFamily="34" charset="0"/>
                <a:cs typeface="Tahoma" pitchFamily="34" charset="0"/>
              </a:rPr>
              <a:t>COTS based Mass Memory Module relying on a SITAEL improved memory module IP Core to mitigate the radiation effects, making use of digital techniques</a:t>
            </a:r>
            <a:r>
              <a:rPr lang="en-US" sz="1200" dirty="0" smtClean="0">
                <a:solidFill>
                  <a:srgbClr val="000000"/>
                </a:solidFill>
                <a:latin typeface="Tahoma" pitchFamily="34" charset="0"/>
                <a:cs typeface="Tahoma" pitchFamily="34" charset="0"/>
              </a:rPr>
              <a:t>.</a:t>
            </a:r>
            <a:endParaRPr lang="en-US" sz="1200" dirty="0">
              <a:solidFill>
                <a:srgbClr val="000000"/>
              </a:solidFill>
              <a:latin typeface="Tahoma" pitchFamily="34" charset="0"/>
              <a:cs typeface="Tahoma" pitchFamily="34" charset="0"/>
            </a:endParaRPr>
          </a:p>
        </p:txBody>
      </p:sp>
      <p:pic>
        <p:nvPicPr>
          <p:cNvPr id="15" name="Picture 1039" descr="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82997" y="2040027"/>
            <a:ext cx="1123950" cy="1023938"/>
          </a:xfrm>
          <a:prstGeom prst="rect">
            <a:avLst/>
          </a:prstGeom>
          <a:noFill/>
          <a:ln w="9525">
            <a:noFill/>
            <a:miter lim="800000"/>
            <a:headEnd/>
            <a:tailEnd/>
          </a:ln>
        </p:spPr>
      </p:pic>
      <p:sp>
        <p:nvSpPr>
          <p:cNvPr id="10"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2" name="Rettangolo 1"/>
          <p:cNvSpPr/>
          <p:nvPr/>
        </p:nvSpPr>
        <p:spPr>
          <a:xfrm>
            <a:off x="521550" y="885865"/>
            <a:ext cx="7695854" cy="954107"/>
          </a:xfrm>
          <a:prstGeom prst="rect">
            <a:avLst/>
          </a:prstGeom>
        </p:spPr>
        <p:txBody>
          <a:bodyPr wrap="square">
            <a:spAutoFit/>
          </a:bodyPr>
          <a:lstStyle/>
          <a:p>
            <a:pPr algn="just">
              <a:spcBef>
                <a:spcPct val="20000"/>
              </a:spcBef>
            </a:pPr>
            <a:r>
              <a:rPr lang="en-US" sz="1400" dirty="0">
                <a:solidFill>
                  <a:srgbClr val="000000"/>
                </a:solidFill>
                <a:latin typeface="Tahoma" pitchFamily="34" charset="0"/>
                <a:cs typeface="Tahoma" pitchFamily="34" charset="0"/>
              </a:rPr>
              <a:t>Involved into the Enabling and Critical Technologies harmonization process in collaboration with ESA and Prime Industries, SITAEL developed </a:t>
            </a: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on-board computers</a:t>
            </a:r>
            <a:r>
              <a:rPr lang="en-US" sz="1400" dirty="0" smtClean="0">
                <a:solidFill>
                  <a:srgbClr val="000000"/>
                </a:solidFill>
                <a:latin typeface="Tahoma" pitchFamily="34" charset="0"/>
                <a:cs typeface="Tahoma" pitchFamily="34" charset="0"/>
              </a:rPr>
              <a:t>, </a:t>
            </a: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TM/TC</a:t>
            </a:r>
            <a:r>
              <a:rPr lang="en-US" sz="1400" dirty="0" smtClean="0">
                <a:solidFill>
                  <a:srgbClr val="000000"/>
                </a:solidFill>
                <a:latin typeface="Tahoma" pitchFamily="34" charset="0"/>
                <a:cs typeface="Tahoma" pitchFamily="34" charset="0"/>
              </a:rPr>
              <a:t> and </a:t>
            </a: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Mass Memory </a:t>
            </a:r>
            <a:r>
              <a:rPr lang="en-US" sz="1400" dirty="0" smtClean="0">
                <a:solidFill>
                  <a:srgbClr val="000000"/>
                </a:solidFill>
                <a:latin typeface="Tahoma" pitchFamily="34" charset="0"/>
                <a:cs typeface="Tahoma" pitchFamily="34" charset="0"/>
              </a:rPr>
              <a:t>modules </a:t>
            </a:r>
            <a:r>
              <a:rPr lang="en-US" sz="1400" dirty="0">
                <a:solidFill>
                  <a:srgbClr val="000000"/>
                </a:solidFill>
                <a:latin typeface="Tahoma" pitchFamily="34" charset="0"/>
                <a:cs typeface="Tahoma" pitchFamily="34" charset="0"/>
              </a:rPr>
              <a:t>in order to be at the forefront of the most urgent needs of the space data systems </a:t>
            </a:r>
            <a:r>
              <a:rPr lang="en-US" sz="1400" dirty="0" smtClean="0">
                <a:solidFill>
                  <a:srgbClr val="000000"/>
                </a:solidFill>
                <a:latin typeface="Tahoma" pitchFamily="34" charset="0"/>
                <a:cs typeface="Tahoma" pitchFamily="34" charset="0"/>
              </a:rPr>
              <a:t>and Communication scenario</a:t>
            </a:r>
            <a:r>
              <a:rPr lang="en-US" sz="1400" dirty="0">
                <a:solidFill>
                  <a:srgbClr val="000000"/>
                </a:solidFill>
                <a:latin typeface="Tahoma" pitchFamily="34" charset="0"/>
                <a:cs typeface="Tahoma" pitchFamily="34" charset="0"/>
              </a:rPr>
              <a:t>.</a:t>
            </a:r>
            <a:endParaRPr lang="it-IT" sz="1400" dirty="0">
              <a:solidFill>
                <a:srgbClr val="000000"/>
              </a:solidFill>
              <a:latin typeface="Tahoma" pitchFamily="34" charset="0"/>
              <a:cs typeface="Tahoma" pitchFamily="34" charset="0"/>
            </a:endParaRPr>
          </a:p>
        </p:txBody>
      </p:sp>
      <p:pic>
        <p:nvPicPr>
          <p:cNvPr id="13" name="Picture 2" descr="http://www.sitael.com/wp-content/uploads/2012/09/STAR-SDR_Space_Transponder1.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475308" y="4567874"/>
            <a:ext cx="1331639" cy="86428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E:\SITAEL\PROGETTI\DLUP\DLUP.jpg"/>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670570" y="5582966"/>
            <a:ext cx="1165135" cy="681349"/>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SITAEL\PROGETTI\SpacePDP\CPU-DSP.jpg"/>
          <p:cNvPicPr>
            <a:picLocks noChangeAspect="1" noChangeArrowheads="1"/>
          </p:cNvPicPr>
          <p:nvPr/>
        </p:nvPicPr>
        <p:blipFill rotWithShape="1">
          <a:blip r:embed="rId8" cstate="screen">
            <a:extLst>
              <a:ext uri="{BEBA8EAE-BF5A-486C-A8C5-ECC9F3942E4B}">
                <a14:imgProps xmlns:a14="http://schemas.microsoft.com/office/drawing/2010/main" xmlns="">
                  <a14:imgLayer r:embed="rId9">
                    <a14:imgEffect>
                      <a14:brightnessContrast bright="20000" contrast="20000"/>
                    </a14:imgEffect>
                  </a14:imgLayer>
                </a14:imgProps>
              </a:ext>
              <a:ext uri="{28A0092B-C50C-407E-A947-70E740481C1C}">
                <a14:useLocalDpi xmlns:a14="http://schemas.microsoft.com/office/drawing/2010/main" xmlns=""/>
              </a:ext>
            </a:extLst>
          </a:blip>
          <a:srcRect/>
          <a:stretch/>
        </p:blipFill>
        <p:spPr bwMode="auto">
          <a:xfrm>
            <a:off x="473761" y="3103069"/>
            <a:ext cx="1265015" cy="13610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630015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787135" y="5525012"/>
            <a:ext cx="3356865" cy="133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2"/>
          <p:cNvSpPr txBox="1">
            <a:spLocks/>
          </p:cNvSpPr>
          <p:nvPr/>
        </p:nvSpPr>
        <p:spPr>
          <a:xfrm>
            <a:off x="323528" y="260648"/>
            <a:ext cx="8496944" cy="369332"/>
          </a:xfrm>
          <a:prstGeom prst="rect">
            <a:avLst/>
          </a:prstGeom>
        </p:spPr>
        <p:txBody>
          <a:bodyPr wrap="square" lIns="0" tIns="0" rIns="0" bIns="0">
            <a:spAutoFit/>
          </a:bodyPr>
          <a:lstStyle/>
          <a:p>
            <a:pPr marR="0" lvl="0" algn="ctr" defTabSz="914400" rtl="0" eaLnBrk="1" fontAlgn="auto" latinLnBrk="0" hangingPunct="1">
              <a:spcAft>
                <a:spcPts val="0"/>
              </a:spcAft>
              <a:buClrTx/>
              <a:buSzTx/>
              <a:tabLst/>
              <a:defRPr/>
            </a:pPr>
            <a:r>
              <a:rPr kumimoji="0" lang="en-US" sz="2400" b="0" i="0" u="none" strike="noStrike" kern="1200" cap="none" spc="0" normalizeH="0" baseline="0" noProof="0" dirty="0" smtClean="0">
                <a:ln>
                  <a:noFill/>
                </a:ln>
                <a:solidFill>
                  <a:srgbClr val="253E90"/>
                </a:solidFill>
                <a:effectLst/>
                <a:uLnTx/>
                <a:uFillTx/>
                <a:latin typeface="Tahoma" pitchFamily="34" charset="0"/>
                <a:ea typeface="Tahoma" pitchFamily="34" charset="0"/>
                <a:cs typeface="Tahoma" pitchFamily="34" charset="0"/>
              </a:rPr>
              <a:t>A worldwide leading </a:t>
            </a:r>
            <a:r>
              <a:rPr kumimoji="0" lang="en-US" sz="2400" b="1" i="0" u="none" strike="noStrike" kern="1200" cap="none" spc="0" normalizeH="0" baseline="0" noProof="0" dirty="0" smtClean="0">
                <a:ln>
                  <a:noFill/>
                </a:ln>
                <a:solidFill>
                  <a:srgbClr val="253E90"/>
                </a:solidFill>
                <a:effectLst/>
                <a:uLnTx/>
                <a:uFillTx/>
                <a:latin typeface="Tahoma" pitchFamily="34" charset="0"/>
                <a:ea typeface="Tahoma" pitchFamily="34" charset="0"/>
                <a:cs typeface="Tahoma" pitchFamily="34" charset="0"/>
              </a:rPr>
              <a:t>Transportation </a:t>
            </a:r>
            <a:r>
              <a:rPr kumimoji="0" lang="en-US" sz="2400" b="0" i="0" u="none" strike="noStrike" kern="1200" cap="none" spc="0" normalizeH="0" baseline="0" noProof="0" dirty="0" smtClean="0">
                <a:ln>
                  <a:noFill/>
                </a:ln>
                <a:solidFill>
                  <a:srgbClr val="253E90"/>
                </a:solidFill>
                <a:effectLst/>
                <a:uLnTx/>
                <a:uFillTx/>
                <a:latin typeface="Tahoma" pitchFamily="34" charset="0"/>
                <a:ea typeface="Tahoma" pitchFamily="34" charset="0"/>
                <a:cs typeface="Tahoma" pitchFamily="34" charset="0"/>
              </a:rPr>
              <a:t>and </a:t>
            </a:r>
            <a:r>
              <a:rPr kumimoji="0" lang="en-US" sz="2400" b="1" i="0" u="none" strike="noStrike" kern="1200" cap="none" spc="0" normalizeH="0" baseline="0" noProof="0" dirty="0" smtClean="0">
                <a:ln>
                  <a:noFill/>
                </a:ln>
                <a:solidFill>
                  <a:srgbClr val="253E90"/>
                </a:solidFill>
                <a:effectLst/>
                <a:uLnTx/>
                <a:uFillTx/>
                <a:latin typeface="Tahoma" pitchFamily="34" charset="0"/>
                <a:ea typeface="Tahoma" pitchFamily="34" charset="0"/>
                <a:cs typeface="Tahoma" pitchFamily="34" charset="0"/>
              </a:rPr>
              <a:t>Aerospace</a:t>
            </a:r>
            <a:r>
              <a:rPr kumimoji="0" lang="en-US" sz="2400" b="0" i="0" u="none" strike="noStrike" kern="1200" cap="none" spc="0" normalizeH="0" baseline="0" noProof="0" dirty="0" smtClean="0">
                <a:ln>
                  <a:noFill/>
                </a:ln>
                <a:solidFill>
                  <a:srgbClr val="253E90"/>
                </a:solidFill>
                <a:effectLst/>
                <a:uLnTx/>
                <a:uFillTx/>
                <a:latin typeface="Tahoma" pitchFamily="34" charset="0"/>
                <a:ea typeface="Tahoma" pitchFamily="34" charset="0"/>
                <a:cs typeface="Tahoma" pitchFamily="34" charset="0"/>
              </a:rPr>
              <a:t> Group</a:t>
            </a:r>
            <a:endParaRPr kumimoji="0" lang="it-IT" sz="2400" b="1" i="0" u="none" strike="noStrike" kern="1200" cap="none" spc="0" normalizeH="0" baseline="0" noProof="0" dirty="0">
              <a:ln>
                <a:noFill/>
              </a:ln>
              <a:solidFill>
                <a:srgbClr val="253E90"/>
              </a:solidFill>
              <a:effectLst/>
              <a:uLnTx/>
              <a:uFillTx/>
              <a:latin typeface="Tahoma" pitchFamily="34" charset="0"/>
              <a:ea typeface="Tahoma" pitchFamily="34" charset="0"/>
              <a:cs typeface="Tahoma" pitchFamily="34" charset="0"/>
            </a:endParaRPr>
          </a:p>
        </p:txBody>
      </p:sp>
      <p:sp>
        <p:nvSpPr>
          <p:cNvPr id="10" name="Rectangle 3"/>
          <p:cNvSpPr txBox="1">
            <a:spLocks noChangeArrowheads="1"/>
          </p:cNvSpPr>
          <p:nvPr/>
        </p:nvSpPr>
        <p:spPr bwMode="auto">
          <a:xfrm>
            <a:off x="251520" y="1661319"/>
            <a:ext cx="417646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457200"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indent="0" algn="ctr" eaLnBrk="1" hangingPunct="1">
              <a:buClr>
                <a:schemeClr val="accent2"/>
              </a:buClr>
            </a:pPr>
            <a:r>
              <a:rPr lang="en-US" spc="-100" dirty="0" smtClean="0">
                <a:solidFill>
                  <a:srgbClr val="253E90"/>
                </a:solidFill>
                <a:latin typeface="Tahoma" pitchFamily="34" charset="0"/>
                <a:ea typeface="Tahoma" pitchFamily="34" charset="0"/>
                <a:cs typeface="Tahoma" pitchFamily="34" charset="0"/>
              </a:rPr>
              <a:t>SYNERGIC HIGH-TECH COMPANIES WITH </a:t>
            </a:r>
            <a:r>
              <a:rPr lang="en-US" b="1" spc="-100" dirty="0" smtClean="0">
                <a:solidFill>
                  <a:srgbClr val="C00000"/>
                </a:solidFill>
                <a:latin typeface="Tahoma" pitchFamily="34" charset="0"/>
                <a:ea typeface="Tahoma" pitchFamily="34" charset="0"/>
                <a:cs typeface="Tahoma" pitchFamily="34" charset="0"/>
              </a:rPr>
              <a:t>750+ </a:t>
            </a:r>
            <a:r>
              <a:rPr lang="it-IT" b="1" spc="-100" dirty="0" smtClean="0">
                <a:solidFill>
                  <a:srgbClr val="C00000"/>
                </a:solidFill>
                <a:latin typeface="Tahoma" pitchFamily="34" charset="0"/>
                <a:ea typeface="Tahoma" pitchFamily="34" charset="0"/>
                <a:cs typeface="Tahoma" pitchFamily="34" charset="0"/>
              </a:rPr>
              <a:t>HIGHLY SKILLED EMPLOYEES</a:t>
            </a:r>
            <a:endParaRPr lang="en-GB" b="1" spc="-100" dirty="0">
              <a:solidFill>
                <a:srgbClr val="C00000"/>
              </a:solidFill>
              <a:latin typeface="Tahoma" pitchFamily="34" charset="0"/>
              <a:ea typeface="Tahoma" pitchFamily="34" charset="0"/>
              <a:cs typeface="Tahoma" pitchFamily="34" charset="0"/>
            </a:endParaRPr>
          </a:p>
        </p:txBody>
      </p:sp>
      <p:sp>
        <p:nvSpPr>
          <p:cNvPr id="11" name="Gallone 10"/>
          <p:cNvSpPr/>
          <p:nvPr/>
        </p:nvSpPr>
        <p:spPr>
          <a:xfrm rot="20818184">
            <a:off x="4614516" y="1263022"/>
            <a:ext cx="720080" cy="1031905"/>
          </a:xfrm>
          <a:prstGeom prst="chevron">
            <a:avLst>
              <a:gd name="adj" fmla="val 32087"/>
            </a:avLst>
          </a:prstGeom>
          <a:solidFill>
            <a:schemeClr val="tx2">
              <a:lumMod val="20000"/>
              <a:lumOff val="80000"/>
            </a:scheme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it-IT" sz="1050" b="1" noProof="1">
              <a:solidFill>
                <a:schemeClr val="tx1">
                  <a:lumMod val="95000"/>
                  <a:lumOff val="5000"/>
                </a:schemeClr>
              </a:solidFill>
            </a:endParaRPr>
          </a:p>
        </p:txBody>
      </p:sp>
      <p:grpSp>
        <p:nvGrpSpPr>
          <p:cNvPr id="12" name="Gruppo 53"/>
          <p:cNvGrpSpPr/>
          <p:nvPr/>
        </p:nvGrpSpPr>
        <p:grpSpPr>
          <a:xfrm>
            <a:off x="6000543" y="3907378"/>
            <a:ext cx="2819929" cy="1393830"/>
            <a:chOff x="5868144" y="5165513"/>
            <a:chExt cx="2819929" cy="1393830"/>
          </a:xfrm>
        </p:grpSpPr>
        <p:pic>
          <p:nvPicPr>
            <p:cNvPr id="13" name="Immagine 12" descr="bs.jpg"/>
            <p:cNvPicPr>
              <a:picLocks/>
            </p:cNvPicPr>
            <p:nvPr/>
          </p:nvPicPr>
          <p:blipFill>
            <a:blip r:embed="rId3" cstate="print"/>
            <a:srcRect b="2821"/>
            <a:stretch>
              <a:fillRect/>
            </a:stretch>
          </p:blipFill>
          <p:spPr>
            <a:xfrm>
              <a:off x="7274486" y="5165513"/>
              <a:ext cx="1413587" cy="1224137"/>
            </a:xfrm>
            <a:prstGeom prst="rect">
              <a:avLst/>
            </a:prstGeom>
          </p:spPr>
        </p:pic>
        <p:sp>
          <p:nvSpPr>
            <p:cNvPr id="14" name="Rettangolo 13"/>
            <p:cNvSpPr/>
            <p:nvPr/>
          </p:nvSpPr>
          <p:spPr bwMode="auto">
            <a:xfrm>
              <a:off x="5868144" y="5165514"/>
              <a:ext cx="1405647" cy="1224273"/>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latin typeface="Tahoma" pitchFamily="34" charset="0"/>
                <a:ea typeface="Tahoma" pitchFamily="34" charset="0"/>
                <a:cs typeface="Tahoma" pitchFamily="34" charset="0"/>
              </a:endParaRPr>
            </a:p>
          </p:txBody>
        </p:sp>
        <p:sp>
          <p:nvSpPr>
            <p:cNvPr id="16" name="Rectangle 3"/>
            <p:cNvSpPr>
              <a:spLocks noChangeArrowheads="1"/>
            </p:cNvSpPr>
            <p:nvPr/>
          </p:nvSpPr>
          <p:spPr bwMode="gray">
            <a:xfrm>
              <a:off x="7776456" y="6390066"/>
              <a:ext cx="900000" cy="169277"/>
            </a:xfrm>
            <a:prstGeom prst="rect">
              <a:avLst/>
            </a:prstGeom>
            <a:noFill/>
            <a:ln w="12700">
              <a:noFill/>
              <a:miter lim="800000"/>
              <a:headEnd/>
              <a:tailEnd/>
            </a:ln>
          </p:spPr>
          <p:txBody>
            <a:bodyPr wrap="square" lIns="0" tIns="0" rIns="0" bIns="0" anchor="ctr">
              <a:spAutoFit/>
            </a:bodyPr>
            <a:lstStyle/>
            <a:p>
              <a:pPr algn="r">
                <a:spcBef>
                  <a:spcPct val="25000"/>
                </a:spcBef>
              </a:pPr>
              <a:r>
                <a:rPr lang="it-IT" sz="1100" spc="-50" noProof="1" smtClean="0">
                  <a:solidFill>
                    <a:srgbClr val="253E90"/>
                  </a:solidFill>
                  <a:latin typeface="Tahoma" pitchFamily="34" charset="0"/>
                  <a:ea typeface="Tahoma" pitchFamily="34" charset="0"/>
                  <a:cs typeface="Tahoma" pitchFamily="34" charset="0"/>
                </a:rPr>
                <a:t>AVIATION</a:t>
              </a:r>
              <a:endParaRPr lang="it-IT" sz="1100" spc="-50" noProof="1">
                <a:solidFill>
                  <a:srgbClr val="253E90"/>
                </a:solidFill>
                <a:latin typeface="Tahoma" pitchFamily="34" charset="0"/>
                <a:ea typeface="Tahoma" pitchFamily="34" charset="0"/>
                <a:cs typeface="Tahoma" pitchFamily="34" charset="0"/>
              </a:endParaRPr>
            </a:p>
          </p:txBody>
        </p:sp>
        <p:pic>
          <p:nvPicPr>
            <p:cNvPr id="18"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29752" y="5674242"/>
              <a:ext cx="1282430" cy="206817"/>
            </a:xfrm>
            <a:prstGeom prst="rect">
              <a:avLst/>
            </a:prstGeom>
            <a:noFill/>
            <a:ln w="9525">
              <a:noFill/>
              <a:miter lim="800000"/>
              <a:headEnd/>
              <a:tailEnd/>
            </a:ln>
          </p:spPr>
        </p:pic>
      </p:grpSp>
      <p:pic>
        <p:nvPicPr>
          <p:cNvPr id="19" name="Immagine 18" descr="Immagine.jpg"/>
          <p:cNvPicPr>
            <a:picLocks noChangeAspect="1"/>
          </p:cNvPicPr>
          <p:nvPr/>
        </p:nvPicPr>
        <p:blipFill>
          <a:blip r:embed="rId5" cstate="print"/>
          <a:stretch>
            <a:fillRect/>
          </a:stretch>
        </p:blipFill>
        <p:spPr>
          <a:xfrm>
            <a:off x="7406252" y="955885"/>
            <a:ext cx="1414220" cy="1224137"/>
          </a:xfrm>
          <a:prstGeom prst="rect">
            <a:avLst/>
          </a:prstGeom>
        </p:spPr>
      </p:pic>
      <p:sp>
        <p:nvSpPr>
          <p:cNvPr id="20" name="Rettangolo 19"/>
          <p:cNvSpPr/>
          <p:nvPr/>
        </p:nvSpPr>
        <p:spPr bwMode="auto">
          <a:xfrm>
            <a:off x="6000543" y="955469"/>
            <a:ext cx="1405647" cy="1224273"/>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latin typeface="Tahoma" pitchFamily="34" charset="0"/>
              <a:ea typeface="Tahoma" pitchFamily="34" charset="0"/>
              <a:cs typeface="Tahoma" pitchFamily="34" charset="0"/>
            </a:endParaRPr>
          </a:p>
        </p:txBody>
      </p:sp>
      <p:sp>
        <p:nvSpPr>
          <p:cNvPr id="21" name="Rectangle 3"/>
          <p:cNvSpPr>
            <a:spLocks noChangeArrowheads="1"/>
          </p:cNvSpPr>
          <p:nvPr/>
        </p:nvSpPr>
        <p:spPr bwMode="gray">
          <a:xfrm>
            <a:off x="7876075" y="2179603"/>
            <a:ext cx="932780" cy="169277"/>
          </a:xfrm>
          <a:prstGeom prst="rect">
            <a:avLst/>
          </a:prstGeom>
          <a:noFill/>
          <a:ln w="12700">
            <a:noFill/>
            <a:miter lim="800000"/>
            <a:headEnd/>
            <a:tailEnd/>
          </a:ln>
        </p:spPr>
        <p:txBody>
          <a:bodyPr wrap="square" lIns="0" tIns="0" rIns="0" bIns="0" anchor="ctr">
            <a:spAutoFit/>
          </a:bodyPr>
          <a:lstStyle/>
          <a:p>
            <a:pPr algn="r">
              <a:spcBef>
                <a:spcPct val="25000"/>
              </a:spcBef>
            </a:pPr>
            <a:r>
              <a:rPr lang="it-IT" sz="1100" spc="-50" noProof="1" smtClean="0">
                <a:solidFill>
                  <a:srgbClr val="253E90"/>
                </a:solidFill>
                <a:latin typeface="Tahoma" pitchFamily="34" charset="0"/>
                <a:ea typeface="Tahoma" pitchFamily="34" charset="0"/>
                <a:cs typeface="Tahoma" pitchFamily="34" charset="0"/>
              </a:rPr>
              <a:t>AEROSPACE</a:t>
            </a:r>
            <a:endParaRPr lang="it-IT" sz="1100" spc="-50" noProof="1">
              <a:solidFill>
                <a:srgbClr val="253E90"/>
              </a:solidFill>
              <a:latin typeface="Tahoma" pitchFamily="34" charset="0"/>
              <a:ea typeface="Tahoma" pitchFamily="34" charset="0"/>
              <a:cs typeface="Tahoma" pitchFamily="34" charset="0"/>
            </a:endParaRPr>
          </a:p>
        </p:txBody>
      </p:sp>
      <p:pic>
        <p:nvPicPr>
          <p:cNvPr id="22" name="Picture 13"/>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6067846" y="1363582"/>
            <a:ext cx="1271040" cy="408046"/>
          </a:xfrm>
          <a:prstGeom prst="rect">
            <a:avLst/>
          </a:prstGeom>
          <a:noFill/>
          <a:ln w="9525">
            <a:noFill/>
            <a:miter lim="800000"/>
            <a:headEnd/>
            <a:tailEnd/>
          </a:ln>
        </p:spPr>
      </p:pic>
      <p:grpSp>
        <p:nvGrpSpPr>
          <p:cNvPr id="23" name="Gruppo 50"/>
          <p:cNvGrpSpPr/>
          <p:nvPr/>
        </p:nvGrpSpPr>
        <p:grpSpPr>
          <a:xfrm>
            <a:off x="6000543" y="5339466"/>
            <a:ext cx="2819929" cy="1401902"/>
            <a:chOff x="5868144" y="908720"/>
            <a:chExt cx="2819929" cy="1401902"/>
          </a:xfrm>
        </p:grpSpPr>
        <p:pic>
          <p:nvPicPr>
            <p:cNvPr id="24" name="Immagine 23" descr="caronte_fiera_3.jpg"/>
            <p:cNvPicPr>
              <a:picLocks noChangeAspect="1"/>
            </p:cNvPicPr>
            <p:nvPr/>
          </p:nvPicPr>
          <p:blipFill>
            <a:blip r:embed="rId7" cstate="print"/>
            <a:srcRect l="2913" r="1919"/>
            <a:stretch>
              <a:fillRect/>
            </a:stretch>
          </p:blipFill>
          <p:spPr>
            <a:xfrm>
              <a:off x="7275971" y="917346"/>
              <a:ext cx="1412102" cy="1224137"/>
            </a:xfrm>
            <a:prstGeom prst="rect">
              <a:avLst/>
            </a:prstGeom>
          </p:spPr>
        </p:pic>
        <p:sp>
          <p:nvSpPr>
            <p:cNvPr id="25" name="Rettangolo 24"/>
            <p:cNvSpPr/>
            <p:nvPr/>
          </p:nvSpPr>
          <p:spPr bwMode="auto">
            <a:xfrm>
              <a:off x="5868144" y="908720"/>
              <a:ext cx="1405647" cy="1224273"/>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latin typeface="Tahoma" pitchFamily="34" charset="0"/>
                <a:ea typeface="Tahoma" pitchFamily="34" charset="0"/>
                <a:cs typeface="Tahoma" pitchFamily="34" charset="0"/>
              </a:endParaRPr>
            </a:p>
          </p:txBody>
        </p:sp>
        <p:sp>
          <p:nvSpPr>
            <p:cNvPr id="26" name="Rectangle 3"/>
            <p:cNvSpPr>
              <a:spLocks noChangeArrowheads="1"/>
            </p:cNvSpPr>
            <p:nvPr/>
          </p:nvSpPr>
          <p:spPr bwMode="gray">
            <a:xfrm>
              <a:off x="7740352" y="2141345"/>
              <a:ext cx="932780" cy="169277"/>
            </a:xfrm>
            <a:prstGeom prst="rect">
              <a:avLst/>
            </a:prstGeom>
            <a:noFill/>
            <a:ln w="12700">
              <a:noFill/>
              <a:miter lim="800000"/>
              <a:headEnd/>
              <a:tailEnd/>
            </a:ln>
          </p:spPr>
          <p:txBody>
            <a:bodyPr wrap="square" lIns="0" tIns="0" rIns="0" bIns="0" anchor="ctr">
              <a:spAutoFit/>
            </a:bodyPr>
            <a:lstStyle/>
            <a:p>
              <a:pPr algn="r">
                <a:spcBef>
                  <a:spcPct val="25000"/>
                </a:spcBef>
              </a:pPr>
              <a:r>
                <a:rPr lang="it-IT" sz="1100" spc="-50" noProof="1" smtClean="0">
                  <a:solidFill>
                    <a:srgbClr val="253E90"/>
                  </a:solidFill>
                  <a:latin typeface="Tahoma" pitchFamily="34" charset="0"/>
                  <a:ea typeface="Tahoma" pitchFamily="34" charset="0"/>
                  <a:cs typeface="Tahoma" pitchFamily="34" charset="0"/>
                </a:rPr>
                <a:t>RAILWAY</a:t>
              </a:r>
              <a:endParaRPr lang="it-IT" sz="1100" spc="-50" noProof="1">
                <a:solidFill>
                  <a:srgbClr val="253E90"/>
                </a:solidFill>
                <a:latin typeface="Tahoma" pitchFamily="34" charset="0"/>
                <a:ea typeface="Tahoma" pitchFamily="34" charset="0"/>
                <a:cs typeface="Tahoma" pitchFamily="34" charset="0"/>
              </a:endParaRPr>
            </a:p>
          </p:txBody>
        </p:sp>
        <p:pic>
          <p:nvPicPr>
            <p:cNvPr id="27"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17968" y="1252648"/>
              <a:ext cx="1105998" cy="536416"/>
            </a:xfrm>
            <a:prstGeom prst="rect">
              <a:avLst/>
            </a:prstGeom>
            <a:noFill/>
            <a:ln w="9525">
              <a:noFill/>
              <a:miter lim="800000"/>
              <a:headEnd/>
              <a:tailEnd/>
            </a:ln>
          </p:spPr>
        </p:pic>
      </p:grpSp>
      <p:pic>
        <p:nvPicPr>
          <p:cNvPr id="28" name="Picture 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665220" y="3248272"/>
            <a:ext cx="3349064" cy="834008"/>
          </a:xfrm>
          <a:prstGeom prst="rect">
            <a:avLst/>
          </a:prstGeom>
          <a:noFill/>
          <a:ln w="9525">
            <a:noFill/>
            <a:miter lim="800000"/>
            <a:headEnd/>
            <a:tailEnd/>
          </a:ln>
        </p:spPr>
      </p:pic>
      <p:pic>
        <p:nvPicPr>
          <p:cNvPr id="29" name="Immagine 28"/>
          <p:cNvPicPr>
            <a:picLocks noChangeAspect="1"/>
          </p:cNvPicPr>
          <p:nvPr/>
        </p:nvPicPr>
        <p:blipFill rotWithShape="1">
          <a:blip r:embed="rId10" cstate="print">
            <a:extLst>
              <a:ext uri="{28A0092B-C50C-407E-A947-70E740481C1C}">
                <a14:useLocalDpi xmlns:a14="http://schemas.microsoft.com/office/drawing/2010/main" xmlns="" val="0"/>
              </a:ext>
            </a:extLst>
          </a:blip>
          <a:srcRect l="14769" t="26736" r="15005" b="24627"/>
          <a:stretch/>
        </p:blipFill>
        <p:spPr>
          <a:xfrm>
            <a:off x="251520" y="2673626"/>
            <a:ext cx="4176464" cy="2047461"/>
          </a:xfrm>
          <a:prstGeom prst="rect">
            <a:avLst/>
          </a:prstGeom>
          <a:ln>
            <a:noFill/>
          </a:ln>
          <a:effectLst>
            <a:outerShdw blurRad="190500" algn="tl" rotWithShape="0">
              <a:srgbClr val="000000">
                <a:alpha val="70000"/>
              </a:srgbClr>
            </a:outerShdw>
          </a:effectLst>
        </p:spPr>
      </p:pic>
      <p:sp>
        <p:nvSpPr>
          <p:cNvPr id="30" name="Rettangolo 29"/>
          <p:cNvSpPr/>
          <p:nvPr/>
        </p:nvSpPr>
        <p:spPr bwMode="auto">
          <a:xfrm>
            <a:off x="6000543" y="2420888"/>
            <a:ext cx="1405647" cy="1224273"/>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latin typeface="Tahoma" pitchFamily="34" charset="0"/>
              <a:ea typeface="Tahoma" pitchFamily="34" charset="0"/>
              <a:cs typeface="Tahoma" pitchFamily="34" charset="0"/>
            </a:endParaRPr>
          </a:p>
        </p:txBody>
      </p:sp>
      <p:sp>
        <p:nvSpPr>
          <p:cNvPr id="31" name="Rectangle 3"/>
          <p:cNvSpPr>
            <a:spLocks noChangeArrowheads="1"/>
          </p:cNvSpPr>
          <p:nvPr/>
        </p:nvSpPr>
        <p:spPr bwMode="gray">
          <a:xfrm>
            <a:off x="7408370" y="3645022"/>
            <a:ext cx="1400485" cy="169277"/>
          </a:xfrm>
          <a:prstGeom prst="rect">
            <a:avLst/>
          </a:prstGeom>
          <a:noFill/>
          <a:ln w="12700">
            <a:noFill/>
            <a:miter lim="800000"/>
            <a:headEnd/>
            <a:tailEnd/>
          </a:ln>
        </p:spPr>
        <p:txBody>
          <a:bodyPr wrap="square" lIns="0" tIns="0" rIns="0" bIns="0" anchor="ctr">
            <a:spAutoFit/>
          </a:bodyPr>
          <a:lstStyle/>
          <a:p>
            <a:pPr algn="r">
              <a:spcBef>
                <a:spcPct val="25000"/>
              </a:spcBef>
            </a:pPr>
            <a:r>
              <a:rPr lang="it-IT" sz="1100" spc="-50" noProof="1" smtClean="0">
                <a:solidFill>
                  <a:srgbClr val="253E90"/>
                </a:solidFill>
                <a:latin typeface="Tahoma" pitchFamily="34" charset="0"/>
                <a:ea typeface="Tahoma" pitchFamily="34" charset="0"/>
                <a:cs typeface="Tahoma" pitchFamily="34" charset="0"/>
              </a:rPr>
              <a:t>AEROSPACE</a:t>
            </a:r>
            <a:endParaRPr lang="it-IT" sz="1100" spc="-50" noProof="1">
              <a:solidFill>
                <a:srgbClr val="253E90"/>
              </a:solidFill>
              <a:latin typeface="Tahoma" pitchFamily="34" charset="0"/>
              <a:ea typeface="Tahoma" pitchFamily="34" charset="0"/>
              <a:cs typeface="Tahoma" pitchFamily="34" charset="0"/>
            </a:endParaRPr>
          </a:p>
        </p:txBody>
      </p:sp>
      <p:sp>
        <p:nvSpPr>
          <p:cNvPr id="32" name="Gallone 31"/>
          <p:cNvSpPr/>
          <p:nvPr/>
        </p:nvSpPr>
        <p:spPr>
          <a:xfrm rot="21193656">
            <a:off x="4817706" y="2517419"/>
            <a:ext cx="720080" cy="1031905"/>
          </a:xfrm>
          <a:prstGeom prst="chevron">
            <a:avLst>
              <a:gd name="adj" fmla="val 32087"/>
            </a:avLst>
          </a:prstGeom>
          <a:solidFill>
            <a:schemeClr val="tx2">
              <a:lumMod val="20000"/>
              <a:lumOff val="80000"/>
            </a:scheme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it-IT" sz="1050" b="1" noProof="1">
              <a:solidFill>
                <a:schemeClr val="tx1">
                  <a:lumMod val="95000"/>
                  <a:lumOff val="5000"/>
                </a:schemeClr>
              </a:solidFill>
            </a:endParaRPr>
          </a:p>
        </p:txBody>
      </p:sp>
      <p:sp>
        <p:nvSpPr>
          <p:cNvPr id="33" name="Gallone 32"/>
          <p:cNvSpPr/>
          <p:nvPr/>
        </p:nvSpPr>
        <p:spPr>
          <a:xfrm rot="781816" flipV="1">
            <a:off x="4608957" y="5009060"/>
            <a:ext cx="720080" cy="1031905"/>
          </a:xfrm>
          <a:prstGeom prst="chevron">
            <a:avLst>
              <a:gd name="adj" fmla="val 32087"/>
            </a:avLst>
          </a:prstGeom>
          <a:solidFill>
            <a:schemeClr val="tx2">
              <a:lumMod val="20000"/>
              <a:lumOff val="80000"/>
            </a:scheme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it-IT" sz="1050" b="1" noProof="1">
              <a:solidFill>
                <a:schemeClr val="tx1">
                  <a:lumMod val="95000"/>
                  <a:lumOff val="5000"/>
                </a:schemeClr>
              </a:solidFill>
            </a:endParaRPr>
          </a:p>
        </p:txBody>
      </p:sp>
      <p:sp>
        <p:nvSpPr>
          <p:cNvPr id="34" name="Gallone 33"/>
          <p:cNvSpPr/>
          <p:nvPr/>
        </p:nvSpPr>
        <p:spPr>
          <a:xfrm rot="406344" flipV="1">
            <a:off x="4817707" y="3768518"/>
            <a:ext cx="720080" cy="1031905"/>
          </a:xfrm>
          <a:prstGeom prst="chevron">
            <a:avLst>
              <a:gd name="adj" fmla="val 32087"/>
            </a:avLst>
          </a:prstGeom>
          <a:solidFill>
            <a:schemeClr val="tx2">
              <a:lumMod val="20000"/>
              <a:lumOff val="80000"/>
            </a:schemeClr>
          </a:soli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it-IT" sz="1050" b="1" noProof="1">
              <a:solidFill>
                <a:schemeClr val="tx1">
                  <a:lumMod val="95000"/>
                  <a:lumOff val="5000"/>
                </a:schemeClr>
              </a:solidFill>
            </a:endParaRPr>
          </a:p>
        </p:txBody>
      </p:sp>
      <p:pic>
        <p:nvPicPr>
          <p:cNvPr id="35" name="Picture 2" descr="E:\SITAEL\MARKETING\Brochure\HT-100_Twin.jpg"/>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10771" r="14871" b="9320"/>
          <a:stretch/>
        </p:blipFill>
        <p:spPr bwMode="auto">
          <a:xfrm>
            <a:off x="7406190" y="2420888"/>
            <a:ext cx="1414282" cy="1224134"/>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Immagine 3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148542" y="2867856"/>
            <a:ext cx="1018512" cy="356479"/>
          </a:xfrm>
          <a:prstGeom prst="rect">
            <a:avLst/>
          </a:prstGeom>
        </p:spPr>
      </p:pic>
    </p:spTree>
    <p:extLst>
      <p:ext uri="{BB962C8B-B14F-4D97-AF65-F5344CB8AC3E}">
        <p14:creationId xmlns:p14="http://schemas.microsoft.com/office/powerpoint/2010/main" xmlns="" val="160095595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0F4D9127-3C8C-440F-B7ED-5E8538B7FD46}" type="slidenum">
              <a:rPr lang="en-US"/>
              <a:pPr>
                <a:defRPr/>
              </a:pPr>
              <a:t>20</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Electrical</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Ground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Support</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Equipments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(EGSE)</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74755" name="Rectangle 26"/>
          <p:cNvSpPr>
            <a:spLocks noChangeArrowheads="1"/>
          </p:cNvSpPr>
          <p:nvPr/>
        </p:nvSpPr>
        <p:spPr bwMode="auto">
          <a:xfrm>
            <a:off x="2881742" y="1448780"/>
            <a:ext cx="5715634" cy="4320479"/>
          </a:xfrm>
          <a:prstGeom prst="rect">
            <a:avLst/>
          </a:prstGeom>
          <a:noFill/>
          <a:ln w="9525">
            <a:noFill/>
            <a:miter lim="800000"/>
            <a:headEnd/>
            <a:tailEnd/>
          </a:ln>
        </p:spPr>
        <p:txBody>
          <a:bodyPr/>
          <a:lstStyle/>
          <a:p>
            <a:pPr algn="just">
              <a:spcBef>
                <a:spcPct val="20000"/>
              </a:spcBef>
            </a:pPr>
            <a:r>
              <a:rPr lang="en-GB" sz="1400" b="1" dirty="0" smtClean="0">
                <a:solidFill>
                  <a:schemeClr val="accent2">
                    <a:lumMod val="75000"/>
                  </a:schemeClr>
                </a:solidFill>
                <a:latin typeface="Tahoma" pitchFamily="34" charset="0"/>
                <a:cs typeface="Tahoma" pitchFamily="34" charset="0"/>
              </a:rPr>
              <a:t>CDE EGSE</a:t>
            </a:r>
          </a:p>
          <a:p>
            <a:pPr algn="just">
              <a:spcBef>
                <a:spcPct val="20000"/>
              </a:spcBef>
            </a:pPr>
            <a:r>
              <a:rPr lang="en-GB" sz="1200" dirty="0" smtClean="0">
                <a:solidFill>
                  <a:srgbClr val="000000"/>
                </a:solidFill>
                <a:latin typeface="Tahoma" pitchFamily="34" charset="0"/>
                <a:cs typeface="Tahoma" pitchFamily="34" charset="0"/>
              </a:rPr>
              <a:t>EGSE for the MUSIS CSO </a:t>
            </a:r>
            <a:r>
              <a:rPr lang="en-GB" sz="1200" dirty="0" err="1" smtClean="0">
                <a:solidFill>
                  <a:srgbClr val="000000"/>
                </a:solidFill>
                <a:latin typeface="Tahoma" pitchFamily="34" charset="0"/>
                <a:cs typeface="Tahoma" pitchFamily="34" charset="0"/>
              </a:rPr>
              <a:t>CryoCooler</a:t>
            </a:r>
            <a:r>
              <a:rPr lang="en-GB" sz="1200" dirty="0" smtClean="0">
                <a:solidFill>
                  <a:srgbClr val="000000"/>
                </a:solidFill>
                <a:latin typeface="Tahoma" pitchFamily="34" charset="0"/>
                <a:cs typeface="Tahoma" pitchFamily="34" charset="0"/>
              </a:rPr>
              <a:t> Power Drive and Control Electronics</a:t>
            </a:r>
            <a:endParaRPr lang="en-GB" sz="1200" dirty="0">
              <a:solidFill>
                <a:srgbClr val="000000"/>
              </a:solidFill>
              <a:latin typeface="Tahoma" pitchFamily="34" charset="0"/>
              <a:cs typeface="Tahoma" pitchFamily="34" charset="0"/>
            </a:endParaRPr>
          </a:p>
          <a:p>
            <a:pPr algn="just">
              <a:spcBef>
                <a:spcPct val="20000"/>
              </a:spcBef>
            </a:pPr>
            <a:endParaRPr lang="en-GB" sz="1400" b="1" dirty="0" smtClean="0">
              <a:solidFill>
                <a:schemeClr val="accent2">
                  <a:lumMod val="75000"/>
                </a:schemeClr>
              </a:solidFill>
              <a:latin typeface="Tahoma" pitchFamily="34" charset="0"/>
              <a:cs typeface="Tahoma" pitchFamily="34" charset="0"/>
            </a:endParaRPr>
          </a:p>
          <a:p>
            <a:pPr algn="just">
              <a:spcBef>
                <a:spcPct val="20000"/>
              </a:spcBef>
            </a:pPr>
            <a:endParaRPr lang="en-GB" sz="1400" b="1" dirty="0">
              <a:solidFill>
                <a:schemeClr val="accent2">
                  <a:lumMod val="75000"/>
                </a:schemeClr>
              </a:solidFill>
              <a:latin typeface="Tahoma" pitchFamily="34" charset="0"/>
              <a:cs typeface="Tahoma" pitchFamily="34" charset="0"/>
            </a:endParaRPr>
          </a:p>
          <a:p>
            <a:pPr algn="just">
              <a:spcBef>
                <a:spcPct val="20000"/>
              </a:spcBef>
            </a:pPr>
            <a:r>
              <a:rPr lang="en-GB" sz="1400" b="1" dirty="0" smtClean="0">
                <a:solidFill>
                  <a:schemeClr val="accent2">
                    <a:lumMod val="75000"/>
                  </a:schemeClr>
                </a:solidFill>
                <a:latin typeface="Tahoma" pitchFamily="34" charset="0"/>
                <a:cs typeface="Tahoma" pitchFamily="34" charset="0"/>
              </a:rPr>
              <a:t>CMGA </a:t>
            </a:r>
            <a:r>
              <a:rPr lang="en-GB" sz="1400" b="1" dirty="0">
                <a:solidFill>
                  <a:schemeClr val="accent2">
                    <a:lumMod val="75000"/>
                  </a:schemeClr>
                </a:solidFill>
                <a:latin typeface="Tahoma" pitchFamily="34" charset="0"/>
                <a:cs typeface="Tahoma" pitchFamily="34" charset="0"/>
              </a:rPr>
              <a:t>EGSE</a:t>
            </a:r>
          </a:p>
          <a:p>
            <a:pPr algn="just">
              <a:spcBef>
                <a:spcPct val="20000"/>
              </a:spcBef>
            </a:pPr>
            <a:r>
              <a:rPr lang="en-GB" sz="1200" dirty="0">
                <a:solidFill>
                  <a:srgbClr val="000000"/>
                </a:solidFill>
                <a:latin typeface="Tahoma" pitchFamily="34" charset="0"/>
                <a:cs typeface="Tahoma" pitchFamily="34" charset="0"/>
              </a:rPr>
              <a:t>EGSE for the COSMO </a:t>
            </a:r>
            <a:r>
              <a:rPr lang="en-GB" sz="1200" dirty="0" err="1" smtClean="0">
                <a:solidFill>
                  <a:srgbClr val="000000"/>
                </a:solidFill>
                <a:latin typeface="Tahoma" pitchFamily="34" charset="0"/>
                <a:cs typeface="Tahoma" pitchFamily="34" charset="0"/>
              </a:rPr>
              <a:t>Skymed</a:t>
            </a:r>
            <a:r>
              <a:rPr lang="en-GB" sz="1200" dirty="0" smtClean="0">
                <a:solidFill>
                  <a:srgbClr val="000000"/>
                </a:solidFill>
                <a:latin typeface="Tahoma" pitchFamily="34" charset="0"/>
                <a:cs typeface="Tahoma" pitchFamily="34" charset="0"/>
              </a:rPr>
              <a:t> Second Generation Control Moment Gyro Assembly</a:t>
            </a:r>
          </a:p>
          <a:p>
            <a:pPr algn="just">
              <a:spcBef>
                <a:spcPct val="20000"/>
              </a:spcBef>
            </a:pPr>
            <a:endParaRPr lang="en-GB" sz="1200" dirty="0">
              <a:solidFill>
                <a:srgbClr val="000000"/>
              </a:solidFill>
              <a:latin typeface="Tahoma" pitchFamily="34" charset="0"/>
              <a:cs typeface="Tahoma" pitchFamily="34" charset="0"/>
            </a:endParaRPr>
          </a:p>
          <a:p>
            <a:pPr algn="just">
              <a:spcBef>
                <a:spcPct val="20000"/>
              </a:spcBef>
            </a:pPr>
            <a:endParaRPr lang="en-GB" sz="1400" b="1" dirty="0" smtClean="0">
              <a:solidFill>
                <a:schemeClr val="accent2">
                  <a:lumMod val="75000"/>
                </a:schemeClr>
              </a:solidFill>
              <a:latin typeface="Tahoma" pitchFamily="34" charset="0"/>
              <a:cs typeface="Tahoma" pitchFamily="34" charset="0"/>
            </a:endParaRPr>
          </a:p>
          <a:p>
            <a:pPr algn="just">
              <a:spcBef>
                <a:spcPct val="20000"/>
              </a:spcBef>
            </a:pPr>
            <a:endParaRPr lang="en-GB" sz="1400" b="1" dirty="0">
              <a:solidFill>
                <a:schemeClr val="accent2">
                  <a:lumMod val="75000"/>
                </a:schemeClr>
              </a:solidFill>
              <a:latin typeface="Tahoma" pitchFamily="34" charset="0"/>
              <a:cs typeface="Tahoma" pitchFamily="34" charset="0"/>
            </a:endParaRPr>
          </a:p>
          <a:p>
            <a:pPr algn="just">
              <a:spcBef>
                <a:spcPct val="20000"/>
              </a:spcBef>
            </a:pPr>
            <a:r>
              <a:rPr lang="en-GB" sz="1400" b="1" dirty="0" err="1" smtClean="0">
                <a:solidFill>
                  <a:schemeClr val="accent2">
                    <a:lumMod val="75000"/>
                  </a:schemeClr>
                </a:solidFill>
                <a:latin typeface="Tahoma" pitchFamily="34" charset="0"/>
                <a:cs typeface="Tahoma" pitchFamily="34" charset="0"/>
              </a:rPr>
              <a:t>SpW</a:t>
            </a:r>
            <a:r>
              <a:rPr lang="en-GB" sz="1400" b="1" dirty="0" smtClean="0">
                <a:solidFill>
                  <a:schemeClr val="accent2">
                    <a:lumMod val="75000"/>
                  </a:schemeClr>
                </a:solidFill>
                <a:latin typeface="Tahoma" pitchFamily="34" charset="0"/>
                <a:cs typeface="Tahoma" pitchFamily="34" charset="0"/>
              </a:rPr>
              <a:t>-RTC </a:t>
            </a:r>
            <a:r>
              <a:rPr lang="en-GB" sz="1400" b="1" dirty="0">
                <a:solidFill>
                  <a:schemeClr val="accent2">
                    <a:lumMod val="75000"/>
                  </a:schemeClr>
                </a:solidFill>
                <a:latin typeface="Tahoma" pitchFamily="34" charset="0"/>
                <a:cs typeface="Tahoma" pitchFamily="34" charset="0"/>
              </a:rPr>
              <a:t>Development Suite</a:t>
            </a:r>
          </a:p>
          <a:p>
            <a:pPr algn="just">
              <a:spcBef>
                <a:spcPct val="20000"/>
              </a:spcBef>
            </a:pPr>
            <a:r>
              <a:rPr lang="en-GB" sz="1200" dirty="0">
                <a:solidFill>
                  <a:srgbClr val="000000"/>
                </a:solidFill>
                <a:latin typeface="Tahoma" pitchFamily="34" charset="0"/>
                <a:cs typeface="Tahoma" pitchFamily="34" charset="0"/>
              </a:rPr>
              <a:t>Development Suite for </a:t>
            </a:r>
            <a:r>
              <a:rPr lang="en-GB" sz="1200" dirty="0" err="1">
                <a:solidFill>
                  <a:srgbClr val="000000"/>
                </a:solidFill>
                <a:latin typeface="Tahoma" pitchFamily="34" charset="0"/>
                <a:cs typeface="Tahoma" pitchFamily="34" charset="0"/>
              </a:rPr>
              <a:t>SpaceWire</a:t>
            </a:r>
            <a:r>
              <a:rPr lang="en-GB" sz="1200" dirty="0">
                <a:solidFill>
                  <a:srgbClr val="000000"/>
                </a:solidFill>
                <a:latin typeface="Tahoma" pitchFamily="34" charset="0"/>
                <a:cs typeface="Tahoma" pitchFamily="34" charset="0"/>
              </a:rPr>
              <a:t> Remote Terminal Controller</a:t>
            </a:r>
          </a:p>
          <a:p>
            <a:pPr algn="just">
              <a:spcBef>
                <a:spcPct val="20000"/>
              </a:spcBef>
            </a:pPr>
            <a:endParaRPr lang="en-GB" sz="1200" dirty="0" smtClean="0">
              <a:solidFill>
                <a:srgbClr val="000000"/>
              </a:solidFill>
              <a:latin typeface="Tahoma" pitchFamily="34" charset="0"/>
              <a:cs typeface="Tahoma" pitchFamily="34" charset="0"/>
            </a:endParaRPr>
          </a:p>
          <a:p>
            <a:pPr algn="just">
              <a:spcBef>
                <a:spcPct val="20000"/>
              </a:spcBef>
            </a:pPr>
            <a:endParaRPr lang="en-GB" sz="1200" dirty="0" smtClean="0">
              <a:solidFill>
                <a:srgbClr val="000000"/>
              </a:solidFill>
              <a:latin typeface="Tahoma" pitchFamily="34" charset="0"/>
              <a:cs typeface="Tahoma" pitchFamily="34" charset="0"/>
            </a:endParaRPr>
          </a:p>
          <a:p>
            <a:pPr algn="just">
              <a:spcBef>
                <a:spcPct val="20000"/>
              </a:spcBef>
            </a:pPr>
            <a:endParaRPr lang="en-GB" sz="1200" dirty="0" smtClean="0">
              <a:solidFill>
                <a:srgbClr val="000000"/>
              </a:solidFill>
              <a:latin typeface="Tahoma" pitchFamily="34" charset="0"/>
              <a:cs typeface="Tahoma" pitchFamily="34" charset="0"/>
            </a:endParaRPr>
          </a:p>
          <a:p>
            <a:pPr algn="just">
              <a:spcBef>
                <a:spcPct val="20000"/>
              </a:spcBef>
            </a:pPr>
            <a:r>
              <a:rPr lang="en-US" sz="1400" b="1" dirty="0">
                <a:solidFill>
                  <a:schemeClr val="accent2">
                    <a:lumMod val="75000"/>
                  </a:schemeClr>
                </a:solidFill>
                <a:latin typeface="Tahoma" pitchFamily="34" charset="0"/>
                <a:cs typeface="Tahoma" pitchFamily="34" charset="0"/>
              </a:rPr>
              <a:t>A1493 PCI-</a:t>
            </a:r>
            <a:r>
              <a:rPr lang="en-US" sz="1400" b="1" dirty="0" err="1">
                <a:solidFill>
                  <a:schemeClr val="accent2">
                    <a:lumMod val="75000"/>
                  </a:schemeClr>
                </a:solidFill>
                <a:latin typeface="Tahoma" pitchFamily="34" charset="0"/>
                <a:cs typeface="Tahoma" pitchFamily="34" charset="0"/>
              </a:rPr>
              <a:t>SpW</a:t>
            </a:r>
            <a:r>
              <a:rPr lang="en-US" sz="1400" b="1" dirty="0">
                <a:solidFill>
                  <a:schemeClr val="accent2">
                    <a:lumMod val="75000"/>
                  </a:schemeClr>
                </a:solidFill>
                <a:latin typeface="Tahoma" pitchFamily="34" charset="0"/>
                <a:cs typeface="Tahoma" pitchFamily="34" charset="0"/>
              </a:rPr>
              <a:t>/CAN board </a:t>
            </a:r>
          </a:p>
          <a:p>
            <a:pPr algn="just">
              <a:spcBef>
                <a:spcPct val="20000"/>
              </a:spcBef>
            </a:pPr>
            <a:r>
              <a:rPr lang="en-US" sz="1200" dirty="0">
                <a:solidFill>
                  <a:srgbClr val="000000"/>
                </a:solidFill>
                <a:latin typeface="Tahoma" pitchFamily="34" charset="0"/>
                <a:cs typeface="Tahoma" pitchFamily="34" charset="0"/>
              </a:rPr>
              <a:t>Flexible FPGA based device that can house up to 2 CAN links, 2 MIL-STD-1553B connections and 4 </a:t>
            </a:r>
            <a:r>
              <a:rPr lang="en-US" sz="1200" dirty="0" err="1">
                <a:solidFill>
                  <a:srgbClr val="000000"/>
                </a:solidFill>
                <a:latin typeface="Tahoma" pitchFamily="34" charset="0"/>
                <a:cs typeface="Tahoma" pitchFamily="34" charset="0"/>
              </a:rPr>
              <a:t>SpaceWire</a:t>
            </a:r>
            <a:r>
              <a:rPr lang="en-US" sz="1200" dirty="0">
                <a:solidFill>
                  <a:srgbClr val="000000"/>
                </a:solidFill>
                <a:latin typeface="Tahoma" pitchFamily="34" charset="0"/>
                <a:cs typeface="Tahoma" pitchFamily="34" charset="0"/>
              </a:rPr>
              <a:t> ports. PCI or external USB</a:t>
            </a:r>
            <a:r>
              <a:rPr lang="en-US" sz="1200" dirty="0" smtClean="0">
                <a:solidFill>
                  <a:srgbClr val="000000"/>
                </a:solidFill>
                <a:latin typeface="Tahoma" pitchFamily="34" charset="0"/>
                <a:cs typeface="Tahoma" pitchFamily="34" charset="0"/>
              </a:rPr>
              <a:t>.</a:t>
            </a:r>
            <a:endParaRPr lang="en-GB" sz="1000" b="1" dirty="0">
              <a:solidFill>
                <a:srgbClr val="406EA6"/>
              </a:solidFill>
              <a:latin typeface="Tahoma" pitchFamily="34" charset="0"/>
              <a:cs typeface="Tahoma" pitchFamily="34" charset="0"/>
            </a:endParaRPr>
          </a:p>
        </p:txBody>
      </p:sp>
      <p:pic>
        <p:nvPicPr>
          <p:cNvPr id="17" name="Picture 14" descr="cop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14876" y="4063802"/>
            <a:ext cx="1266825" cy="623888"/>
          </a:xfrm>
          <a:prstGeom prst="rect">
            <a:avLst/>
          </a:prstGeom>
          <a:noFill/>
          <a:ln w="9525">
            <a:noFill/>
            <a:miter lim="800000"/>
            <a:headEnd/>
            <a:tailEnd/>
          </a:ln>
        </p:spPr>
      </p:pic>
      <p:pic>
        <p:nvPicPr>
          <p:cNvPr id="65540" name="Picture 4" descr="http://www.sitael.com/wp-content/uploads/2012/09/A1493-PCI-SpW-CANBoard.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a:ext>
            </a:extLst>
          </a:blip>
          <a:srcRect/>
          <a:stretch>
            <a:fillRect/>
          </a:stretch>
        </p:blipFill>
        <p:spPr bwMode="auto">
          <a:xfrm>
            <a:off x="564953" y="4941168"/>
            <a:ext cx="1275874" cy="828092"/>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E:\SITAEL\PROGETTI\SELEX\Cosmo_Skymed_CMG_CU\EGSE.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30671" y="2213863"/>
            <a:ext cx="1302898" cy="139515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S.p.A.</a:t>
            </a:r>
            <a:endParaRPr lang="en-US" dirty="0"/>
          </a:p>
        </p:txBody>
      </p:sp>
      <p:pic>
        <p:nvPicPr>
          <p:cNvPr id="11" name="Picture 3" descr="C:\Users\amoruso\Pictures\EGSE\CSO EGSE_ok.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6116" y="1133745"/>
            <a:ext cx="1295957" cy="97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927317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8C249DF9-A98E-45DF-8688-6416B7C9EA97}" type="slidenum">
              <a:rPr lang="en-US"/>
              <a:pPr>
                <a:defRPr/>
              </a:pPr>
              <a:t>21</a:t>
            </a:fld>
            <a:endParaRPr lang="en-US" dirty="0"/>
          </a:p>
        </p:txBody>
      </p:sp>
      <p:sp>
        <p:nvSpPr>
          <p:cNvPr id="4" name="Titolo 3"/>
          <p:cNvSpPr>
            <a:spLocks noGrp="1"/>
          </p:cNvSpPr>
          <p:nvPr>
            <p:ph type="title"/>
          </p:nvPr>
        </p:nvSpPr>
        <p:spPr>
          <a:xfrm>
            <a:off x="251520" y="274638"/>
            <a:ext cx="8686800" cy="411162"/>
          </a:xfrm>
        </p:spPr>
        <p:txBody>
          <a:bodyPr rtlCol="0">
            <a:noAutofit/>
          </a:bodyPr>
          <a:lstStyle/>
          <a:p>
            <a:pPr eaLnBrk="1" fontAlgn="auto" hangingPunct="1">
              <a:spcAft>
                <a:spcPts val="0"/>
              </a:spcAft>
              <a:defRPr/>
            </a:pPr>
            <a:r>
              <a:rPr lang="it-IT" sz="2400" dirty="0" smtClean="0">
                <a:solidFill>
                  <a:schemeClr val="accent1"/>
                </a:solidFill>
                <a:effectLst>
                  <a:outerShdw blurRad="38100" dist="38100" dir="2700000" algn="tl">
                    <a:srgbClr val="000000">
                      <a:alpha val="43137"/>
                    </a:srgbClr>
                  </a:outerShdw>
                </a:effectLst>
                <a:latin typeface="Californian FB" pitchFamily="18" charset="0"/>
              </a:rPr>
              <a:t>Space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Microelectronics</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78851" name="Rectangle 26"/>
          <p:cNvSpPr>
            <a:spLocks noChangeArrowheads="1"/>
          </p:cNvSpPr>
          <p:nvPr/>
        </p:nvSpPr>
        <p:spPr bwMode="auto">
          <a:xfrm>
            <a:off x="341530" y="2213866"/>
            <a:ext cx="6975775" cy="4230470"/>
          </a:xfrm>
          <a:prstGeom prst="rect">
            <a:avLst/>
          </a:prstGeom>
          <a:noFill/>
          <a:ln w="9525">
            <a:noFill/>
            <a:miter lim="800000"/>
            <a:headEnd/>
            <a:tailEnd/>
          </a:ln>
        </p:spPr>
        <p:txBody>
          <a:bodyPr/>
          <a:lstStyle/>
          <a:p>
            <a:pPr marL="628650" lvl="1" indent="-171450">
              <a:lnSpc>
                <a:spcPct val="200000"/>
              </a:lnSpc>
              <a:spcBef>
                <a:spcPct val="20000"/>
              </a:spcBef>
              <a:buFont typeface="Wingdings" pitchFamily="2" charset="2"/>
              <a:buChar char="q"/>
            </a:pPr>
            <a:r>
              <a:rPr lang="en-US" sz="1200" b="1" dirty="0">
                <a:solidFill>
                  <a:schemeClr val="accent2">
                    <a:lumMod val="75000"/>
                  </a:schemeClr>
                </a:solidFill>
                <a:latin typeface="Tahoma" pitchFamily="34" charset="0"/>
                <a:ea typeface="Tahoma" pitchFamily="34" charset="0"/>
                <a:cs typeface="Tahoma" pitchFamily="34" charset="0"/>
              </a:rPr>
              <a:t>Front-end and ADC for sensors and actuators</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Sensor </a:t>
            </a:r>
            <a:r>
              <a:rPr lang="en-US" sz="1100" dirty="0">
                <a:solidFill>
                  <a:schemeClr val="accent2">
                    <a:lumMod val="75000"/>
                  </a:schemeClr>
                </a:solidFill>
                <a:latin typeface="Tahoma" pitchFamily="34" charset="0"/>
                <a:ea typeface="Tahoma" pitchFamily="34" charset="0"/>
                <a:cs typeface="Tahoma" pitchFamily="34" charset="0"/>
              </a:rPr>
              <a:t>Front-End ASIC for Curiosity </a:t>
            </a:r>
            <a:endParaRPr lang="en-US" sz="1100" dirty="0" smtClean="0">
              <a:solidFill>
                <a:schemeClr val="accent2">
                  <a:lumMod val="75000"/>
                </a:schemeClr>
              </a:solidFill>
              <a:latin typeface="Tahoma" pitchFamily="34" charset="0"/>
              <a:ea typeface="Tahoma" pitchFamily="34" charset="0"/>
              <a:cs typeface="Tahoma" pitchFamily="34" charset="0"/>
            </a:endParaRP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Sensor </a:t>
            </a:r>
            <a:r>
              <a:rPr lang="en-US" sz="1100" dirty="0">
                <a:solidFill>
                  <a:schemeClr val="accent2">
                    <a:lumMod val="75000"/>
                  </a:schemeClr>
                </a:solidFill>
                <a:latin typeface="Tahoma" pitchFamily="34" charset="0"/>
                <a:ea typeface="Tahoma" pitchFamily="34" charset="0"/>
                <a:cs typeface="Tahoma" pitchFamily="34" charset="0"/>
              </a:rPr>
              <a:t>Signal Processor (SSP) </a:t>
            </a:r>
            <a:r>
              <a:rPr lang="en-US" sz="1100" dirty="0" smtClean="0">
                <a:solidFill>
                  <a:schemeClr val="accent2">
                    <a:lumMod val="75000"/>
                  </a:schemeClr>
                </a:solidFill>
                <a:latin typeface="Tahoma" pitchFamily="34" charset="0"/>
                <a:ea typeface="Tahoma" pitchFamily="34" charset="0"/>
                <a:cs typeface="Tahoma" pitchFamily="34" charset="0"/>
              </a:rPr>
              <a:t>for CCD/CMOS</a:t>
            </a:r>
          </a:p>
          <a:p>
            <a:pPr marL="628650" lvl="1" indent="-171450">
              <a:lnSpc>
                <a:spcPct val="150000"/>
              </a:lnSpc>
              <a:spcBef>
                <a:spcPct val="20000"/>
              </a:spcBef>
              <a:buFont typeface="Wingdings" pitchFamily="2" charset="2"/>
              <a:buChar char="q"/>
            </a:pPr>
            <a:r>
              <a:rPr lang="en-US" sz="1200" b="1" dirty="0">
                <a:solidFill>
                  <a:schemeClr val="accent2">
                    <a:lumMod val="75000"/>
                  </a:schemeClr>
                </a:solidFill>
                <a:latin typeface="Tahoma" pitchFamily="34" charset="0"/>
                <a:ea typeface="Tahoma" pitchFamily="34" charset="0"/>
                <a:cs typeface="Tahoma" pitchFamily="34" charset="0"/>
              </a:rPr>
              <a:t>Serial buses controllers and transceivers</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EUR1553 monolithic Transceiver fully </a:t>
            </a:r>
            <a:r>
              <a:rPr lang="en-US" sz="1100" dirty="0">
                <a:solidFill>
                  <a:schemeClr val="accent2">
                    <a:lumMod val="75000"/>
                  </a:schemeClr>
                </a:solidFill>
                <a:latin typeface="Tahoma" pitchFamily="34" charset="0"/>
                <a:ea typeface="Tahoma" pitchFamily="34" charset="0"/>
                <a:cs typeface="Tahoma" pitchFamily="34" charset="0"/>
              </a:rPr>
              <a:t>compliant </a:t>
            </a:r>
            <a:r>
              <a:rPr lang="en-US" sz="1100" dirty="0" smtClean="0">
                <a:solidFill>
                  <a:schemeClr val="accent2">
                    <a:lumMod val="75000"/>
                  </a:schemeClr>
                </a:solidFill>
                <a:latin typeface="Tahoma" pitchFamily="34" charset="0"/>
                <a:ea typeface="Tahoma" pitchFamily="34" charset="0"/>
                <a:cs typeface="Tahoma" pitchFamily="34" charset="0"/>
              </a:rPr>
              <a:t>to MIL-STD-1553B. </a:t>
            </a:r>
            <a:r>
              <a:rPr lang="en-US" sz="1100" dirty="0">
                <a:solidFill>
                  <a:schemeClr val="accent2">
                    <a:lumMod val="75000"/>
                  </a:schemeClr>
                </a:solidFill>
                <a:latin typeface="Tahoma" pitchFamily="34" charset="0"/>
                <a:ea typeface="Tahoma" pitchFamily="34" charset="0"/>
                <a:cs typeface="Tahoma" pitchFamily="34" charset="0"/>
              </a:rPr>
              <a:t>(ECI Phase I) </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Stand </a:t>
            </a:r>
            <a:r>
              <a:rPr lang="en-US" sz="1100" dirty="0">
                <a:solidFill>
                  <a:schemeClr val="accent2">
                    <a:lumMod val="75000"/>
                  </a:schemeClr>
                </a:solidFill>
                <a:latin typeface="Tahoma" pitchFamily="34" charset="0"/>
                <a:ea typeface="Tahoma" pitchFamily="34" charset="0"/>
                <a:cs typeface="Tahoma" pitchFamily="34" charset="0"/>
              </a:rPr>
              <a:t>Alone </a:t>
            </a:r>
            <a:r>
              <a:rPr lang="en-US" sz="1100" dirty="0" err="1" smtClean="0">
                <a:solidFill>
                  <a:schemeClr val="accent2">
                    <a:lumMod val="75000"/>
                  </a:schemeClr>
                </a:solidFill>
                <a:latin typeface="Tahoma" pitchFamily="34" charset="0"/>
                <a:ea typeface="Tahoma" pitchFamily="34" charset="0"/>
                <a:cs typeface="Tahoma" pitchFamily="34" charset="0"/>
              </a:rPr>
              <a:t>CANbus</a:t>
            </a:r>
            <a:r>
              <a:rPr lang="en-US" sz="1100" dirty="0" smtClean="0">
                <a:solidFill>
                  <a:schemeClr val="accent2">
                    <a:lumMod val="75000"/>
                  </a:schemeClr>
                </a:solidFill>
                <a:latin typeface="Tahoma" pitchFamily="34" charset="0"/>
                <a:ea typeface="Tahoma" pitchFamily="34" charset="0"/>
                <a:cs typeface="Tahoma" pitchFamily="34" charset="0"/>
              </a:rPr>
              <a:t> Controller </a:t>
            </a:r>
            <a:r>
              <a:rPr lang="en-US" sz="1100" dirty="0">
                <a:solidFill>
                  <a:schemeClr val="accent2">
                    <a:lumMod val="75000"/>
                  </a:schemeClr>
                </a:solidFill>
                <a:latin typeface="Tahoma" pitchFamily="34" charset="0"/>
                <a:ea typeface="Tahoma" pitchFamily="34" charset="0"/>
                <a:cs typeface="Tahoma" pitchFamily="34" charset="0"/>
              </a:rPr>
              <a:t>for Space Applications </a:t>
            </a:r>
            <a:r>
              <a:rPr lang="en-US" sz="1100" dirty="0" smtClean="0">
                <a:solidFill>
                  <a:schemeClr val="accent2">
                    <a:lumMod val="75000"/>
                  </a:schemeClr>
                </a:solidFill>
                <a:latin typeface="Tahoma" pitchFamily="34" charset="0"/>
                <a:ea typeface="Tahoma" pitchFamily="34" charset="0"/>
                <a:cs typeface="Tahoma" pitchFamily="34" charset="0"/>
              </a:rPr>
              <a:t>fully </a:t>
            </a:r>
            <a:r>
              <a:rPr lang="en-US" sz="1100" dirty="0">
                <a:solidFill>
                  <a:schemeClr val="accent2">
                    <a:lumMod val="75000"/>
                  </a:schemeClr>
                </a:solidFill>
                <a:latin typeface="Tahoma" pitchFamily="34" charset="0"/>
                <a:ea typeface="Tahoma" pitchFamily="34" charset="0"/>
                <a:cs typeface="Tahoma" pitchFamily="34" charset="0"/>
              </a:rPr>
              <a:t>compliant with Bosch CAN 2.0B Standard with 8 bit programmable MCU interface (Atmel p/n: AT7908E)</a:t>
            </a:r>
          </a:p>
          <a:p>
            <a:pPr marL="1085850" lvl="2" indent="-171450">
              <a:spcBef>
                <a:spcPct val="20000"/>
              </a:spcBef>
              <a:buFont typeface="Wingdings" pitchFamily="2" charset="2"/>
              <a:buChar char="§"/>
            </a:pPr>
            <a:r>
              <a:rPr lang="en-US" sz="1100" dirty="0" err="1" smtClean="0">
                <a:solidFill>
                  <a:schemeClr val="accent2">
                    <a:lumMod val="75000"/>
                  </a:schemeClr>
                </a:solidFill>
                <a:latin typeface="Tahoma" pitchFamily="34" charset="0"/>
                <a:ea typeface="Tahoma" pitchFamily="34" charset="0"/>
                <a:cs typeface="Tahoma" pitchFamily="34" charset="0"/>
              </a:rPr>
              <a:t>CANopen</a:t>
            </a:r>
            <a:r>
              <a:rPr lang="en-US" sz="1100" dirty="0" smtClean="0">
                <a:solidFill>
                  <a:schemeClr val="accent2">
                    <a:lumMod val="75000"/>
                  </a:schemeClr>
                </a:solidFill>
                <a:latin typeface="Tahoma" pitchFamily="34" charset="0"/>
                <a:ea typeface="Tahoma" pitchFamily="34" charset="0"/>
                <a:cs typeface="Tahoma" pitchFamily="34" charset="0"/>
              </a:rPr>
              <a:t> </a:t>
            </a:r>
            <a:r>
              <a:rPr lang="en-US" sz="1100" dirty="0">
                <a:solidFill>
                  <a:schemeClr val="accent2">
                    <a:lumMod val="75000"/>
                  </a:schemeClr>
                </a:solidFill>
                <a:latin typeface="Tahoma" pitchFamily="34" charset="0"/>
                <a:ea typeface="Tahoma" pitchFamily="34" charset="0"/>
                <a:cs typeface="Tahoma" pitchFamily="34" charset="0"/>
              </a:rPr>
              <a:t>Controller </a:t>
            </a:r>
            <a:r>
              <a:rPr lang="en-US" sz="1100" dirty="0" smtClean="0">
                <a:solidFill>
                  <a:schemeClr val="accent2">
                    <a:lumMod val="75000"/>
                  </a:schemeClr>
                </a:solidFill>
                <a:latin typeface="Tahoma" pitchFamily="34" charset="0"/>
                <a:ea typeface="Tahoma" pitchFamily="34" charset="0"/>
                <a:cs typeface="Tahoma" pitchFamily="34" charset="0"/>
              </a:rPr>
              <a:t>capable </a:t>
            </a:r>
            <a:r>
              <a:rPr lang="en-US" sz="1100" dirty="0">
                <a:solidFill>
                  <a:schemeClr val="accent2">
                    <a:lumMod val="75000"/>
                  </a:schemeClr>
                </a:solidFill>
                <a:latin typeface="Tahoma" pitchFamily="34" charset="0"/>
                <a:ea typeface="Tahoma" pitchFamily="34" charset="0"/>
                <a:cs typeface="Tahoma" pitchFamily="34" charset="0"/>
              </a:rPr>
              <a:t>to handle both low level communication aspects and the higher level Object dictionary memory management aspects</a:t>
            </a:r>
          </a:p>
          <a:p>
            <a:pPr marL="628650" lvl="1" indent="-171450">
              <a:lnSpc>
                <a:spcPct val="150000"/>
              </a:lnSpc>
              <a:spcBef>
                <a:spcPct val="20000"/>
              </a:spcBef>
              <a:buFont typeface="Wingdings" pitchFamily="2" charset="2"/>
              <a:buChar char="q"/>
            </a:pPr>
            <a:r>
              <a:rPr lang="en-GB" sz="1200" b="1" dirty="0" smtClean="0">
                <a:solidFill>
                  <a:schemeClr val="accent2">
                    <a:lumMod val="75000"/>
                  </a:schemeClr>
                </a:solidFill>
                <a:latin typeface="Tahoma" pitchFamily="34" charset="0"/>
                <a:ea typeface="Tahoma" pitchFamily="34" charset="0"/>
                <a:cs typeface="Tahoma" pitchFamily="34" charset="0"/>
              </a:rPr>
              <a:t>Discrete </a:t>
            </a:r>
            <a:r>
              <a:rPr lang="en-GB" sz="1200" b="1" dirty="0">
                <a:solidFill>
                  <a:schemeClr val="accent2">
                    <a:lumMod val="75000"/>
                  </a:schemeClr>
                </a:solidFill>
                <a:latin typeface="Tahoma" pitchFamily="34" charset="0"/>
                <a:ea typeface="Tahoma" pitchFamily="34" charset="0"/>
                <a:cs typeface="Tahoma" pitchFamily="34" charset="0"/>
              </a:rPr>
              <a:t>commands management</a:t>
            </a:r>
          </a:p>
          <a:p>
            <a:pPr marL="1085850" lvl="2" indent="-171450">
              <a:spcBef>
                <a:spcPct val="20000"/>
              </a:spcBef>
              <a:buFont typeface="Wingdings" pitchFamily="2" charset="2"/>
              <a:buChar char="§"/>
            </a:pPr>
            <a:r>
              <a:rPr lang="en-US" sz="1100" dirty="0" smtClean="0">
                <a:solidFill>
                  <a:schemeClr val="accent2">
                    <a:lumMod val="75000"/>
                  </a:schemeClr>
                </a:solidFill>
                <a:latin typeface="Tahoma" pitchFamily="34" charset="0"/>
                <a:ea typeface="Tahoma" pitchFamily="34" charset="0"/>
                <a:cs typeface="Tahoma" pitchFamily="34" charset="0"/>
              </a:rPr>
              <a:t>16 </a:t>
            </a:r>
            <a:r>
              <a:rPr lang="en-US" sz="1100" dirty="0">
                <a:solidFill>
                  <a:schemeClr val="accent2">
                    <a:lumMod val="75000"/>
                  </a:schemeClr>
                </a:solidFill>
                <a:latin typeface="Tahoma" pitchFamily="34" charset="0"/>
                <a:ea typeface="Tahoma" pitchFamily="34" charset="0"/>
                <a:cs typeface="Tahoma" pitchFamily="34" charset="0"/>
              </a:rPr>
              <a:t>channels High Power Command ASIC for platform and payload control of Data Handling </a:t>
            </a:r>
            <a:r>
              <a:rPr lang="en-US" sz="1100" dirty="0" err="1">
                <a:solidFill>
                  <a:schemeClr val="accent2">
                    <a:lumMod val="75000"/>
                  </a:schemeClr>
                </a:solidFill>
                <a:latin typeface="Tahoma" pitchFamily="34" charset="0"/>
                <a:ea typeface="Tahoma" pitchFamily="34" charset="0"/>
                <a:cs typeface="Tahoma" pitchFamily="34" charset="0"/>
              </a:rPr>
              <a:t>equipments</a:t>
            </a:r>
            <a:endParaRPr lang="en-US" sz="1100" dirty="0">
              <a:solidFill>
                <a:schemeClr val="accent2">
                  <a:lumMod val="75000"/>
                </a:schemeClr>
              </a:solidFill>
              <a:latin typeface="Tahoma" pitchFamily="34" charset="0"/>
              <a:ea typeface="Tahoma" pitchFamily="34" charset="0"/>
              <a:cs typeface="Tahoma" pitchFamily="34" charset="0"/>
            </a:endParaRPr>
          </a:p>
          <a:p>
            <a:pPr marL="628650" lvl="1" indent="-171450">
              <a:lnSpc>
                <a:spcPct val="150000"/>
              </a:lnSpc>
              <a:spcBef>
                <a:spcPct val="20000"/>
              </a:spcBef>
              <a:buFont typeface="Wingdings" pitchFamily="2" charset="2"/>
              <a:buChar char="q"/>
            </a:pPr>
            <a:r>
              <a:rPr lang="en-GB" sz="1200" b="1" dirty="0" smtClean="0">
                <a:solidFill>
                  <a:schemeClr val="accent2">
                    <a:lumMod val="75000"/>
                  </a:schemeClr>
                </a:solidFill>
                <a:latin typeface="Tahoma" pitchFamily="34" charset="0"/>
                <a:ea typeface="Tahoma" pitchFamily="34" charset="0"/>
                <a:cs typeface="Tahoma" pitchFamily="34" charset="0"/>
              </a:rPr>
              <a:t>MCU/DSP</a:t>
            </a:r>
            <a:endParaRPr lang="en-GB" sz="1200" b="1" dirty="0">
              <a:solidFill>
                <a:schemeClr val="accent2">
                  <a:lumMod val="75000"/>
                </a:schemeClr>
              </a:solidFill>
              <a:latin typeface="Tahoma" pitchFamily="34" charset="0"/>
              <a:ea typeface="Tahoma" pitchFamily="34" charset="0"/>
              <a:cs typeface="Tahoma" pitchFamily="34" charset="0"/>
            </a:endParaRPr>
          </a:p>
          <a:p>
            <a:pPr marL="1085850" lvl="2" indent="-171450">
              <a:spcBef>
                <a:spcPct val="20000"/>
              </a:spcBef>
              <a:buFont typeface="Wingdings" pitchFamily="2" charset="2"/>
              <a:buChar char="§"/>
            </a:pPr>
            <a:r>
              <a:rPr lang="en-GB" sz="1100" dirty="0">
                <a:solidFill>
                  <a:schemeClr val="accent2">
                    <a:lumMod val="75000"/>
                  </a:schemeClr>
                </a:solidFill>
                <a:latin typeface="Tahoma" pitchFamily="34" charset="0"/>
                <a:ea typeface="Tahoma" pitchFamily="34" charset="0"/>
                <a:cs typeface="Tahoma" pitchFamily="34" charset="0"/>
              </a:rPr>
              <a:t>SPARC V8 Microcontroller for low-end space applications based on SPARC V8 architecture</a:t>
            </a:r>
          </a:p>
          <a:p>
            <a:pPr marL="1085850" lvl="2" indent="-171450">
              <a:spcBef>
                <a:spcPct val="20000"/>
              </a:spcBef>
              <a:buFont typeface="Wingdings" pitchFamily="2" charset="2"/>
              <a:buChar char="§"/>
            </a:pPr>
            <a:r>
              <a:rPr lang="en-GB" sz="1100" dirty="0">
                <a:solidFill>
                  <a:schemeClr val="accent2">
                    <a:lumMod val="75000"/>
                  </a:schemeClr>
                </a:solidFill>
                <a:latin typeface="Tahoma" pitchFamily="34" charset="0"/>
                <a:ea typeface="Tahoma" pitchFamily="34" charset="0"/>
                <a:cs typeface="Tahoma" pitchFamily="34" charset="0"/>
              </a:rPr>
              <a:t>DSP for Space Applications, high performance, scalable, multi-purpose, up to 1 GFLOPS</a:t>
            </a:r>
          </a:p>
          <a:p>
            <a:pPr marL="628650" lvl="1" indent="-171450">
              <a:lnSpc>
                <a:spcPct val="150000"/>
              </a:lnSpc>
              <a:spcBef>
                <a:spcPct val="20000"/>
              </a:spcBef>
              <a:buFont typeface="Wingdings" pitchFamily="2" charset="2"/>
              <a:buChar char="q"/>
            </a:pPr>
            <a:r>
              <a:rPr lang="it-IT" sz="1200" b="1" dirty="0" err="1" smtClean="0">
                <a:solidFill>
                  <a:schemeClr val="accent2">
                    <a:lumMod val="75000"/>
                  </a:schemeClr>
                </a:solidFill>
                <a:latin typeface="Tahoma" pitchFamily="34" charset="0"/>
                <a:ea typeface="Tahoma" pitchFamily="34" charset="0"/>
                <a:cs typeface="Tahoma" pitchFamily="34" charset="0"/>
              </a:rPr>
              <a:t>Encoding</a:t>
            </a:r>
            <a:r>
              <a:rPr lang="it-IT" sz="1200" b="1" dirty="0" smtClean="0">
                <a:solidFill>
                  <a:schemeClr val="accent2">
                    <a:lumMod val="75000"/>
                  </a:schemeClr>
                </a:solidFill>
                <a:latin typeface="Tahoma" pitchFamily="34" charset="0"/>
                <a:ea typeface="Tahoma" pitchFamily="34" charset="0"/>
                <a:cs typeface="Tahoma" pitchFamily="34" charset="0"/>
              </a:rPr>
              <a:t>/</a:t>
            </a:r>
            <a:r>
              <a:rPr lang="it-IT" sz="1200" b="1" dirty="0" err="1" smtClean="0">
                <a:solidFill>
                  <a:schemeClr val="accent2">
                    <a:lumMod val="75000"/>
                  </a:schemeClr>
                </a:solidFill>
                <a:latin typeface="Tahoma" pitchFamily="34" charset="0"/>
                <a:ea typeface="Tahoma" pitchFamily="34" charset="0"/>
                <a:cs typeface="Tahoma" pitchFamily="34" charset="0"/>
              </a:rPr>
              <a:t>Decoding</a:t>
            </a:r>
            <a:endParaRPr lang="it-IT" sz="1200" b="1" dirty="0">
              <a:solidFill>
                <a:schemeClr val="accent2">
                  <a:lumMod val="75000"/>
                </a:schemeClr>
              </a:solidFill>
              <a:latin typeface="Tahoma" pitchFamily="34" charset="0"/>
              <a:ea typeface="Tahoma" pitchFamily="34" charset="0"/>
              <a:cs typeface="Tahoma" pitchFamily="34" charset="0"/>
            </a:endParaRPr>
          </a:p>
          <a:p>
            <a:pPr marL="1085850" lvl="2" indent="-171450">
              <a:lnSpc>
                <a:spcPct val="150000"/>
              </a:lnSpc>
              <a:spcBef>
                <a:spcPct val="20000"/>
              </a:spcBef>
              <a:buFont typeface="Wingdings" pitchFamily="2" charset="2"/>
              <a:buChar char="§"/>
            </a:pPr>
            <a:r>
              <a:rPr lang="en-US" sz="1100" dirty="0">
                <a:solidFill>
                  <a:schemeClr val="accent2">
                    <a:lumMod val="75000"/>
                  </a:schemeClr>
                </a:solidFill>
                <a:latin typeface="Tahoma" pitchFamily="34" charset="0"/>
                <a:ea typeface="Tahoma" pitchFamily="34" charset="0"/>
                <a:cs typeface="Tahoma" pitchFamily="34" charset="0"/>
              </a:rPr>
              <a:t>Receiver Low Power Analog Decoder </a:t>
            </a:r>
            <a:endParaRPr lang="en-GB" sz="1400" b="1" dirty="0">
              <a:solidFill>
                <a:schemeClr val="accent2">
                  <a:lumMod val="75000"/>
                </a:schemeClr>
              </a:solidFill>
              <a:latin typeface="Tahoma" pitchFamily="34" charset="0"/>
              <a:cs typeface="Tahoma" pitchFamily="34" charset="0"/>
            </a:endParaRPr>
          </a:p>
          <a:p>
            <a:pPr>
              <a:spcBef>
                <a:spcPct val="20000"/>
              </a:spcBef>
            </a:pPr>
            <a:endParaRPr lang="en-US" sz="1400" b="1" dirty="0" smtClean="0">
              <a:solidFill>
                <a:schemeClr val="accent2">
                  <a:lumMod val="75000"/>
                </a:schemeClr>
              </a:solidFill>
              <a:latin typeface="Tahoma" pitchFamily="34" charset="0"/>
              <a:cs typeface="Tahoma" pitchFamily="34" charset="0"/>
            </a:endParaRPr>
          </a:p>
          <a:p>
            <a:pPr>
              <a:spcBef>
                <a:spcPct val="20000"/>
              </a:spcBef>
            </a:pPr>
            <a:endParaRPr lang="en-GB" sz="1200" dirty="0">
              <a:solidFill>
                <a:schemeClr val="accent2">
                  <a:lumMod val="75000"/>
                </a:schemeClr>
              </a:solidFill>
              <a:latin typeface="Tahoma" pitchFamily="34" charset="0"/>
              <a:cs typeface="Tahoma" pitchFamily="34" charset="0"/>
            </a:endParaRPr>
          </a:p>
          <a:p>
            <a:pPr>
              <a:spcBef>
                <a:spcPct val="20000"/>
              </a:spcBef>
            </a:pPr>
            <a:endParaRPr lang="it-IT" sz="1200" dirty="0">
              <a:solidFill>
                <a:schemeClr val="accent2">
                  <a:lumMod val="75000"/>
                </a:schemeClr>
              </a:solidFill>
              <a:latin typeface="Tahoma" pitchFamily="34" charset="0"/>
              <a:cs typeface="Tahoma" pitchFamily="34" charset="0"/>
            </a:endParaRPr>
          </a:p>
        </p:txBody>
      </p:sp>
      <p:pic>
        <p:nvPicPr>
          <p:cNvPr id="18" name="Immagine 17"/>
          <p:cNvPicPr/>
          <p:nvPr/>
        </p:nvPicPr>
        <p:blipFill rotWithShape="1">
          <a:blip r:embed="rId3" cstate="screen">
            <a:extLst>
              <a:ext uri="{28A0092B-C50C-407E-A947-70E740481C1C}">
                <a14:useLocalDpi xmlns:a14="http://schemas.microsoft.com/office/drawing/2010/main" xmlns=""/>
              </a:ext>
            </a:extLst>
          </a:blip>
          <a:srcRect/>
          <a:stretch/>
        </p:blipFill>
        <p:spPr bwMode="auto">
          <a:xfrm>
            <a:off x="7301988" y="2387081"/>
            <a:ext cx="986155" cy="6477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6" name="Immagine 25" descr="E:\SITAEL\PROGETTI\1553\photo\DSCF1264.jpg"/>
          <p:cNvPicPr/>
          <p:nvPr/>
        </p:nvPicPr>
        <p:blipFill rotWithShape="1">
          <a:blip r:embed="rId4" cstate="screen">
            <a:extLst>
              <a:ext uri="{28A0092B-C50C-407E-A947-70E740481C1C}">
                <a14:useLocalDpi xmlns:a14="http://schemas.microsoft.com/office/drawing/2010/main" xmlns=""/>
              </a:ext>
            </a:extLst>
          </a:blip>
          <a:srcRect/>
          <a:stretch/>
        </p:blipFill>
        <p:spPr bwMode="auto">
          <a:xfrm>
            <a:off x="7317305" y="4129326"/>
            <a:ext cx="986155" cy="6448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7" name="Immagine 26" descr="E:\SITAEL\PROGETTI\TAS\TAS-I\16HPCMD\Foto\DSCF2432.jpg"/>
          <p:cNvPicPr/>
          <p:nvPr/>
        </p:nvPicPr>
        <p:blipFill rotWithShape="1">
          <a:blip r:embed="rId5" cstate="screen">
            <a:extLst>
              <a:ext uri="{28A0092B-C50C-407E-A947-70E740481C1C}">
                <a14:useLocalDpi xmlns:a14="http://schemas.microsoft.com/office/drawing/2010/main" xmlns=""/>
              </a:ext>
            </a:extLst>
          </a:blip>
          <a:srcRect/>
          <a:stretch/>
        </p:blipFill>
        <p:spPr bwMode="auto">
          <a:xfrm>
            <a:off x="7643337" y="3248980"/>
            <a:ext cx="979113" cy="6374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64517" name="Picture 5" descr="C:\Users\tuccio\Desktop\DSCF9498.jpg"/>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a:off x="7604827" y="5163548"/>
            <a:ext cx="1017623" cy="647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2"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a:t>
            </a:r>
            <a:r>
              <a:rPr lang="en-US" dirty="0" err="1" smtClean="0"/>
              <a:t>S.p.A</a:t>
            </a:r>
            <a:r>
              <a:rPr lang="en-US" dirty="0" smtClean="0"/>
              <a:t>.</a:t>
            </a:r>
            <a:endParaRPr lang="en-US" dirty="0"/>
          </a:p>
        </p:txBody>
      </p:sp>
      <p:sp>
        <p:nvSpPr>
          <p:cNvPr id="2" name="Rettangolo 1"/>
          <p:cNvSpPr/>
          <p:nvPr/>
        </p:nvSpPr>
        <p:spPr>
          <a:xfrm>
            <a:off x="341530" y="998730"/>
            <a:ext cx="8280920" cy="1077218"/>
          </a:xfrm>
          <a:prstGeom prst="rect">
            <a:avLst/>
          </a:prstGeom>
        </p:spPr>
        <p:txBody>
          <a:bodyPr wrap="square">
            <a:spAutoFit/>
          </a:bodyPr>
          <a:lstStyle/>
          <a:p>
            <a:pPr algn="just">
              <a:spcBef>
                <a:spcPct val="20000"/>
              </a:spcBef>
            </a:pPr>
            <a:r>
              <a:rPr lang="en-US" sz="1600" dirty="0" smtClean="0">
                <a:solidFill>
                  <a:srgbClr val="000000"/>
                </a:solidFill>
                <a:latin typeface="Tahoma" pitchFamily="34" charset="0"/>
                <a:cs typeface="Tahoma" pitchFamily="34" charset="0"/>
              </a:rPr>
              <a:t>SITAEL </a:t>
            </a:r>
            <a:r>
              <a:rPr lang="en-US" sz="1600" dirty="0">
                <a:solidFill>
                  <a:srgbClr val="000000"/>
                </a:solidFill>
                <a:latin typeface="Tahoma" pitchFamily="34" charset="0"/>
                <a:cs typeface="Tahoma" pitchFamily="34" charset="0"/>
              </a:rPr>
              <a:t>provides analog, digital and mixed-signal ASICs resistant to significant values of TID and SEE, and complex </a:t>
            </a:r>
            <a:r>
              <a:rPr lang="nn-NO" sz="1600" dirty="0">
                <a:solidFill>
                  <a:srgbClr val="000000"/>
                </a:solidFill>
                <a:latin typeface="Tahoma" pitchFamily="34" charset="0"/>
                <a:cs typeface="Tahoma" pitchFamily="34" charset="0"/>
              </a:rPr>
              <a:t>digital IP Cores for rad-hard FPGAs, available under specific license </a:t>
            </a:r>
            <a:r>
              <a:rPr lang="nn-NO" sz="1600" dirty="0" smtClean="0">
                <a:solidFill>
                  <a:srgbClr val="000000"/>
                </a:solidFill>
                <a:latin typeface="Tahoma" pitchFamily="34" charset="0"/>
                <a:cs typeface="Tahoma" pitchFamily="34" charset="0"/>
              </a:rPr>
              <a:t>agreements</a:t>
            </a:r>
            <a:r>
              <a:rPr lang="en-US" sz="1600" dirty="0" smtClean="0">
                <a:solidFill>
                  <a:srgbClr val="000000"/>
                </a:solidFill>
                <a:latin typeface="Tahoma" pitchFamily="34" charset="0"/>
                <a:cs typeface="Tahoma" pitchFamily="34" charset="0"/>
              </a:rPr>
              <a:t>, </a:t>
            </a:r>
            <a:r>
              <a:rPr lang="en-US" sz="1600" dirty="0">
                <a:solidFill>
                  <a:srgbClr val="000000"/>
                </a:solidFill>
                <a:latin typeface="Tahoma" pitchFamily="34" charset="0"/>
                <a:cs typeface="Tahoma" pitchFamily="34" charset="0"/>
              </a:rPr>
              <a:t>including screening and qualification service according to ESA and NASA </a:t>
            </a:r>
            <a:r>
              <a:rPr lang="en-US" sz="1600" dirty="0" smtClean="0">
                <a:solidFill>
                  <a:srgbClr val="000000"/>
                </a:solidFill>
                <a:latin typeface="Tahoma" pitchFamily="34" charset="0"/>
                <a:cs typeface="Tahoma" pitchFamily="34" charset="0"/>
              </a:rPr>
              <a:t>standards.</a:t>
            </a:r>
            <a:endParaRPr lang="it-IT" sz="1600" dirty="0">
              <a:solidFill>
                <a:srgbClr val="000000"/>
              </a:solidFill>
              <a:latin typeface="Tahoma" pitchFamily="34"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foto2_small"/>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13941" y="4653136"/>
            <a:ext cx="970830" cy="643356"/>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1"/>
          </p:nvPr>
        </p:nvSpPr>
        <p:spPr>
          <a:xfrm>
            <a:off x="152400" y="6350000"/>
            <a:ext cx="533400" cy="365125"/>
          </a:xfrm>
        </p:spPr>
        <p:txBody>
          <a:bodyPr/>
          <a:lstStyle/>
          <a:p>
            <a:pPr>
              <a:defRPr/>
            </a:pPr>
            <a:fld id="{ECD93843-FD17-4D83-82A2-71CB60CC442A}" type="slidenum">
              <a:rPr lang="en-US"/>
              <a:pPr>
                <a:defRPr/>
              </a:pPr>
              <a:t>22</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GB" sz="2400" dirty="0">
                <a:solidFill>
                  <a:schemeClr val="accent1"/>
                </a:solidFill>
                <a:effectLst>
                  <a:outerShdw blurRad="38100" dist="38100" dir="2700000" algn="tl">
                    <a:srgbClr val="000000">
                      <a:alpha val="43137"/>
                    </a:srgbClr>
                  </a:outerShdw>
                </a:effectLst>
                <a:latin typeface="Californian FB" pitchFamily="18" charset="0"/>
              </a:rPr>
              <a:t>Technology for Defence and Security</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80900" name="Rectangle 26"/>
          <p:cNvSpPr>
            <a:spLocks noChangeArrowheads="1"/>
          </p:cNvSpPr>
          <p:nvPr/>
        </p:nvSpPr>
        <p:spPr bwMode="auto">
          <a:xfrm>
            <a:off x="2051719" y="1052736"/>
            <a:ext cx="6120681" cy="5256584"/>
          </a:xfrm>
          <a:prstGeom prst="rect">
            <a:avLst/>
          </a:prstGeom>
          <a:noFill/>
          <a:ln w="9525">
            <a:noFill/>
            <a:miter lim="800000"/>
            <a:headEnd/>
            <a:tailEnd/>
          </a:ln>
        </p:spPr>
        <p:txBody>
          <a:bodyPr/>
          <a:lstStyle/>
          <a:p>
            <a:pPr algn="just">
              <a:spcBef>
                <a:spcPct val="20000"/>
              </a:spcBef>
            </a:pPr>
            <a:r>
              <a:rPr lang="en-US" sz="1400" b="1" dirty="0" smtClean="0">
                <a:solidFill>
                  <a:schemeClr val="accent2">
                    <a:lumMod val="75000"/>
                  </a:schemeClr>
                </a:solidFill>
                <a:latin typeface="Tahoma" pitchFamily="34" charset="0"/>
                <a:cs typeface="Tahoma" pitchFamily="34" charset="0"/>
              </a:rPr>
              <a:t>TRM ASIC (Prime Italian </a:t>
            </a:r>
            <a:r>
              <a:rPr lang="en-US" sz="1400" b="1" dirty="0" err="1" smtClean="0">
                <a:solidFill>
                  <a:schemeClr val="accent2">
                    <a:lumMod val="75000"/>
                  </a:schemeClr>
                </a:solidFill>
                <a:latin typeface="Tahoma" pitchFamily="34" charset="0"/>
                <a:cs typeface="Tahoma" pitchFamily="34" charset="0"/>
              </a:rPr>
              <a:t>Defence</a:t>
            </a:r>
            <a:r>
              <a:rPr lang="en-US" sz="1400" b="1" dirty="0" smtClean="0">
                <a:solidFill>
                  <a:schemeClr val="accent2">
                    <a:lumMod val="75000"/>
                  </a:schemeClr>
                </a:solidFill>
                <a:latin typeface="Tahoma" pitchFamily="34" charset="0"/>
                <a:cs typeface="Tahoma" pitchFamily="34" charset="0"/>
              </a:rPr>
              <a:t> Industry)</a:t>
            </a:r>
          </a:p>
          <a:p>
            <a:pPr algn="just">
              <a:spcBef>
                <a:spcPct val="20000"/>
              </a:spcBef>
            </a:pPr>
            <a:r>
              <a:rPr lang="en-US" sz="1200" dirty="0" smtClean="0">
                <a:solidFill>
                  <a:srgbClr val="000000"/>
                </a:solidFill>
                <a:latin typeface="Tahoma" pitchFamily="34" charset="0"/>
                <a:cs typeface="Tahoma" pitchFamily="34" charset="0"/>
              </a:rPr>
              <a:t>Mixed-signal ASIC that provides </a:t>
            </a:r>
            <a:r>
              <a:rPr lang="en-US" sz="1200" dirty="0" err="1" smtClean="0">
                <a:solidFill>
                  <a:srgbClr val="000000"/>
                </a:solidFill>
                <a:latin typeface="Tahoma" pitchFamily="34" charset="0"/>
                <a:cs typeface="Tahoma" pitchFamily="34" charset="0"/>
              </a:rPr>
              <a:t>GaAs</a:t>
            </a:r>
            <a:r>
              <a:rPr lang="en-US" sz="1200" dirty="0" smtClean="0">
                <a:solidFill>
                  <a:srgbClr val="000000"/>
                </a:solidFill>
                <a:latin typeface="Tahoma" pitchFamily="34" charset="0"/>
                <a:cs typeface="Tahoma" pitchFamily="34" charset="0"/>
              </a:rPr>
              <a:t> digital control signals for </a:t>
            </a:r>
            <a:r>
              <a:rPr lang="en-US" sz="1200" dirty="0" err="1" smtClean="0">
                <a:solidFill>
                  <a:srgbClr val="000000"/>
                </a:solidFill>
                <a:latin typeface="Tahoma" pitchFamily="34" charset="0"/>
                <a:cs typeface="Tahoma" pitchFamily="34" charset="0"/>
              </a:rPr>
              <a:t>GaAs</a:t>
            </a:r>
            <a:r>
              <a:rPr lang="en-US" sz="1200" dirty="0" smtClean="0">
                <a:solidFill>
                  <a:srgbClr val="000000"/>
                </a:solidFill>
                <a:latin typeface="Tahoma" pitchFamily="34" charset="0"/>
                <a:cs typeface="Tahoma" pitchFamily="34" charset="0"/>
              </a:rPr>
              <a:t> components and generates gate biases of the different RF amplifiers.</a:t>
            </a:r>
          </a:p>
          <a:p>
            <a:pPr algn="just">
              <a:spcBef>
                <a:spcPct val="20000"/>
              </a:spcBef>
            </a:pPr>
            <a:endParaRPr lang="en-US" sz="1200" b="1" dirty="0" smtClean="0">
              <a:solidFill>
                <a:srgbClr val="406EA6"/>
              </a:solidFill>
              <a:latin typeface="Tahoma" pitchFamily="34" charset="0"/>
              <a:cs typeface="Tahoma"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LVPS (Prime Italian </a:t>
            </a:r>
            <a:r>
              <a:rPr lang="en-US" sz="1400" b="1" dirty="0" err="1" smtClean="0">
                <a:solidFill>
                  <a:schemeClr val="accent2">
                    <a:lumMod val="75000"/>
                  </a:schemeClr>
                </a:solidFill>
                <a:latin typeface="Tahoma" pitchFamily="34" charset="0"/>
                <a:cs typeface="Tahoma" pitchFamily="34" charset="0"/>
              </a:rPr>
              <a:t>Defence</a:t>
            </a:r>
            <a:r>
              <a:rPr lang="en-US" sz="1400" b="1" dirty="0" smtClean="0">
                <a:solidFill>
                  <a:schemeClr val="accent2">
                    <a:lumMod val="75000"/>
                  </a:schemeClr>
                </a:solidFill>
                <a:latin typeface="Tahoma" pitchFamily="34" charset="0"/>
                <a:cs typeface="Tahoma" pitchFamily="34" charset="0"/>
              </a:rPr>
              <a:t> Industry)</a:t>
            </a:r>
          </a:p>
          <a:p>
            <a:pPr algn="just">
              <a:spcBef>
                <a:spcPct val="20000"/>
              </a:spcBef>
            </a:pPr>
            <a:r>
              <a:rPr lang="en-US" sz="1200" dirty="0" smtClean="0">
                <a:solidFill>
                  <a:srgbClr val="000000"/>
                </a:solidFill>
                <a:latin typeface="Tahoma" pitchFamily="34" charset="0"/>
                <a:cs typeface="Tahoma" pitchFamily="34" charset="0"/>
              </a:rPr>
              <a:t>Low Voltage Power Supply for Avionic Applications.</a:t>
            </a:r>
          </a:p>
          <a:p>
            <a:pPr algn="just">
              <a:spcBef>
                <a:spcPct val="20000"/>
              </a:spcBef>
            </a:pPr>
            <a:endParaRPr lang="en-US" sz="1200" b="1" dirty="0" smtClean="0">
              <a:solidFill>
                <a:srgbClr val="406EA6"/>
              </a:solidFill>
              <a:latin typeface="Tahoma" pitchFamily="34" charset="0"/>
              <a:cs typeface="Tahoma" pitchFamily="34" charset="0"/>
            </a:endParaRPr>
          </a:p>
          <a:p>
            <a:pPr algn="just">
              <a:spcBef>
                <a:spcPct val="20000"/>
              </a:spcBef>
            </a:pPr>
            <a:endParaRPr lang="en-US" sz="1200" b="1" dirty="0" smtClean="0">
              <a:solidFill>
                <a:srgbClr val="406EA6"/>
              </a:solidFill>
              <a:latin typeface="Tahoma" pitchFamily="34" charset="0"/>
              <a:cs typeface="Tahoma"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GRAY128 (Large Canadian Industry)</a:t>
            </a:r>
          </a:p>
          <a:p>
            <a:pPr algn="just">
              <a:spcBef>
                <a:spcPct val="20000"/>
              </a:spcBef>
            </a:pPr>
            <a:r>
              <a:rPr lang="en-US" sz="1200" dirty="0" smtClean="0">
                <a:solidFill>
                  <a:srgbClr val="000000"/>
                </a:solidFill>
                <a:latin typeface="Tahoma" pitchFamily="34" charset="0"/>
                <a:cs typeface="Tahoma" pitchFamily="34" charset="0"/>
              </a:rPr>
              <a:t>Readout ASIC for CZT gamma-ray detector.</a:t>
            </a:r>
          </a:p>
          <a:p>
            <a:pPr algn="just">
              <a:spcBef>
                <a:spcPct val="20000"/>
              </a:spcBef>
            </a:pPr>
            <a:r>
              <a:rPr lang="en-US" sz="1200" dirty="0" smtClean="0">
                <a:solidFill>
                  <a:srgbClr val="406EA6"/>
                </a:solidFill>
                <a:latin typeface="Tahoma" pitchFamily="34" charset="0"/>
                <a:cs typeface="Tahoma" pitchFamily="34" charset="0"/>
              </a:rPr>
              <a:t> </a:t>
            </a:r>
          </a:p>
          <a:p>
            <a:pPr algn="just">
              <a:spcBef>
                <a:spcPct val="20000"/>
              </a:spcBef>
            </a:pPr>
            <a:endParaRPr lang="en-US" sz="1200" dirty="0" smtClean="0">
              <a:solidFill>
                <a:srgbClr val="406EA6"/>
              </a:solidFill>
              <a:latin typeface="Tahoma" pitchFamily="34" charset="0"/>
              <a:cs typeface="Tahoma"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12bit ADC (ASI / Prime Italian </a:t>
            </a:r>
            <a:r>
              <a:rPr lang="en-US" sz="1400" b="1" dirty="0" err="1" smtClean="0">
                <a:solidFill>
                  <a:schemeClr val="accent2">
                    <a:lumMod val="75000"/>
                  </a:schemeClr>
                </a:solidFill>
                <a:latin typeface="Tahoma" pitchFamily="34" charset="0"/>
                <a:cs typeface="Tahoma" pitchFamily="34" charset="0"/>
              </a:rPr>
              <a:t>Defence</a:t>
            </a:r>
            <a:r>
              <a:rPr lang="en-US" sz="1400" b="1" dirty="0" smtClean="0">
                <a:solidFill>
                  <a:schemeClr val="accent2">
                    <a:lumMod val="75000"/>
                  </a:schemeClr>
                </a:solidFill>
                <a:latin typeface="Tahoma" pitchFamily="34" charset="0"/>
                <a:cs typeface="Tahoma" pitchFamily="34" charset="0"/>
              </a:rPr>
              <a:t> Industry)</a:t>
            </a:r>
          </a:p>
          <a:p>
            <a:pPr algn="just">
              <a:spcBef>
                <a:spcPct val="20000"/>
              </a:spcBef>
            </a:pPr>
            <a:r>
              <a:rPr lang="en-US" sz="1200" dirty="0" smtClean="0">
                <a:solidFill>
                  <a:srgbClr val="000000"/>
                </a:solidFill>
                <a:latin typeface="Tahoma" pitchFamily="34" charset="0"/>
                <a:cs typeface="Tahoma" pitchFamily="34" charset="0"/>
              </a:rPr>
              <a:t>12-bit 5MSPS self calibrating ADC for Space and </a:t>
            </a:r>
            <a:r>
              <a:rPr lang="en-US" sz="1200" dirty="0" err="1" smtClean="0">
                <a:solidFill>
                  <a:srgbClr val="000000"/>
                </a:solidFill>
                <a:latin typeface="Tahoma" pitchFamily="34" charset="0"/>
                <a:cs typeface="Tahoma" pitchFamily="34" charset="0"/>
              </a:rPr>
              <a:t>Defence</a:t>
            </a:r>
            <a:r>
              <a:rPr lang="en-US" sz="1200" dirty="0" smtClean="0">
                <a:solidFill>
                  <a:srgbClr val="000000"/>
                </a:solidFill>
                <a:latin typeface="Tahoma" pitchFamily="34" charset="0"/>
                <a:cs typeface="Tahoma" pitchFamily="34" charset="0"/>
              </a:rPr>
              <a:t> Application.</a:t>
            </a:r>
          </a:p>
          <a:p>
            <a:pPr algn="just">
              <a:spcBef>
                <a:spcPct val="20000"/>
              </a:spcBef>
            </a:pPr>
            <a:endParaRPr lang="en-US" sz="1200" dirty="0" smtClean="0">
              <a:solidFill>
                <a:srgbClr val="000000"/>
              </a:solidFill>
              <a:latin typeface="Tahoma" pitchFamily="34" charset="0"/>
              <a:cs typeface="Tahoma" pitchFamily="34" charset="0"/>
            </a:endParaRPr>
          </a:p>
          <a:p>
            <a:pPr algn="just">
              <a:spcBef>
                <a:spcPct val="20000"/>
              </a:spcBef>
            </a:pPr>
            <a:endParaRPr lang="en-US" sz="1200" dirty="0" smtClean="0">
              <a:solidFill>
                <a:srgbClr val="000000"/>
              </a:solidFill>
              <a:latin typeface="Tahoma" pitchFamily="34" charset="0"/>
              <a:cs typeface="Tahoma"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CRYPTONITE</a:t>
            </a:r>
            <a:endParaRPr lang="en-US" sz="1200" b="1" dirty="0" smtClean="0">
              <a:solidFill>
                <a:schemeClr val="accent2">
                  <a:lumMod val="75000"/>
                </a:schemeClr>
              </a:solidFill>
              <a:latin typeface="Tahoma" pitchFamily="34" charset="0"/>
              <a:cs typeface="Tahoma" pitchFamily="34" charset="0"/>
            </a:endParaRPr>
          </a:p>
          <a:p>
            <a:pPr algn="just">
              <a:spcBef>
                <a:spcPct val="20000"/>
              </a:spcBef>
            </a:pPr>
            <a:r>
              <a:rPr lang="en-US" sz="1200" dirty="0" smtClean="0">
                <a:solidFill>
                  <a:srgbClr val="000000"/>
                </a:solidFill>
                <a:latin typeface="Tahoma" pitchFamily="34" charset="0"/>
                <a:cs typeface="Tahoma" pitchFamily="34" charset="0"/>
              </a:rPr>
              <a:t>FPGA-based co-processor PCI Board able to execute cryptography calculations in parallel with the system CPU.</a:t>
            </a:r>
          </a:p>
          <a:p>
            <a:pPr algn="just">
              <a:spcBef>
                <a:spcPct val="20000"/>
              </a:spcBef>
            </a:pPr>
            <a:endParaRPr lang="en-US" sz="1200" dirty="0" smtClean="0">
              <a:latin typeface="Calibri" pitchFamily="34" charset="0"/>
            </a:endParaRPr>
          </a:p>
          <a:p>
            <a:pPr algn="just">
              <a:spcBef>
                <a:spcPct val="20000"/>
              </a:spcBef>
            </a:pPr>
            <a:r>
              <a:rPr lang="en-US" sz="1400" b="1" dirty="0" smtClean="0">
                <a:solidFill>
                  <a:schemeClr val="accent2">
                    <a:lumMod val="75000"/>
                  </a:schemeClr>
                </a:solidFill>
                <a:latin typeface="Tahoma" pitchFamily="34" charset="0"/>
                <a:cs typeface="Tahoma" pitchFamily="34" charset="0"/>
              </a:rPr>
              <a:t>Wrist Monitor Device (Israeli </a:t>
            </a:r>
            <a:r>
              <a:rPr lang="en-US" sz="1400" b="1" dirty="0" err="1" smtClean="0">
                <a:solidFill>
                  <a:schemeClr val="accent2">
                    <a:lumMod val="75000"/>
                  </a:schemeClr>
                </a:solidFill>
                <a:latin typeface="Tahoma" pitchFamily="34" charset="0"/>
                <a:cs typeface="Tahoma" pitchFamily="34" charset="0"/>
              </a:rPr>
              <a:t>Defence</a:t>
            </a:r>
            <a:r>
              <a:rPr lang="en-US" sz="1400" b="1" dirty="0" smtClean="0">
                <a:solidFill>
                  <a:schemeClr val="accent2">
                    <a:lumMod val="75000"/>
                  </a:schemeClr>
                </a:solidFill>
                <a:latin typeface="Tahoma" pitchFamily="34" charset="0"/>
                <a:cs typeface="Tahoma" pitchFamily="34" charset="0"/>
              </a:rPr>
              <a:t> Industry)</a:t>
            </a:r>
            <a:endParaRPr lang="en-US" sz="1400" dirty="0" smtClean="0">
              <a:solidFill>
                <a:schemeClr val="accent2">
                  <a:lumMod val="75000"/>
                </a:schemeClr>
              </a:solidFill>
              <a:latin typeface="Calibri" pitchFamily="34" charset="0"/>
            </a:endParaRPr>
          </a:p>
          <a:p>
            <a:pPr algn="just">
              <a:spcBef>
                <a:spcPct val="20000"/>
              </a:spcBef>
            </a:pPr>
            <a:r>
              <a:rPr lang="en-US" sz="1200" dirty="0" smtClean="0">
                <a:solidFill>
                  <a:srgbClr val="000000"/>
                </a:solidFill>
                <a:latin typeface="Tahoma" pitchFamily="34" charset="0"/>
                <a:cs typeface="Tahoma" pitchFamily="34" charset="0"/>
              </a:rPr>
              <a:t>Advanced Care and Alert Portable </a:t>
            </a:r>
            <a:r>
              <a:rPr lang="en-US" sz="1200" dirty="0" err="1" smtClean="0">
                <a:solidFill>
                  <a:srgbClr val="000000"/>
                </a:solidFill>
                <a:latin typeface="Tahoma" pitchFamily="34" charset="0"/>
                <a:cs typeface="Tahoma" pitchFamily="34" charset="0"/>
              </a:rPr>
              <a:t>Telemedical</a:t>
            </a:r>
            <a:r>
              <a:rPr lang="en-US" sz="1200" dirty="0" smtClean="0">
                <a:solidFill>
                  <a:srgbClr val="000000"/>
                </a:solidFill>
                <a:latin typeface="Tahoma" pitchFamily="34" charset="0"/>
                <a:cs typeface="Tahoma" pitchFamily="34" charset="0"/>
              </a:rPr>
              <a:t> Monitor</a:t>
            </a:r>
            <a:endParaRPr lang="en-US" sz="1200" dirty="0">
              <a:solidFill>
                <a:srgbClr val="000000"/>
              </a:solidFill>
              <a:latin typeface="Tahoma" pitchFamily="34" charset="0"/>
              <a:cs typeface="Tahoma" pitchFamily="34" charset="0"/>
            </a:endParaRPr>
          </a:p>
        </p:txBody>
      </p:sp>
      <p:pic>
        <p:nvPicPr>
          <p:cNvPr id="11" name="Picture 8" descr="DSCF0064_small"/>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626840" y="2924944"/>
            <a:ext cx="966787" cy="633413"/>
          </a:xfrm>
          <a:prstGeom prst="rect">
            <a:avLst/>
          </a:prstGeom>
          <a:ln>
            <a:noFill/>
          </a:ln>
          <a:effectLst>
            <a:outerShdw blurRad="292100" dist="139700" dir="2700000" algn="tl" rotWithShape="0">
              <a:srgbClr val="333333">
                <a:alpha val="65000"/>
              </a:srgbClr>
            </a:outerShdw>
          </a:effectLst>
          <a:extLst/>
        </p:spPr>
      </p:pic>
      <p:pic>
        <p:nvPicPr>
          <p:cNvPr id="12" name="Picture 7" descr="socket"/>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617785" y="3789040"/>
            <a:ext cx="966985" cy="633413"/>
          </a:xfrm>
          <a:prstGeom prst="rect">
            <a:avLst/>
          </a:prstGeom>
          <a:ln>
            <a:noFill/>
          </a:ln>
          <a:effectLst>
            <a:outerShdw blurRad="292100" dist="139700" dir="2700000" algn="tl" rotWithShape="0">
              <a:srgbClr val="333333">
                <a:alpha val="65000"/>
              </a:srgbClr>
            </a:outerShdw>
          </a:effectLst>
          <a:extLst/>
        </p:spPr>
      </p:pic>
      <p:pic>
        <p:nvPicPr>
          <p:cNvPr id="13" name="Picture 14" descr="amon senza amar"/>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rot="16200000">
            <a:off x="796653" y="5427044"/>
            <a:ext cx="643356" cy="977179"/>
          </a:xfrm>
          <a:prstGeom prst="rect">
            <a:avLst/>
          </a:prstGeom>
          <a:ln>
            <a:noFill/>
          </a:ln>
          <a:effectLst>
            <a:outerShdw blurRad="292100" dist="139700" dir="2700000" algn="tl" rotWithShape="0">
              <a:srgbClr val="333333">
                <a:alpha val="65000"/>
              </a:srgbClr>
            </a:outerShdw>
          </a:effectLst>
          <a:extLst/>
        </p:spPr>
      </p:pic>
      <p:pic>
        <p:nvPicPr>
          <p:cNvPr id="3" name="Immagine 2"/>
          <p:cNvPicPr>
            <a:picLocks noChangeAspect="1"/>
          </p:cNvPicPr>
          <p:nvPr/>
        </p:nvPicPr>
        <p:blipFill rotWithShape="1">
          <a:blip r:embed="rId7" cstate="print">
            <a:extLst>
              <a:ext uri="{28A0092B-C50C-407E-A947-70E740481C1C}">
                <a14:useLocalDpi xmlns:a14="http://schemas.microsoft.com/office/drawing/2010/main" xmlns=""/>
              </a:ext>
            </a:extLst>
          </a:blip>
          <a:srcRect/>
          <a:stretch/>
        </p:blipFill>
        <p:spPr>
          <a:xfrm>
            <a:off x="611560" y="1988840"/>
            <a:ext cx="998537" cy="704850"/>
          </a:xfrm>
          <a:prstGeom prst="rect">
            <a:avLst/>
          </a:prstGeom>
          <a:ln>
            <a:noFill/>
          </a:ln>
          <a:effectLst>
            <a:outerShdw blurRad="292100" dist="139700" dir="2700000" algn="tl" rotWithShape="0">
              <a:srgbClr val="333333">
                <a:alpha val="65000"/>
              </a:srgbClr>
            </a:outerShdw>
          </a:effectLst>
        </p:spPr>
      </p:pic>
      <p:pic>
        <p:nvPicPr>
          <p:cNvPr id="71682" name="Picture 2"/>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613940" y="1052736"/>
            <a:ext cx="1000125" cy="70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1.bp.blogspot.com/-oxXl7csA0PY/T0gM3BYmOUI/AAAAAAAAEbw/9Poj17JujiM/s1600/Meteosat+Third+Gener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889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piè di pagina 3"/>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5" name="Segnaposto numero diapositiva 4"/>
          <p:cNvSpPr>
            <a:spLocks noGrp="1"/>
          </p:cNvSpPr>
          <p:nvPr>
            <p:ph type="sldNum" sz="quarter" idx="11"/>
          </p:nvPr>
        </p:nvSpPr>
        <p:spPr/>
        <p:txBody>
          <a:bodyPr/>
          <a:lstStyle/>
          <a:p>
            <a:pPr>
              <a:defRPr/>
            </a:pPr>
            <a:fld id="{9B1EC2BC-7FEF-4DD3-9A29-E7CA3819E1E4}" type="slidenum">
              <a:rPr lang="en-US" smtClean="0"/>
              <a:pPr>
                <a:defRPr/>
              </a:pPr>
              <a:t>23</a:t>
            </a:fld>
            <a:endParaRPr lang="en-US"/>
          </a:p>
        </p:txBody>
      </p:sp>
      <p:sp>
        <p:nvSpPr>
          <p:cNvPr id="8" name="Rettangolo 7"/>
          <p:cNvSpPr/>
          <p:nvPr/>
        </p:nvSpPr>
        <p:spPr>
          <a:xfrm>
            <a:off x="255283" y="160475"/>
            <a:ext cx="4041491" cy="523220"/>
          </a:xfrm>
          <a:prstGeom prst="rect">
            <a:avLst/>
          </a:prstGeom>
        </p:spPr>
        <p:txBody>
          <a:bodyPr wrap="none">
            <a:spAutoFit/>
          </a:bodyPr>
          <a:lstStyle/>
          <a:p>
            <a:r>
              <a:rPr lang="it-IT"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SITAEL </a:t>
            </a:r>
            <a:r>
              <a:rPr lang="it-IT" sz="2800" b="1" dirty="0" smtClean="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EO </a:t>
            </a:r>
            <a:r>
              <a:rPr lang="it-IT" sz="2800" b="1" dirty="0" err="1">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Programmes</a:t>
            </a:r>
            <a:r>
              <a:rPr lang="it-IT"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 </a:t>
            </a:r>
            <a:endParaRPr lang="en-US"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endParaRPr>
          </a:p>
        </p:txBody>
      </p:sp>
    </p:spTree>
    <p:extLst>
      <p:ext uri="{BB962C8B-B14F-4D97-AF65-F5344CB8AC3E}">
        <p14:creationId xmlns:p14="http://schemas.microsoft.com/office/powerpoint/2010/main" xmlns="" val="179153541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CCF80FEB-451E-4756-A620-EAD24A4C7372}" type="slidenum">
              <a:rPr lang="en-US"/>
              <a:pPr>
                <a:defRPr/>
              </a:pPr>
              <a:t>24</a:t>
            </a:fld>
            <a:endParaRPr lang="en-US" dirty="0"/>
          </a:p>
        </p:txBody>
      </p:sp>
      <p:sp>
        <p:nvSpPr>
          <p:cNvPr id="4" name="Titolo 3"/>
          <p:cNvSpPr>
            <a:spLocks noGrp="1"/>
          </p:cNvSpPr>
          <p:nvPr>
            <p:ph type="title"/>
          </p:nvPr>
        </p:nvSpPr>
        <p:spPr>
          <a:xfrm>
            <a:off x="257835" y="274638"/>
            <a:ext cx="8229600" cy="411162"/>
          </a:xfrm>
        </p:spPr>
        <p:txBody>
          <a:bodyPr rtlCol="0">
            <a:noAutofit/>
          </a:bodyPr>
          <a:lstStyle/>
          <a:p>
            <a:pPr eaLnBrk="1" fontAlgn="auto" hangingPunct="1">
              <a:spcAft>
                <a:spcPts val="0"/>
              </a:spcAft>
              <a:defRPr/>
            </a:pPr>
            <a:r>
              <a:rPr lang="it-IT" sz="2400" dirty="0" err="1">
                <a:solidFill>
                  <a:schemeClr val="accent1"/>
                </a:solidFill>
                <a:effectLst>
                  <a:outerShdw blurRad="38100" dist="38100" dir="2700000" algn="tl">
                    <a:srgbClr val="000000">
                      <a:alpha val="43137"/>
                    </a:srgbClr>
                  </a:outerShdw>
                </a:effectLst>
                <a:latin typeface="Californian FB" pitchFamily="18" charset="0"/>
              </a:rPr>
              <a:t>Main</a:t>
            </a:r>
            <a:r>
              <a:rPr lang="it-IT" sz="2400" dirty="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Achievements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on EO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Programmes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 </a:t>
            </a:r>
            <a:r>
              <a:rPr lang="it-IT" sz="2400" i="1" dirty="0" smtClean="0">
                <a:solidFill>
                  <a:schemeClr val="accent1"/>
                </a:solidFill>
                <a:effectLst>
                  <a:outerShdw blurRad="38100" dist="38100" dir="2700000" algn="tl">
                    <a:srgbClr val="000000">
                      <a:alpha val="43137"/>
                    </a:srgbClr>
                  </a:outerShdw>
                </a:effectLst>
                <a:latin typeface="Californian FB" pitchFamily="18" charset="0"/>
              </a:rPr>
              <a:t>in progress</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2" name="Rectangle 26"/>
          <p:cNvSpPr>
            <a:spLocks noChangeArrowheads="1"/>
          </p:cNvSpPr>
          <p:nvPr/>
        </p:nvSpPr>
        <p:spPr bwMode="auto">
          <a:xfrm>
            <a:off x="2321750" y="1052532"/>
            <a:ext cx="5166320" cy="5346798"/>
          </a:xfrm>
          <a:prstGeom prst="rect">
            <a:avLst/>
          </a:prstGeom>
          <a:noFill/>
          <a:ln>
            <a:noFill/>
          </a:ln>
          <a:extLst/>
        </p:spPr>
        <p:txBody>
          <a:bodyPr/>
          <a:lstStyle/>
          <a:p>
            <a:pPr marL="0" lvl="1" fontAlgn="auto">
              <a:spcBef>
                <a:spcPct val="20000"/>
              </a:spcBef>
              <a:spcAft>
                <a:spcPts val="0"/>
              </a:spcAft>
              <a:defRPr/>
            </a:pPr>
            <a:r>
              <a:rPr lang="it-IT" sz="1400" b="1" dirty="0">
                <a:solidFill>
                  <a:schemeClr val="accent2">
                    <a:lumMod val="75000"/>
                  </a:schemeClr>
                </a:solidFill>
                <a:latin typeface="Tahoma" pitchFamily="34" charset="0"/>
                <a:cs typeface="Tahoma" pitchFamily="34" charset="0"/>
              </a:rPr>
              <a:t>MUSIS CSO </a:t>
            </a:r>
            <a:r>
              <a:rPr lang="it-IT" sz="1400" i="1" dirty="0">
                <a:solidFill>
                  <a:schemeClr val="accent2">
                    <a:lumMod val="75000"/>
                  </a:schemeClr>
                </a:solidFill>
                <a:latin typeface="Tahoma" pitchFamily="34" charset="0"/>
                <a:cs typeface="Tahoma" pitchFamily="34" charset="0"/>
              </a:rPr>
              <a:t>(Air Liquide, </a:t>
            </a:r>
            <a:r>
              <a:rPr lang="it-IT" sz="1400" i="1" dirty="0" smtClean="0">
                <a:solidFill>
                  <a:schemeClr val="accent2">
                    <a:lumMod val="75000"/>
                  </a:schemeClr>
                </a:solidFill>
                <a:latin typeface="Tahoma" pitchFamily="34" charset="0"/>
                <a:cs typeface="Tahoma" pitchFamily="34" charset="0"/>
              </a:rPr>
              <a:t>CNES)</a:t>
            </a:r>
            <a:endParaRPr lang="en-GB"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it-IT" sz="1200" dirty="0" smtClean="0">
                <a:solidFill>
                  <a:srgbClr val="000000"/>
                </a:solidFill>
                <a:latin typeface="Tahoma" pitchFamily="34" charset="0"/>
                <a:cs typeface="Tahoma" pitchFamily="34" charset="0"/>
              </a:rPr>
              <a:t>Control, Drive and </a:t>
            </a:r>
            <a:r>
              <a:rPr lang="it-IT" sz="1200" dirty="0" err="1" smtClean="0">
                <a:solidFill>
                  <a:srgbClr val="000000"/>
                </a:solidFill>
                <a:latin typeface="Tahoma" pitchFamily="34" charset="0"/>
                <a:cs typeface="Tahoma" pitchFamily="34" charset="0"/>
              </a:rPr>
              <a:t>Power</a:t>
            </a:r>
            <a:r>
              <a:rPr lang="it-IT" sz="1200" dirty="0" smtClean="0">
                <a:solidFill>
                  <a:srgbClr val="000000"/>
                </a:solidFill>
                <a:latin typeface="Tahoma" pitchFamily="34" charset="0"/>
                <a:cs typeface="Tahoma" pitchFamily="34" charset="0"/>
              </a:rPr>
              <a:t> </a:t>
            </a:r>
            <a:r>
              <a:rPr lang="it-IT" sz="1200" dirty="0" err="1">
                <a:solidFill>
                  <a:srgbClr val="000000"/>
                </a:solidFill>
                <a:latin typeface="Tahoma" pitchFamily="34" charset="0"/>
                <a:cs typeface="Tahoma" pitchFamily="34" charset="0"/>
              </a:rPr>
              <a:t>Electronics</a:t>
            </a:r>
            <a:r>
              <a:rPr lang="it-IT" sz="1200" dirty="0">
                <a:solidFill>
                  <a:srgbClr val="000000"/>
                </a:solidFill>
                <a:latin typeface="Tahoma" pitchFamily="34" charset="0"/>
                <a:cs typeface="Tahoma" pitchFamily="34" charset="0"/>
              </a:rPr>
              <a:t> for </a:t>
            </a:r>
            <a:r>
              <a:rPr lang="it-IT" sz="1200" dirty="0" err="1">
                <a:solidFill>
                  <a:srgbClr val="000000"/>
                </a:solidFill>
                <a:latin typeface="Tahoma" pitchFamily="34" charset="0"/>
                <a:cs typeface="Tahoma" pitchFamily="34" charset="0"/>
              </a:rPr>
              <a:t>CryoCoolers</a:t>
            </a:r>
            <a:endParaRPr lang="it-IT" sz="1200" dirty="0">
              <a:solidFill>
                <a:srgbClr val="000000"/>
              </a:solidFill>
              <a:latin typeface="Tahoma" pitchFamily="34" charset="0"/>
              <a:cs typeface="Tahoma" pitchFamily="34" charset="0"/>
            </a:endParaRPr>
          </a:p>
          <a:p>
            <a:pPr marL="0" lvl="1" fontAlgn="auto">
              <a:spcBef>
                <a:spcPct val="20000"/>
              </a:spcBef>
              <a:spcAft>
                <a:spcPts val="0"/>
              </a:spcAft>
              <a:defRPr/>
            </a:pPr>
            <a:endParaRPr lang="en-GB" sz="1200" b="1" dirty="0" smtClean="0">
              <a:solidFill>
                <a:srgbClr val="406EA6"/>
              </a:solidFill>
              <a:latin typeface="Tahoma" pitchFamily="34" charset="0"/>
              <a:cs typeface="Tahoma" pitchFamily="34" charset="0"/>
            </a:endParaRPr>
          </a:p>
          <a:p>
            <a:pPr marL="0" lvl="1" fontAlgn="auto">
              <a:spcBef>
                <a:spcPct val="20000"/>
              </a:spcBef>
              <a:spcAft>
                <a:spcPts val="0"/>
              </a:spcAft>
              <a:defRPr/>
            </a:pPr>
            <a:endParaRPr lang="en-GB" sz="1200" b="1" dirty="0">
              <a:solidFill>
                <a:srgbClr val="406EA6"/>
              </a:solidFill>
              <a:latin typeface="Tahoma" pitchFamily="34" charset="0"/>
              <a:cs typeface="Tahoma" pitchFamily="34" charset="0"/>
            </a:endParaRPr>
          </a:p>
          <a:p>
            <a:pPr marL="0" lvl="1" fontAlgn="auto">
              <a:spcBef>
                <a:spcPct val="20000"/>
              </a:spcBef>
              <a:spcAft>
                <a:spcPts val="0"/>
              </a:spcAft>
              <a:defRPr/>
            </a:pPr>
            <a:r>
              <a:rPr lang="en-GB" sz="1400" b="1" dirty="0">
                <a:solidFill>
                  <a:schemeClr val="accent2">
                    <a:lumMod val="75000"/>
                  </a:schemeClr>
                </a:solidFill>
                <a:latin typeface="Tahoma" pitchFamily="34" charset="0"/>
                <a:cs typeface="Tahoma" pitchFamily="34" charset="0"/>
              </a:rPr>
              <a:t>SENTINEL 1 </a:t>
            </a:r>
            <a:r>
              <a:rPr lang="en-GB" sz="1400" i="1" dirty="0" smtClean="0">
                <a:solidFill>
                  <a:schemeClr val="accent2">
                    <a:lumMod val="75000"/>
                  </a:schemeClr>
                </a:solidFill>
                <a:latin typeface="Tahoma" pitchFamily="34" charset="0"/>
                <a:cs typeface="Tahoma" pitchFamily="34" charset="0"/>
              </a:rPr>
              <a:t>(EADS </a:t>
            </a:r>
            <a:r>
              <a:rPr lang="en-GB" sz="1400" i="1" dirty="0" err="1" smtClean="0">
                <a:solidFill>
                  <a:schemeClr val="accent2">
                    <a:lumMod val="75000"/>
                  </a:schemeClr>
                </a:solidFill>
                <a:latin typeface="Tahoma" pitchFamily="34" charset="0"/>
                <a:cs typeface="Tahoma" pitchFamily="34" charset="0"/>
              </a:rPr>
              <a:t>Astrium</a:t>
            </a:r>
            <a:r>
              <a:rPr lang="en-GB" sz="1400" i="1" dirty="0" smtClean="0">
                <a:solidFill>
                  <a:schemeClr val="accent2">
                    <a:lumMod val="75000"/>
                  </a:schemeClr>
                </a:solidFill>
                <a:latin typeface="Tahoma" pitchFamily="34" charset="0"/>
                <a:cs typeface="Tahoma" pitchFamily="34" charset="0"/>
              </a:rPr>
              <a:t>, ESA)</a:t>
            </a: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DC/DC </a:t>
            </a:r>
            <a:r>
              <a:rPr lang="en-GB" sz="1200" dirty="0">
                <a:solidFill>
                  <a:srgbClr val="000000"/>
                </a:solidFill>
                <a:latin typeface="Tahoma" pitchFamily="34" charset="0"/>
                <a:cs typeface="Tahoma" pitchFamily="34" charset="0"/>
              </a:rPr>
              <a:t>Converters for the SAR Transmit Gain </a:t>
            </a:r>
            <a:r>
              <a:rPr lang="en-GB" sz="1200" dirty="0" smtClean="0">
                <a:solidFill>
                  <a:srgbClr val="000000"/>
                </a:solidFill>
                <a:latin typeface="Tahoma" pitchFamily="34" charset="0"/>
                <a:cs typeface="Tahoma" pitchFamily="34" charset="0"/>
              </a:rPr>
              <a:t>Unit</a:t>
            </a:r>
            <a:endParaRPr lang="it-IT" sz="1200" b="1" dirty="0">
              <a:solidFill>
                <a:srgbClr val="406EA6"/>
              </a:solidFill>
              <a:latin typeface="Tahoma" pitchFamily="34" charset="0"/>
              <a:cs typeface="Tahoma" pitchFamily="34" charset="0"/>
            </a:endParaRPr>
          </a:p>
          <a:p>
            <a:pPr marL="0" lvl="1" fontAlgn="auto">
              <a:spcBef>
                <a:spcPct val="20000"/>
              </a:spcBef>
              <a:spcAft>
                <a:spcPts val="0"/>
              </a:spcAft>
              <a:defRPr/>
            </a:pPr>
            <a:endParaRPr lang="en-GB" sz="1200" b="1" dirty="0">
              <a:solidFill>
                <a:srgbClr val="406EA6"/>
              </a:solidFill>
              <a:latin typeface="Tahoma" pitchFamily="34" charset="0"/>
              <a:cs typeface="Tahoma" pitchFamily="34" charset="0"/>
            </a:endParaRPr>
          </a:p>
          <a:p>
            <a:pPr marL="0" lvl="1" fontAlgn="auto">
              <a:spcBef>
                <a:spcPct val="20000"/>
              </a:spcBef>
              <a:spcAft>
                <a:spcPts val="0"/>
              </a:spcAft>
              <a:defRPr/>
            </a:pPr>
            <a:endParaRPr lang="en-GB" sz="1200" b="1" dirty="0">
              <a:solidFill>
                <a:srgbClr val="406EA6"/>
              </a:solidFill>
              <a:latin typeface="Tahoma" pitchFamily="34" charset="0"/>
              <a:cs typeface="Tahoma" pitchFamily="34" charset="0"/>
            </a:endParaRPr>
          </a:p>
          <a:p>
            <a:pPr marL="0" lvl="1" fontAlgn="auto">
              <a:spcBef>
                <a:spcPct val="20000"/>
              </a:spcBef>
              <a:spcAft>
                <a:spcPts val="0"/>
              </a:spcAft>
              <a:defRPr/>
            </a:pPr>
            <a:r>
              <a:rPr lang="en-GB" sz="1400" b="1" dirty="0" smtClean="0">
                <a:solidFill>
                  <a:schemeClr val="accent2">
                    <a:lumMod val="75000"/>
                  </a:schemeClr>
                </a:solidFill>
                <a:latin typeface="Tahoma" pitchFamily="34" charset="0"/>
                <a:cs typeface="Tahoma" pitchFamily="34" charset="0"/>
              </a:rPr>
              <a:t>SHIRA </a:t>
            </a:r>
            <a:r>
              <a:rPr lang="en-GB" sz="1400" b="1" dirty="0">
                <a:solidFill>
                  <a:schemeClr val="accent2">
                    <a:lumMod val="75000"/>
                  </a:schemeClr>
                </a:solidFill>
                <a:latin typeface="Tahoma" pitchFamily="34" charset="0"/>
                <a:cs typeface="Tahoma" pitchFamily="34" charset="0"/>
              </a:rPr>
              <a:t>Satellite at High Resolution TIR  </a:t>
            </a:r>
            <a:r>
              <a:rPr lang="en-GB" sz="1400" i="1" dirty="0" smtClean="0">
                <a:solidFill>
                  <a:schemeClr val="accent2">
                    <a:lumMod val="75000"/>
                  </a:schemeClr>
                </a:solidFill>
                <a:latin typeface="Tahoma" pitchFamily="34" charset="0"/>
                <a:cs typeface="Tahoma" pitchFamily="34" charset="0"/>
              </a:rPr>
              <a:t>(Apulia Region)</a:t>
            </a:r>
            <a:endParaRPr lang="en-GB"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latin typeface="Arial" pitchFamily="34" charset="0"/>
                <a:cs typeface="Arial" pitchFamily="34" charset="0"/>
              </a:rPr>
              <a:t>Phase </a:t>
            </a:r>
            <a:r>
              <a:rPr lang="en-GB" sz="1200" dirty="0">
                <a:latin typeface="Arial" pitchFamily="34" charset="0"/>
                <a:cs typeface="Arial" pitchFamily="34" charset="0"/>
              </a:rPr>
              <a:t>A/B1 study for Earth Observation </a:t>
            </a:r>
            <a:r>
              <a:rPr lang="en-GB" sz="1200" dirty="0" err="1">
                <a:latin typeface="Arial" pitchFamily="34" charset="0"/>
                <a:cs typeface="Arial" pitchFamily="34" charset="0"/>
              </a:rPr>
              <a:t>hyperspectral</a:t>
            </a:r>
            <a:r>
              <a:rPr lang="en-GB" sz="1200" dirty="0">
                <a:latin typeface="Arial" pitchFamily="34" charset="0"/>
                <a:cs typeface="Arial" pitchFamily="34" charset="0"/>
              </a:rPr>
              <a:t> optical </a:t>
            </a:r>
            <a:r>
              <a:rPr lang="en-GB" sz="1200" dirty="0" smtClean="0">
                <a:latin typeface="Arial" pitchFamily="34" charset="0"/>
                <a:cs typeface="Arial" pitchFamily="34" charset="0"/>
              </a:rPr>
              <a:t>Instruments</a:t>
            </a:r>
          </a:p>
          <a:p>
            <a:pPr marL="0" lvl="1" fontAlgn="auto">
              <a:spcBef>
                <a:spcPct val="20000"/>
              </a:spcBef>
              <a:spcAft>
                <a:spcPts val="0"/>
              </a:spcAft>
              <a:defRPr/>
            </a:pPr>
            <a:endParaRPr lang="en-GB" sz="1200" dirty="0" smtClean="0">
              <a:latin typeface="Arial" pitchFamily="34" charset="0"/>
              <a:cs typeface="Arial" pitchFamily="34" charset="0"/>
            </a:endParaRPr>
          </a:p>
          <a:p>
            <a:pPr marL="0" lvl="1" fontAlgn="auto">
              <a:spcBef>
                <a:spcPct val="20000"/>
              </a:spcBef>
              <a:spcAft>
                <a:spcPts val="0"/>
              </a:spcAft>
              <a:defRPr/>
            </a:pPr>
            <a:endParaRPr lang="en-GB" sz="1200" dirty="0">
              <a:latin typeface="Arial" pitchFamily="34" charset="0"/>
              <a:cs typeface="Arial" pitchFamily="34" charset="0"/>
            </a:endParaRPr>
          </a:p>
          <a:p>
            <a:pPr marL="0" lvl="1" fontAlgn="auto">
              <a:spcBef>
                <a:spcPct val="20000"/>
              </a:spcBef>
              <a:spcAft>
                <a:spcPts val="0"/>
              </a:spcAft>
              <a:defRPr/>
            </a:pPr>
            <a:r>
              <a:rPr lang="en-GB" sz="1400" b="1" dirty="0" smtClean="0">
                <a:solidFill>
                  <a:schemeClr val="accent2">
                    <a:lumMod val="75000"/>
                  </a:schemeClr>
                </a:solidFill>
                <a:latin typeface="Tahoma" pitchFamily="34" charset="0"/>
                <a:cs typeface="Tahoma" pitchFamily="34" charset="0"/>
              </a:rPr>
              <a:t>COSMO </a:t>
            </a:r>
            <a:r>
              <a:rPr lang="en-GB" sz="1400" b="1" dirty="0" err="1">
                <a:solidFill>
                  <a:schemeClr val="accent2">
                    <a:lumMod val="75000"/>
                  </a:schemeClr>
                </a:solidFill>
                <a:latin typeface="Tahoma" pitchFamily="34" charset="0"/>
                <a:cs typeface="Tahoma" pitchFamily="34" charset="0"/>
              </a:rPr>
              <a:t>SkyMed</a:t>
            </a:r>
            <a:r>
              <a:rPr lang="en-GB" sz="1400" b="1" dirty="0">
                <a:solidFill>
                  <a:schemeClr val="accent2">
                    <a:lumMod val="75000"/>
                  </a:schemeClr>
                </a:solidFill>
                <a:latin typeface="Tahoma" pitchFamily="34" charset="0"/>
                <a:cs typeface="Tahoma" pitchFamily="34" charset="0"/>
              </a:rPr>
              <a:t> 2</a:t>
            </a:r>
            <a:r>
              <a:rPr lang="en-GB" sz="1400" b="1" baseline="30000" dirty="0">
                <a:solidFill>
                  <a:schemeClr val="accent2">
                    <a:lumMod val="75000"/>
                  </a:schemeClr>
                </a:solidFill>
                <a:latin typeface="Tahoma" pitchFamily="34" charset="0"/>
                <a:cs typeface="Tahoma" pitchFamily="34" charset="0"/>
              </a:rPr>
              <a:t>nd</a:t>
            </a:r>
            <a:r>
              <a:rPr lang="en-GB" sz="1400" b="1" dirty="0">
                <a:solidFill>
                  <a:schemeClr val="accent2">
                    <a:lumMod val="75000"/>
                  </a:schemeClr>
                </a:solidFill>
                <a:latin typeface="Tahoma" pitchFamily="34" charset="0"/>
                <a:cs typeface="Tahoma" pitchFamily="34" charset="0"/>
              </a:rPr>
              <a:t> Generation </a:t>
            </a:r>
            <a:r>
              <a:rPr lang="en-GB" sz="1400" i="1" dirty="0">
                <a:solidFill>
                  <a:schemeClr val="accent2">
                    <a:lumMod val="75000"/>
                  </a:schemeClr>
                </a:solidFill>
                <a:latin typeface="Tahoma" pitchFamily="34" charset="0"/>
                <a:cs typeface="Tahoma" pitchFamily="34" charset="0"/>
              </a:rPr>
              <a:t>(SELEX </a:t>
            </a:r>
            <a:r>
              <a:rPr lang="en-GB" sz="1400" i="1" dirty="0" smtClean="0">
                <a:solidFill>
                  <a:schemeClr val="accent2">
                    <a:lumMod val="75000"/>
                  </a:schemeClr>
                </a:solidFill>
                <a:latin typeface="Tahoma" pitchFamily="34" charset="0"/>
                <a:cs typeface="Tahoma" pitchFamily="34" charset="0"/>
              </a:rPr>
              <a:t>ES, TAS)</a:t>
            </a:r>
          </a:p>
          <a:p>
            <a:pPr marL="0" lvl="1" fontAlgn="auto">
              <a:spcBef>
                <a:spcPct val="20000"/>
              </a:spcBef>
              <a:spcAft>
                <a:spcPts val="0"/>
              </a:spcAft>
              <a:defRPr/>
            </a:pPr>
            <a:r>
              <a:rPr lang="en-GB" sz="1200" dirty="0" smtClean="0">
                <a:latin typeface="Arial" pitchFamily="34" charset="0"/>
                <a:cs typeface="Arial" pitchFamily="34" charset="0"/>
              </a:rPr>
              <a:t>Control </a:t>
            </a:r>
            <a:r>
              <a:rPr lang="en-GB" sz="1200" dirty="0">
                <a:latin typeface="Arial" pitchFamily="34" charset="0"/>
                <a:cs typeface="Arial" pitchFamily="34" charset="0"/>
              </a:rPr>
              <a:t>Momentum Gyro Assembly Control Unit (CMGA CU</a:t>
            </a:r>
            <a:r>
              <a:rPr lang="en-GB" sz="1200" dirty="0" smtClean="0">
                <a:latin typeface="Arial" pitchFamily="34" charset="0"/>
                <a:cs typeface="Arial" pitchFamily="34" charset="0"/>
              </a:rPr>
              <a:t>)</a:t>
            </a:r>
          </a:p>
          <a:p>
            <a:pPr marL="0" lvl="1" fontAlgn="auto">
              <a:spcBef>
                <a:spcPct val="20000"/>
              </a:spcBef>
              <a:spcAft>
                <a:spcPts val="0"/>
              </a:spcAft>
              <a:defRPr/>
            </a:pPr>
            <a:endParaRPr lang="it-IT" sz="1200" b="1" dirty="0" smtClean="0">
              <a:solidFill>
                <a:srgbClr val="406EA6"/>
              </a:solidFill>
              <a:latin typeface="Tahoma" pitchFamily="34" charset="0"/>
              <a:cs typeface="Tahoma" pitchFamily="34" charset="0"/>
            </a:endParaRPr>
          </a:p>
          <a:p>
            <a:pPr marL="0" lvl="1" fontAlgn="auto">
              <a:spcBef>
                <a:spcPct val="20000"/>
              </a:spcBef>
              <a:spcAft>
                <a:spcPts val="0"/>
              </a:spcAft>
              <a:defRPr/>
            </a:pPr>
            <a:endParaRPr lang="it-IT" sz="1200" b="1" dirty="0">
              <a:solidFill>
                <a:srgbClr val="406EA6"/>
              </a:solidFill>
              <a:latin typeface="Tahoma" pitchFamily="34" charset="0"/>
              <a:cs typeface="Tahoma" pitchFamily="34" charset="0"/>
            </a:endParaRPr>
          </a:p>
          <a:p>
            <a:pPr fontAlgn="auto">
              <a:spcBef>
                <a:spcPct val="20000"/>
              </a:spcBef>
              <a:spcAft>
                <a:spcPts val="0"/>
              </a:spcAft>
              <a:defRPr/>
            </a:pPr>
            <a:r>
              <a:rPr lang="it-IT" sz="1400" b="1" dirty="0" err="1">
                <a:solidFill>
                  <a:schemeClr val="accent2">
                    <a:lumMod val="75000"/>
                  </a:schemeClr>
                </a:solidFill>
                <a:latin typeface="Tahoma" pitchFamily="34" charset="0"/>
                <a:cs typeface="Tahoma" pitchFamily="34" charset="0"/>
              </a:rPr>
              <a:t>EarthCARE</a:t>
            </a:r>
            <a:r>
              <a:rPr lang="it-IT" sz="1400" b="1" dirty="0">
                <a:solidFill>
                  <a:schemeClr val="accent2">
                    <a:lumMod val="75000"/>
                  </a:schemeClr>
                </a:solidFill>
                <a:latin typeface="Tahoma" pitchFamily="34" charset="0"/>
                <a:cs typeface="Tahoma" pitchFamily="34" charset="0"/>
              </a:rPr>
              <a:t> </a:t>
            </a:r>
            <a:r>
              <a:rPr lang="it-IT" sz="1400" i="1" dirty="0">
                <a:solidFill>
                  <a:schemeClr val="accent2">
                    <a:lumMod val="75000"/>
                  </a:schemeClr>
                </a:solidFill>
                <a:latin typeface="Tahoma" pitchFamily="34" charset="0"/>
                <a:cs typeface="Tahoma" pitchFamily="34" charset="0"/>
              </a:rPr>
              <a:t>(</a:t>
            </a:r>
            <a:r>
              <a:rPr lang="it-IT" sz="1400" i="1" dirty="0" err="1">
                <a:solidFill>
                  <a:schemeClr val="accent2">
                    <a:lumMod val="75000"/>
                  </a:schemeClr>
                </a:solidFill>
                <a:latin typeface="Tahoma" pitchFamily="34" charset="0"/>
                <a:cs typeface="Tahoma" pitchFamily="34" charset="0"/>
              </a:rPr>
              <a:t>Syderal</a:t>
            </a:r>
            <a:r>
              <a:rPr lang="it-IT" sz="1400" i="1" dirty="0">
                <a:solidFill>
                  <a:schemeClr val="accent2">
                    <a:lumMod val="75000"/>
                  </a:schemeClr>
                </a:solidFill>
                <a:latin typeface="Tahoma" pitchFamily="34" charset="0"/>
                <a:cs typeface="Tahoma" pitchFamily="34" charset="0"/>
              </a:rPr>
              <a:t>, EADS </a:t>
            </a:r>
            <a:r>
              <a:rPr lang="it-IT" sz="1400" i="1" dirty="0" err="1">
                <a:solidFill>
                  <a:schemeClr val="accent2">
                    <a:lumMod val="75000"/>
                  </a:schemeClr>
                </a:solidFill>
                <a:latin typeface="Tahoma" pitchFamily="34" charset="0"/>
                <a:cs typeface="Tahoma" pitchFamily="34" charset="0"/>
              </a:rPr>
              <a:t>Astrium</a:t>
            </a:r>
            <a:r>
              <a:rPr lang="it-IT" sz="1400" i="1" dirty="0">
                <a:solidFill>
                  <a:schemeClr val="accent2">
                    <a:lumMod val="75000"/>
                  </a:schemeClr>
                </a:solidFill>
                <a:latin typeface="Tahoma" pitchFamily="34" charset="0"/>
                <a:cs typeface="Tahoma" pitchFamily="34" charset="0"/>
              </a:rPr>
              <a:t>, </a:t>
            </a:r>
            <a:r>
              <a:rPr lang="it-IT" sz="1400" i="1" dirty="0" smtClean="0">
                <a:solidFill>
                  <a:schemeClr val="accent2">
                    <a:lumMod val="75000"/>
                  </a:schemeClr>
                </a:solidFill>
                <a:latin typeface="Tahoma" pitchFamily="34" charset="0"/>
                <a:cs typeface="Tahoma" pitchFamily="34" charset="0"/>
              </a:rPr>
              <a:t>ESA)</a:t>
            </a:r>
          </a:p>
          <a:p>
            <a:pPr fontAlgn="auto">
              <a:spcBef>
                <a:spcPct val="20000"/>
              </a:spcBef>
              <a:spcAft>
                <a:spcPts val="0"/>
              </a:spcAft>
              <a:defRPr/>
            </a:pPr>
            <a:r>
              <a:rPr lang="en-GB" sz="1200" dirty="0" smtClean="0">
                <a:solidFill>
                  <a:srgbClr val="000000"/>
                </a:solidFill>
                <a:latin typeface="Tahoma" pitchFamily="34" charset="0"/>
                <a:cs typeface="Tahoma" pitchFamily="34" charset="0"/>
              </a:rPr>
              <a:t>Mass </a:t>
            </a:r>
            <a:r>
              <a:rPr lang="en-GB" sz="1200" dirty="0">
                <a:solidFill>
                  <a:srgbClr val="000000"/>
                </a:solidFill>
                <a:latin typeface="Tahoma" pitchFamily="34" charset="0"/>
                <a:cs typeface="Tahoma" pitchFamily="34" charset="0"/>
              </a:rPr>
              <a:t>Memory and Formatting Unit Power Supply </a:t>
            </a:r>
            <a:r>
              <a:rPr lang="en-GB" sz="1200" dirty="0" smtClean="0">
                <a:solidFill>
                  <a:srgbClr val="000000"/>
                </a:solidFill>
                <a:latin typeface="Tahoma" pitchFamily="34" charset="0"/>
                <a:cs typeface="Tahoma" pitchFamily="34" charset="0"/>
              </a:rPr>
              <a:t>Boards</a:t>
            </a:r>
          </a:p>
          <a:p>
            <a:pPr fontAlgn="auto">
              <a:spcBef>
                <a:spcPct val="20000"/>
              </a:spcBef>
              <a:spcAft>
                <a:spcPts val="0"/>
              </a:spcAft>
              <a:defRPr/>
            </a:pPr>
            <a:endParaRPr lang="en-GB" sz="1200" dirty="0" smtClean="0">
              <a:solidFill>
                <a:srgbClr val="406EA6"/>
              </a:solidFill>
              <a:latin typeface="Tahoma" pitchFamily="34" charset="0"/>
              <a:cs typeface="Tahoma" pitchFamily="34" charset="0"/>
            </a:endParaRPr>
          </a:p>
          <a:p>
            <a:pPr fontAlgn="auto">
              <a:spcBef>
                <a:spcPct val="20000"/>
              </a:spcBef>
              <a:spcAft>
                <a:spcPts val="0"/>
              </a:spcAft>
              <a:defRPr/>
            </a:pPr>
            <a:endParaRPr lang="en-GB" sz="1200" dirty="0" smtClean="0">
              <a:solidFill>
                <a:srgbClr val="406EA6"/>
              </a:solidFill>
              <a:latin typeface="Tahoma" pitchFamily="34" charset="0"/>
              <a:cs typeface="Tahoma" pitchFamily="34" charset="0"/>
            </a:endParaRPr>
          </a:p>
          <a:p>
            <a:pPr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MTG </a:t>
            </a:r>
            <a:r>
              <a:rPr lang="it-IT" sz="1400" i="1" dirty="0" smtClean="0">
                <a:solidFill>
                  <a:schemeClr val="accent2">
                    <a:lumMod val="75000"/>
                  </a:schemeClr>
                </a:solidFill>
                <a:latin typeface="Tahoma" pitchFamily="34" charset="0"/>
                <a:cs typeface="Tahoma" pitchFamily="34" charset="0"/>
              </a:rPr>
              <a:t>(SELEX ES, TAS, ESA)</a:t>
            </a:r>
            <a:endParaRPr lang="it-IT" sz="1400" i="1" dirty="0">
              <a:solidFill>
                <a:schemeClr val="accent2">
                  <a:lumMod val="75000"/>
                </a:schemeClr>
              </a:solidFill>
              <a:latin typeface="Tahoma" pitchFamily="34" charset="0"/>
              <a:cs typeface="Tahoma" pitchFamily="34" charset="0"/>
            </a:endParaRPr>
          </a:p>
          <a:p>
            <a:pPr fontAlgn="auto">
              <a:spcBef>
                <a:spcPct val="20000"/>
              </a:spcBef>
              <a:spcAft>
                <a:spcPts val="0"/>
              </a:spcAft>
              <a:defRPr/>
            </a:pPr>
            <a:r>
              <a:rPr lang="en-GB" sz="1200" dirty="0" smtClean="0">
                <a:solidFill>
                  <a:srgbClr val="000000"/>
                </a:solidFill>
                <a:latin typeface="Tahoma" pitchFamily="34" charset="0"/>
                <a:cs typeface="Tahoma" pitchFamily="34" charset="0"/>
              </a:rPr>
              <a:t>Lightning </a:t>
            </a:r>
            <a:r>
              <a:rPr lang="en-GB" sz="1200" dirty="0">
                <a:solidFill>
                  <a:srgbClr val="000000"/>
                </a:solidFill>
                <a:latin typeface="Tahoma" pitchFamily="34" charset="0"/>
                <a:cs typeface="Tahoma" pitchFamily="34" charset="0"/>
              </a:rPr>
              <a:t>Imager </a:t>
            </a:r>
            <a:r>
              <a:rPr lang="en-GB" sz="1200" dirty="0" smtClean="0">
                <a:solidFill>
                  <a:srgbClr val="000000"/>
                </a:solidFill>
                <a:latin typeface="Tahoma" pitchFamily="34" charset="0"/>
                <a:cs typeface="Tahoma" pitchFamily="34" charset="0"/>
              </a:rPr>
              <a:t>Pixel Processor ASIC</a:t>
            </a:r>
            <a:endParaRPr lang="en-GB" sz="1200" dirty="0">
              <a:solidFill>
                <a:srgbClr val="000000"/>
              </a:solidFill>
              <a:latin typeface="Tahoma" pitchFamily="34" charset="0"/>
              <a:cs typeface="Tahoma" pitchFamily="34" charset="0"/>
            </a:endParaRPr>
          </a:p>
        </p:txBody>
      </p:sp>
      <p:pic>
        <p:nvPicPr>
          <p:cNvPr id="13" name="Picture 3"/>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t="6196" b="7428"/>
          <a:stretch/>
        </p:blipFill>
        <p:spPr bwMode="auto">
          <a:xfrm>
            <a:off x="611560" y="1879506"/>
            <a:ext cx="1261279" cy="829414"/>
          </a:xfrm>
          <a:prstGeom prst="rect">
            <a:avLst/>
          </a:prstGeom>
          <a:ln>
            <a:noFill/>
          </a:ln>
          <a:effectLst>
            <a:outerShdw blurRad="292100" dist="139700" dir="2700000" algn="tl" rotWithShape="0">
              <a:srgbClr val="333333">
                <a:alpha val="65000"/>
              </a:srgbClr>
            </a:outerShdw>
          </a:effectLst>
          <a:extLst/>
        </p:spPr>
      </p:pic>
      <p:pic>
        <p:nvPicPr>
          <p:cNvPr id="14"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11560" y="907398"/>
            <a:ext cx="1261279" cy="829414"/>
          </a:xfrm>
          <a:prstGeom prst="rect">
            <a:avLst/>
          </a:prstGeom>
          <a:ln>
            <a:noFill/>
          </a:ln>
          <a:effectLst>
            <a:outerShdw blurRad="292100" dist="139700" dir="2700000" algn="tl" rotWithShape="0">
              <a:srgbClr val="333333">
                <a:alpha val="65000"/>
              </a:srgbClr>
            </a:outerShdw>
          </a:effectLst>
          <a:extLst/>
        </p:spPr>
      </p:pic>
      <p:pic>
        <p:nvPicPr>
          <p:cNvPr id="15" name="Immagine 2"/>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611560" y="2812903"/>
            <a:ext cx="1261279" cy="823018"/>
          </a:xfrm>
          <a:prstGeom prst="rect">
            <a:avLst/>
          </a:prstGeom>
          <a:ln>
            <a:noFill/>
          </a:ln>
          <a:effectLst>
            <a:outerShdw blurRad="292100" dist="139700" dir="2700000" algn="tl" rotWithShape="0">
              <a:srgbClr val="333333">
                <a:alpha val="65000"/>
              </a:srgbClr>
            </a:outerShdw>
          </a:effectLst>
          <a:extLst/>
        </p:spPr>
      </p:pic>
      <p:pic>
        <p:nvPicPr>
          <p:cNvPr id="16" name="Picture 2"/>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a:off x="611560" y="3746116"/>
            <a:ext cx="1261279" cy="835012"/>
          </a:xfrm>
          <a:prstGeom prst="rect">
            <a:avLst/>
          </a:prstGeom>
          <a:ln>
            <a:noFill/>
          </a:ln>
          <a:effectLst>
            <a:outerShdw blurRad="292100" dist="139700" dir="2700000" algn="tl" rotWithShape="0">
              <a:srgbClr val="333333">
                <a:alpha val="65000"/>
              </a:srgbClr>
            </a:outerShdw>
          </a:effectLst>
          <a:extLst/>
        </p:spPr>
      </p:pic>
      <p:pic>
        <p:nvPicPr>
          <p:cNvPr id="17" name="Picture 2"/>
          <p:cNvPicPr>
            <a:picLocks noChangeAspect="1" noChangeArrowheads="1"/>
          </p:cNvPicPr>
          <p:nvPr/>
        </p:nvPicPr>
        <p:blipFill rotWithShape="1">
          <a:blip r:embed="rId7" cstate="screen">
            <a:extLst>
              <a:ext uri="{28A0092B-C50C-407E-A947-70E740481C1C}">
                <a14:useLocalDpi xmlns:a14="http://schemas.microsoft.com/office/drawing/2010/main" xmlns=""/>
              </a:ext>
            </a:extLst>
          </a:blip>
          <a:srcRect/>
          <a:stretch/>
        </p:blipFill>
        <p:spPr bwMode="auto">
          <a:xfrm>
            <a:off x="611560" y="4676544"/>
            <a:ext cx="1259304" cy="819103"/>
          </a:xfrm>
          <a:prstGeom prst="rect">
            <a:avLst/>
          </a:prstGeom>
          <a:ln>
            <a:noFill/>
          </a:ln>
          <a:effectLst>
            <a:outerShdw blurRad="292100" dist="139700" dir="2700000" algn="tl" rotWithShape="0">
              <a:srgbClr val="333333">
                <a:alpha val="65000"/>
              </a:srgbClr>
            </a:outerShdw>
          </a:effectLst>
          <a:extLst/>
        </p:spPr>
      </p:pic>
      <p:sp>
        <p:nvSpPr>
          <p:cNvPr id="11"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10242" name="Picture 2" descr="http://space.skyrocket.de/img_sat/mtg-s__1.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7665" b="10902"/>
          <a:stretch/>
        </p:blipFill>
        <p:spPr bwMode="auto">
          <a:xfrm>
            <a:off x="628427" y="5634245"/>
            <a:ext cx="1225570" cy="88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054918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E3590BE6-7AFA-427A-911E-AB675686ACD0}" type="slidenum">
              <a:rPr lang="en-US"/>
              <a:pPr>
                <a:defRPr/>
              </a:pPr>
              <a:t>25</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a:solidFill>
                  <a:schemeClr val="accent1"/>
                </a:solidFill>
                <a:effectLst>
                  <a:outerShdw blurRad="38100" dist="38100" dir="2700000" algn="tl">
                    <a:srgbClr val="000000">
                      <a:alpha val="43137"/>
                    </a:srgbClr>
                  </a:outerShdw>
                </a:effectLst>
                <a:latin typeface="Californian FB" pitchFamily="18" charset="0"/>
              </a:rPr>
              <a:t>Main</a:t>
            </a:r>
            <a:r>
              <a:rPr lang="it-IT" sz="2400" dirty="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Achievements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on EO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Programmes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 </a:t>
            </a:r>
            <a:r>
              <a:rPr lang="it-IT" sz="2400" i="1" dirty="0" err="1" smtClean="0">
                <a:solidFill>
                  <a:schemeClr val="accent1"/>
                </a:solidFill>
                <a:effectLst>
                  <a:outerShdw blurRad="38100" dist="38100" dir="2700000" algn="tl">
                    <a:srgbClr val="000000">
                      <a:alpha val="43137"/>
                    </a:srgbClr>
                  </a:outerShdw>
                </a:effectLst>
                <a:latin typeface="Californian FB" pitchFamily="18" charset="0"/>
              </a:rPr>
              <a:t>completed</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9460" name="Rectangle 26"/>
          <p:cNvSpPr>
            <a:spLocks noChangeArrowheads="1"/>
          </p:cNvSpPr>
          <p:nvPr/>
        </p:nvSpPr>
        <p:spPr bwMode="auto">
          <a:xfrm>
            <a:off x="2322004" y="1919598"/>
            <a:ext cx="3870176" cy="2949562"/>
          </a:xfrm>
          <a:prstGeom prst="rect">
            <a:avLst/>
          </a:prstGeom>
          <a:noFill/>
          <a:ln>
            <a:noFill/>
          </a:ln>
          <a:extLst/>
        </p:spPr>
        <p:txBody>
          <a:bodyPr/>
          <a:lstStyle/>
          <a:p>
            <a:pPr marL="0" lvl="1" fontAlgn="auto">
              <a:spcBef>
                <a:spcPct val="20000"/>
              </a:spcBef>
              <a:spcAft>
                <a:spcPts val="0"/>
              </a:spcAft>
              <a:defRPr/>
            </a:pPr>
            <a:r>
              <a:rPr lang="en-GB" sz="1400" b="1" dirty="0">
                <a:solidFill>
                  <a:schemeClr val="accent2">
                    <a:lumMod val="75000"/>
                  </a:schemeClr>
                </a:solidFill>
                <a:latin typeface="Tahoma" pitchFamily="34" charset="0"/>
                <a:cs typeface="Tahoma" pitchFamily="34" charset="0"/>
              </a:rPr>
              <a:t>SENTINEL 1 </a:t>
            </a:r>
            <a:r>
              <a:rPr lang="en-GB" sz="1400" i="1" dirty="0" smtClean="0">
                <a:solidFill>
                  <a:schemeClr val="accent2">
                    <a:lumMod val="75000"/>
                  </a:schemeClr>
                </a:solidFill>
                <a:latin typeface="Tahoma" pitchFamily="34" charset="0"/>
                <a:cs typeface="Tahoma" pitchFamily="34" charset="0"/>
              </a:rPr>
              <a:t>(Thales </a:t>
            </a:r>
            <a:r>
              <a:rPr lang="en-GB" sz="1400" i="1" dirty="0" err="1" smtClean="0">
                <a:solidFill>
                  <a:schemeClr val="accent2">
                    <a:lumMod val="75000"/>
                  </a:schemeClr>
                </a:solidFill>
                <a:latin typeface="Tahoma" pitchFamily="34" charset="0"/>
                <a:cs typeface="Tahoma" pitchFamily="34" charset="0"/>
              </a:rPr>
              <a:t>Alenia</a:t>
            </a:r>
            <a:r>
              <a:rPr lang="en-GB" sz="1400" i="1" dirty="0" smtClean="0">
                <a:solidFill>
                  <a:schemeClr val="accent2">
                    <a:lumMod val="75000"/>
                  </a:schemeClr>
                </a:solidFill>
                <a:latin typeface="Tahoma" pitchFamily="34" charset="0"/>
                <a:cs typeface="Tahoma" pitchFamily="34" charset="0"/>
              </a:rPr>
              <a:t> Space)</a:t>
            </a:r>
            <a:endParaRPr lang="en-GB"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16 </a:t>
            </a:r>
            <a:r>
              <a:rPr lang="en-GB" sz="1200" dirty="0">
                <a:solidFill>
                  <a:srgbClr val="000000"/>
                </a:solidFill>
                <a:latin typeface="Tahoma" pitchFamily="34" charset="0"/>
                <a:cs typeface="Tahoma" pitchFamily="34" charset="0"/>
              </a:rPr>
              <a:t>channels High Power Command ASIC</a:t>
            </a:r>
          </a:p>
          <a:p>
            <a:pPr fontAlgn="auto">
              <a:spcBef>
                <a:spcPct val="20000"/>
              </a:spcBef>
              <a:spcAft>
                <a:spcPts val="0"/>
              </a:spcAft>
              <a:defRPr/>
            </a:pPr>
            <a:endParaRPr lang="en-GB" sz="1200" b="1" dirty="0" smtClean="0">
              <a:solidFill>
                <a:srgbClr val="406EA6"/>
              </a:solidFill>
              <a:latin typeface="Tahoma" pitchFamily="34" charset="0"/>
              <a:cs typeface="Tahoma" pitchFamily="34" charset="0"/>
            </a:endParaRPr>
          </a:p>
          <a:p>
            <a:pPr fontAlgn="auto">
              <a:spcBef>
                <a:spcPct val="20000"/>
              </a:spcBef>
              <a:spcAft>
                <a:spcPts val="0"/>
              </a:spcAft>
              <a:defRPr/>
            </a:pPr>
            <a:endParaRPr lang="en-GB" sz="1200" b="1" dirty="0" smtClean="0">
              <a:solidFill>
                <a:srgbClr val="406EA6"/>
              </a:solidFill>
              <a:latin typeface="Tahoma" pitchFamily="34" charset="0"/>
              <a:cs typeface="Tahoma" pitchFamily="34" charset="0"/>
            </a:endParaRPr>
          </a:p>
          <a:p>
            <a:pPr fontAlgn="auto">
              <a:spcBef>
                <a:spcPct val="20000"/>
              </a:spcBef>
              <a:spcAft>
                <a:spcPts val="0"/>
              </a:spcAft>
              <a:defRPr/>
            </a:pPr>
            <a:endParaRPr lang="en-GB" sz="1200" b="1" dirty="0">
              <a:solidFill>
                <a:srgbClr val="406EA6"/>
              </a:solidFill>
              <a:latin typeface="Tahoma" pitchFamily="34" charset="0"/>
              <a:cs typeface="Tahoma" pitchFamily="34" charset="0"/>
            </a:endParaRPr>
          </a:p>
          <a:p>
            <a:pPr fontAlgn="auto">
              <a:spcBef>
                <a:spcPct val="20000"/>
              </a:spcBef>
              <a:spcAft>
                <a:spcPts val="0"/>
              </a:spcAft>
              <a:defRPr/>
            </a:pPr>
            <a:r>
              <a:rPr lang="en-GB" sz="1400" b="1" dirty="0" smtClean="0">
                <a:solidFill>
                  <a:schemeClr val="accent2">
                    <a:lumMod val="75000"/>
                  </a:schemeClr>
                </a:solidFill>
                <a:latin typeface="Tahoma" pitchFamily="34" charset="0"/>
                <a:cs typeface="Tahoma" pitchFamily="34" charset="0"/>
              </a:rPr>
              <a:t>SENTINEL </a:t>
            </a:r>
            <a:r>
              <a:rPr lang="en-GB" sz="1400" b="1" dirty="0">
                <a:solidFill>
                  <a:schemeClr val="accent2">
                    <a:lumMod val="75000"/>
                  </a:schemeClr>
                </a:solidFill>
                <a:latin typeface="Tahoma" pitchFamily="34" charset="0"/>
                <a:cs typeface="Tahoma" pitchFamily="34" charset="0"/>
              </a:rPr>
              <a:t>3 </a:t>
            </a:r>
            <a:r>
              <a:rPr lang="en-GB" sz="1400" i="1" dirty="0">
                <a:solidFill>
                  <a:schemeClr val="accent2">
                    <a:lumMod val="75000"/>
                  </a:schemeClr>
                </a:solidFill>
                <a:latin typeface="Tahoma" pitchFamily="34" charset="0"/>
                <a:cs typeface="Tahoma" pitchFamily="34" charset="0"/>
              </a:rPr>
              <a:t>(Thales </a:t>
            </a:r>
            <a:r>
              <a:rPr lang="en-GB" sz="1400" i="1" dirty="0" err="1">
                <a:solidFill>
                  <a:schemeClr val="accent2">
                    <a:lumMod val="75000"/>
                  </a:schemeClr>
                </a:solidFill>
                <a:latin typeface="Tahoma" pitchFamily="34" charset="0"/>
                <a:cs typeface="Tahoma" pitchFamily="34" charset="0"/>
              </a:rPr>
              <a:t>Alenia</a:t>
            </a:r>
            <a:r>
              <a:rPr lang="en-GB" sz="1400" i="1" dirty="0">
                <a:solidFill>
                  <a:schemeClr val="accent2">
                    <a:lumMod val="75000"/>
                  </a:schemeClr>
                </a:solidFill>
                <a:latin typeface="Tahoma" pitchFamily="34" charset="0"/>
                <a:cs typeface="Tahoma" pitchFamily="34" charset="0"/>
              </a:rPr>
              <a:t> </a:t>
            </a:r>
            <a:r>
              <a:rPr lang="en-GB" sz="1400" i="1" dirty="0" smtClean="0">
                <a:solidFill>
                  <a:schemeClr val="accent2">
                    <a:lumMod val="75000"/>
                  </a:schemeClr>
                </a:solidFill>
                <a:latin typeface="Tahoma" pitchFamily="34" charset="0"/>
                <a:cs typeface="Tahoma" pitchFamily="34" charset="0"/>
              </a:rPr>
              <a:t>Space)</a:t>
            </a:r>
          </a:p>
          <a:p>
            <a:pPr fontAlgn="auto">
              <a:spcBef>
                <a:spcPct val="20000"/>
              </a:spcBef>
              <a:spcAft>
                <a:spcPts val="0"/>
              </a:spcAft>
              <a:defRPr/>
            </a:pPr>
            <a:r>
              <a:rPr lang="en-GB" sz="1200" dirty="0" smtClean="0">
                <a:solidFill>
                  <a:srgbClr val="000000"/>
                </a:solidFill>
                <a:latin typeface="Tahoma" pitchFamily="34" charset="0"/>
                <a:cs typeface="Tahoma" pitchFamily="34" charset="0"/>
              </a:rPr>
              <a:t>Power </a:t>
            </a:r>
            <a:r>
              <a:rPr lang="en-GB" sz="1200" dirty="0">
                <a:solidFill>
                  <a:srgbClr val="000000"/>
                </a:solidFill>
                <a:latin typeface="Tahoma" pitchFamily="34" charset="0"/>
                <a:cs typeface="Tahoma" pitchFamily="34" charset="0"/>
              </a:rPr>
              <a:t>Supply Units for the SRAL-C Ku RFU</a:t>
            </a:r>
            <a:endParaRPr lang="en-GB" sz="1200" dirty="0">
              <a:solidFill>
                <a:srgbClr val="406EA6"/>
              </a:solidFill>
              <a:latin typeface="Tahoma" pitchFamily="34" charset="0"/>
              <a:cs typeface="Tahoma" pitchFamily="34" charset="0"/>
            </a:endParaRPr>
          </a:p>
          <a:p>
            <a:pPr fontAlgn="auto">
              <a:spcBef>
                <a:spcPct val="20000"/>
              </a:spcBef>
              <a:spcAft>
                <a:spcPts val="0"/>
              </a:spcAft>
              <a:defRPr/>
            </a:pPr>
            <a:endParaRPr lang="it-IT" sz="1200" b="1" dirty="0" smtClean="0">
              <a:solidFill>
                <a:srgbClr val="406EA6"/>
              </a:solidFill>
              <a:latin typeface="Tahoma" pitchFamily="34" charset="0"/>
              <a:cs typeface="Tahoma" pitchFamily="34" charset="0"/>
            </a:endParaRPr>
          </a:p>
          <a:p>
            <a:pPr fontAlgn="auto">
              <a:spcBef>
                <a:spcPct val="20000"/>
              </a:spcBef>
              <a:spcAft>
                <a:spcPts val="0"/>
              </a:spcAft>
              <a:defRPr/>
            </a:pPr>
            <a:endParaRPr lang="it-IT" sz="1200" b="1" dirty="0" smtClean="0">
              <a:solidFill>
                <a:srgbClr val="406EA6"/>
              </a:solidFill>
              <a:latin typeface="Tahoma" pitchFamily="34" charset="0"/>
              <a:cs typeface="Tahoma" pitchFamily="34" charset="0"/>
            </a:endParaRPr>
          </a:p>
          <a:p>
            <a:pPr fontAlgn="auto">
              <a:spcBef>
                <a:spcPct val="20000"/>
              </a:spcBef>
              <a:spcAft>
                <a:spcPts val="0"/>
              </a:spcAft>
              <a:defRPr/>
            </a:pPr>
            <a:endParaRPr lang="it-IT" sz="1200" b="1" dirty="0">
              <a:solidFill>
                <a:srgbClr val="406EA6"/>
              </a:solidFill>
              <a:latin typeface="Tahoma" pitchFamily="34" charset="0"/>
              <a:cs typeface="Tahoma" pitchFamily="34" charset="0"/>
            </a:endParaRPr>
          </a:p>
          <a:p>
            <a:pPr marL="0" lvl="1" fontAlgn="auto">
              <a:spcBef>
                <a:spcPct val="20000"/>
              </a:spcBef>
              <a:spcAft>
                <a:spcPts val="0"/>
              </a:spcAft>
              <a:defRPr/>
            </a:pPr>
            <a:r>
              <a:rPr lang="it-IT" sz="1400" b="1" dirty="0" err="1" smtClean="0">
                <a:solidFill>
                  <a:schemeClr val="accent2">
                    <a:lumMod val="75000"/>
                  </a:schemeClr>
                </a:solidFill>
                <a:latin typeface="Tahoma" pitchFamily="34" charset="0"/>
                <a:cs typeface="Tahoma" pitchFamily="34" charset="0"/>
              </a:rPr>
              <a:t>SWARM</a:t>
            </a:r>
            <a:r>
              <a:rPr lang="it-IT" sz="1400" b="1" dirty="0" smtClean="0">
                <a:solidFill>
                  <a:schemeClr val="accent2">
                    <a:lumMod val="75000"/>
                  </a:schemeClr>
                </a:solidFill>
                <a:latin typeface="Tahoma" pitchFamily="34" charset="0"/>
                <a:cs typeface="Tahoma" pitchFamily="34" charset="0"/>
              </a:rPr>
              <a:t> </a:t>
            </a:r>
            <a:r>
              <a:rPr lang="en-GB" sz="1400" i="1" dirty="0">
                <a:solidFill>
                  <a:schemeClr val="accent2">
                    <a:lumMod val="75000"/>
                  </a:schemeClr>
                </a:solidFill>
                <a:latin typeface="Tahoma" pitchFamily="34" charset="0"/>
                <a:cs typeface="Tahoma" pitchFamily="34" charset="0"/>
              </a:rPr>
              <a:t>(COMDEV, </a:t>
            </a:r>
            <a:r>
              <a:rPr lang="en-GB" sz="1400" i="1" dirty="0" smtClean="0">
                <a:solidFill>
                  <a:schemeClr val="accent2">
                    <a:lumMod val="75000"/>
                  </a:schemeClr>
                </a:solidFill>
                <a:latin typeface="Tahoma" pitchFamily="34" charset="0"/>
                <a:cs typeface="Tahoma" pitchFamily="34" charset="0"/>
              </a:rPr>
              <a:t>ESA)</a:t>
            </a:r>
            <a:endParaRPr lang="it-IT"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LV </a:t>
            </a:r>
            <a:r>
              <a:rPr lang="en-GB" sz="1200" dirty="0">
                <a:solidFill>
                  <a:srgbClr val="000000"/>
                </a:solidFill>
                <a:latin typeface="Tahoma" pitchFamily="34" charset="0"/>
                <a:cs typeface="Tahoma" pitchFamily="34" charset="0"/>
              </a:rPr>
              <a:t>and HV Power Supply Units of SWARM </a:t>
            </a:r>
            <a:r>
              <a:rPr lang="en-GB" sz="1200" dirty="0" smtClean="0">
                <a:solidFill>
                  <a:srgbClr val="000000"/>
                </a:solidFill>
                <a:latin typeface="Tahoma" pitchFamily="34" charset="0"/>
                <a:cs typeface="Tahoma" pitchFamily="34" charset="0"/>
              </a:rPr>
              <a:t>CEFI</a:t>
            </a:r>
            <a:endParaRPr lang="it-IT" sz="1200" dirty="0">
              <a:solidFill>
                <a:srgbClr val="406EA6"/>
              </a:solidFill>
              <a:latin typeface="Tahoma" pitchFamily="34" charset="0"/>
              <a:cs typeface="Tahoma" pitchFamily="34" charset="0"/>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b="16433"/>
          <a:stretch/>
        </p:blipFill>
        <p:spPr bwMode="auto">
          <a:xfrm>
            <a:off x="611814" y="2923622"/>
            <a:ext cx="1261701" cy="829414"/>
          </a:xfrm>
          <a:prstGeom prst="rect">
            <a:avLst/>
          </a:prstGeom>
          <a:ln>
            <a:noFill/>
          </a:ln>
          <a:effectLst>
            <a:outerShdw blurRad="292100" dist="139700" dir="2700000" algn="tl" rotWithShape="0">
              <a:srgbClr val="333333">
                <a:alpha val="65000"/>
              </a:srgbClr>
            </a:outerShdw>
          </a:effectLst>
          <a:extLst/>
        </p:spPr>
      </p:pic>
      <p:pic>
        <p:nvPicPr>
          <p:cNvPr id="10" name="Picture 5"/>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15211" y="4039746"/>
            <a:ext cx="1261279" cy="829414"/>
          </a:xfrm>
          <a:prstGeom prst="rect">
            <a:avLst/>
          </a:prstGeom>
          <a:ln>
            <a:noFill/>
          </a:ln>
          <a:effectLst>
            <a:outerShdw blurRad="292100" dist="139700" dir="2700000" algn="tl" rotWithShape="0">
              <a:srgbClr val="333333">
                <a:alpha val="65000"/>
              </a:srgbClr>
            </a:outerShdw>
          </a:effectLs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t="6196" b="7428"/>
          <a:stretch/>
        </p:blipFill>
        <p:spPr bwMode="auto">
          <a:xfrm>
            <a:off x="615211" y="1808820"/>
            <a:ext cx="1261279" cy="829414"/>
          </a:xfrm>
          <a:prstGeom prst="rect">
            <a:avLst/>
          </a:prstGeom>
          <a:ln>
            <a:noFill/>
          </a:ln>
          <a:effectLst>
            <a:outerShdw blurRad="292100" dist="139700" dir="2700000" algn="tl" rotWithShape="0">
              <a:srgbClr val="333333">
                <a:alpha val="65000"/>
              </a:srgbClr>
            </a:outerShdw>
          </a:effectLst>
          <a:extLst/>
        </p:spPr>
      </p:pic>
      <p:sp>
        <p:nvSpPr>
          <p:cNvPr id="9"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extLst>
      <p:ext uri="{BB962C8B-B14F-4D97-AF65-F5344CB8AC3E}">
        <p14:creationId xmlns:p14="http://schemas.microsoft.com/office/powerpoint/2010/main" xmlns="" val="133946387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sp>
        <p:nvSpPr>
          <p:cNvPr id="4" name="Segnaposto piè di pagina 3"/>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5" name="Segnaposto numero diapositiva 4"/>
          <p:cNvSpPr>
            <a:spLocks noGrp="1"/>
          </p:cNvSpPr>
          <p:nvPr>
            <p:ph type="sldNum" sz="quarter" idx="11"/>
          </p:nvPr>
        </p:nvSpPr>
        <p:spPr/>
        <p:txBody>
          <a:bodyPr/>
          <a:lstStyle/>
          <a:p>
            <a:pPr>
              <a:defRPr/>
            </a:pPr>
            <a:fld id="{9B1EC2BC-7FEF-4DD3-9A29-E7CA3819E1E4}" type="slidenum">
              <a:rPr lang="en-US" smtClean="0"/>
              <a:pPr>
                <a:defRPr/>
              </a:pPr>
              <a:t>26</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tangolo 5"/>
          <p:cNvSpPr/>
          <p:nvPr/>
        </p:nvSpPr>
        <p:spPr>
          <a:xfrm>
            <a:off x="255283" y="143635"/>
            <a:ext cx="5004896" cy="523220"/>
          </a:xfrm>
          <a:prstGeom prst="rect">
            <a:avLst/>
          </a:prstGeom>
        </p:spPr>
        <p:txBody>
          <a:bodyPr wrap="none">
            <a:spAutoFit/>
          </a:bodyPr>
          <a:lstStyle/>
          <a:p>
            <a:r>
              <a:rPr lang="it-IT"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SITAEL </a:t>
            </a:r>
            <a:r>
              <a:rPr lang="it-IT" sz="2800" b="1" dirty="0" err="1">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Scientific</a:t>
            </a:r>
            <a:r>
              <a:rPr lang="it-IT"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 </a:t>
            </a:r>
            <a:r>
              <a:rPr lang="it-IT" sz="2800" b="1" dirty="0" err="1">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Programmes</a:t>
            </a:r>
            <a:r>
              <a:rPr lang="it-IT"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rPr>
              <a:t> </a:t>
            </a:r>
            <a:endParaRPr lang="en-US" sz="2800" b="1" dirty="0">
              <a:solidFill>
                <a:schemeClr val="bg1"/>
              </a:solidFill>
              <a:effectLst>
                <a:outerShdw blurRad="38100" dist="38100" dir="2700000" algn="tl">
                  <a:srgbClr val="000000">
                    <a:alpha val="43137"/>
                  </a:srgbClr>
                </a:outerShdw>
              </a:effectLst>
              <a:latin typeface="Californian FB" pitchFamily="18" charset="0"/>
              <a:ea typeface="+mj-ea"/>
              <a:cs typeface="Arial" pitchFamily="34" charset="0"/>
            </a:endParaRPr>
          </a:p>
        </p:txBody>
      </p:sp>
    </p:spTree>
    <p:extLst>
      <p:ext uri="{BB962C8B-B14F-4D97-AF65-F5344CB8AC3E}">
        <p14:creationId xmlns:p14="http://schemas.microsoft.com/office/powerpoint/2010/main" xmlns="" val="99347435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4D23279A-1A24-4C82-81F1-8C99A4043EE7}" type="slidenum">
              <a:rPr lang="en-US"/>
              <a:pPr>
                <a:defRPr/>
              </a:pPr>
              <a:t>27</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a:solidFill>
                  <a:schemeClr val="accent1"/>
                </a:solidFill>
                <a:effectLst>
                  <a:outerShdw blurRad="38100" dist="38100" dir="2700000" algn="tl">
                    <a:srgbClr val="000000">
                      <a:alpha val="43137"/>
                    </a:srgbClr>
                  </a:outerShdw>
                </a:effectLst>
                <a:latin typeface="Californian FB" pitchFamily="18" charset="0"/>
              </a:rPr>
              <a:t>Main</a:t>
            </a:r>
            <a:r>
              <a:rPr lang="it-IT" sz="2400" dirty="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Involvements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on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Scientific</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Programmes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 </a:t>
            </a:r>
            <a:r>
              <a:rPr lang="it-IT" sz="2400" i="1" dirty="0" smtClean="0">
                <a:solidFill>
                  <a:schemeClr val="accent1"/>
                </a:solidFill>
                <a:effectLst>
                  <a:outerShdw blurRad="38100" dist="38100" dir="2700000" algn="tl">
                    <a:srgbClr val="000000">
                      <a:alpha val="43137"/>
                    </a:srgbClr>
                  </a:outerShdw>
                </a:effectLst>
                <a:latin typeface="Californian FB" pitchFamily="18" charset="0"/>
              </a:rPr>
              <a:t>in </a:t>
            </a:r>
            <a:r>
              <a:rPr lang="it-IT" sz="2400" i="1" dirty="0">
                <a:solidFill>
                  <a:schemeClr val="accent1"/>
                </a:solidFill>
                <a:effectLst>
                  <a:outerShdw blurRad="38100" dist="38100" dir="2700000" algn="tl">
                    <a:srgbClr val="000000">
                      <a:alpha val="43137"/>
                    </a:srgbClr>
                  </a:outerShdw>
                </a:effectLst>
                <a:latin typeface="Californian FB" pitchFamily="18" charset="0"/>
              </a:rPr>
              <a:t>p</a:t>
            </a:r>
            <a:r>
              <a:rPr lang="it-IT" sz="2400" i="1" dirty="0" smtClean="0">
                <a:solidFill>
                  <a:schemeClr val="accent1"/>
                </a:solidFill>
                <a:effectLst>
                  <a:outerShdw blurRad="38100" dist="38100" dir="2700000" algn="tl">
                    <a:srgbClr val="000000">
                      <a:alpha val="43137"/>
                    </a:srgbClr>
                  </a:outerShdw>
                </a:effectLst>
                <a:latin typeface="Californian FB" pitchFamily="18" charset="0"/>
              </a:rPr>
              <a:t>rogress</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9460" name="Rectangle 26"/>
          <p:cNvSpPr>
            <a:spLocks noChangeArrowheads="1"/>
          </p:cNvSpPr>
          <p:nvPr/>
        </p:nvSpPr>
        <p:spPr bwMode="auto">
          <a:xfrm>
            <a:off x="2321750" y="953725"/>
            <a:ext cx="4788532" cy="5625624"/>
          </a:xfrm>
          <a:prstGeom prst="rect">
            <a:avLst/>
          </a:prstGeom>
          <a:noFill/>
          <a:ln>
            <a:noFill/>
          </a:ln>
          <a:extLst/>
        </p:spPr>
        <p:txBody>
          <a:bodyPr/>
          <a:lstStyle/>
          <a:p>
            <a:pPr marL="0" lvl="1" fontAlgn="auto">
              <a:spcBef>
                <a:spcPct val="20000"/>
              </a:spcBef>
              <a:spcAft>
                <a:spcPts val="0"/>
              </a:spcAft>
              <a:defRPr/>
            </a:pPr>
            <a:r>
              <a:rPr lang="en-GB" sz="1400" b="1" dirty="0">
                <a:solidFill>
                  <a:schemeClr val="accent2">
                    <a:lumMod val="75000"/>
                  </a:schemeClr>
                </a:solidFill>
                <a:latin typeface="Tahoma" pitchFamily="34" charset="0"/>
                <a:cs typeface="Tahoma" pitchFamily="34" charset="0"/>
              </a:rPr>
              <a:t>ASTRO-H  </a:t>
            </a:r>
            <a:r>
              <a:rPr lang="it-IT" sz="1400" i="1" dirty="0">
                <a:solidFill>
                  <a:schemeClr val="accent2">
                    <a:lumMod val="75000"/>
                  </a:schemeClr>
                </a:solidFill>
                <a:latin typeface="Tahoma" pitchFamily="34" charset="0"/>
                <a:cs typeface="Tahoma" pitchFamily="34" charset="0"/>
              </a:rPr>
              <a:t>(JAXA, ESA)</a:t>
            </a:r>
          </a:p>
          <a:p>
            <a:pPr marL="0" lvl="1" fontAlgn="auto">
              <a:spcBef>
                <a:spcPct val="20000"/>
              </a:spcBef>
              <a:spcAft>
                <a:spcPts val="0"/>
              </a:spcAft>
              <a:defRPr/>
            </a:pPr>
            <a:r>
              <a:rPr lang="it-IT" sz="1200" dirty="0" smtClean="0">
                <a:solidFill>
                  <a:srgbClr val="000000"/>
                </a:solidFill>
                <a:latin typeface="Tahoma" pitchFamily="34" charset="0"/>
                <a:cs typeface="Tahoma" pitchFamily="34" charset="0"/>
              </a:rPr>
              <a:t>HV </a:t>
            </a:r>
            <a:r>
              <a:rPr lang="it-IT" sz="1200" dirty="0" err="1">
                <a:solidFill>
                  <a:srgbClr val="000000"/>
                </a:solidFill>
                <a:latin typeface="Tahoma" pitchFamily="34" charset="0"/>
                <a:cs typeface="Tahoma" pitchFamily="34" charset="0"/>
              </a:rPr>
              <a:t>Power</a:t>
            </a:r>
            <a:r>
              <a:rPr lang="it-IT" sz="1200" dirty="0">
                <a:solidFill>
                  <a:srgbClr val="000000"/>
                </a:solidFill>
                <a:latin typeface="Tahoma" pitchFamily="34" charset="0"/>
                <a:cs typeface="Tahoma" pitchFamily="34" charset="0"/>
              </a:rPr>
              <a:t> Supply </a:t>
            </a:r>
            <a:r>
              <a:rPr lang="it-IT" sz="1200" dirty="0" err="1">
                <a:solidFill>
                  <a:srgbClr val="000000"/>
                </a:solidFill>
                <a:latin typeface="Tahoma" pitchFamily="34" charset="0"/>
                <a:cs typeface="Tahoma" pitchFamily="34" charset="0"/>
              </a:rPr>
              <a:t>systems</a:t>
            </a:r>
            <a:r>
              <a:rPr lang="it-IT" sz="1200" dirty="0">
                <a:solidFill>
                  <a:srgbClr val="000000"/>
                </a:solidFill>
                <a:latin typeface="Tahoma" pitchFamily="34" charset="0"/>
                <a:cs typeface="Tahoma" pitchFamily="34" charset="0"/>
              </a:rPr>
              <a:t> for APD, </a:t>
            </a:r>
            <a:r>
              <a:rPr lang="it-IT" sz="1200" dirty="0" err="1">
                <a:solidFill>
                  <a:srgbClr val="000000"/>
                </a:solidFill>
                <a:latin typeface="Tahoma" pitchFamily="34" charset="0"/>
                <a:cs typeface="Tahoma" pitchFamily="34" charset="0"/>
              </a:rPr>
              <a:t>CdTe</a:t>
            </a:r>
            <a:r>
              <a:rPr lang="it-IT" sz="1200" dirty="0">
                <a:solidFill>
                  <a:srgbClr val="000000"/>
                </a:solidFill>
                <a:latin typeface="Tahoma" pitchFamily="34" charset="0"/>
                <a:cs typeface="Tahoma" pitchFamily="34" charset="0"/>
              </a:rPr>
              <a:t> and PM </a:t>
            </a:r>
            <a:r>
              <a:rPr lang="it-IT" sz="1200" dirty="0" err="1" smtClean="0">
                <a:solidFill>
                  <a:srgbClr val="000000"/>
                </a:solidFill>
                <a:latin typeface="Tahoma" pitchFamily="34" charset="0"/>
                <a:cs typeface="Tahoma" pitchFamily="34" charset="0"/>
              </a:rPr>
              <a:t>sensors</a:t>
            </a:r>
            <a:endParaRPr lang="it-IT" sz="1200" dirty="0" smtClean="0">
              <a:solidFill>
                <a:srgbClr val="000000"/>
              </a:solidFill>
              <a:latin typeface="Tahoma" pitchFamily="34" charset="0"/>
              <a:cs typeface="Tahoma" pitchFamily="34" charset="0"/>
            </a:endParaRPr>
          </a:p>
          <a:p>
            <a:pPr marL="0" lvl="1" fontAlgn="auto">
              <a:spcBef>
                <a:spcPct val="20000"/>
              </a:spcBef>
              <a:spcAft>
                <a:spcPts val="0"/>
              </a:spcAft>
              <a:defRPr/>
            </a:pPr>
            <a:endParaRPr lang="it-IT" sz="1200" b="1" dirty="0">
              <a:solidFill>
                <a:srgbClr val="000000"/>
              </a:solidFill>
              <a:latin typeface="Tahoma" pitchFamily="34" charset="0"/>
              <a:cs typeface="Tahoma" pitchFamily="34" charset="0"/>
            </a:endParaRPr>
          </a:p>
          <a:p>
            <a:pPr marL="0" lvl="1"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CALET  </a:t>
            </a:r>
            <a:r>
              <a:rPr lang="it-IT" sz="1400" i="1" dirty="0">
                <a:solidFill>
                  <a:schemeClr val="accent2">
                    <a:lumMod val="75000"/>
                  </a:schemeClr>
                </a:solidFill>
                <a:latin typeface="Tahoma" pitchFamily="34" charset="0"/>
                <a:cs typeface="Tahoma" pitchFamily="34" charset="0"/>
              </a:rPr>
              <a:t>(JAXA, NASA, ASI)</a:t>
            </a:r>
          </a:p>
          <a:p>
            <a:pPr fontAlgn="auto">
              <a:spcBef>
                <a:spcPct val="20000"/>
              </a:spcBef>
              <a:spcAft>
                <a:spcPts val="0"/>
              </a:spcAft>
              <a:defRPr/>
            </a:pPr>
            <a:r>
              <a:rPr lang="it-IT" sz="1200" dirty="0" smtClean="0">
                <a:solidFill>
                  <a:srgbClr val="000000"/>
                </a:solidFill>
                <a:latin typeface="Tahoma" pitchFamily="34" charset="0"/>
                <a:cs typeface="Tahoma" pitchFamily="34" charset="0"/>
              </a:rPr>
              <a:t>HV </a:t>
            </a:r>
            <a:r>
              <a:rPr lang="it-IT" sz="1200" dirty="0" err="1" smtClean="0">
                <a:solidFill>
                  <a:srgbClr val="000000"/>
                </a:solidFill>
                <a:latin typeface="Tahoma" pitchFamily="34" charset="0"/>
                <a:cs typeface="Tahoma" pitchFamily="34" charset="0"/>
              </a:rPr>
              <a:t>Power</a:t>
            </a:r>
            <a:r>
              <a:rPr lang="it-IT" sz="1200" dirty="0" smtClean="0">
                <a:solidFill>
                  <a:srgbClr val="000000"/>
                </a:solidFill>
                <a:latin typeface="Tahoma" pitchFamily="34" charset="0"/>
                <a:cs typeface="Tahoma" pitchFamily="34" charset="0"/>
              </a:rPr>
              <a:t> </a:t>
            </a:r>
            <a:r>
              <a:rPr lang="it-IT" sz="1200" dirty="0">
                <a:solidFill>
                  <a:srgbClr val="000000"/>
                </a:solidFill>
                <a:latin typeface="Tahoma" pitchFamily="34" charset="0"/>
                <a:cs typeface="Tahoma" pitchFamily="34" charset="0"/>
              </a:rPr>
              <a:t>Supply System for APD and PM </a:t>
            </a:r>
            <a:r>
              <a:rPr lang="it-IT" sz="1200" dirty="0" err="1" smtClean="0">
                <a:solidFill>
                  <a:srgbClr val="000000"/>
                </a:solidFill>
                <a:latin typeface="Tahoma" pitchFamily="34" charset="0"/>
                <a:cs typeface="Tahoma" pitchFamily="34" charset="0"/>
              </a:rPr>
              <a:t>sensors</a:t>
            </a:r>
            <a:r>
              <a:rPr lang="it-IT" sz="1200" dirty="0" smtClean="0">
                <a:solidFill>
                  <a:srgbClr val="000000"/>
                </a:solidFill>
                <a:latin typeface="Tahoma" pitchFamily="34" charset="0"/>
                <a:cs typeface="Tahoma" pitchFamily="34" charset="0"/>
              </a:rPr>
              <a:t> of CALET Experiment to be </a:t>
            </a:r>
            <a:r>
              <a:rPr lang="it-IT" sz="1200" dirty="0" err="1" smtClean="0">
                <a:solidFill>
                  <a:srgbClr val="000000"/>
                </a:solidFill>
                <a:latin typeface="Tahoma" pitchFamily="34" charset="0"/>
                <a:cs typeface="Tahoma" pitchFamily="34" charset="0"/>
              </a:rPr>
              <a:t>installed</a:t>
            </a:r>
            <a:r>
              <a:rPr lang="it-IT" sz="1200" dirty="0" smtClean="0">
                <a:solidFill>
                  <a:srgbClr val="000000"/>
                </a:solidFill>
                <a:latin typeface="Tahoma" pitchFamily="34" charset="0"/>
                <a:cs typeface="Tahoma" pitchFamily="34" charset="0"/>
              </a:rPr>
              <a:t> on ISS </a:t>
            </a:r>
            <a:r>
              <a:rPr lang="it-IT" sz="1200" dirty="0" err="1" smtClean="0">
                <a:solidFill>
                  <a:srgbClr val="000000"/>
                </a:solidFill>
                <a:latin typeface="Tahoma" pitchFamily="34" charset="0"/>
                <a:cs typeface="Tahoma" pitchFamily="34" charset="0"/>
              </a:rPr>
              <a:t>Japanise</a:t>
            </a:r>
            <a:r>
              <a:rPr lang="it-IT" sz="1200" dirty="0" smtClean="0">
                <a:solidFill>
                  <a:srgbClr val="000000"/>
                </a:solidFill>
                <a:latin typeface="Tahoma" pitchFamily="34" charset="0"/>
                <a:cs typeface="Tahoma" pitchFamily="34" charset="0"/>
              </a:rPr>
              <a:t> </a:t>
            </a:r>
            <a:r>
              <a:rPr lang="it-IT" sz="1200" dirty="0" err="1" smtClean="0">
                <a:solidFill>
                  <a:srgbClr val="000000"/>
                </a:solidFill>
                <a:latin typeface="Tahoma" pitchFamily="34" charset="0"/>
                <a:cs typeface="Tahoma" pitchFamily="34" charset="0"/>
              </a:rPr>
              <a:t>Module</a:t>
            </a:r>
            <a:endParaRPr lang="it-IT" sz="1200" dirty="0" smtClean="0">
              <a:solidFill>
                <a:srgbClr val="000000"/>
              </a:solidFill>
              <a:latin typeface="Tahoma" pitchFamily="34" charset="0"/>
              <a:cs typeface="Tahoma" pitchFamily="34" charset="0"/>
            </a:endParaRPr>
          </a:p>
          <a:p>
            <a:pPr fontAlgn="auto">
              <a:spcBef>
                <a:spcPct val="20000"/>
              </a:spcBef>
              <a:spcAft>
                <a:spcPts val="0"/>
              </a:spcAft>
              <a:defRPr/>
            </a:pPr>
            <a:endParaRPr lang="it-IT" sz="1200" b="1" dirty="0" smtClean="0">
              <a:solidFill>
                <a:srgbClr val="406EA6"/>
              </a:solidFill>
              <a:latin typeface="Tahoma" pitchFamily="34" charset="0"/>
              <a:cs typeface="Tahoma" pitchFamily="34" charset="0"/>
            </a:endParaRPr>
          </a:p>
          <a:p>
            <a:pPr marL="0" lvl="1"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ASIM  </a:t>
            </a:r>
            <a:r>
              <a:rPr lang="it-IT" sz="1400" i="1" dirty="0" smtClean="0">
                <a:solidFill>
                  <a:schemeClr val="accent2">
                    <a:lumMod val="75000"/>
                  </a:schemeClr>
                </a:solidFill>
                <a:latin typeface="Tahoma" pitchFamily="34" charset="0"/>
                <a:cs typeface="Tahoma" pitchFamily="34" charset="0"/>
              </a:rPr>
              <a:t>(TERMA, ESA)</a:t>
            </a:r>
            <a:endParaRPr lang="it-IT" sz="1400" i="1" dirty="0">
              <a:solidFill>
                <a:schemeClr val="accent2">
                  <a:lumMod val="75000"/>
                </a:schemeClr>
              </a:solidFill>
              <a:latin typeface="Tahoma" pitchFamily="34" charset="0"/>
              <a:cs typeface="Tahoma" pitchFamily="34" charset="0"/>
            </a:endParaRPr>
          </a:p>
          <a:p>
            <a:pPr fontAlgn="auto">
              <a:spcBef>
                <a:spcPct val="20000"/>
              </a:spcBef>
              <a:spcAft>
                <a:spcPts val="0"/>
              </a:spcAft>
              <a:defRPr/>
            </a:pPr>
            <a:r>
              <a:rPr lang="it-IT" sz="1200" dirty="0">
                <a:solidFill>
                  <a:srgbClr val="000000"/>
                </a:solidFill>
                <a:latin typeface="Tahoma" pitchFamily="34" charset="0"/>
                <a:cs typeface="Tahoma" pitchFamily="34" charset="0"/>
              </a:rPr>
              <a:t>HV </a:t>
            </a:r>
            <a:r>
              <a:rPr lang="it-IT" sz="1200" dirty="0" err="1">
                <a:solidFill>
                  <a:srgbClr val="000000"/>
                </a:solidFill>
                <a:latin typeface="Tahoma" pitchFamily="34" charset="0"/>
                <a:cs typeface="Tahoma" pitchFamily="34" charset="0"/>
              </a:rPr>
              <a:t>Power</a:t>
            </a:r>
            <a:r>
              <a:rPr lang="it-IT" sz="1200" dirty="0">
                <a:solidFill>
                  <a:srgbClr val="000000"/>
                </a:solidFill>
                <a:latin typeface="Tahoma" pitchFamily="34" charset="0"/>
                <a:cs typeface="Tahoma" pitchFamily="34" charset="0"/>
              </a:rPr>
              <a:t> Supply System for </a:t>
            </a:r>
            <a:r>
              <a:rPr lang="it-IT" sz="1200" dirty="0" err="1">
                <a:solidFill>
                  <a:srgbClr val="000000"/>
                </a:solidFill>
                <a:latin typeface="Tahoma" pitchFamily="34" charset="0"/>
                <a:cs typeface="Tahoma" pitchFamily="34" charset="0"/>
              </a:rPr>
              <a:t>Atmosphere</a:t>
            </a:r>
            <a:r>
              <a:rPr lang="it-IT" sz="1200" dirty="0">
                <a:solidFill>
                  <a:srgbClr val="000000"/>
                </a:solidFill>
                <a:latin typeface="Tahoma" pitchFamily="34" charset="0"/>
                <a:cs typeface="Tahoma" pitchFamily="34" charset="0"/>
              </a:rPr>
              <a:t>-Space </a:t>
            </a:r>
            <a:r>
              <a:rPr lang="it-IT" sz="1200" dirty="0" err="1">
                <a:solidFill>
                  <a:srgbClr val="000000"/>
                </a:solidFill>
                <a:latin typeface="Tahoma" pitchFamily="34" charset="0"/>
                <a:cs typeface="Tahoma" pitchFamily="34" charset="0"/>
              </a:rPr>
              <a:t>Interactions</a:t>
            </a:r>
            <a:r>
              <a:rPr lang="it-IT" sz="1200" dirty="0">
                <a:solidFill>
                  <a:srgbClr val="000000"/>
                </a:solidFill>
                <a:latin typeface="Tahoma" pitchFamily="34" charset="0"/>
                <a:cs typeface="Tahoma" pitchFamily="34" charset="0"/>
              </a:rPr>
              <a:t> Monitor (ASIM</a:t>
            </a:r>
            <a:r>
              <a:rPr lang="it-IT" sz="1200" dirty="0" smtClean="0">
                <a:solidFill>
                  <a:srgbClr val="000000"/>
                </a:solidFill>
                <a:latin typeface="Tahoma" pitchFamily="34" charset="0"/>
                <a:cs typeface="Tahoma" pitchFamily="34" charset="0"/>
              </a:rPr>
              <a:t>) to be </a:t>
            </a:r>
            <a:r>
              <a:rPr lang="it-IT" sz="1200" dirty="0" err="1" smtClean="0">
                <a:solidFill>
                  <a:srgbClr val="000000"/>
                </a:solidFill>
                <a:latin typeface="Tahoma" pitchFamily="34" charset="0"/>
                <a:cs typeface="Tahoma" pitchFamily="34" charset="0"/>
              </a:rPr>
              <a:t>installed</a:t>
            </a:r>
            <a:r>
              <a:rPr lang="it-IT" sz="1200" dirty="0" smtClean="0">
                <a:solidFill>
                  <a:srgbClr val="000000"/>
                </a:solidFill>
                <a:latin typeface="Tahoma" pitchFamily="34" charset="0"/>
                <a:cs typeface="Tahoma" pitchFamily="34" charset="0"/>
              </a:rPr>
              <a:t> on ISS Columbus </a:t>
            </a:r>
            <a:r>
              <a:rPr lang="it-IT" sz="1200" dirty="0" err="1" smtClean="0">
                <a:solidFill>
                  <a:srgbClr val="000000"/>
                </a:solidFill>
                <a:latin typeface="Tahoma" pitchFamily="34" charset="0"/>
                <a:cs typeface="Tahoma" pitchFamily="34" charset="0"/>
              </a:rPr>
              <a:t>Module</a:t>
            </a:r>
            <a:endParaRPr lang="it-IT" sz="1200" i="1" dirty="0">
              <a:solidFill>
                <a:srgbClr val="406EA6"/>
              </a:solidFill>
              <a:latin typeface="Tahoma" pitchFamily="34" charset="0"/>
              <a:cs typeface="Tahoma" pitchFamily="34" charset="0"/>
            </a:endParaRPr>
          </a:p>
          <a:p>
            <a:pPr fontAlgn="auto">
              <a:spcBef>
                <a:spcPct val="20000"/>
              </a:spcBef>
              <a:spcAft>
                <a:spcPts val="0"/>
              </a:spcAft>
              <a:defRPr/>
            </a:pPr>
            <a:endParaRPr lang="it-IT" sz="1200" b="1" dirty="0">
              <a:solidFill>
                <a:srgbClr val="406EA6"/>
              </a:solidFill>
              <a:latin typeface="Tahoma" pitchFamily="34" charset="0"/>
              <a:cs typeface="Tahoma" pitchFamily="34" charset="0"/>
            </a:endParaRPr>
          </a:p>
          <a:p>
            <a:pPr marL="0" lvl="1" fontAlgn="auto">
              <a:spcBef>
                <a:spcPct val="20000"/>
              </a:spcBef>
              <a:spcAft>
                <a:spcPts val="0"/>
              </a:spcAft>
              <a:defRPr/>
            </a:pPr>
            <a:r>
              <a:rPr lang="it-IT" sz="1400" b="1" dirty="0">
                <a:solidFill>
                  <a:schemeClr val="accent2">
                    <a:lumMod val="75000"/>
                  </a:schemeClr>
                </a:solidFill>
                <a:latin typeface="Tahoma" pitchFamily="34" charset="0"/>
                <a:cs typeface="Tahoma" pitchFamily="34" charset="0"/>
              </a:rPr>
              <a:t>EXOMARS </a:t>
            </a:r>
            <a:r>
              <a:rPr lang="it-IT" sz="1400" i="1" dirty="0">
                <a:solidFill>
                  <a:schemeClr val="accent2">
                    <a:lumMod val="75000"/>
                  </a:schemeClr>
                </a:solidFill>
                <a:latin typeface="Tahoma" pitchFamily="34" charset="0"/>
                <a:cs typeface="Tahoma" pitchFamily="34" charset="0"/>
              </a:rPr>
              <a:t>(</a:t>
            </a:r>
            <a:r>
              <a:rPr lang="it-IT" sz="1400" i="1" dirty="0" err="1">
                <a:solidFill>
                  <a:schemeClr val="accent2">
                    <a:lumMod val="75000"/>
                  </a:schemeClr>
                </a:solidFill>
                <a:latin typeface="Tahoma" pitchFamily="34" charset="0"/>
                <a:cs typeface="Tahoma" pitchFamily="34" charset="0"/>
              </a:rPr>
              <a:t>Thales</a:t>
            </a:r>
            <a:r>
              <a:rPr lang="it-IT" sz="1400" i="1" dirty="0">
                <a:solidFill>
                  <a:schemeClr val="accent2">
                    <a:lumMod val="75000"/>
                  </a:schemeClr>
                </a:solidFill>
                <a:latin typeface="Tahoma" pitchFamily="34" charset="0"/>
                <a:cs typeface="Tahoma" pitchFamily="34" charset="0"/>
              </a:rPr>
              <a:t> Alenia Space, ESA)</a:t>
            </a:r>
          </a:p>
          <a:p>
            <a:pPr marL="0" lvl="1" fontAlgn="auto">
              <a:spcBef>
                <a:spcPct val="20000"/>
              </a:spcBef>
              <a:spcAft>
                <a:spcPts val="0"/>
              </a:spcAft>
              <a:defRPr/>
            </a:pPr>
            <a:r>
              <a:rPr lang="it-IT" sz="1200" dirty="0" err="1" smtClean="0">
                <a:solidFill>
                  <a:srgbClr val="000000"/>
                </a:solidFill>
                <a:latin typeface="Tahoma" pitchFamily="34" charset="0"/>
                <a:cs typeface="Tahoma" pitchFamily="34" charset="0"/>
              </a:rPr>
              <a:t>CANopen</a:t>
            </a:r>
            <a:r>
              <a:rPr lang="it-IT" sz="1200" dirty="0" smtClean="0">
                <a:solidFill>
                  <a:srgbClr val="000000"/>
                </a:solidFill>
                <a:latin typeface="Tahoma" pitchFamily="34" charset="0"/>
                <a:cs typeface="Tahoma" pitchFamily="34" charset="0"/>
              </a:rPr>
              <a:t> </a:t>
            </a:r>
            <a:r>
              <a:rPr lang="it-IT" sz="1200" dirty="0">
                <a:solidFill>
                  <a:srgbClr val="000000"/>
                </a:solidFill>
                <a:latin typeface="Tahoma" pitchFamily="34" charset="0"/>
                <a:cs typeface="Tahoma" pitchFamily="34" charset="0"/>
              </a:rPr>
              <a:t>Controller IP </a:t>
            </a:r>
            <a:r>
              <a:rPr lang="it-IT" sz="1200" dirty="0" smtClean="0">
                <a:solidFill>
                  <a:srgbClr val="000000"/>
                </a:solidFill>
                <a:latin typeface="Tahoma" pitchFamily="34" charset="0"/>
                <a:cs typeface="Tahoma" pitchFamily="34" charset="0"/>
              </a:rPr>
              <a:t>Core</a:t>
            </a:r>
          </a:p>
          <a:p>
            <a:pPr marL="0" lvl="1" fontAlgn="auto">
              <a:spcBef>
                <a:spcPct val="20000"/>
              </a:spcBef>
              <a:spcAft>
                <a:spcPts val="0"/>
              </a:spcAft>
              <a:defRPr/>
            </a:pPr>
            <a:endParaRPr lang="it-IT" sz="1200" dirty="0">
              <a:solidFill>
                <a:srgbClr val="000000"/>
              </a:solidFill>
              <a:latin typeface="Tahoma" pitchFamily="34" charset="0"/>
              <a:cs typeface="Tahoma" pitchFamily="34" charset="0"/>
            </a:endParaRPr>
          </a:p>
          <a:p>
            <a:pPr marL="0" lvl="1" fontAlgn="auto">
              <a:spcBef>
                <a:spcPct val="20000"/>
              </a:spcBef>
              <a:spcAft>
                <a:spcPts val="0"/>
              </a:spcAft>
              <a:defRPr/>
            </a:pPr>
            <a:r>
              <a:rPr lang="en-GB" sz="1400" b="1" dirty="0">
                <a:solidFill>
                  <a:schemeClr val="accent2">
                    <a:lumMod val="75000"/>
                  </a:schemeClr>
                </a:solidFill>
                <a:latin typeface="Tahoma" pitchFamily="34" charset="0"/>
                <a:cs typeface="Tahoma" pitchFamily="34" charset="0"/>
              </a:rPr>
              <a:t>Orion MPCV </a:t>
            </a:r>
            <a:r>
              <a:rPr lang="en-GB" sz="1400" i="1" dirty="0">
                <a:solidFill>
                  <a:schemeClr val="accent2">
                    <a:lumMod val="75000"/>
                  </a:schemeClr>
                </a:solidFill>
                <a:latin typeface="Tahoma" pitchFamily="34" charset="0"/>
                <a:cs typeface="Tahoma" pitchFamily="34" charset="0"/>
              </a:rPr>
              <a:t>(</a:t>
            </a:r>
            <a:r>
              <a:rPr lang="en-GB" sz="1400" i="1" dirty="0" err="1">
                <a:solidFill>
                  <a:schemeClr val="accent2">
                    <a:lumMod val="75000"/>
                  </a:schemeClr>
                </a:solidFill>
                <a:latin typeface="Tahoma" pitchFamily="34" charset="0"/>
                <a:cs typeface="Tahoma" pitchFamily="34" charset="0"/>
              </a:rPr>
              <a:t>Selex</a:t>
            </a:r>
            <a:r>
              <a:rPr lang="en-GB" sz="1400" i="1" dirty="0">
                <a:solidFill>
                  <a:schemeClr val="accent2">
                    <a:lumMod val="75000"/>
                  </a:schemeClr>
                </a:solidFill>
                <a:latin typeface="Tahoma" pitchFamily="34" charset="0"/>
                <a:cs typeface="Tahoma" pitchFamily="34" charset="0"/>
              </a:rPr>
              <a:t> ES, </a:t>
            </a:r>
            <a:r>
              <a:rPr lang="en-GB" sz="1400" i="1" dirty="0" err="1">
                <a:solidFill>
                  <a:schemeClr val="accent2">
                    <a:lumMod val="75000"/>
                  </a:schemeClr>
                </a:solidFill>
                <a:latin typeface="Tahoma" pitchFamily="34" charset="0"/>
                <a:cs typeface="Tahoma" pitchFamily="34" charset="0"/>
              </a:rPr>
              <a:t>Astrium</a:t>
            </a:r>
            <a:r>
              <a:rPr lang="en-GB" sz="1400" i="1" dirty="0">
                <a:solidFill>
                  <a:schemeClr val="accent2">
                    <a:lumMod val="75000"/>
                  </a:schemeClr>
                </a:solidFill>
                <a:latin typeface="Tahoma" pitchFamily="34" charset="0"/>
                <a:cs typeface="Tahoma" pitchFamily="34" charset="0"/>
              </a:rPr>
              <a:t> DE, NASA)</a:t>
            </a:r>
          </a:p>
          <a:p>
            <a:pPr marL="0" lvl="1" fontAlgn="auto">
              <a:spcBef>
                <a:spcPct val="20000"/>
              </a:spcBef>
              <a:spcAft>
                <a:spcPts val="0"/>
              </a:spcAft>
              <a:defRPr/>
            </a:pPr>
            <a:r>
              <a:rPr lang="en-GB" sz="1200" dirty="0">
                <a:solidFill>
                  <a:srgbClr val="000000"/>
                </a:solidFill>
                <a:latin typeface="Tahoma" pitchFamily="34" charset="0"/>
                <a:cs typeface="Tahoma" pitchFamily="34" charset="0"/>
              </a:rPr>
              <a:t>120V/28V DC/DC Converter Module of the Service Module PCDU of NASA Multi Purpose Crew </a:t>
            </a:r>
            <a:r>
              <a:rPr lang="en-GB" sz="1200" dirty="0" smtClean="0">
                <a:solidFill>
                  <a:srgbClr val="000000"/>
                </a:solidFill>
                <a:latin typeface="Tahoma" pitchFamily="34" charset="0"/>
                <a:cs typeface="Tahoma" pitchFamily="34" charset="0"/>
              </a:rPr>
              <a:t>Vehicle</a:t>
            </a: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r>
              <a:rPr lang="en-GB" sz="1400" b="1" dirty="0" smtClean="0">
                <a:solidFill>
                  <a:schemeClr val="accent2">
                    <a:lumMod val="75000"/>
                  </a:schemeClr>
                </a:solidFill>
                <a:latin typeface="Tahoma" pitchFamily="34" charset="0"/>
                <a:cs typeface="Tahoma" pitchFamily="34" charset="0"/>
              </a:rPr>
              <a:t>Solar </a:t>
            </a:r>
            <a:r>
              <a:rPr lang="en-GB" sz="1400" b="1" dirty="0" err="1" smtClean="0">
                <a:solidFill>
                  <a:schemeClr val="accent2">
                    <a:lumMod val="75000"/>
                  </a:schemeClr>
                </a:solidFill>
                <a:latin typeface="Tahoma" pitchFamily="34" charset="0"/>
                <a:cs typeface="Tahoma" pitchFamily="34" charset="0"/>
              </a:rPr>
              <a:t>Orbiter</a:t>
            </a:r>
            <a:r>
              <a:rPr lang="en-GB" sz="1400" b="1" dirty="0" smtClean="0">
                <a:solidFill>
                  <a:schemeClr val="accent2">
                    <a:lumMod val="75000"/>
                  </a:schemeClr>
                </a:solidFill>
                <a:latin typeface="Tahoma" pitchFamily="34" charset="0"/>
                <a:cs typeface="Tahoma" pitchFamily="34" charset="0"/>
              </a:rPr>
              <a:t> STIX </a:t>
            </a:r>
            <a:r>
              <a:rPr lang="en-GB" sz="1400" i="1" dirty="0" smtClean="0">
                <a:solidFill>
                  <a:schemeClr val="accent2">
                    <a:lumMod val="75000"/>
                  </a:schemeClr>
                </a:solidFill>
                <a:latin typeface="Tahoma" pitchFamily="34" charset="0"/>
                <a:cs typeface="Tahoma" pitchFamily="34" charset="0"/>
              </a:rPr>
              <a:t>(ESA)</a:t>
            </a:r>
            <a:endParaRPr lang="en-GB"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a:solidFill>
                  <a:srgbClr val="000000"/>
                </a:solidFill>
                <a:latin typeface="Tahoma" pitchFamily="34" charset="0"/>
                <a:cs typeface="Tahoma" pitchFamily="34" charset="0"/>
              </a:rPr>
              <a:t>High Voltage DC/DC </a:t>
            </a:r>
            <a:r>
              <a:rPr lang="en-GB" sz="1200" dirty="0" smtClean="0">
                <a:solidFill>
                  <a:srgbClr val="000000"/>
                </a:solidFill>
                <a:latin typeface="Tahoma" pitchFamily="34" charset="0"/>
                <a:cs typeface="Tahoma" pitchFamily="34" charset="0"/>
              </a:rPr>
              <a:t>Converter for Spectrometer/Telescope for Imaging X-rays</a:t>
            </a: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r>
              <a:rPr lang="en-GB" sz="1400" b="1" dirty="0">
                <a:solidFill>
                  <a:schemeClr val="accent2">
                    <a:lumMod val="75000"/>
                  </a:schemeClr>
                </a:solidFill>
                <a:latin typeface="Tahoma" pitchFamily="34" charset="0"/>
                <a:cs typeface="Tahoma" pitchFamily="34" charset="0"/>
              </a:rPr>
              <a:t>Solar </a:t>
            </a:r>
            <a:r>
              <a:rPr lang="en-GB" sz="1400" b="1" dirty="0" err="1">
                <a:solidFill>
                  <a:schemeClr val="accent2">
                    <a:lumMod val="75000"/>
                  </a:schemeClr>
                </a:solidFill>
                <a:latin typeface="Tahoma" pitchFamily="34" charset="0"/>
                <a:cs typeface="Tahoma" pitchFamily="34" charset="0"/>
              </a:rPr>
              <a:t>Orbiter</a:t>
            </a:r>
            <a:r>
              <a:rPr lang="en-GB" sz="1400" b="1" dirty="0">
                <a:solidFill>
                  <a:schemeClr val="accent2">
                    <a:lumMod val="75000"/>
                  </a:schemeClr>
                </a:solidFill>
                <a:latin typeface="Tahoma" pitchFamily="34" charset="0"/>
                <a:cs typeface="Tahoma" pitchFamily="34" charset="0"/>
              </a:rPr>
              <a:t> </a:t>
            </a:r>
            <a:r>
              <a:rPr lang="en-GB" sz="1400" b="1" dirty="0" smtClean="0">
                <a:solidFill>
                  <a:schemeClr val="accent2">
                    <a:lumMod val="75000"/>
                  </a:schemeClr>
                </a:solidFill>
                <a:latin typeface="Tahoma" pitchFamily="34" charset="0"/>
                <a:cs typeface="Tahoma" pitchFamily="34" charset="0"/>
              </a:rPr>
              <a:t>METIS </a:t>
            </a:r>
            <a:r>
              <a:rPr lang="en-GB" sz="1400" i="1" dirty="0" smtClean="0">
                <a:solidFill>
                  <a:schemeClr val="accent2">
                    <a:lumMod val="75000"/>
                  </a:schemeClr>
                </a:solidFill>
                <a:latin typeface="Tahoma" pitchFamily="34" charset="0"/>
                <a:cs typeface="Tahoma" pitchFamily="34" charset="0"/>
              </a:rPr>
              <a:t>(OHB, ASI, ESA</a:t>
            </a:r>
            <a:r>
              <a:rPr lang="en-GB" sz="1400" i="1" dirty="0">
                <a:solidFill>
                  <a:schemeClr val="accent2">
                    <a:lumMod val="75000"/>
                  </a:schemeClr>
                </a:solidFill>
                <a:latin typeface="Tahoma" pitchFamily="34" charset="0"/>
                <a:cs typeface="Tahoma" pitchFamily="34" charset="0"/>
              </a:rPr>
              <a:t>)</a:t>
            </a: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Power and Processing Unit for the METIS Coronagraph.</a:t>
            </a: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p:txBody>
      </p:sp>
      <p:pic>
        <p:nvPicPr>
          <p:cNvPr id="3" name="Picture 3"/>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611560" y="934401"/>
            <a:ext cx="1261279" cy="829414"/>
          </a:xfrm>
          <a:prstGeom prst="rect">
            <a:avLst/>
          </a:prstGeom>
          <a:ln>
            <a:noFill/>
          </a:ln>
          <a:effectLst>
            <a:outerShdw blurRad="292100" dist="139700" dir="2700000" algn="tl" rotWithShape="0">
              <a:srgbClr val="333333">
                <a:alpha val="65000"/>
              </a:srgbClr>
            </a:outerShdw>
          </a:effectLst>
          <a:extLst/>
        </p:spPr>
      </p:pic>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11560" y="3789040"/>
            <a:ext cx="1252659" cy="829414"/>
          </a:xfrm>
          <a:prstGeom prst="rect">
            <a:avLst/>
          </a:prstGeom>
          <a:ln>
            <a:noFill/>
          </a:ln>
          <a:effectLst>
            <a:outerShdw blurRad="292100" dist="139700" dir="2700000" algn="tl" rotWithShape="0">
              <a:srgbClr val="333333">
                <a:alpha val="65000"/>
              </a:srgbClr>
            </a:outerShdw>
          </a:effectLst>
          <a:extLst/>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611560" y="1879506"/>
            <a:ext cx="1248632" cy="829414"/>
          </a:xfrm>
          <a:prstGeom prst="rect">
            <a:avLst/>
          </a:prstGeom>
          <a:ln>
            <a:noFill/>
          </a:ln>
          <a:effectLst>
            <a:outerShdw blurRad="292100" dist="139700" dir="2700000" algn="tl" rotWithShape="0">
              <a:srgbClr val="333333">
                <a:alpha val="65000"/>
              </a:srgbClr>
            </a:outerShdw>
          </a:effectLst>
          <a:extLst/>
        </p:spPr>
      </p:pic>
      <p:sp>
        <p:nvSpPr>
          <p:cNvPr id="8"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10" name="Picture 2" descr="C:\Users\tuccio\Desktop\Picture6.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675" r="10522"/>
          <a:stretch/>
        </p:blipFill>
        <p:spPr bwMode="auto">
          <a:xfrm>
            <a:off x="608922" y="4734145"/>
            <a:ext cx="1248632" cy="837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E:\SITAEL\MARKETING\Presentazioni\Immagini\solar_orbiter_satellite.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3655"/>
          <a:stretch/>
        </p:blipFill>
        <p:spPr bwMode="auto">
          <a:xfrm>
            <a:off x="599442" y="5679250"/>
            <a:ext cx="1255297" cy="813539"/>
          </a:xfrm>
          <a:prstGeom prst="rect">
            <a:avLst/>
          </a:prstGeom>
          <a:ln>
            <a:noFill/>
          </a:ln>
          <a:effectLst>
            <a:outerShdw blurRad="292100" dist="139700" dir="2700000" algn="tl" rotWithShape="0">
              <a:srgbClr val="333333">
                <a:alpha val="65000"/>
              </a:srgbClr>
            </a:outerShdw>
          </a:effectLst>
          <a:extLst/>
        </p:spPr>
      </p:pic>
      <p:pic>
        <p:nvPicPr>
          <p:cNvPr id="12" name="Picture 4" descr="PHARAO mounted outside the Columbus module. Credit: ESA"/>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599441" y="2815487"/>
            <a:ext cx="1255297" cy="8385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xmlns="" val="68372620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7DFCA5BC-A100-44AE-A18C-A25D53E08A88}" type="slidenum">
              <a:rPr lang="en-US"/>
              <a:pPr>
                <a:defRPr/>
              </a:pPr>
              <a:t>28</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it-IT" sz="2400" dirty="0" err="1">
                <a:solidFill>
                  <a:schemeClr val="accent1"/>
                </a:solidFill>
                <a:effectLst>
                  <a:outerShdw blurRad="38100" dist="38100" dir="2700000" algn="tl">
                    <a:srgbClr val="000000">
                      <a:alpha val="43137"/>
                    </a:srgbClr>
                  </a:outerShdw>
                </a:effectLst>
                <a:latin typeface="Californian FB" pitchFamily="18" charset="0"/>
              </a:rPr>
              <a:t>Main</a:t>
            </a:r>
            <a:r>
              <a:rPr lang="it-IT" sz="2400" dirty="0">
                <a:solidFill>
                  <a:schemeClr val="accent1"/>
                </a:solidFill>
                <a:effectLst>
                  <a:outerShdw blurRad="38100" dist="38100" dir="2700000" algn="tl">
                    <a:srgbClr val="000000">
                      <a:alpha val="43137"/>
                    </a:srgbClr>
                  </a:outerShdw>
                </a:effectLst>
                <a:latin typeface="Californian FB" pitchFamily="18" charset="0"/>
              </a:rPr>
              <a:t> </a:t>
            </a:r>
            <a:r>
              <a:rPr lang="it-IT" sz="2400" dirty="0" err="1">
                <a:solidFill>
                  <a:schemeClr val="accent1"/>
                </a:solidFill>
                <a:effectLst>
                  <a:outerShdw blurRad="38100" dist="38100" dir="2700000" algn="tl">
                    <a:srgbClr val="000000">
                      <a:alpha val="43137"/>
                    </a:srgbClr>
                  </a:outerShdw>
                </a:effectLst>
                <a:latin typeface="Californian FB" pitchFamily="18" charset="0"/>
              </a:rPr>
              <a:t>I</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nvolvements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on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Scientific</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Programmes</a:t>
            </a:r>
            <a:r>
              <a:rPr lang="it-IT" sz="2400" dirty="0" smtClean="0">
                <a:solidFill>
                  <a:schemeClr val="accent1"/>
                </a:solidFill>
                <a:effectLst>
                  <a:outerShdw blurRad="38100" dist="38100" dir="2700000" algn="tl">
                    <a:srgbClr val="000000">
                      <a:alpha val="43137"/>
                    </a:srgbClr>
                  </a:outerShdw>
                </a:effectLst>
                <a:latin typeface="Californian FB" pitchFamily="18" charset="0"/>
              </a:rPr>
              <a:t> - </a:t>
            </a:r>
            <a:r>
              <a:rPr lang="it-IT" sz="2400" i="1" dirty="0" err="1" smtClean="0">
                <a:solidFill>
                  <a:schemeClr val="accent1"/>
                </a:solidFill>
                <a:effectLst>
                  <a:outerShdw blurRad="38100" dist="38100" dir="2700000" algn="tl">
                    <a:srgbClr val="000000">
                      <a:alpha val="43137"/>
                    </a:srgbClr>
                  </a:outerShdw>
                </a:effectLst>
                <a:latin typeface="Californian FB" pitchFamily="18" charset="0"/>
              </a:rPr>
              <a:t>completed</a:t>
            </a:r>
            <a:endParaRPr lang="it-IT" sz="2400" i="1"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7" name="Rectangle 26"/>
          <p:cNvSpPr>
            <a:spLocks noChangeArrowheads="1"/>
          </p:cNvSpPr>
          <p:nvPr/>
        </p:nvSpPr>
        <p:spPr bwMode="auto">
          <a:xfrm>
            <a:off x="2321750" y="1124746"/>
            <a:ext cx="5850650" cy="5148572"/>
          </a:xfrm>
          <a:prstGeom prst="rect">
            <a:avLst/>
          </a:prstGeom>
          <a:noFill/>
          <a:ln>
            <a:noFill/>
          </a:ln>
          <a:extLst/>
        </p:spPr>
        <p:txBody>
          <a:bodyPr/>
          <a:lstStyle/>
          <a:p>
            <a:pPr marL="0" lvl="1" fontAlgn="auto">
              <a:spcBef>
                <a:spcPct val="20000"/>
              </a:spcBef>
              <a:spcAft>
                <a:spcPts val="0"/>
              </a:spcAft>
              <a:defRPr/>
            </a:pPr>
            <a:r>
              <a:rPr lang="it-IT" sz="1400" b="1" dirty="0" err="1" smtClean="0">
                <a:solidFill>
                  <a:schemeClr val="accent2">
                    <a:lumMod val="75000"/>
                  </a:schemeClr>
                </a:solidFill>
                <a:latin typeface="Tahoma" pitchFamily="34" charset="0"/>
                <a:cs typeface="Tahoma" pitchFamily="34" charset="0"/>
              </a:rPr>
              <a:t>INTEGRAL</a:t>
            </a:r>
            <a:r>
              <a:rPr lang="it-IT" sz="1400" b="1" dirty="0" smtClean="0">
                <a:solidFill>
                  <a:schemeClr val="accent2">
                    <a:lumMod val="75000"/>
                  </a:schemeClr>
                </a:solidFill>
                <a:latin typeface="Tahoma" pitchFamily="34" charset="0"/>
                <a:cs typeface="Tahoma" pitchFamily="34" charset="0"/>
              </a:rPr>
              <a:t> </a:t>
            </a:r>
            <a:r>
              <a:rPr lang="en-GB" sz="1400" i="1" dirty="0">
                <a:solidFill>
                  <a:schemeClr val="accent2">
                    <a:lumMod val="75000"/>
                  </a:schemeClr>
                </a:solidFill>
                <a:latin typeface="Tahoma" pitchFamily="34" charset="0"/>
                <a:cs typeface="Tahoma" pitchFamily="34" charset="0"/>
              </a:rPr>
              <a:t>(IAS, </a:t>
            </a:r>
            <a:r>
              <a:rPr lang="en-GB" sz="1400" i="1" dirty="0" smtClean="0">
                <a:solidFill>
                  <a:schemeClr val="accent2">
                    <a:lumMod val="75000"/>
                  </a:schemeClr>
                </a:solidFill>
                <a:latin typeface="Tahoma" pitchFamily="34" charset="0"/>
                <a:cs typeface="Tahoma" pitchFamily="34" charset="0"/>
              </a:rPr>
              <a:t>ESA)</a:t>
            </a:r>
            <a:endParaRPr lang="it-IT"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HV </a:t>
            </a:r>
            <a:r>
              <a:rPr lang="en-GB" sz="1200" dirty="0">
                <a:solidFill>
                  <a:srgbClr val="000000"/>
                </a:solidFill>
                <a:latin typeface="Tahoma" pitchFamily="34" charset="0"/>
                <a:cs typeface="Tahoma" pitchFamily="34" charset="0"/>
              </a:rPr>
              <a:t>Power supply systems for </a:t>
            </a:r>
            <a:r>
              <a:rPr lang="en-GB" sz="1200" dirty="0" err="1">
                <a:solidFill>
                  <a:srgbClr val="000000"/>
                </a:solidFill>
                <a:latin typeface="Tahoma" pitchFamily="34" charset="0"/>
                <a:cs typeface="Tahoma" pitchFamily="34" charset="0"/>
              </a:rPr>
              <a:t>Microstrip</a:t>
            </a:r>
            <a:r>
              <a:rPr lang="en-GB" sz="1200" dirty="0">
                <a:solidFill>
                  <a:srgbClr val="000000"/>
                </a:solidFill>
                <a:latin typeface="Tahoma" pitchFamily="34" charset="0"/>
                <a:cs typeface="Tahoma" pitchFamily="34" charset="0"/>
              </a:rPr>
              <a:t> Gas </a:t>
            </a:r>
            <a:r>
              <a:rPr lang="en-GB" sz="1200" dirty="0" smtClean="0">
                <a:solidFill>
                  <a:srgbClr val="000000"/>
                </a:solidFill>
                <a:latin typeface="Tahoma" pitchFamily="34" charset="0"/>
                <a:cs typeface="Tahoma" pitchFamily="34" charset="0"/>
              </a:rPr>
              <a:t>Chambers</a:t>
            </a: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endParaRPr lang="en-GB" sz="1200" dirty="0" smtClean="0">
              <a:solidFill>
                <a:srgbClr val="000000"/>
              </a:solidFill>
              <a:latin typeface="Tahoma" pitchFamily="34" charset="0"/>
              <a:cs typeface="Tahoma" pitchFamily="34" charset="0"/>
            </a:endParaRPr>
          </a:p>
          <a:p>
            <a:pPr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MSL/CURIOSITY </a:t>
            </a:r>
            <a:r>
              <a:rPr lang="it-IT" sz="1400" i="1" dirty="0">
                <a:solidFill>
                  <a:schemeClr val="accent2">
                    <a:lumMod val="75000"/>
                  </a:schemeClr>
                </a:solidFill>
                <a:latin typeface="Tahoma" pitchFamily="34" charset="0"/>
                <a:cs typeface="Tahoma" pitchFamily="34" charset="0"/>
              </a:rPr>
              <a:t>(NASA, EADS </a:t>
            </a:r>
            <a:r>
              <a:rPr lang="it-IT" sz="1400" i="1" dirty="0" err="1" smtClean="0">
                <a:solidFill>
                  <a:schemeClr val="accent2">
                    <a:lumMod val="75000"/>
                  </a:schemeClr>
                </a:solidFill>
                <a:latin typeface="Tahoma" pitchFamily="34" charset="0"/>
                <a:cs typeface="Tahoma" pitchFamily="34" charset="0"/>
              </a:rPr>
              <a:t>Astrium</a:t>
            </a:r>
            <a:r>
              <a:rPr lang="it-IT" sz="1400" i="1" dirty="0" smtClean="0">
                <a:solidFill>
                  <a:schemeClr val="accent2">
                    <a:lumMod val="75000"/>
                  </a:schemeClr>
                </a:solidFill>
                <a:latin typeface="Tahoma" pitchFamily="34" charset="0"/>
                <a:cs typeface="Tahoma" pitchFamily="34" charset="0"/>
              </a:rPr>
              <a:t>)</a:t>
            </a:r>
          </a:p>
          <a:p>
            <a:pPr fontAlgn="auto">
              <a:spcBef>
                <a:spcPct val="20000"/>
              </a:spcBef>
              <a:spcAft>
                <a:spcPts val="0"/>
              </a:spcAft>
              <a:defRPr/>
            </a:pPr>
            <a:r>
              <a:rPr lang="it-IT" sz="1200" dirty="0" smtClean="0">
                <a:solidFill>
                  <a:srgbClr val="000000"/>
                </a:solidFill>
                <a:latin typeface="Tahoma" pitchFamily="34" charset="0"/>
                <a:cs typeface="Tahoma" pitchFamily="34" charset="0"/>
              </a:rPr>
              <a:t>Rover </a:t>
            </a:r>
            <a:r>
              <a:rPr lang="it-IT" sz="1200" dirty="0" err="1">
                <a:solidFill>
                  <a:srgbClr val="000000"/>
                </a:solidFill>
                <a:latin typeface="Tahoma" pitchFamily="34" charset="0"/>
                <a:cs typeface="Tahoma" pitchFamily="34" charset="0"/>
              </a:rPr>
              <a:t>Environmental</a:t>
            </a:r>
            <a:r>
              <a:rPr lang="it-IT" sz="1200" dirty="0">
                <a:solidFill>
                  <a:srgbClr val="000000"/>
                </a:solidFill>
                <a:latin typeface="Tahoma" pitchFamily="34" charset="0"/>
                <a:cs typeface="Tahoma" pitchFamily="34" charset="0"/>
              </a:rPr>
              <a:t> </a:t>
            </a:r>
            <a:r>
              <a:rPr lang="it-IT" sz="1200" dirty="0" err="1">
                <a:solidFill>
                  <a:srgbClr val="000000"/>
                </a:solidFill>
                <a:latin typeface="Tahoma" pitchFamily="34" charset="0"/>
                <a:cs typeface="Tahoma" pitchFamily="34" charset="0"/>
              </a:rPr>
              <a:t>Monitoring</a:t>
            </a:r>
            <a:r>
              <a:rPr lang="it-IT" sz="1200" dirty="0">
                <a:solidFill>
                  <a:srgbClr val="000000"/>
                </a:solidFill>
                <a:latin typeface="Tahoma" pitchFamily="34" charset="0"/>
                <a:cs typeface="Tahoma" pitchFamily="34" charset="0"/>
              </a:rPr>
              <a:t> System </a:t>
            </a:r>
            <a:r>
              <a:rPr lang="it-IT" sz="1200" dirty="0" smtClean="0">
                <a:solidFill>
                  <a:srgbClr val="000000"/>
                </a:solidFill>
                <a:latin typeface="Tahoma" pitchFamily="34" charset="0"/>
                <a:cs typeface="Tahoma" pitchFamily="34" charset="0"/>
              </a:rPr>
              <a:t>ASIC</a:t>
            </a: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PAMELA </a:t>
            </a:r>
            <a:r>
              <a:rPr lang="en-GB" sz="1400" i="1" dirty="0">
                <a:solidFill>
                  <a:schemeClr val="accent2">
                    <a:lumMod val="75000"/>
                  </a:schemeClr>
                </a:solidFill>
                <a:latin typeface="Tahoma" pitchFamily="34" charset="0"/>
                <a:cs typeface="Tahoma" pitchFamily="34" charset="0"/>
              </a:rPr>
              <a:t>(ASI, INFN, </a:t>
            </a:r>
            <a:r>
              <a:rPr lang="en-GB" sz="1400" i="1" dirty="0" smtClean="0">
                <a:solidFill>
                  <a:schemeClr val="accent2">
                    <a:lumMod val="75000"/>
                  </a:schemeClr>
                </a:solidFill>
                <a:latin typeface="Tahoma" pitchFamily="34" charset="0"/>
                <a:cs typeface="Tahoma" pitchFamily="34" charset="0"/>
              </a:rPr>
              <a:t>CNR)</a:t>
            </a:r>
            <a:endParaRPr lang="it-IT"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Sensors </a:t>
            </a:r>
            <a:r>
              <a:rPr lang="en-GB" sz="1200" dirty="0">
                <a:solidFill>
                  <a:srgbClr val="000000"/>
                </a:solidFill>
                <a:latin typeface="Tahoma" pitchFamily="34" charset="0"/>
                <a:cs typeface="Tahoma" pitchFamily="34" charset="0"/>
              </a:rPr>
              <a:t>and Electronics Integration for all </a:t>
            </a:r>
            <a:r>
              <a:rPr lang="en-GB" sz="1200" dirty="0" smtClean="0">
                <a:solidFill>
                  <a:srgbClr val="000000"/>
                </a:solidFill>
                <a:latin typeface="Tahoma" pitchFamily="34" charset="0"/>
                <a:cs typeface="Tahoma" pitchFamily="34" charset="0"/>
              </a:rPr>
              <a:t>Instruments</a:t>
            </a:r>
          </a:p>
          <a:p>
            <a:pPr marL="0" lvl="1" fontAlgn="auto">
              <a:spcBef>
                <a:spcPct val="20000"/>
              </a:spcBef>
              <a:spcAft>
                <a:spcPts val="0"/>
              </a:spcAft>
              <a:defRPr/>
            </a:pPr>
            <a:endParaRPr lang="en-GB" sz="1200" dirty="0" smtClean="0">
              <a:solidFill>
                <a:srgbClr val="000000"/>
              </a:solidFill>
              <a:latin typeface="Tahoma" pitchFamily="34" charset="0"/>
              <a:cs typeface="Tahoma" pitchFamily="34" charset="0"/>
            </a:endParaRPr>
          </a:p>
          <a:p>
            <a:pPr fontAlgn="auto">
              <a:spcBef>
                <a:spcPct val="20000"/>
              </a:spcBef>
              <a:spcAft>
                <a:spcPts val="0"/>
              </a:spcAft>
              <a:defRPr/>
            </a:pPr>
            <a:endParaRPr lang="it-IT" sz="1200" b="1" dirty="0" smtClean="0">
              <a:solidFill>
                <a:srgbClr val="406EA6"/>
              </a:solidFill>
              <a:latin typeface="Tahoma" pitchFamily="34" charset="0"/>
              <a:cs typeface="Tahoma" pitchFamily="34" charset="0"/>
            </a:endParaRPr>
          </a:p>
          <a:p>
            <a:pPr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AMS-01/AMS-02 </a:t>
            </a:r>
            <a:r>
              <a:rPr lang="en-GB" sz="1400" i="1" dirty="0">
                <a:solidFill>
                  <a:schemeClr val="accent2">
                    <a:lumMod val="75000"/>
                  </a:schemeClr>
                </a:solidFill>
                <a:latin typeface="Tahoma" pitchFamily="34" charset="0"/>
                <a:cs typeface="Tahoma" pitchFamily="34" charset="0"/>
              </a:rPr>
              <a:t>(NASA, ASI, MIT, </a:t>
            </a:r>
            <a:r>
              <a:rPr lang="en-GB" sz="1400" i="1" dirty="0" smtClean="0">
                <a:solidFill>
                  <a:schemeClr val="accent2">
                    <a:lumMod val="75000"/>
                  </a:schemeClr>
                </a:solidFill>
                <a:latin typeface="Tahoma" pitchFamily="34" charset="0"/>
                <a:cs typeface="Tahoma" pitchFamily="34" charset="0"/>
              </a:rPr>
              <a:t>INFN)</a:t>
            </a:r>
          </a:p>
          <a:p>
            <a:pPr fontAlgn="auto">
              <a:spcBef>
                <a:spcPct val="20000"/>
              </a:spcBef>
              <a:spcAft>
                <a:spcPts val="0"/>
              </a:spcAft>
              <a:defRPr/>
            </a:pPr>
            <a:r>
              <a:rPr lang="en-GB" sz="1200" dirty="0" smtClean="0">
                <a:solidFill>
                  <a:srgbClr val="000000"/>
                </a:solidFill>
                <a:latin typeface="Tahoma" pitchFamily="34" charset="0"/>
                <a:cs typeface="Tahoma" pitchFamily="34" charset="0"/>
              </a:rPr>
              <a:t>Sensors </a:t>
            </a:r>
            <a:r>
              <a:rPr lang="en-GB" sz="1200" dirty="0">
                <a:solidFill>
                  <a:srgbClr val="000000"/>
                </a:solidFill>
                <a:latin typeface="Tahoma" pitchFamily="34" charset="0"/>
                <a:cs typeface="Tahoma" pitchFamily="34" charset="0"/>
              </a:rPr>
              <a:t>and Electronics Integration for all </a:t>
            </a:r>
            <a:r>
              <a:rPr lang="en-GB" sz="1200" dirty="0" smtClean="0">
                <a:solidFill>
                  <a:srgbClr val="000000"/>
                </a:solidFill>
                <a:latin typeface="Tahoma" pitchFamily="34" charset="0"/>
                <a:cs typeface="Tahoma" pitchFamily="34" charset="0"/>
              </a:rPr>
              <a:t>Instruments</a:t>
            </a:r>
          </a:p>
          <a:p>
            <a:pPr fontAlgn="auto">
              <a:spcBef>
                <a:spcPct val="20000"/>
              </a:spcBef>
              <a:spcAft>
                <a:spcPts val="0"/>
              </a:spcAft>
              <a:defRPr/>
            </a:pPr>
            <a:endParaRPr lang="en-GB" sz="1200" dirty="0" smtClean="0">
              <a:solidFill>
                <a:srgbClr val="000000"/>
              </a:solidFill>
              <a:latin typeface="Tahoma" pitchFamily="34" charset="0"/>
              <a:cs typeface="Tahoma" pitchFamily="34" charset="0"/>
            </a:endParaRPr>
          </a:p>
          <a:p>
            <a:pPr fontAlgn="auto">
              <a:spcBef>
                <a:spcPct val="20000"/>
              </a:spcBef>
              <a:spcAft>
                <a:spcPts val="0"/>
              </a:spcAft>
              <a:defRPr/>
            </a:pPr>
            <a:endParaRPr lang="en-GB" sz="1200" dirty="0" smtClean="0">
              <a:solidFill>
                <a:srgbClr val="000000"/>
              </a:solidFill>
              <a:latin typeface="Tahoma" pitchFamily="34" charset="0"/>
              <a:cs typeface="Tahoma" pitchFamily="34" charset="0"/>
            </a:endParaRPr>
          </a:p>
          <a:p>
            <a:pPr marL="0" lvl="1"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GAIA </a:t>
            </a:r>
            <a:r>
              <a:rPr lang="en-GB" sz="1400" i="1" dirty="0">
                <a:solidFill>
                  <a:schemeClr val="accent2">
                    <a:lumMod val="75000"/>
                  </a:schemeClr>
                </a:solidFill>
                <a:latin typeface="Tahoma" pitchFamily="34" charset="0"/>
                <a:cs typeface="Tahoma" pitchFamily="34" charset="0"/>
              </a:rPr>
              <a:t>(</a:t>
            </a:r>
            <a:r>
              <a:rPr lang="en-GB" sz="1400" i="1" dirty="0" err="1">
                <a:solidFill>
                  <a:schemeClr val="accent2">
                    <a:lumMod val="75000"/>
                  </a:schemeClr>
                </a:solidFill>
                <a:latin typeface="Tahoma" pitchFamily="34" charset="0"/>
                <a:cs typeface="Tahoma" pitchFamily="34" charset="0"/>
              </a:rPr>
              <a:t>Syderal</a:t>
            </a:r>
            <a:r>
              <a:rPr lang="en-GB" sz="1400" i="1" dirty="0">
                <a:solidFill>
                  <a:schemeClr val="accent2">
                    <a:lumMod val="75000"/>
                  </a:schemeClr>
                </a:solidFill>
                <a:latin typeface="Tahoma" pitchFamily="34" charset="0"/>
                <a:cs typeface="Tahoma" pitchFamily="34" charset="0"/>
              </a:rPr>
              <a:t>, </a:t>
            </a:r>
            <a:r>
              <a:rPr lang="en-GB" sz="1400" i="1" dirty="0" smtClean="0">
                <a:solidFill>
                  <a:schemeClr val="accent2">
                    <a:lumMod val="75000"/>
                  </a:schemeClr>
                </a:solidFill>
                <a:latin typeface="Tahoma" pitchFamily="34" charset="0"/>
                <a:cs typeface="Tahoma" pitchFamily="34" charset="0"/>
              </a:rPr>
              <a:t>ESA)</a:t>
            </a: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Power Supply Boards for Payload Data Handling Unit (PDHU)</a:t>
            </a:r>
          </a:p>
          <a:p>
            <a:pPr marL="0" lvl="1" fontAlgn="auto">
              <a:spcBef>
                <a:spcPct val="20000"/>
              </a:spcBef>
              <a:spcAft>
                <a:spcPts val="0"/>
              </a:spcAft>
              <a:defRPr/>
            </a:pPr>
            <a:endParaRPr lang="en-GB" sz="1200" dirty="0">
              <a:solidFill>
                <a:srgbClr val="000000"/>
              </a:solidFill>
              <a:latin typeface="Tahoma" pitchFamily="34" charset="0"/>
              <a:cs typeface="Tahoma" pitchFamily="34" charset="0"/>
            </a:endParaRPr>
          </a:p>
          <a:p>
            <a:pPr marL="0" lvl="1" fontAlgn="auto">
              <a:spcBef>
                <a:spcPct val="20000"/>
              </a:spcBef>
              <a:spcAft>
                <a:spcPts val="0"/>
              </a:spcAft>
              <a:defRPr/>
            </a:pPr>
            <a:endParaRPr lang="en-GB" sz="1200" dirty="0" smtClean="0">
              <a:solidFill>
                <a:srgbClr val="000000"/>
              </a:solidFill>
              <a:latin typeface="Tahoma" pitchFamily="34" charset="0"/>
              <a:cs typeface="Tahoma" pitchFamily="34" charset="0"/>
            </a:endParaRPr>
          </a:p>
          <a:p>
            <a:pPr marL="0" lvl="1" fontAlgn="auto">
              <a:spcBef>
                <a:spcPct val="20000"/>
              </a:spcBef>
              <a:spcAft>
                <a:spcPts val="0"/>
              </a:spcAft>
              <a:defRPr/>
            </a:pPr>
            <a:r>
              <a:rPr lang="it-IT" sz="1400" b="1" dirty="0" smtClean="0">
                <a:solidFill>
                  <a:schemeClr val="accent2">
                    <a:lumMod val="75000"/>
                  </a:schemeClr>
                </a:solidFill>
                <a:latin typeface="Tahoma" pitchFamily="34" charset="0"/>
                <a:cs typeface="Tahoma" pitchFamily="34" charset="0"/>
              </a:rPr>
              <a:t>ATV </a:t>
            </a:r>
            <a:r>
              <a:rPr lang="en-GB" sz="1400" i="1" dirty="0" smtClean="0">
                <a:solidFill>
                  <a:schemeClr val="accent2">
                    <a:lumMod val="75000"/>
                  </a:schemeClr>
                </a:solidFill>
                <a:latin typeface="Tahoma" pitchFamily="34" charset="0"/>
                <a:cs typeface="Tahoma" pitchFamily="34" charset="0"/>
              </a:rPr>
              <a:t>(RSC-</a:t>
            </a:r>
            <a:r>
              <a:rPr lang="en-GB" sz="1400" i="1" dirty="0" err="1" smtClean="0">
                <a:solidFill>
                  <a:schemeClr val="accent2">
                    <a:lumMod val="75000"/>
                  </a:schemeClr>
                </a:solidFill>
                <a:latin typeface="Tahoma" pitchFamily="34" charset="0"/>
                <a:cs typeface="Tahoma" pitchFamily="34" charset="0"/>
              </a:rPr>
              <a:t>Energia</a:t>
            </a:r>
            <a:r>
              <a:rPr lang="en-GB" sz="1400" i="1" dirty="0" smtClean="0">
                <a:solidFill>
                  <a:schemeClr val="accent2">
                    <a:lumMod val="75000"/>
                  </a:schemeClr>
                </a:solidFill>
                <a:latin typeface="Tahoma" pitchFamily="34" charset="0"/>
                <a:cs typeface="Tahoma" pitchFamily="34" charset="0"/>
              </a:rPr>
              <a:t>)</a:t>
            </a:r>
            <a:endParaRPr lang="en-GB" sz="1400" i="1" dirty="0">
              <a:solidFill>
                <a:schemeClr val="accent2">
                  <a:lumMod val="75000"/>
                </a:schemeClr>
              </a:solidFill>
              <a:latin typeface="Tahoma" pitchFamily="34" charset="0"/>
              <a:cs typeface="Tahoma" pitchFamily="34" charset="0"/>
            </a:endParaRPr>
          </a:p>
          <a:p>
            <a:pPr marL="0" lvl="1" fontAlgn="auto">
              <a:spcBef>
                <a:spcPct val="20000"/>
              </a:spcBef>
              <a:spcAft>
                <a:spcPts val="0"/>
              </a:spcAft>
              <a:defRPr/>
            </a:pPr>
            <a:r>
              <a:rPr lang="en-GB" sz="1200" dirty="0" smtClean="0">
                <a:solidFill>
                  <a:srgbClr val="000000"/>
                </a:solidFill>
                <a:latin typeface="Tahoma" pitchFamily="34" charset="0"/>
                <a:cs typeface="Tahoma" pitchFamily="34" charset="0"/>
              </a:rPr>
              <a:t>CASA-2 </a:t>
            </a:r>
            <a:r>
              <a:rPr lang="en-GB" sz="1200" dirty="0" err="1" smtClean="0">
                <a:solidFill>
                  <a:srgbClr val="000000"/>
                </a:solidFill>
                <a:latin typeface="Tahoma" pitchFamily="34" charset="0"/>
                <a:cs typeface="Tahoma" pitchFamily="34" charset="0"/>
              </a:rPr>
              <a:t>CANbus</a:t>
            </a:r>
            <a:r>
              <a:rPr lang="en-GB" sz="1200" dirty="0" smtClean="0">
                <a:solidFill>
                  <a:srgbClr val="000000"/>
                </a:solidFill>
                <a:latin typeface="Tahoma" pitchFamily="34" charset="0"/>
                <a:cs typeface="Tahoma" pitchFamily="34" charset="0"/>
              </a:rPr>
              <a:t> 2.0 Controller ASIC</a:t>
            </a:r>
            <a:endParaRPr lang="it-IT" sz="1200" dirty="0">
              <a:solidFill>
                <a:srgbClr val="406EA6"/>
              </a:solidFill>
              <a:latin typeface="Tahoma" pitchFamily="34" charset="0"/>
              <a:cs typeface="Tahoma" pitchFamily="34" charset="0"/>
            </a:endParaRPr>
          </a:p>
        </p:txBody>
      </p:sp>
      <p:pic>
        <p:nvPicPr>
          <p:cNvPr id="1030" name="Picture 6"/>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611560" y="979406"/>
            <a:ext cx="1263239" cy="829414"/>
          </a:xfrm>
          <a:prstGeom prst="rect">
            <a:avLst/>
          </a:prstGeom>
          <a:ln>
            <a:noFill/>
          </a:ln>
          <a:effectLst>
            <a:outerShdw blurRad="292100" dist="139700" dir="2700000" algn="tl" rotWithShape="0">
              <a:srgbClr val="333333">
                <a:alpha val="65000"/>
              </a:srgbClr>
            </a:outerShdw>
          </a:effectLst>
          <a:extLst/>
        </p:spPr>
      </p:pic>
      <p:pic>
        <p:nvPicPr>
          <p:cNvPr id="2050" name="Picture 2" descr="D:\Aurelia Microelettronica\BUSINESS MANAGEMENT\SITAEL\PRESS\REMS\NASA_Curiosity.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16286" y="1902331"/>
            <a:ext cx="1263239" cy="829414"/>
          </a:xfrm>
          <a:prstGeom prst="rect">
            <a:avLst/>
          </a:prstGeom>
          <a:ln>
            <a:noFill/>
          </a:ln>
          <a:effectLst>
            <a:outerShdw blurRad="292100" dist="139700" dir="2700000" algn="tl" rotWithShape="0">
              <a:srgbClr val="333333">
                <a:alpha val="65000"/>
              </a:srgbClr>
            </a:outerShdw>
          </a:effectLst>
          <a:extLst/>
        </p:spPr>
      </p:pic>
      <p:pic>
        <p:nvPicPr>
          <p:cNvPr id="15" name="Picture 9"/>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611560" y="2816934"/>
            <a:ext cx="1263237" cy="828092"/>
          </a:xfrm>
          <a:prstGeom prst="rect">
            <a:avLst/>
          </a:prstGeom>
          <a:ln>
            <a:noFill/>
          </a:ln>
          <a:effectLst>
            <a:outerShdw blurRad="292100" dist="139700" dir="2700000" algn="tl" rotWithShape="0">
              <a:srgbClr val="333333">
                <a:alpha val="65000"/>
              </a:srgbClr>
            </a:outerShdw>
          </a:effectLst>
          <a:extLst/>
        </p:spPr>
      </p:pic>
      <p:pic>
        <p:nvPicPr>
          <p:cNvPr id="9" name="Immagine 8"/>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622468" y="3753038"/>
            <a:ext cx="1266530" cy="828091"/>
          </a:xfrm>
          <a:prstGeom prst="rect">
            <a:avLst/>
          </a:prstGeom>
          <a:ln>
            <a:noFill/>
          </a:ln>
          <a:effectLst>
            <a:outerShdw blurRad="292100" dist="139700" dir="2700000" algn="tl" rotWithShape="0">
              <a:srgbClr val="333333">
                <a:alpha val="65000"/>
              </a:srgbClr>
            </a:outerShdw>
          </a:effectLst>
        </p:spPr>
      </p:pic>
      <p:pic>
        <p:nvPicPr>
          <p:cNvPr id="10" name="Picture 4"/>
          <p:cNvPicPr>
            <a:picLocks noChangeAspect="1" noChangeArrowheads="1"/>
          </p:cNvPicPr>
          <p:nvPr/>
        </p:nvPicPr>
        <p:blipFill rotWithShape="1">
          <a:blip r:embed="rId7" cstate="screen">
            <a:extLst>
              <a:ext uri="{28A0092B-C50C-407E-A947-70E740481C1C}">
                <a14:useLocalDpi xmlns:a14="http://schemas.microsoft.com/office/drawing/2010/main" xmlns=""/>
              </a:ext>
            </a:extLst>
          </a:blip>
          <a:srcRect/>
          <a:stretch/>
        </p:blipFill>
        <p:spPr bwMode="auto">
          <a:xfrm>
            <a:off x="611560" y="4689142"/>
            <a:ext cx="1266526" cy="828090"/>
          </a:xfrm>
          <a:prstGeom prst="rect">
            <a:avLst/>
          </a:prstGeom>
          <a:ln>
            <a:noFill/>
          </a:ln>
          <a:effectLst>
            <a:outerShdw blurRad="292100" dist="139700" dir="2700000" algn="tl" rotWithShape="0">
              <a:srgbClr val="333333">
                <a:alpha val="65000"/>
              </a:srgbClr>
            </a:outerShdw>
          </a:effectLst>
          <a:extLst/>
        </p:spPr>
      </p:pic>
      <p:pic>
        <p:nvPicPr>
          <p:cNvPr id="64514" name="Picture 2"/>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624113" y="5625246"/>
            <a:ext cx="1263239" cy="828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extLst>
      <p:ext uri="{BB962C8B-B14F-4D97-AF65-F5344CB8AC3E}">
        <p14:creationId xmlns:p14="http://schemas.microsoft.com/office/powerpoint/2010/main" xmlns="" val="282127276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3"/>
          <p:cNvSpPr>
            <a:spLocks noGrp="1"/>
          </p:cNvSpPr>
          <p:nvPr>
            <p:ph type="title"/>
          </p:nvPr>
        </p:nvSpPr>
        <p:spPr>
          <a:xfrm>
            <a:off x="251520" y="272533"/>
            <a:ext cx="8229600" cy="411162"/>
          </a:xfrm>
        </p:spPr>
        <p:txBody>
          <a:bodyPr rtlCol="0">
            <a:noAutofit/>
          </a:bodyPr>
          <a:lstStyle/>
          <a:p>
            <a:pPr eaLnBrk="1" fontAlgn="auto" hangingPunct="1">
              <a:spcAft>
                <a:spcPts val="0"/>
              </a:spcAft>
              <a:defRPr/>
            </a:pPr>
            <a:r>
              <a:rPr lang="en-GB" sz="2400" dirty="0" smtClean="0">
                <a:solidFill>
                  <a:schemeClr val="accent1"/>
                </a:solidFill>
                <a:effectLst>
                  <a:outerShdw blurRad="38100" dist="38100" dir="2700000" algn="tl">
                    <a:srgbClr val="000000">
                      <a:alpha val="43137"/>
                    </a:srgbClr>
                  </a:outerShdw>
                </a:effectLst>
                <a:latin typeface="Californian FB" pitchFamily="18" charset="0"/>
              </a:rPr>
              <a:t>Main Aerospace Customers</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23" name="Slide Number Placeholder 4"/>
          <p:cNvSpPr>
            <a:spLocks noGrp="1"/>
          </p:cNvSpPr>
          <p:nvPr>
            <p:ph type="sldNum" sz="quarter" idx="11"/>
          </p:nvPr>
        </p:nvSpPr>
        <p:spPr>
          <a:xfrm>
            <a:off x="152400" y="6350000"/>
            <a:ext cx="533400" cy="365125"/>
          </a:xfrm>
        </p:spPr>
        <p:txBody>
          <a:bodyPr/>
          <a:lstStyle/>
          <a:p>
            <a:pPr>
              <a:defRPr/>
            </a:pPr>
            <a:fld id="{ECD93843-FD17-4D83-82A2-71CB60CC442A}" type="slidenum">
              <a:rPr lang="en-US"/>
              <a:pPr>
                <a:defRPr/>
              </a:pPr>
              <a:t>29</a:t>
            </a:fld>
            <a:endParaRPr lang="en-US" dirty="0"/>
          </a:p>
        </p:txBody>
      </p:sp>
      <p:pic>
        <p:nvPicPr>
          <p:cNvPr id="66561" name="Picture 1" descr="http://www.sitael.com/wp-content/uploads/2012/07/logo_esa.pn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701570" y="1412776"/>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2" name="Picture 2" descr="http://www.sitael.com/wp-content/uploads/2012/07/logo_nasa.pn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251206" y="1413407"/>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3" name="Picture 3" descr="http://www.sitael.com/wp-content/uploads/2012/07/logo_jaxa.pn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3819158" y="1413407"/>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4" name="Picture 4" descr="http://www.sitael.com/wp-content/uploads/2012/07/logo_cnes.pn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5387110" y="1413407"/>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5" name="Picture 5" descr="http://www.sitael.com/wp-content/uploads/2012/07/logo_asi.pn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7001178" y="1413407"/>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6" name="Picture 6" descr="http://www.sitael.com/wp-content/uploads/2012/07/logo_thales-alenia-space.pn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701570" y="2915763"/>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7" name="Picture 7" descr="http://www.sitael.com/wp-content/uploads/2012/07/logo_astrium.png"/>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2251206" y="2914485"/>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8" name="Picture 8" descr="http://www.sitael.com/wp-content/uploads/2012/07/logo_ohb-cgs.png"/>
          <p:cNvPicPr>
            <a:picLocks noChangeAspect="1" noChangeArrowheads="1"/>
          </p:cNvPicPr>
          <p:nvPr/>
        </p:nvPicPr>
        <p:blipFill>
          <a:blip r:embed="rId10" cstate="print">
            <a:extLst>
              <a:ext uri="{28A0092B-C50C-407E-A947-70E740481C1C}">
                <a14:useLocalDpi xmlns:a14="http://schemas.microsoft.com/office/drawing/2010/main" xmlns=""/>
              </a:ext>
            </a:extLst>
          </a:blip>
          <a:srcRect/>
          <a:stretch>
            <a:fillRect/>
          </a:stretch>
        </p:blipFill>
        <p:spPr bwMode="auto">
          <a:xfrm>
            <a:off x="3819158" y="2914485"/>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0" name="Picture 10" descr="http://www.sitael.com/wp-content/uploads/2012/07/logo_comdev.png"/>
          <p:cNvPicPr>
            <a:picLocks noChangeAspect="1"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7001178" y="2915763"/>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1" name="Picture 11" descr="http://www.sitael.com/wp-content/uploads/2012/07/logo_air-liquide.png"/>
          <p:cNvPicPr>
            <a:picLocks noChangeAspect="1"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701570" y="4397402"/>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2" name="Picture 12" descr="http://www.sitael.com/wp-content/uploads/2012/07/logo_energia.png"/>
          <p:cNvPicPr>
            <a:picLocks noChangeAspect="1" noChangeArrowheads="1"/>
          </p:cNvPicPr>
          <p:nvPr/>
        </p:nvPicPr>
        <p:blipFill>
          <a:blip r:embed="rId13" cstate="print">
            <a:extLst>
              <a:ext uri="{28A0092B-C50C-407E-A947-70E740481C1C}">
                <a14:useLocalDpi xmlns:a14="http://schemas.microsoft.com/office/drawing/2010/main" xmlns=""/>
              </a:ext>
            </a:extLst>
          </a:blip>
          <a:srcRect/>
          <a:stretch>
            <a:fillRect/>
          </a:stretch>
        </p:blipFill>
        <p:spPr bwMode="auto">
          <a:xfrm>
            <a:off x="2251206" y="4397402"/>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3" name="Picture 13" descr="http://www.sitael.com/wp-content/uploads/2012/07/logo_atmel.png"/>
          <p:cNvPicPr>
            <a:picLocks noChangeAspect="1" noChangeArrowheads="1"/>
          </p:cNvPicPr>
          <p:nvPr/>
        </p:nvPicPr>
        <p:blipFill>
          <a:blip r:embed="rId14" cstate="print">
            <a:extLst>
              <a:ext uri="{28A0092B-C50C-407E-A947-70E740481C1C}">
                <a14:useLocalDpi xmlns:a14="http://schemas.microsoft.com/office/drawing/2010/main" xmlns=""/>
              </a:ext>
            </a:extLst>
          </a:blip>
          <a:srcRect/>
          <a:stretch>
            <a:fillRect/>
          </a:stretch>
        </p:blipFill>
        <p:spPr bwMode="auto">
          <a:xfrm>
            <a:off x="3819158" y="4397402"/>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4" name="Picture 14" descr="http://www.sitael.com/wp-content/uploads/2012/07/logo_sron.png"/>
          <p:cNvPicPr>
            <a:picLocks noChangeAspect="1" noChangeArrowheads="1"/>
          </p:cNvPicPr>
          <p:nvPr/>
        </p:nvPicPr>
        <p:blipFill>
          <a:blip r:embed="rId15" cstate="print">
            <a:extLst>
              <a:ext uri="{28A0092B-C50C-407E-A947-70E740481C1C}">
                <a14:useLocalDpi xmlns:a14="http://schemas.microsoft.com/office/drawing/2010/main" xmlns=""/>
              </a:ext>
            </a:extLst>
          </a:blip>
          <a:srcRect/>
          <a:stretch>
            <a:fillRect/>
          </a:stretch>
        </p:blipFill>
        <p:spPr bwMode="auto">
          <a:xfrm>
            <a:off x="5387110" y="4397402"/>
            <a:ext cx="1171222" cy="1119830"/>
          </a:xfrm>
          <a:prstGeom prst="rect">
            <a:avLst/>
          </a:prstGeom>
          <a:noFill/>
          <a:extLst>
            <a:ext uri="{909E8E84-426E-40DD-AFC4-6F175D3DCCD1}">
              <a14:hiddenFill xmlns:a14="http://schemas.microsoft.com/office/drawing/2010/main" xmlns="">
                <a:solidFill>
                  <a:srgbClr val="FFFFFF"/>
                </a:solidFill>
              </a14:hiddenFill>
            </a:ext>
          </a:extLst>
        </p:spPr>
      </p:pic>
      <p:pic>
        <p:nvPicPr>
          <p:cNvPr id="66575" name="Picture 15" descr="http://www.sitael.com/wp-content/uploads/2012/07/logo_infn1.png"/>
          <p:cNvPicPr>
            <a:picLocks noChangeAspect="1" noChangeArrowheads="1"/>
          </p:cNvPicPr>
          <p:nvPr/>
        </p:nvPicPr>
        <p:blipFill>
          <a:blip r:embed="rId16" cstate="print">
            <a:extLst>
              <a:ext uri="{28A0092B-C50C-407E-A947-70E740481C1C}">
                <a14:useLocalDpi xmlns:a14="http://schemas.microsoft.com/office/drawing/2010/main" xmlns=""/>
              </a:ext>
            </a:extLst>
          </a:blip>
          <a:srcRect/>
          <a:stretch>
            <a:fillRect/>
          </a:stretch>
        </p:blipFill>
        <p:spPr bwMode="auto">
          <a:xfrm>
            <a:off x="7001178" y="4397402"/>
            <a:ext cx="1171222" cy="111983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24" name="Picture 2"/>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8947" r="14130"/>
          <a:stretch/>
        </p:blipFill>
        <p:spPr bwMode="auto">
          <a:xfrm>
            <a:off x="5387108" y="2915763"/>
            <a:ext cx="1171223" cy="11267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Company Overview</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5" name="Slide Number Placeholder 4"/>
          <p:cNvSpPr>
            <a:spLocks noGrp="1"/>
          </p:cNvSpPr>
          <p:nvPr>
            <p:ph type="sldNum" sz="quarter" idx="11"/>
          </p:nvPr>
        </p:nvSpPr>
        <p:spPr/>
        <p:txBody>
          <a:bodyPr/>
          <a:lstStyle/>
          <a:p>
            <a:pPr>
              <a:defRPr/>
            </a:pPr>
            <a:fld id="{5BF53298-BDFF-46B0-B6BB-4BAA93CB6CC9}" type="slidenum">
              <a:rPr lang="en-US"/>
              <a:pPr>
                <a:defRPr/>
              </a:pPr>
              <a:t>3</a:t>
            </a:fld>
            <a:endParaRPr lang="en-US" dirty="0"/>
          </a:p>
        </p:txBody>
      </p:sp>
      <p:sp>
        <p:nvSpPr>
          <p:cNvPr id="12" name="Rectangle 3"/>
          <p:cNvSpPr txBox="1">
            <a:spLocks noChangeArrowheads="1"/>
          </p:cNvSpPr>
          <p:nvPr/>
        </p:nvSpPr>
        <p:spPr>
          <a:xfrm>
            <a:off x="521550" y="1538790"/>
            <a:ext cx="4534272" cy="3888432"/>
          </a:xfrm>
          <a:prstGeom prst="rect">
            <a:avLst/>
          </a:prstGeom>
        </p:spPr>
        <p:txBody>
          <a:bodyPr>
            <a:normAutofit lnSpcReduction="10000"/>
          </a:bodyPr>
          <a:lst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a:lstStyle>
          <a:p>
            <a:pPr algn="just" fontAlgn="auto">
              <a:spcAft>
                <a:spcPts val="0"/>
              </a:spcAft>
              <a:defRPr/>
            </a:pPr>
            <a:r>
              <a:rPr lang="en-US" sz="1600" b="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SITAEL </a:t>
            </a:r>
            <a:r>
              <a:rPr lang="en-US" sz="1600" b="0" dirty="0" err="1">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S.p.A</a:t>
            </a:r>
            <a:r>
              <a:rPr lang="en-US" sz="1600" b="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600" b="0" dirty="0">
                <a:latin typeface="Tahoma" pitchFamily="34" charset="0"/>
                <a:ea typeface="Tahoma" pitchFamily="34" charset="0"/>
                <a:cs typeface="Tahoma" pitchFamily="34" charset="0"/>
              </a:rPr>
              <a:t>is an Italian Medium Enterprise able to cover all the processes needed for the </a:t>
            </a:r>
            <a:r>
              <a:rPr lang="en-US" sz="1600" b="0" dirty="0" smtClean="0">
                <a:latin typeface="Tahoma" pitchFamily="34" charset="0"/>
                <a:ea typeface="Tahoma" pitchFamily="34" charset="0"/>
                <a:cs typeface="Tahoma" pitchFamily="34" charset="0"/>
              </a:rPr>
              <a:t>Design, Development</a:t>
            </a:r>
            <a:r>
              <a:rPr lang="en-US" sz="1600" b="0" dirty="0">
                <a:latin typeface="Tahoma" pitchFamily="34" charset="0"/>
                <a:ea typeface="Tahoma" pitchFamily="34" charset="0"/>
                <a:cs typeface="Tahoma" pitchFamily="34" charset="0"/>
              </a:rPr>
              <a:t>, </a:t>
            </a:r>
            <a:r>
              <a:rPr lang="en-US" sz="1600" b="0" dirty="0" smtClean="0">
                <a:latin typeface="Tahoma" pitchFamily="34" charset="0"/>
                <a:ea typeface="Tahoma" pitchFamily="34" charset="0"/>
                <a:cs typeface="Tahoma" pitchFamily="34" charset="0"/>
              </a:rPr>
              <a:t>Production and </a:t>
            </a:r>
            <a:r>
              <a:rPr lang="en-US" sz="1600" b="0" dirty="0">
                <a:latin typeface="Tahoma" pitchFamily="34" charset="0"/>
                <a:ea typeface="Tahoma" pitchFamily="34" charset="0"/>
                <a:cs typeface="Tahoma" pitchFamily="34" charset="0"/>
              </a:rPr>
              <a:t>Qualification of </a:t>
            </a:r>
            <a:r>
              <a:rPr lang="en-US" sz="1600" b="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Instruments, Electronics and Microelectronics </a:t>
            </a:r>
            <a:r>
              <a:rPr lang="en-US" sz="1600" b="0" dirty="0" smtClean="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Systems</a:t>
            </a:r>
            <a:r>
              <a:rPr lang="en-US" sz="1600" b="0" dirty="0" smtClean="0">
                <a:solidFill>
                  <a:schemeClr val="accent2">
                    <a:lumMod val="75000"/>
                  </a:schemeClr>
                </a:solidFill>
                <a:latin typeface="Tahoma" pitchFamily="34" charset="0"/>
                <a:ea typeface="Tahoma" pitchFamily="34" charset="0"/>
                <a:cs typeface="Tahoma" pitchFamily="34" charset="0"/>
              </a:rPr>
              <a:t> </a:t>
            </a:r>
            <a:r>
              <a:rPr lang="en-US" sz="1600" b="0" dirty="0" smtClean="0">
                <a:latin typeface="Tahoma" pitchFamily="34" charset="0"/>
                <a:ea typeface="Tahoma" pitchFamily="34" charset="0"/>
                <a:cs typeface="Tahoma" pitchFamily="34" charset="0"/>
              </a:rPr>
              <a:t>compliant </a:t>
            </a:r>
            <a:r>
              <a:rPr lang="en-US" sz="1600" b="0" dirty="0">
                <a:latin typeface="Tahoma" pitchFamily="34" charset="0"/>
                <a:ea typeface="Tahoma" pitchFamily="34" charset="0"/>
                <a:cs typeface="Tahoma" pitchFamily="34" charset="0"/>
              </a:rPr>
              <a:t>with high </a:t>
            </a:r>
            <a:r>
              <a:rPr lang="en-US" sz="1600" b="0" dirty="0" smtClean="0">
                <a:latin typeface="Tahoma" pitchFamily="34" charset="0"/>
                <a:ea typeface="Tahoma" pitchFamily="34" charset="0"/>
                <a:cs typeface="Tahoma" pitchFamily="34" charset="0"/>
              </a:rPr>
              <a:t>reliability </a:t>
            </a:r>
            <a:r>
              <a:rPr lang="en-US" sz="1600" b="0" dirty="0">
                <a:latin typeface="Tahoma" pitchFamily="34" charset="0"/>
                <a:ea typeface="Tahoma" pitchFamily="34" charset="0"/>
                <a:cs typeface="Tahoma" pitchFamily="34" charset="0"/>
              </a:rPr>
              <a:t>standards</a:t>
            </a:r>
            <a:r>
              <a:rPr lang="en-US" sz="1600" b="0" dirty="0" smtClean="0">
                <a:latin typeface="Tahoma" pitchFamily="34" charset="0"/>
                <a:ea typeface="Tahoma" pitchFamily="34" charset="0"/>
                <a:cs typeface="Tahoma" pitchFamily="34" charset="0"/>
              </a:rPr>
              <a:t>.</a:t>
            </a:r>
          </a:p>
          <a:p>
            <a:pPr algn="just" fontAlgn="auto">
              <a:spcAft>
                <a:spcPts val="0"/>
              </a:spcAft>
              <a:defRPr/>
            </a:pPr>
            <a:endParaRPr lang="en-US" sz="1600" b="0" dirty="0">
              <a:latin typeface="Tahoma" pitchFamily="34" charset="0"/>
              <a:ea typeface="Tahoma" pitchFamily="34" charset="0"/>
              <a:cs typeface="Tahoma" pitchFamily="34" charset="0"/>
            </a:endParaRPr>
          </a:p>
          <a:p>
            <a:pPr algn="just" fontAlgn="auto">
              <a:spcAft>
                <a:spcPts val="0"/>
              </a:spcAft>
              <a:defRPr/>
            </a:pPr>
            <a:r>
              <a:rPr lang="en-US" sz="1600" b="0" dirty="0" smtClean="0">
                <a:latin typeface="Tahoma" pitchFamily="34" charset="0"/>
                <a:ea typeface="Tahoma" pitchFamily="34" charset="0"/>
                <a:cs typeface="Tahoma" pitchFamily="34" charset="0"/>
              </a:rPr>
              <a:t>Furthermore, with the support of selected partners, SITAEL is able to provide turn-key </a:t>
            </a:r>
            <a:r>
              <a:rPr lang="en-US" sz="1600" b="0" dirty="0" smtClean="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Microsatellites Based Solutions </a:t>
            </a:r>
            <a:r>
              <a:rPr lang="en-US" sz="1600" b="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for Earth Observation Applications and Services</a:t>
            </a:r>
            <a:r>
              <a:rPr lang="en-US" sz="1600" b="0" dirty="0" smtClean="0">
                <a:latin typeface="Tahoma" pitchFamily="34" charset="0"/>
                <a:ea typeface="Tahoma" pitchFamily="34" charset="0"/>
                <a:cs typeface="Tahoma" pitchFamily="34" charset="0"/>
              </a:rPr>
              <a:t>.</a:t>
            </a:r>
          </a:p>
          <a:p>
            <a:pPr algn="just" fontAlgn="auto">
              <a:spcAft>
                <a:spcPts val="0"/>
              </a:spcAft>
              <a:defRPr/>
            </a:pPr>
            <a:endParaRPr lang="en-US" sz="1600" b="0" dirty="0">
              <a:latin typeface="Tahoma" pitchFamily="34" charset="0"/>
              <a:ea typeface="Tahoma" pitchFamily="34" charset="0"/>
              <a:cs typeface="Tahoma" pitchFamily="34" charset="0"/>
            </a:endParaRPr>
          </a:p>
          <a:p>
            <a:pPr algn="just" fontAlgn="auto">
              <a:spcAft>
                <a:spcPts val="0"/>
              </a:spcAft>
              <a:defRPr/>
            </a:pPr>
            <a:r>
              <a:rPr lang="en-US" sz="1600" b="0" dirty="0">
                <a:latin typeface="Tahoma" pitchFamily="34" charset="0"/>
                <a:ea typeface="Tahoma" pitchFamily="34" charset="0"/>
                <a:cs typeface="Tahoma" pitchFamily="34" charset="0"/>
              </a:rPr>
              <a:t>Counting on more than </a:t>
            </a:r>
            <a:r>
              <a:rPr lang="en-US" sz="1600" b="0" dirty="0" smtClean="0">
                <a:latin typeface="Tahoma" pitchFamily="34" charset="0"/>
                <a:ea typeface="Tahoma" pitchFamily="34" charset="0"/>
                <a:cs typeface="Tahoma" pitchFamily="34" charset="0"/>
              </a:rPr>
              <a:t>150 </a:t>
            </a:r>
            <a:r>
              <a:rPr lang="en-US" sz="1600" b="0" dirty="0">
                <a:latin typeface="Tahoma" pitchFamily="34" charset="0"/>
                <a:ea typeface="Tahoma" pitchFamily="34" charset="0"/>
                <a:cs typeface="Tahoma" pitchFamily="34" charset="0"/>
              </a:rPr>
              <a:t>high qualified employees and state-of-the-art facilities, SITAEL is </a:t>
            </a:r>
            <a:r>
              <a:rPr lang="en-US" sz="1600" b="0" dirty="0" smtClean="0">
                <a:latin typeface="Tahoma" pitchFamily="34" charset="0"/>
                <a:ea typeface="Tahoma" pitchFamily="34" charset="0"/>
                <a:cs typeface="Tahoma" pitchFamily="34" charset="0"/>
              </a:rPr>
              <a:t>strongly involved into </a:t>
            </a:r>
            <a:r>
              <a:rPr lang="en-US" sz="1600" b="0" dirty="0" smtClean="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Aerospace</a:t>
            </a:r>
            <a:r>
              <a:rPr lang="en-US" sz="1600" b="0" dirty="0" smtClean="0">
                <a:latin typeface="Tahoma" pitchFamily="34" charset="0"/>
                <a:ea typeface="Tahoma" pitchFamily="34" charset="0"/>
                <a:cs typeface="Tahoma" pitchFamily="34" charset="0"/>
              </a:rPr>
              <a:t> and </a:t>
            </a:r>
            <a:r>
              <a:rPr lang="en-US" sz="1600" b="0" dirty="0">
                <a:solidFill>
                  <a:schemeClr val="accent2">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Industrial</a:t>
            </a:r>
            <a:r>
              <a:rPr lang="en-US" sz="1600" b="0" dirty="0">
                <a:latin typeface="Tahoma" pitchFamily="34" charset="0"/>
                <a:ea typeface="Tahoma" pitchFamily="34" charset="0"/>
                <a:cs typeface="Tahoma" pitchFamily="34" charset="0"/>
              </a:rPr>
              <a:t> Markets</a:t>
            </a:r>
            <a:r>
              <a:rPr lang="en-US" sz="1600" b="0" dirty="0" smtClean="0">
                <a:latin typeface="Tahoma" pitchFamily="34" charset="0"/>
                <a:ea typeface="Tahoma" pitchFamily="34" charset="0"/>
                <a:cs typeface="Tahoma" pitchFamily="34" charset="0"/>
              </a:rPr>
              <a:t>.</a:t>
            </a:r>
          </a:p>
          <a:p>
            <a:pPr algn="just" fontAlgn="auto">
              <a:spcAft>
                <a:spcPts val="0"/>
              </a:spcAft>
              <a:defRPr/>
            </a:pPr>
            <a:endParaRPr lang="it-IT" sz="1600" b="0" dirty="0">
              <a:latin typeface="Tahoma" pitchFamily="34" charset="0"/>
              <a:ea typeface="Tahoma" pitchFamily="34" charset="0"/>
              <a:cs typeface="Tahoma" pitchFamily="34" charset="0"/>
            </a:endParaRPr>
          </a:p>
        </p:txBody>
      </p:sp>
      <p:pic>
        <p:nvPicPr>
          <p:cNvPr id="63496" name="Picture 8" descr="Aerospace - Slide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382090" y="1538790"/>
            <a:ext cx="3214328" cy="1607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3498" name="Picture 10" descr="Industrial - Slide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382090" y="3519010"/>
            <a:ext cx="3206685" cy="1603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S.p.A.</a:t>
            </a:r>
            <a:endParaRPr lang="en-US" dirty="0"/>
          </a:p>
        </p:txBody>
      </p:sp>
    </p:spTree>
    <p:extLst>
      <p:ext uri="{BB962C8B-B14F-4D97-AF65-F5344CB8AC3E}">
        <p14:creationId xmlns:p14="http://schemas.microsoft.com/office/powerpoint/2010/main" xmlns="" val="336321264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a:xfrm>
            <a:off x="152400" y="6350000"/>
            <a:ext cx="533400" cy="365125"/>
          </a:xfrm>
          <a:prstGeom prst="rect">
            <a:avLst/>
          </a:prstGeom>
          <a:noFill/>
        </p:spPr>
        <p:txBody>
          <a:bodyPr anchor="ctr"/>
          <a:lstStyle/>
          <a:p>
            <a:pPr fontAlgn="auto">
              <a:spcBef>
                <a:spcPts val="0"/>
              </a:spcBef>
              <a:spcAft>
                <a:spcPts val="0"/>
              </a:spcAft>
              <a:defRPr/>
            </a:pPr>
            <a:fld id="{FBA179EA-E0FF-4C3D-BBB6-0D8691D6A5A8}" type="slidenum">
              <a:rPr lang="en-US" sz="900">
                <a:solidFill>
                  <a:schemeClr val="tx1">
                    <a:tint val="75000"/>
                  </a:schemeClr>
                </a:solidFill>
                <a:latin typeface="+mn-lt"/>
                <a:cs typeface="+mn-cs"/>
              </a:rPr>
              <a:pPr fontAlgn="auto">
                <a:spcBef>
                  <a:spcPts val="0"/>
                </a:spcBef>
                <a:spcAft>
                  <a:spcPts val="0"/>
                </a:spcAft>
                <a:defRPr/>
              </a:pPr>
              <a:t>30</a:t>
            </a:fld>
            <a:endParaRPr lang="en-US" sz="900" dirty="0">
              <a:solidFill>
                <a:schemeClr val="tx1">
                  <a:tint val="75000"/>
                </a:schemeClr>
              </a:solidFill>
              <a:latin typeface="+mn-lt"/>
              <a:cs typeface="+mn-cs"/>
            </a:endParaRPr>
          </a:p>
        </p:txBody>
      </p:sp>
      <p:sp>
        <p:nvSpPr>
          <p:cNvPr id="4" name="Titolo 3"/>
          <p:cNvSpPr>
            <a:spLocks/>
          </p:cNvSpPr>
          <p:nvPr/>
        </p:nvSpPr>
        <p:spPr bwMode="auto">
          <a:xfrm>
            <a:off x="4526995" y="3429000"/>
            <a:ext cx="4005445" cy="411162"/>
          </a:xfrm>
          <a:prstGeom prst="rect">
            <a:avLst/>
          </a:prstGeom>
          <a:noFill/>
          <a:ln w="9525">
            <a:noFill/>
            <a:miter lim="800000"/>
            <a:headEnd/>
            <a:tailEnd/>
          </a:ln>
        </p:spPr>
        <p:txBody>
          <a:bodyPr anchor="ctr"/>
          <a:lstStyle/>
          <a:p>
            <a:pPr algn="r">
              <a:defRPr/>
            </a:pPr>
            <a:r>
              <a:rPr lang="en-US" sz="2800" b="1" dirty="0" smtClean="0">
                <a:solidFill>
                  <a:schemeClr val="accent1"/>
                </a:solidFill>
                <a:effectLst>
                  <a:outerShdw blurRad="38100" dist="38100" dir="2700000" algn="tl">
                    <a:srgbClr val="C0C0C0"/>
                  </a:outerShdw>
                </a:effectLst>
                <a:latin typeface="Californian FB" pitchFamily="18" charset="0"/>
              </a:rPr>
              <a:t>Railways and Industrial</a:t>
            </a:r>
            <a:endParaRPr lang="en-US" sz="2800" b="1" dirty="0">
              <a:solidFill>
                <a:schemeClr val="accent1"/>
              </a:solidFill>
              <a:effectLst>
                <a:outerShdw blurRad="38100" dist="38100" dir="2700000" algn="tl">
                  <a:srgbClr val="C0C0C0"/>
                </a:outerShdw>
              </a:effectLst>
              <a:latin typeface="Californian FB" pitchFamily="18"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33400"/>
            <a:ext cx="9201150"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extLst>
      <p:ext uri="{BB962C8B-B14F-4D97-AF65-F5344CB8AC3E}">
        <p14:creationId xmlns:p14="http://schemas.microsoft.com/office/powerpoint/2010/main" xmlns="" val="2972172136"/>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52400" y="6350000"/>
            <a:ext cx="533400" cy="365125"/>
          </a:xfrm>
        </p:spPr>
        <p:txBody>
          <a:bodyPr/>
          <a:lstStyle/>
          <a:p>
            <a:pPr>
              <a:defRPr/>
            </a:pPr>
            <a:fld id="{CA5BB5EA-4DED-413C-9A22-616487041855}" type="slidenum">
              <a:rPr lang="en-US"/>
              <a:pPr>
                <a:defRPr/>
              </a:pPr>
              <a:t>31</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Market Served</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3" name="Rectangle 7"/>
          <p:cNvSpPr>
            <a:spLocks noChangeArrowheads="1"/>
          </p:cNvSpPr>
          <p:nvPr/>
        </p:nvSpPr>
        <p:spPr bwMode="auto">
          <a:xfrm>
            <a:off x="762001" y="838201"/>
            <a:ext cx="5250159" cy="5696144"/>
          </a:xfrm>
          <a:prstGeom prst="rect">
            <a:avLst/>
          </a:prstGeom>
          <a:noFill/>
          <a:ln>
            <a:noFill/>
          </a:ln>
          <a:extLst/>
        </p:spPr>
        <p:txBody>
          <a:bodyPr/>
          <a:lstStyle/>
          <a:p>
            <a:pPr fontAlgn="auto">
              <a:spcBef>
                <a:spcPct val="20000"/>
              </a:spcBef>
              <a:spcAft>
                <a:spcPts val="0"/>
              </a:spcAft>
              <a:defRPr/>
            </a:pPr>
            <a:r>
              <a:rPr lang="en-US" sz="1600" b="1" dirty="0" smtClean="0">
                <a:latin typeface="Tahoma" pitchFamily="34" charset="0"/>
                <a:cs typeface="Tahoma" pitchFamily="34" charset="0"/>
              </a:rPr>
              <a:t>Railways</a:t>
            </a:r>
            <a:endParaRPr lang="en-US" sz="1400" b="1" dirty="0">
              <a:latin typeface="Tahoma" pitchFamily="34" charset="0"/>
              <a:cs typeface="Tahoma" pitchFamily="34" charset="0"/>
            </a:endParaRP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Main </a:t>
            </a:r>
            <a:r>
              <a:rPr lang="en-US" sz="1400" dirty="0">
                <a:solidFill>
                  <a:schemeClr val="accent2">
                    <a:lumMod val="75000"/>
                  </a:schemeClr>
                </a:solidFill>
                <a:latin typeface="Tahoma" pitchFamily="34" charset="0"/>
                <a:cs typeface="Tahoma" pitchFamily="34" charset="0"/>
              </a:rPr>
              <a:t>sub-contractor for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safety solutions</a:t>
            </a:r>
            <a:r>
              <a:rPr lang="en-US" sz="1400" dirty="0">
                <a:solidFill>
                  <a:schemeClr val="accent2">
                    <a:lumMod val="75000"/>
                  </a:schemeClr>
                </a:solidFill>
                <a:latin typeface="Tahoma" pitchFamily="34" charset="0"/>
                <a:cs typeface="Tahoma" pitchFamily="34" charset="0"/>
              </a:rPr>
              <a:t> for some of the leading railways and rolling stock manufacturers.</a:t>
            </a: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Enhanced </a:t>
            </a:r>
            <a:r>
              <a:rPr lang="en-US" sz="1400" dirty="0">
                <a:solidFill>
                  <a:schemeClr val="accent2">
                    <a:lumMod val="75000"/>
                  </a:schemeClr>
                </a:solidFill>
                <a:latin typeface="Tahoma" pitchFamily="34" charset="0"/>
                <a:cs typeface="Tahoma" pitchFamily="34" charset="0"/>
              </a:rPr>
              <a:t>safety features and innovative solutions in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Diagnostic </a:t>
            </a:r>
            <a:r>
              <a:rPr lang="en-US" sz="1400" dirty="0">
                <a:solidFill>
                  <a:schemeClr val="accent2">
                    <a:lumMod val="75000"/>
                  </a:schemeClr>
                </a:solidFill>
                <a:latin typeface="Tahoma" pitchFamily="34" charset="0"/>
                <a:cs typeface="Tahoma" pitchFamily="34" charset="0"/>
              </a:rPr>
              <a:t>Applications and </a:t>
            </a: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Signaling </a:t>
            </a:r>
            <a:r>
              <a:rPr lang="en-US" sz="1400" dirty="0" smtClean="0">
                <a:solidFill>
                  <a:schemeClr val="accent2">
                    <a:lumMod val="75000"/>
                  </a:schemeClr>
                </a:solidFill>
                <a:latin typeface="Tahoma" pitchFamily="34" charset="0"/>
                <a:cs typeface="Tahoma" pitchFamily="34" charset="0"/>
              </a:rPr>
              <a:t>Systems</a:t>
            </a:r>
            <a:r>
              <a:rPr lang="en-US" sz="1400" dirty="0">
                <a:solidFill>
                  <a:schemeClr val="accent2">
                    <a:lumMod val="75000"/>
                  </a:schemeClr>
                </a:solidFill>
                <a:latin typeface="Tahoma" pitchFamily="34" charset="0"/>
                <a:cs typeface="Tahoma" pitchFamily="34" charset="0"/>
              </a:rPr>
              <a:t>. </a:t>
            </a: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Involved into the development of the most </a:t>
            </a:r>
            <a:r>
              <a:rPr lang="en-US" sz="1400" dirty="0">
                <a:solidFill>
                  <a:schemeClr val="accent2">
                    <a:lumMod val="75000"/>
                  </a:schemeClr>
                </a:solidFill>
                <a:latin typeface="Tahoma" pitchFamily="34" charset="0"/>
                <a:cs typeface="Tahoma" pitchFamily="34" charset="0"/>
              </a:rPr>
              <a:t>advanced train control and railway diagnostic systems, such as </a:t>
            </a:r>
            <a:r>
              <a:rPr lang="en-US" sz="1400" dirty="0" smtClean="0">
                <a:solidFill>
                  <a:schemeClr val="accent2">
                    <a:lumMod val="75000"/>
                  </a:schemeClr>
                </a:solidFill>
                <a:latin typeface="Tahoma" pitchFamily="34" charset="0"/>
                <a:cs typeface="Tahoma" pitchFamily="34" charset="0"/>
              </a:rPr>
              <a:t> Automatic </a:t>
            </a:r>
            <a:r>
              <a:rPr lang="en-US" sz="1400" dirty="0">
                <a:solidFill>
                  <a:schemeClr val="accent2">
                    <a:lumMod val="75000"/>
                  </a:schemeClr>
                </a:solidFill>
                <a:latin typeface="Tahoma" pitchFamily="34" charset="0"/>
                <a:cs typeface="Tahoma" pitchFamily="34" charset="0"/>
              </a:rPr>
              <a:t>Train Protection systems and </a:t>
            </a:r>
            <a:r>
              <a:rPr lang="en-US" sz="1400" dirty="0" err="1">
                <a:solidFill>
                  <a:schemeClr val="accent2">
                    <a:lumMod val="75000"/>
                  </a:schemeClr>
                </a:solidFill>
                <a:latin typeface="Tahoma" pitchFamily="34" charset="0"/>
                <a:cs typeface="Tahoma" pitchFamily="34" charset="0"/>
              </a:rPr>
              <a:t>Opto</a:t>
            </a:r>
            <a:r>
              <a:rPr lang="en-US" sz="1400" dirty="0">
                <a:solidFill>
                  <a:schemeClr val="accent2">
                    <a:lumMod val="75000"/>
                  </a:schemeClr>
                </a:solidFill>
                <a:latin typeface="Tahoma" pitchFamily="34" charset="0"/>
                <a:cs typeface="Tahoma" pitchFamily="34" charset="0"/>
              </a:rPr>
              <a:t>-Electronic sensors.</a:t>
            </a:r>
          </a:p>
          <a:p>
            <a:pPr fontAlgn="auto">
              <a:spcBef>
                <a:spcPct val="20000"/>
              </a:spcBef>
              <a:spcAft>
                <a:spcPts val="0"/>
              </a:spcAft>
              <a:defRPr/>
            </a:pPr>
            <a:endParaRPr lang="en-US" sz="1400" b="1" dirty="0">
              <a:solidFill>
                <a:schemeClr val="accent2">
                  <a:lumMod val="75000"/>
                </a:schemeClr>
              </a:solidFill>
              <a:latin typeface="Tahoma" pitchFamily="34" charset="0"/>
              <a:cs typeface="Tahoma" pitchFamily="34" charset="0"/>
            </a:endParaRPr>
          </a:p>
          <a:p>
            <a:pPr fontAlgn="auto">
              <a:spcBef>
                <a:spcPct val="20000"/>
              </a:spcBef>
              <a:spcAft>
                <a:spcPts val="0"/>
              </a:spcAft>
              <a:defRPr/>
            </a:pPr>
            <a:r>
              <a:rPr lang="en-US" sz="1600" b="1" dirty="0" smtClean="0">
                <a:latin typeface="Tahoma" pitchFamily="34" charset="0"/>
                <a:cs typeface="Tahoma" pitchFamily="34" charset="0"/>
              </a:rPr>
              <a:t>Green Technology</a:t>
            </a:r>
            <a:r>
              <a:rPr lang="en-US" sz="1400" b="1" dirty="0">
                <a:latin typeface="Tahoma" pitchFamily="34" charset="0"/>
                <a:cs typeface="Tahoma" pitchFamily="34" charset="0"/>
              </a:rPr>
              <a:t>	</a:t>
            </a:r>
            <a:endParaRPr lang="en-US" sz="1400" b="1" dirty="0" smtClean="0">
              <a:latin typeface="Tahoma" pitchFamily="34" charset="0"/>
              <a:cs typeface="Tahoma" pitchFamily="34" charset="0"/>
            </a:endParaRP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Improving </a:t>
            </a:r>
            <a:r>
              <a:rPr lang="en-US" sz="1400" dirty="0">
                <a:solidFill>
                  <a:schemeClr val="accent2">
                    <a:lumMod val="75000"/>
                  </a:schemeClr>
                </a:solidFill>
                <a:latin typeface="Tahoma" pitchFamily="34" charset="0"/>
                <a:cs typeface="Tahoma" pitchFamily="34" charset="0"/>
              </a:rPr>
              <a:t>energy efficiency </a:t>
            </a:r>
            <a:r>
              <a:rPr lang="en-US" sz="1400" dirty="0" smtClean="0">
                <a:solidFill>
                  <a:schemeClr val="accent2">
                    <a:lumMod val="75000"/>
                  </a:schemeClr>
                </a:solidFill>
                <a:latin typeface="Tahoma" pitchFamily="34" charset="0"/>
                <a:cs typeface="Tahoma" pitchFamily="34" charset="0"/>
              </a:rPr>
              <a:t>of </a:t>
            </a:r>
            <a:r>
              <a:rPr lang="en-US" sz="1400" dirty="0">
                <a:solidFill>
                  <a:schemeClr val="accent2">
                    <a:lumMod val="75000"/>
                  </a:schemeClr>
                </a:solidFill>
                <a:latin typeface="Tahoma" pitchFamily="34" charset="0"/>
                <a:cs typeface="Tahoma" pitchFamily="34" charset="0"/>
              </a:rPr>
              <a:t>reusable, rechargeable batteries </a:t>
            </a:r>
            <a:r>
              <a:rPr lang="en-US" sz="1400" dirty="0" smtClean="0">
                <a:solidFill>
                  <a:schemeClr val="accent2">
                    <a:lumMod val="75000"/>
                  </a:schemeClr>
                </a:solidFill>
                <a:latin typeface="Tahoma" pitchFamily="34" charset="0"/>
                <a:cs typeface="Tahoma" pitchFamily="34" charset="0"/>
              </a:rPr>
              <a:t>with </a:t>
            </a:r>
            <a:r>
              <a:rPr lang="en-US" sz="1400"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BMS and </a:t>
            </a:r>
            <a:r>
              <a:rPr lang="en-US" sz="1400"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innovative software solutions</a:t>
            </a:r>
            <a:r>
              <a:rPr lang="en-US" sz="1400" dirty="0">
                <a:solidFill>
                  <a:schemeClr val="accent2">
                    <a:lumMod val="75000"/>
                  </a:schemeClr>
                </a:solidFill>
                <a:latin typeface="Tahoma" pitchFamily="34" charset="0"/>
                <a:cs typeface="Tahoma" pitchFamily="34" charset="0"/>
              </a:rPr>
              <a:t>. </a:t>
            </a: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a:t>
            </a:r>
            <a:r>
              <a:rPr lang="en-US" sz="1400" dirty="0" err="1">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eSocialBike</a:t>
            </a:r>
            <a:r>
              <a:rPr lang="en-US" sz="1400" dirty="0">
                <a:solidFill>
                  <a:schemeClr val="accent2">
                    <a:lumMod val="75000"/>
                  </a:schemeClr>
                </a:solidFill>
                <a:latin typeface="Tahoma" pitchFamily="34" charset="0"/>
                <a:cs typeface="Tahoma" pitchFamily="34" charset="0"/>
              </a:rPr>
              <a:t>” application </a:t>
            </a:r>
            <a:r>
              <a:rPr lang="en-US" sz="1400" dirty="0" smtClean="0">
                <a:solidFill>
                  <a:schemeClr val="accent2">
                    <a:lumMod val="75000"/>
                  </a:schemeClr>
                </a:solidFill>
                <a:latin typeface="Tahoma" pitchFamily="34" charset="0"/>
                <a:cs typeface="Tahoma" pitchFamily="34" charset="0"/>
              </a:rPr>
              <a:t>that integrates e-bikes </a:t>
            </a:r>
            <a:r>
              <a:rPr lang="en-US" sz="1400" dirty="0">
                <a:solidFill>
                  <a:schemeClr val="accent2">
                    <a:lumMod val="75000"/>
                  </a:schemeClr>
                </a:solidFill>
                <a:latin typeface="Tahoma" pitchFamily="34" charset="0"/>
                <a:cs typeface="Tahoma" pitchFamily="34" charset="0"/>
              </a:rPr>
              <a:t>and batteries </a:t>
            </a:r>
            <a:r>
              <a:rPr lang="en-US" sz="1400" dirty="0" smtClean="0">
                <a:solidFill>
                  <a:schemeClr val="accent2">
                    <a:lumMod val="75000"/>
                  </a:schemeClr>
                </a:solidFill>
                <a:latin typeface="Tahoma" pitchFamily="34" charset="0"/>
                <a:cs typeface="Tahoma" pitchFamily="34" charset="0"/>
              </a:rPr>
              <a:t>with </a:t>
            </a:r>
            <a:r>
              <a:rPr lang="en-US" sz="1400" dirty="0">
                <a:solidFill>
                  <a:schemeClr val="accent2">
                    <a:lumMod val="75000"/>
                  </a:schemeClr>
                </a:solidFill>
                <a:latin typeface="Tahoma" pitchFamily="34" charset="0"/>
                <a:cs typeface="Tahoma" pitchFamily="34" charset="0"/>
              </a:rPr>
              <a:t>mobile and web technologies, making data available on smartphone. </a:t>
            </a:r>
            <a:endParaRPr lang="en-US" sz="1400" dirty="0" smtClean="0">
              <a:solidFill>
                <a:schemeClr val="accent2">
                  <a:lumMod val="75000"/>
                </a:schemeClr>
              </a:solidFill>
              <a:latin typeface="Tahoma" pitchFamily="34" charset="0"/>
              <a:cs typeface="Tahoma" pitchFamily="34" charset="0"/>
            </a:endParaRPr>
          </a:p>
          <a:p>
            <a:pPr marL="180000" fontAlgn="auto">
              <a:spcBef>
                <a:spcPts val="1200"/>
              </a:spcBef>
              <a:spcAft>
                <a:spcPts val="0"/>
              </a:spcAft>
              <a:defRPr/>
            </a:pPr>
            <a:r>
              <a:rPr lang="en-US" sz="1400" dirty="0" smtClean="0">
                <a:solidFill>
                  <a:schemeClr val="accent2">
                    <a:lumMod val="75000"/>
                  </a:schemeClr>
                </a:solidFill>
                <a:latin typeface="Tahoma" pitchFamily="34" charset="0"/>
                <a:cs typeface="Tahoma" pitchFamily="34" charset="0"/>
              </a:rPr>
              <a:t>Catalog </a:t>
            </a:r>
            <a:r>
              <a:rPr lang="en-US" sz="1400" dirty="0">
                <a:solidFill>
                  <a:schemeClr val="accent2">
                    <a:lumMod val="75000"/>
                  </a:schemeClr>
                </a:solidFill>
                <a:latin typeface="Tahoma" pitchFamily="34" charset="0"/>
                <a:cs typeface="Tahoma" pitchFamily="34" charset="0"/>
              </a:rPr>
              <a:t>and customized solution for multi-cell applications, product development includes protection, gas gauge, cell balancing and other functions. </a:t>
            </a:r>
          </a:p>
        </p:txBody>
      </p:sp>
      <p:pic>
        <p:nvPicPr>
          <p:cNvPr id="1026" name="Picture 2" descr="Slide3"/>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6282190" y="3789040"/>
            <a:ext cx="2112718" cy="1734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8" name="Picture 4" descr="Industrial - Slide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282190" y="1327614"/>
            <a:ext cx="2070230" cy="1696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extLst>
      <p:ext uri="{BB962C8B-B14F-4D97-AF65-F5344CB8AC3E}">
        <p14:creationId xmlns:p14="http://schemas.microsoft.com/office/powerpoint/2010/main" xmlns="" val="274227692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0"/>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697125" y="947902"/>
            <a:ext cx="1728788" cy="1752600"/>
          </a:xfrm>
          <a:prstGeom prst="rect">
            <a:avLst/>
          </a:prstGeom>
          <a:noFill/>
          <a:ln w="9525">
            <a:noFill/>
            <a:miter lim="800000"/>
            <a:headEnd/>
            <a:tailEnd/>
          </a:ln>
        </p:spPr>
      </p:pic>
      <p:sp>
        <p:nvSpPr>
          <p:cNvPr id="5" name="Slide Number Placeholder 4"/>
          <p:cNvSpPr>
            <a:spLocks noGrp="1"/>
          </p:cNvSpPr>
          <p:nvPr>
            <p:ph type="sldNum" sz="quarter" idx="11"/>
          </p:nvPr>
        </p:nvSpPr>
        <p:spPr>
          <a:xfrm>
            <a:off x="152400" y="6350000"/>
            <a:ext cx="533400" cy="365125"/>
          </a:xfrm>
        </p:spPr>
        <p:txBody>
          <a:bodyPr/>
          <a:lstStyle/>
          <a:p>
            <a:pPr>
              <a:defRPr/>
            </a:pPr>
            <a:fld id="{CA5BB5EA-4DED-413C-9A22-616487041855}" type="slidenum">
              <a:rPr lang="en-US"/>
              <a:pPr>
                <a:defRPr/>
              </a:pPr>
              <a:t>32</a:t>
            </a:fld>
            <a:endParaRPr lang="en-US" dirty="0"/>
          </a:p>
        </p:txBody>
      </p:sp>
      <p:sp>
        <p:nvSpPr>
          <p:cNvPr id="4" name="Titolo 3"/>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Industrial Services</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3" name="Rectangle 7"/>
          <p:cNvSpPr>
            <a:spLocks noChangeArrowheads="1"/>
          </p:cNvSpPr>
          <p:nvPr/>
        </p:nvSpPr>
        <p:spPr bwMode="auto">
          <a:xfrm>
            <a:off x="762001" y="838201"/>
            <a:ext cx="8111520" cy="5696144"/>
          </a:xfrm>
          <a:prstGeom prst="rect">
            <a:avLst/>
          </a:prstGeom>
          <a:noFill/>
          <a:ln>
            <a:noFill/>
          </a:ln>
          <a:extLst/>
        </p:spPr>
        <p:txBody>
          <a:bodyPr/>
          <a:lstStyle/>
          <a:p>
            <a:pPr fontAlgn="auto">
              <a:spcBef>
                <a:spcPct val="20000"/>
              </a:spcBef>
              <a:spcAft>
                <a:spcPts val="0"/>
              </a:spcAft>
              <a:defRPr/>
            </a:pPr>
            <a:r>
              <a:rPr lang="en-US" sz="1600" b="1" dirty="0" smtClean="0">
                <a:latin typeface="Tahoma" pitchFamily="34" charset="0"/>
                <a:cs typeface="Tahoma" pitchFamily="34" charset="0"/>
              </a:rPr>
              <a:t>Design</a:t>
            </a:r>
            <a:endParaRPr lang="en-US" sz="1400" b="1" dirty="0">
              <a:latin typeface="Tahoma" pitchFamily="34" charset="0"/>
              <a:cs typeface="Tahoma" pitchFamily="34" charset="0"/>
            </a:endParaRP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Feasibility </a:t>
            </a:r>
            <a:r>
              <a:rPr lang="en-US" sz="1400" dirty="0">
                <a:solidFill>
                  <a:schemeClr val="accent2">
                    <a:lumMod val="75000"/>
                  </a:schemeClr>
                </a:solidFill>
                <a:latin typeface="Tahoma" pitchFamily="34" charset="0"/>
                <a:cs typeface="Tahoma" pitchFamily="34" charset="0"/>
              </a:rPr>
              <a:t>study/product specification</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HW/SW/FW </a:t>
            </a:r>
            <a:r>
              <a:rPr lang="en-US" sz="1400" dirty="0">
                <a:solidFill>
                  <a:schemeClr val="accent2">
                    <a:lumMod val="75000"/>
                  </a:schemeClr>
                </a:solidFill>
                <a:latin typeface="Tahoma" pitchFamily="34" charset="0"/>
                <a:cs typeface="Tahoma" pitchFamily="34" charset="0"/>
              </a:rPr>
              <a:t>design</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PCB </a:t>
            </a:r>
            <a:r>
              <a:rPr lang="en-US" sz="1400" dirty="0">
                <a:solidFill>
                  <a:schemeClr val="accent2">
                    <a:lumMod val="75000"/>
                  </a:schemeClr>
                </a:solidFill>
                <a:latin typeface="Tahoma" pitchFamily="34" charset="0"/>
                <a:cs typeface="Tahoma" pitchFamily="34" charset="0"/>
              </a:rPr>
              <a:t>layout according to DFM/DFT best </a:t>
            </a:r>
            <a:r>
              <a:rPr lang="en-US" sz="1400" dirty="0" smtClean="0">
                <a:solidFill>
                  <a:schemeClr val="accent2">
                    <a:lumMod val="75000"/>
                  </a:schemeClr>
                </a:solidFill>
                <a:latin typeface="Tahoma" pitchFamily="34" charset="0"/>
                <a:cs typeface="Tahoma" pitchFamily="34" charset="0"/>
              </a:rPr>
              <a:t>practices</a:t>
            </a:r>
            <a:endParaRPr lang="en-US" sz="1400" dirty="0">
              <a:solidFill>
                <a:schemeClr val="accent2">
                  <a:lumMod val="75000"/>
                </a:schemeClr>
              </a:solidFill>
              <a:latin typeface="Tahoma" pitchFamily="34" charset="0"/>
              <a:cs typeface="Tahoma" pitchFamily="34" charset="0"/>
            </a:endParaRP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Mechanical design</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V&amp;V life cycle management according to CENELEC</a:t>
            </a:r>
            <a:endParaRPr lang="en-US" sz="1400" dirty="0">
              <a:solidFill>
                <a:schemeClr val="accent2">
                  <a:lumMod val="75000"/>
                </a:schemeClr>
              </a:solidFill>
              <a:latin typeface="Tahoma" pitchFamily="34" charset="0"/>
              <a:cs typeface="Tahoma" pitchFamily="34" charset="0"/>
            </a:endParaRP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Functional, Environmental and EMC tests</a:t>
            </a:r>
            <a:endParaRPr lang="en-US" sz="1400" dirty="0">
              <a:solidFill>
                <a:schemeClr val="accent2">
                  <a:lumMod val="75000"/>
                </a:schemeClr>
              </a:solidFill>
              <a:latin typeface="Tahoma" pitchFamily="34" charset="0"/>
              <a:cs typeface="Tahoma" pitchFamily="34" charset="0"/>
            </a:endParaRP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Rapid </a:t>
            </a:r>
            <a:r>
              <a:rPr lang="en-US" sz="1400" dirty="0">
                <a:solidFill>
                  <a:schemeClr val="accent2">
                    <a:lumMod val="75000"/>
                  </a:schemeClr>
                </a:solidFill>
                <a:latin typeface="Tahoma" pitchFamily="34" charset="0"/>
                <a:cs typeface="Tahoma" pitchFamily="34" charset="0"/>
              </a:rPr>
              <a:t>prototyping</a:t>
            </a:r>
          </a:p>
          <a:p>
            <a:pPr fontAlgn="auto">
              <a:spcBef>
                <a:spcPct val="20000"/>
              </a:spcBef>
              <a:spcAft>
                <a:spcPts val="0"/>
              </a:spcAft>
              <a:defRPr/>
            </a:pPr>
            <a:endParaRPr lang="en-US" sz="1400" b="1" dirty="0">
              <a:latin typeface="Tahoma" pitchFamily="34" charset="0"/>
              <a:cs typeface="Tahoma" pitchFamily="34" charset="0"/>
            </a:endParaRPr>
          </a:p>
          <a:p>
            <a:pPr fontAlgn="auto">
              <a:spcBef>
                <a:spcPct val="20000"/>
              </a:spcBef>
              <a:spcAft>
                <a:spcPts val="0"/>
              </a:spcAft>
              <a:defRPr/>
            </a:pPr>
            <a:r>
              <a:rPr lang="en-US" sz="1600" b="1" dirty="0" smtClean="0">
                <a:latin typeface="Tahoma" pitchFamily="34" charset="0"/>
                <a:cs typeface="Tahoma" pitchFamily="34" charset="0"/>
              </a:rPr>
              <a:t>Production</a:t>
            </a:r>
            <a:r>
              <a:rPr lang="en-US" sz="1400" b="1" dirty="0">
                <a:latin typeface="Tahoma" pitchFamily="34" charset="0"/>
                <a:cs typeface="Tahoma" pitchFamily="34" charset="0"/>
              </a:rPr>
              <a:t>	</a:t>
            </a:r>
            <a:endParaRPr lang="en-US" sz="1400" b="1" dirty="0" smtClean="0">
              <a:latin typeface="Tahoma" pitchFamily="34" charset="0"/>
              <a:cs typeface="Tahoma" pitchFamily="34" charset="0"/>
            </a:endParaRPr>
          </a:p>
          <a:p>
            <a:pPr marL="180000" fontAlgn="auto">
              <a:spcBef>
                <a:spcPct val="20000"/>
              </a:spcBef>
              <a:spcAft>
                <a:spcPts val="0"/>
              </a:spcAft>
              <a:defRPr/>
            </a:pPr>
            <a:r>
              <a:rPr lang="en-US" sz="1400" dirty="0">
                <a:solidFill>
                  <a:schemeClr val="accent2">
                    <a:lumMod val="75000"/>
                  </a:schemeClr>
                </a:solidFill>
                <a:latin typeface="Tahoma" pitchFamily="34" charset="0"/>
                <a:cs typeface="Tahoma" pitchFamily="34" charset="0"/>
              </a:rPr>
              <a:t>Surface Mount (SMT) and  through-hole </a:t>
            </a:r>
            <a:r>
              <a:rPr lang="en-US" sz="1400" dirty="0" smtClean="0">
                <a:solidFill>
                  <a:schemeClr val="accent2">
                    <a:lumMod val="75000"/>
                  </a:schemeClr>
                </a:solidFill>
                <a:latin typeface="Tahoma" pitchFamily="34" charset="0"/>
                <a:cs typeface="Tahoma" pitchFamily="34" charset="0"/>
              </a:rPr>
              <a:t>(THT</a:t>
            </a:r>
            <a:r>
              <a:rPr lang="en-US" sz="1400" dirty="0">
                <a:solidFill>
                  <a:schemeClr val="accent2">
                    <a:lumMod val="75000"/>
                  </a:schemeClr>
                </a:solidFill>
                <a:latin typeface="Tahoma" pitchFamily="34" charset="0"/>
                <a:cs typeface="Tahoma" pitchFamily="34" charset="0"/>
              </a:rPr>
              <a:t>) technologies</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Conformal coating </a:t>
            </a:r>
            <a:r>
              <a:rPr lang="en-US" sz="1400" dirty="0">
                <a:solidFill>
                  <a:schemeClr val="accent2">
                    <a:lumMod val="75000"/>
                  </a:schemeClr>
                </a:solidFill>
                <a:latin typeface="Tahoma" pitchFamily="34" charset="0"/>
                <a:cs typeface="Tahoma" pitchFamily="34" charset="0"/>
              </a:rPr>
              <a:t>and special treatments</a:t>
            </a:r>
          </a:p>
          <a:p>
            <a:pPr marL="180000" fontAlgn="auto">
              <a:spcBef>
                <a:spcPct val="20000"/>
              </a:spcBef>
              <a:spcAft>
                <a:spcPts val="0"/>
              </a:spcAft>
              <a:defRPr/>
            </a:pPr>
            <a:r>
              <a:rPr lang="en-US" sz="1400" dirty="0">
                <a:solidFill>
                  <a:schemeClr val="accent2">
                    <a:lumMod val="75000"/>
                  </a:schemeClr>
                </a:solidFill>
                <a:latin typeface="Tahoma" pitchFamily="34" charset="0"/>
                <a:cs typeface="Tahoma" pitchFamily="34" charset="0"/>
              </a:rPr>
              <a:t>Automatic Optical Inspection (AOI) and X-Ray (XCT</a:t>
            </a:r>
            <a:r>
              <a:rPr lang="en-US" sz="1400" dirty="0" smtClean="0">
                <a:solidFill>
                  <a:schemeClr val="accent2">
                    <a:lumMod val="75000"/>
                  </a:schemeClr>
                </a:solidFill>
                <a:latin typeface="Tahoma" pitchFamily="34" charset="0"/>
                <a:cs typeface="Tahoma" pitchFamily="34" charset="0"/>
              </a:rPr>
              <a:t>) soldering </a:t>
            </a:r>
            <a:r>
              <a:rPr lang="en-US" sz="1400" dirty="0">
                <a:solidFill>
                  <a:schemeClr val="accent2">
                    <a:lumMod val="75000"/>
                  </a:schemeClr>
                </a:solidFill>
                <a:latin typeface="Tahoma" pitchFamily="34" charset="0"/>
                <a:cs typeface="Tahoma" pitchFamily="34" charset="0"/>
              </a:rPr>
              <a:t>joint control</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In </a:t>
            </a:r>
            <a:r>
              <a:rPr lang="en-US" sz="1400" dirty="0">
                <a:solidFill>
                  <a:schemeClr val="accent2">
                    <a:lumMod val="75000"/>
                  </a:schemeClr>
                </a:solidFill>
                <a:latin typeface="Tahoma" pitchFamily="34" charset="0"/>
                <a:cs typeface="Tahoma" pitchFamily="34" charset="0"/>
              </a:rPr>
              <a:t>Circuit (ICT) and Functional (FCT) test</a:t>
            </a:r>
          </a:p>
          <a:p>
            <a:pPr marL="180000" fontAlgn="auto">
              <a:spcBef>
                <a:spcPct val="20000"/>
              </a:spcBef>
              <a:spcAft>
                <a:spcPts val="0"/>
              </a:spcAft>
              <a:defRPr/>
            </a:pPr>
            <a:r>
              <a:rPr lang="en-US" sz="1400" dirty="0">
                <a:solidFill>
                  <a:schemeClr val="accent2">
                    <a:lumMod val="75000"/>
                  </a:schemeClr>
                </a:solidFill>
                <a:latin typeface="Tahoma" pitchFamily="34" charset="0"/>
                <a:cs typeface="Tahoma" pitchFamily="34" charset="0"/>
              </a:rPr>
              <a:t>Cabinet manufacturing and System assembly </a:t>
            </a:r>
          </a:p>
          <a:p>
            <a:pPr marL="180000" fontAlgn="auto">
              <a:spcBef>
                <a:spcPct val="20000"/>
              </a:spcBef>
              <a:spcAft>
                <a:spcPts val="0"/>
              </a:spcAft>
              <a:defRPr/>
            </a:pPr>
            <a:r>
              <a:rPr lang="en-US" sz="1400" dirty="0">
                <a:solidFill>
                  <a:schemeClr val="accent2">
                    <a:lumMod val="75000"/>
                  </a:schemeClr>
                </a:solidFill>
                <a:latin typeface="Tahoma" pitchFamily="34" charset="0"/>
                <a:cs typeface="Tahoma" pitchFamily="34" charset="0"/>
              </a:rPr>
              <a:t>Custom tailored test design and execution</a:t>
            </a:r>
          </a:p>
          <a:p>
            <a:pPr marL="180000" fontAlgn="auto">
              <a:spcBef>
                <a:spcPct val="20000"/>
              </a:spcBef>
              <a:spcAft>
                <a:spcPts val="0"/>
              </a:spcAft>
              <a:defRPr/>
            </a:pPr>
            <a:endParaRPr lang="en-US" sz="1400" dirty="0">
              <a:latin typeface="Tahoma" pitchFamily="34" charset="0"/>
              <a:cs typeface="Tahoma" pitchFamily="34" charset="0"/>
            </a:endParaRPr>
          </a:p>
          <a:p>
            <a:pPr fontAlgn="auto">
              <a:spcBef>
                <a:spcPct val="20000"/>
              </a:spcBef>
              <a:spcAft>
                <a:spcPts val="0"/>
              </a:spcAft>
              <a:defRPr/>
            </a:pPr>
            <a:r>
              <a:rPr lang="en-US" sz="1600" b="1" dirty="0" smtClean="0">
                <a:latin typeface="Tahoma" pitchFamily="34" charset="0"/>
                <a:cs typeface="Tahoma" pitchFamily="34" charset="0"/>
              </a:rPr>
              <a:t>After Sales</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Full after sales support for maintenance</a:t>
            </a:r>
          </a:p>
          <a:p>
            <a:pPr marL="180000" fontAlgn="auto">
              <a:spcBef>
                <a:spcPct val="20000"/>
              </a:spcBef>
              <a:spcAft>
                <a:spcPts val="0"/>
              </a:spcAft>
              <a:defRPr/>
            </a:pPr>
            <a:r>
              <a:rPr lang="en-US" sz="1400" dirty="0" smtClean="0">
                <a:solidFill>
                  <a:schemeClr val="accent2">
                    <a:lumMod val="75000"/>
                  </a:schemeClr>
                </a:solidFill>
                <a:latin typeface="Tahoma" pitchFamily="34" charset="0"/>
                <a:cs typeface="Tahoma" pitchFamily="34" charset="0"/>
              </a:rPr>
              <a:t>Frame </a:t>
            </a:r>
            <a:r>
              <a:rPr lang="en-US" sz="1400" dirty="0">
                <a:solidFill>
                  <a:schemeClr val="accent2">
                    <a:lumMod val="75000"/>
                  </a:schemeClr>
                </a:solidFill>
                <a:latin typeface="Tahoma" pitchFamily="34" charset="0"/>
                <a:cs typeface="Tahoma" pitchFamily="34" charset="0"/>
              </a:rPr>
              <a:t>logistic </a:t>
            </a:r>
            <a:r>
              <a:rPr lang="en-US" sz="1400" dirty="0" smtClean="0">
                <a:solidFill>
                  <a:schemeClr val="accent2">
                    <a:lumMod val="75000"/>
                  </a:schemeClr>
                </a:solidFill>
                <a:latin typeface="Tahoma" pitchFamily="34" charset="0"/>
                <a:cs typeface="Tahoma" pitchFamily="34" charset="0"/>
              </a:rPr>
              <a:t>contract </a:t>
            </a:r>
            <a:r>
              <a:rPr lang="en-US" sz="1400" dirty="0">
                <a:solidFill>
                  <a:schemeClr val="accent2">
                    <a:lumMod val="75000"/>
                  </a:schemeClr>
                </a:solidFill>
                <a:latin typeface="Tahoma" pitchFamily="34" charset="0"/>
                <a:cs typeface="Tahoma" pitchFamily="34" charset="0"/>
              </a:rPr>
              <a:t>for </a:t>
            </a:r>
            <a:r>
              <a:rPr lang="en-US" sz="1400" dirty="0" smtClean="0">
                <a:solidFill>
                  <a:schemeClr val="accent2">
                    <a:lumMod val="75000"/>
                  </a:schemeClr>
                </a:solidFill>
                <a:latin typeface="Tahoma" pitchFamily="34" charset="0"/>
                <a:cs typeface="Tahoma" pitchFamily="34" charset="0"/>
              </a:rPr>
              <a:t>the </a:t>
            </a:r>
            <a:r>
              <a:rPr lang="en-US" sz="1400" dirty="0">
                <a:solidFill>
                  <a:schemeClr val="accent2">
                    <a:lumMod val="75000"/>
                  </a:schemeClr>
                </a:solidFill>
                <a:latin typeface="Tahoma" pitchFamily="34" charset="0"/>
                <a:cs typeface="Tahoma" pitchFamily="34" charset="0"/>
              </a:rPr>
              <a:t>management of final user </a:t>
            </a:r>
            <a:r>
              <a:rPr lang="en-US" sz="1400" dirty="0" smtClean="0">
                <a:solidFill>
                  <a:schemeClr val="accent2">
                    <a:lumMod val="75000"/>
                  </a:schemeClr>
                </a:solidFill>
                <a:latin typeface="Tahoma" pitchFamily="34" charset="0"/>
                <a:cs typeface="Tahoma" pitchFamily="34" charset="0"/>
              </a:rPr>
              <a:t>support  </a:t>
            </a:r>
            <a:endParaRPr lang="en-US" sz="1400" dirty="0">
              <a:solidFill>
                <a:schemeClr val="accent2">
                  <a:lumMod val="75000"/>
                </a:schemeClr>
              </a:solidFill>
              <a:latin typeface="Tahoma" pitchFamily="34" charset="0"/>
              <a:cs typeface="Tahoma" pitchFamily="34" charset="0"/>
            </a:endParaRPr>
          </a:p>
          <a:p>
            <a:pPr marL="180000" fontAlgn="auto">
              <a:spcBef>
                <a:spcPct val="20000"/>
              </a:spcBef>
              <a:spcAft>
                <a:spcPts val="0"/>
              </a:spcAft>
              <a:defRPr/>
            </a:pPr>
            <a:r>
              <a:rPr lang="en-US" sz="1400" dirty="0">
                <a:solidFill>
                  <a:schemeClr val="accent2">
                    <a:lumMod val="75000"/>
                  </a:schemeClr>
                </a:solidFill>
                <a:latin typeface="Tahoma" pitchFamily="34" charset="0"/>
                <a:cs typeface="Tahoma" pitchFamily="34" charset="0"/>
              </a:rPr>
              <a:t>Delivery of replacement </a:t>
            </a:r>
            <a:r>
              <a:rPr lang="en-US" sz="1400" dirty="0" smtClean="0">
                <a:solidFill>
                  <a:schemeClr val="accent2">
                    <a:lumMod val="75000"/>
                  </a:schemeClr>
                </a:solidFill>
                <a:latin typeface="Tahoma" pitchFamily="34" charset="0"/>
                <a:cs typeface="Tahoma" pitchFamily="34" charset="0"/>
              </a:rPr>
              <a:t>parts / low </a:t>
            </a:r>
            <a:r>
              <a:rPr lang="en-US" sz="1400" dirty="0">
                <a:solidFill>
                  <a:schemeClr val="accent2">
                    <a:lumMod val="75000"/>
                  </a:schemeClr>
                </a:solidFill>
                <a:latin typeface="Tahoma" pitchFamily="34" charset="0"/>
                <a:cs typeface="Tahoma" pitchFamily="34" charset="0"/>
              </a:rPr>
              <a:t>volume </a:t>
            </a:r>
            <a:r>
              <a:rPr lang="en-US" sz="1400" dirty="0" smtClean="0">
                <a:solidFill>
                  <a:schemeClr val="accent2">
                    <a:lumMod val="75000"/>
                  </a:schemeClr>
                </a:solidFill>
                <a:latin typeface="Tahoma" pitchFamily="34" charset="0"/>
                <a:cs typeface="Tahoma" pitchFamily="34" charset="0"/>
              </a:rPr>
              <a:t>production</a:t>
            </a:r>
          </a:p>
          <a:p>
            <a:pPr marL="180000" fontAlgn="auto">
              <a:spcBef>
                <a:spcPct val="20000"/>
              </a:spcBef>
              <a:spcAft>
                <a:spcPts val="0"/>
              </a:spcAft>
              <a:defRPr/>
            </a:pPr>
            <a:endParaRPr lang="en-US" sz="1400" dirty="0">
              <a:solidFill>
                <a:schemeClr val="accent2">
                  <a:lumMod val="75000"/>
                </a:schemeClr>
              </a:solidFill>
              <a:latin typeface="Tahoma" pitchFamily="34" charset="0"/>
              <a:cs typeface="Tahoma" pitchFamily="34" charset="0"/>
            </a:endParaRPr>
          </a:p>
        </p:txBody>
      </p:sp>
      <p:pic>
        <p:nvPicPr>
          <p:cNvPr id="14" name="Picture 3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930421" y="2528900"/>
            <a:ext cx="2057400" cy="1544638"/>
          </a:xfrm>
          <a:prstGeom prst="rect">
            <a:avLst/>
          </a:prstGeom>
          <a:noFill/>
          <a:ln w="9525">
            <a:noFill/>
            <a:miter lim="800000"/>
            <a:headEnd/>
            <a:tailEnd/>
          </a:ln>
        </p:spPr>
      </p:pic>
      <p:sp>
        <p:nvSpPr>
          <p:cNvPr id="8"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pic>
        <p:nvPicPr>
          <p:cNvPr id="10" name="Picture 166"/>
          <p:cNvPicPr>
            <a:picLocks noChangeAspect="1" noChangeArrowheads="1"/>
          </p:cNvPicPr>
          <p:nvPr/>
        </p:nvPicPr>
        <p:blipFill>
          <a:blip r:embed="rId5" cstate="print"/>
          <a:srcRect l="2083"/>
          <a:stretch>
            <a:fillRect/>
          </a:stretch>
        </p:blipFill>
        <p:spPr bwMode="auto">
          <a:xfrm>
            <a:off x="6469191" y="4643446"/>
            <a:ext cx="2674809" cy="1535114"/>
          </a:xfrm>
          <a:prstGeom prst="rect">
            <a:avLst/>
          </a:prstGeom>
          <a:noFill/>
          <a:ln w="9525">
            <a:noFill/>
            <a:miter lim="800000"/>
            <a:headEnd/>
            <a:tailEnd/>
          </a:ln>
          <a:effectLst/>
        </p:spPr>
      </p:pic>
    </p:spTree>
    <p:extLst>
      <p:ext uri="{BB962C8B-B14F-4D97-AF65-F5344CB8AC3E}">
        <p14:creationId xmlns:p14="http://schemas.microsoft.com/office/powerpoint/2010/main" xmlns="" val="259124230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33</a:t>
            </a:fld>
            <a:endParaRPr lang="en-US"/>
          </a:p>
        </p:txBody>
      </p:sp>
      <p:sp>
        <p:nvSpPr>
          <p:cNvPr id="4" name="Titolo 1"/>
          <p:cNvSpPr txBox="1">
            <a:spLocks/>
          </p:cNvSpPr>
          <p:nvPr/>
        </p:nvSpPr>
        <p:spPr>
          <a:xfrm>
            <a:off x="251520" y="4737918"/>
            <a:ext cx="7772400" cy="892552"/>
          </a:xfrm>
          <a:prstGeom prst="rect">
            <a:avLst/>
          </a:prstGeom>
        </p:spPr>
        <p:txBody>
          <a:bodyPr lIns="0" tIns="0" rIns="0" bIns="0">
            <a:spAutoFit/>
          </a:bodyPr>
          <a:lstStyle/>
          <a:p>
            <a:pPr>
              <a:spcBef>
                <a:spcPct val="0"/>
              </a:spcBef>
              <a:defRPr/>
            </a:pPr>
            <a:r>
              <a:rPr lang="en-US" sz="4000" b="1" spc="-100" dirty="0" err="1" smtClean="0">
                <a:solidFill>
                  <a:srgbClr val="345266"/>
                </a:solidFill>
                <a:latin typeface="+mj-lt"/>
                <a:ea typeface="+mj-ea"/>
                <a:cs typeface="+mj-cs"/>
              </a:rPr>
              <a:t>Signalling</a:t>
            </a:r>
            <a:r>
              <a:rPr lang="en-US" sz="4000" b="1" spc="-100" dirty="0" smtClean="0">
                <a:solidFill>
                  <a:srgbClr val="345266"/>
                </a:solidFill>
                <a:latin typeface="+mj-lt"/>
                <a:ea typeface="+mj-ea"/>
                <a:cs typeface="+mj-cs"/>
              </a:rPr>
              <a:t> </a:t>
            </a:r>
            <a:r>
              <a:rPr kumimoji="0" lang="en-US" sz="3600" b="1" i="0" u="none" strike="noStrike" kern="1200" cap="none" spc="-150" normalizeH="0" baseline="0" noProof="0" dirty="0" smtClean="0">
                <a:ln>
                  <a:noFill/>
                </a:ln>
                <a:solidFill>
                  <a:srgbClr val="345266"/>
                </a:solidFill>
                <a:effectLst/>
                <a:uLnTx/>
                <a:uFillTx/>
                <a:latin typeface="+mj-lt"/>
                <a:ea typeface="+mj-ea"/>
                <a:cs typeface="+mj-cs"/>
              </a:rPr>
              <a:t/>
            </a:r>
            <a:br>
              <a:rPr kumimoji="0" lang="en-US" sz="3600" b="1" i="0" u="none" strike="noStrike" kern="1200" cap="none" spc="-150" normalizeH="0" baseline="0" noProof="0" dirty="0" smtClean="0">
                <a:ln>
                  <a:noFill/>
                </a:ln>
                <a:solidFill>
                  <a:srgbClr val="345266"/>
                </a:solidFill>
                <a:effectLst/>
                <a:uLnTx/>
                <a:uFillTx/>
                <a:latin typeface="+mj-lt"/>
                <a:ea typeface="+mj-ea"/>
                <a:cs typeface="+mj-cs"/>
              </a:rPr>
            </a:br>
            <a:r>
              <a:rPr lang="en-US" spc="-50" dirty="0" smtClean="0">
                <a:solidFill>
                  <a:srgbClr val="CC000D"/>
                </a:solidFill>
              </a:rPr>
              <a:t>Equipment </a:t>
            </a:r>
            <a:r>
              <a:rPr lang="en-US" spc="-50" dirty="0">
                <a:solidFill>
                  <a:srgbClr val="CC000D"/>
                </a:solidFill>
              </a:rPr>
              <a:t>for AUTOMATIC TRAIN PROTECTION AND CONTROL SYSTEMS</a:t>
            </a:r>
          </a:p>
        </p:txBody>
      </p:sp>
      <p:sp>
        <p:nvSpPr>
          <p:cNvPr id="5" name="Segnaposto testo 2"/>
          <p:cNvSpPr txBox="1">
            <a:spLocks/>
          </p:cNvSpPr>
          <p:nvPr/>
        </p:nvSpPr>
        <p:spPr>
          <a:xfrm>
            <a:off x="251520" y="3789040"/>
            <a:ext cx="7772400" cy="246221"/>
          </a:xfrm>
          <a:prstGeom prst="rect">
            <a:avLst/>
          </a:prstGeom>
        </p:spPr>
        <p:txBody>
          <a:bodyPr lIns="0" tIns="0" rIns="0" bIns="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kumimoji="0" lang="en-US" sz="1600" b="1" i="0" u="none" strike="noStrike" kern="1200" cap="none" spc="0" normalizeH="0" baseline="0" noProof="0" dirty="0" smtClean="0">
                <a:ln>
                  <a:noFill/>
                </a:ln>
                <a:solidFill>
                  <a:schemeClr val="bg1">
                    <a:lumMod val="65000"/>
                  </a:schemeClr>
                </a:solidFill>
                <a:effectLst/>
                <a:uLnTx/>
                <a:uFillTx/>
                <a:latin typeface="+mn-lt"/>
                <a:ea typeface="+mn-ea"/>
                <a:cs typeface="+mn-cs"/>
              </a:rPr>
              <a:t>Business strategic area</a:t>
            </a:r>
            <a:endParaRPr kumimoji="0" lang="en-US" sz="1600" b="1"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6" name="Immagine 5" descr="Img_1309.jpg"/>
          <p:cNvPicPr>
            <a:picLocks noChangeAspect="1"/>
          </p:cNvPicPr>
          <p:nvPr/>
        </p:nvPicPr>
        <p:blipFill>
          <a:blip r:embed="rId2" cstate="print"/>
          <a:srcRect l="9891" r="8511"/>
          <a:stretch>
            <a:fillRect/>
          </a:stretch>
        </p:blipFill>
        <p:spPr>
          <a:xfrm>
            <a:off x="4318472" y="0"/>
            <a:ext cx="2376264" cy="3705813"/>
          </a:xfrm>
          <a:prstGeom prst="rect">
            <a:avLst/>
          </a:prstGeom>
        </p:spPr>
      </p:pic>
      <p:pic>
        <p:nvPicPr>
          <p:cNvPr id="7" name="Immagine 6" descr="Img_1646.jpg"/>
          <p:cNvPicPr>
            <a:picLocks noChangeAspect="1"/>
          </p:cNvPicPr>
          <p:nvPr/>
        </p:nvPicPr>
        <p:blipFill>
          <a:blip r:embed="rId3" cstate="print"/>
          <a:srcRect l="7375" r="3873"/>
          <a:stretch>
            <a:fillRect/>
          </a:stretch>
        </p:blipFill>
        <p:spPr>
          <a:xfrm>
            <a:off x="992" y="0"/>
            <a:ext cx="2160240" cy="3705813"/>
          </a:xfrm>
          <a:prstGeom prst="rect">
            <a:avLst/>
          </a:prstGeom>
        </p:spPr>
      </p:pic>
      <p:pic>
        <p:nvPicPr>
          <p:cNvPr id="8" name="Immagine 7" descr="Imgp1378_.jpg"/>
          <p:cNvPicPr>
            <a:picLocks noChangeAspect="1"/>
          </p:cNvPicPr>
          <p:nvPr/>
        </p:nvPicPr>
        <p:blipFill>
          <a:blip r:embed="rId4" cstate="print"/>
          <a:srcRect l="14978" r="11315"/>
          <a:stretch>
            <a:fillRect/>
          </a:stretch>
        </p:blipFill>
        <p:spPr>
          <a:xfrm>
            <a:off x="2161232" y="0"/>
            <a:ext cx="2160240" cy="3705813"/>
          </a:xfrm>
          <a:prstGeom prst="rect">
            <a:avLst/>
          </a:prstGeom>
        </p:spPr>
      </p:pic>
      <p:pic>
        <p:nvPicPr>
          <p:cNvPr id="9" name="Immagine 8" descr="Immagine2.jpg"/>
          <p:cNvPicPr>
            <a:picLocks noChangeAspect="1"/>
          </p:cNvPicPr>
          <p:nvPr/>
        </p:nvPicPr>
        <p:blipFill>
          <a:blip r:embed="rId5" cstate="print"/>
          <a:srcRect l="5721" r="11903"/>
          <a:stretch>
            <a:fillRect/>
          </a:stretch>
        </p:blipFill>
        <p:spPr>
          <a:xfrm>
            <a:off x="6697736" y="0"/>
            <a:ext cx="2446264" cy="3708406"/>
          </a:xfrm>
          <a:prstGeom prst="rect">
            <a:avLst/>
          </a:prstGeom>
        </p:spPr>
      </p:pic>
    </p:spTree>
    <p:extLst>
      <p:ext uri="{BB962C8B-B14F-4D97-AF65-F5344CB8AC3E}">
        <p14:creationId xmlns:p14="http://schemas.microsoft.com/office/powerpoint/2010/main" xmlns="" val="155036381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a:xfrm>
            <a:off x="251520" y="236257"/>
            <a:ext cx="8229600" cy="492443"/>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eaLnBrk="1" fontAlgn="auto" hangingPunct="1">
              <a:spcAft>
                <a:spcPts val="0"/>
              </a:spcAft>
            </a:pPr>
            <a:r>
              <a:rPr lang="it-IT" sz="2400" dirty="0" err="1">
                <a:solidFill>
                  <a:schemeClr val="accent1"/>
                </a:solidFill>
                <a:effectLst>
                  <a:outerShdw blurRad="38100" dist="38100" dir="2700000" algn="tl">
                    <a:srgbClr val="000000">
                      <a:alpha val="43137"/>
                    </a:srgbClr>
                  </a:outerShdw>
                </a:effectLst>
                <a:latin typeface="Californian FB" pitchFamily="18" charset="0"/>
              </a:rPr>
              <a:t>Signalling</a:t>
            </a:r>
            <a:r>
              <a:rPr lang="it-IT" sz="2400" dirty="0">
                <a:solidFill>
                  <a:schemeClr val="accent1"/>
                </a:solidFill>
                <a:effectLst>
                  <a:outerShdw blurRad="38100" dist="38100" dir="2700000" algn="tl">
                    <a:srgbClr val="000000">
                      <a:alpha val="43137"/>
                    </a:srgbClr>
                  </a:outerShdw>
                </a:effectLst>
                <a:latin typeface="Californian FB" pitchFamily="18" charset="0"/>
              </a:rPr>
              <a:t> </a:t>
            </a:r>
            <a:r>
              <a:rPr lang="it-IT" sz="2400" dirty="0" err="1" smtClean="0">
                <a:solidFill>
                  <a:schemeClr val="accent1"/>
                </a:solidFill>
                <a:effectLst>
                  <a:outerShdw blurRad="38100" dist="38100" dir="2700000" algn="tl">
                    <a:srgbClr val="000000">
                      <a:alpha val="43137"/>
                    </a:srgbClr>
                  </a:outerShdw>
                </a:effectLst>
                <a:latin typeface="Californian FB" pitchFamily="18" charset="0"/>
              </a:rPr>
              <a:t>applications</a:t>
            </a:r>
            <a:endParaRPr lang="it-IT"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70" name="Rettangolo arrotondato 69"/>
          <p:cNvSpPr/>
          <p:nvPr/>
        </p:nvSpPr>
        <p:spPr bwMode="auto">
          <a:xfrm flipV="1">
            <a:off x="6732240" y="566682"/>
            <a:ext cx="2160240" cy="4113457"/>
          </a:xfrm>
          <a:prstGeom prst="roundRect">
            <a:avLst>
              <a:gd name="adj" fmla="val 0"/>
            </a:avLst>
          </a:prstGeom>
          <a:solidFill>
            <a:srgbClr val="F0F0F0"/>
          </a:solidFill>
          <a:ln>
            <a:noFill/>
            <a:headEnd type="none" w="med" len="med"/>
            <a:tailEnd type="none" w="med" len="med"/>
          </a:ln>
          <a:effectLst>
            <a:outerShdw blurRad="330200" sx="62000" sy="62000" rotWithShape="0">
              <a:prstClr val="black">
                <a:alpha val="67000"/>
              </a:prstClr>
            </a:outerShdw>
          </a:effectLst>
        </p:spPr>
        <p:style>
          <a:lnRef idx="2">
            <a:schemeClr val="accent1">
              <a:shade val="50000"/>
            </a:schemeClr>
          </a:lnRef>
          <a:fillRef idx="1002">
            <a:schemeClr val="lt1"/>
          </a:fillRef>
          <a:effectRef idx="0">
            <a:schemeClr val="accent1"/>
          </a:effectRef>
          <a:fontRef idx="minor">
            <a:schemeClr val="lt1"/>
          </a:fontRef>
        </p:style>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it-IT">
              <a:solidFill>
                <a:schemeClr val="tx1"/>
              </a:solidFill>
              <a:latin typeface="Arial" charset="0"/>
            </a:endParaRPr>
          </a:p>
        </p:txBody>
      </p:sp>
      <p:sp>
        <p:nvSpPr>
          <p:cNvPr id="71" name="Rectangle 3"/>
          <p:cNvSpPr>
            <a:spLocks noChangeArrowheads="1"/>
          </p:cNvSpPr>
          <p:nvPr/>
        </p:nvSpPr>
        <p:spPr bwMode="gray">
          <a:xfrm>
            <a:off x="6876464" y="1061737"/>
            <a:ext cx="1944008" cy="2308324"/>
          </a:xfrm>
          <a:prstGeom prst="rect">
            <a:avLst/>
          </a:prstGeom>
          <a:noFill/>
          <a:ln w="12700">
            <a:noFill/>
            <a:miter lim="800000"/>
            <a:headEnd/>
            <a:tailEnd/>
          </a:ln>
        </p:spPr>
        <p:txBody>
          <a:bodyPr wrap="square" lIns="0" tIns="0" rIns="0" bIns="0" anchor="t" anchorCtr="0">
            <a:spAutoFit/>
          </a:bodyPr>
          <a:lstStyle/>
          <a:p>
            <a:pPr marL="180975" indent="-180975">
              <a:spcAft>
                <a:spcPts val="600"/>
              </a:spcAft>
              <a:buFont typeface="Arial" pitchFamily="34" charset="0"/>
              <a:buChar char="•"/>
            </a:pPr>
            <a:endParaRPr lang="en-US" sz="1200" noProof="1" smtClean="0"/>
          </a:p>
          <a:p>
            <a:pPr marL="180975" indent="-180975">
              <a:spcAft>
                <a:spcPts val="600"/>
              </a:spcAft>
              <a:buFont typeface="Arial" pitchFamily="34" charset="0"/>
              <a:buChar char="•"/>
            </a:pPr>
            <a:r>
              <a:rPr lang="en-US" sz="1200" noProof="1" smtClean="0"/>
              <a:t>2.230 km of Italian line equipped </a:t>
            </a:r>
            <a:r>
              <a:rPr lang="it-IT" sz="1200" noProof="1" smtClean="0"/>
              <a:t>with ATP signalling technology</a:t>
            </a:r>
          </a:p>
          <a:p>
            <a:pPr marL="180975" indent="-180975">
              <a:spcAft>
                <a:spcPts val="600"/>
              </a:spcAft>
              <a:buFont typeface="Arial" pitchFamily="34" charset="0"/>
              <a:buChar char="•"/>
            </a:pPr>
            <a:r>
              <a:rPr lang="it-IT" sz="1200" noProof="1" smtClean="0"/>
              <a:t>SSC: 1.432 km</a:t>
            </a:r>
          </a:p>
          <a:p>
            <a:pPr marL="449263" lvl="2" indent="-180975">
              <a:spcAft>
                <a:spcPts val="600"/>
              </a:spcAft>
              <a:buFont typeface="Calibri" pitchFamily="34" charset="0"/>
              <a:buChar char="–"/>
            </a:pPr>
            <a:r>
              <a:rPr lang="it-IT" sz="1200" noProof="1" smtClean="0"/>
              <a:t>2.372 LEU</a:t>
            </a:r>
            <a:endParaRPr lang="en-US" sz="1200" noProof="1" smtClean="0"/>
          </a:p>
          <a:p>
            <a:pPr marL="180975" indent="-180975">
              <a:spcAft>
                <a:spcPts val="600"/>
              </a:spcAft>
              <a:buFont typeface="Arial" pitchFamily="34" charset="0"/>
              <a:buChar char="•"/>
            </a:pPr>
            <a:r>
              <a:rPr lang="nb-NO" sz="1200" noProof="1" smtClean="0"/>
              <a:t>SCMT (ETCS Level 1 like)/ ETCS: 798 km</a:t>
            </a:r>
          </a:p>
          <a:p>
            <a:pPr marL="449263" lvl="2" indent="-180975">
              <a:spcAft>
                <a:spcPts val="600"/>
              </a:spcAft>
              <a:buFont typeface="Calibri" pitchFamily="34" charset="0"/>
              <a:buChar char="–"/>
            </a:pPr>
            <a:r>
              <a:rPr lang="it-IT" sz="1200" noProof="1" smtClean="0"/>
              <a:t>486 centralized LEU</a:t>
            </a:r>
          </a:p>
          <a:p>
            <a:pPr marL="449263" lvl="2" indent="-180975">
              <a:spcAft>
                <a:spcPts val="600"/>
              </a:spcAft>
              <a:buFont typeface="Calibri" pitchFamily="34" charset="0"/>
              <a:buChar char="–"/>
            </a:pPr>
            <a:r>
              <a:rPr lang="it-IT" sz="1200" noProof="1" smtClean="0"/>
              <a:t>493 signal LEU</a:t>
            </a:r>
          </a:p>
        </p:txBody>
      </p:sp>
      <p:sp>
        <p:nvSpPr>
          <p:cNvPr id="73" name="Rectangle 3"/>
          <p:cNvSpPr>
            <a:spLocks noChangeArrowheads="1"/>
          </p:cNvSpPr>
          <p:nvPr/>
        </p:nvSpPr>
        <p:spPr bwMode="gray">
          <a:xfrm>
            <a:off x="6876464" y="701697"/>
            <a:ext cx="1836000" cy="246221"/>
          </a:xfrm>
          <a:prstGeom prst="rect">
            <a:avLst/>
          </a:prstGeom>
          <a:noFill/>
          <a:ln w="12700">
            <a:noFill/>
            <a:miter lim="800000"/>
            <a:headEnd/>
            <a:tailEnd/>
          </a:ln>
        </p:spPr>
        <p:txBody>
          <a:bodyPr wrap="square" lIns="0" tIns="0" rIns="0" bIns="0" anchor="ctr">
            <a:spAutoFit/>
          </a:bodyPr>
          <a:lstStyle/>
          <a:p>
            <a:r>
              <a:rPr lang="en-US" sz="1600" b="1" noProof="1" smtClean="0">
                <a:solidFill>
                  <a:srgbClr val="345266"/>
                </a:solidFill>
              </a:rPr>
              <a:t>Key facts &amp; figures</a:t>
            </a:r>
            <a:endParaRPr lang="it-IT" sz="1600" b="1" noProof="1">
              <a:solidFill>
                <a:srgbClr val="345266"/>
              </a:solidFill>
            </a:endParaRPr>
          </a:p>
        </p:txBody>
      </p:sp>
      <p:sp>
        <p:nvSpPr>
          <p:cNvPr id="50" name="Rectangle 18"/>
          <p:cNvSpPr>
            <a:spLocks noChangeArrowheads="1"/>
          </p:cNvSpPr>
          <p:nvPr/>
        </p:nvSpPr>
        <p:spPr bwMode="gray">
          <a:xfrm>
            <a:off x="539552" y="143635"/>
            <a:ext cx="4320480" cy="8640960"/>
          </a:xfrm>
          <a:prstGeom prst="rect">
            <a:avLst/>
          </a:prstGeom>
          <a:solidFill>
            <a:schemeClr val="bg1">
              <a:lumMod val="65000"/>
              <a:alpha val="80000"/>
            </a:schemeClr>
          </a:solidFill>
          <a:ln w="9525">
            <a:noFill/>
            <a:miter lim="800000"/>
            <a:headEnd/>
            <a:tailEnd/>
          </a:ln>
          <a:scene3d>
            <a:camera prst="perspectiveRelaxed" fov="3000000">
              <a:rot lat="17277827" lon="18240000" rev="3420000"/>
            </a:camera>
            <a:lightRig rig="balanced" dir="t">
              <a:rot lat="0" lon="0" rev="5400000"/>
            </a:lightRig>
          </a:scene3d>
          <a:sp3d z="774700">
            <a:bevelT w="444500" h="774700" prst="angle"/>
          </a:sp3d>
        </p:spPr>
        <p:txBody>
          <a:bodyPr vert="horz" wrap="square" lIns="91440" tIns="45720" rIns="91440" bIns="45720" numCol="1" anchor="t" anchorCtr="0" compatLnSpc="1">
            <a:prstTxWarp prst="textNoShape">
              <a:avLst/>
            </a:prstTxWarp>
          </a:bodyPr>
          <a:lstStyle/>
          <a:p>
            <a:endParaRPr lang="en-US"/>
          </a:p>
        </p:txBody>
      </p:sp>
      <p:sp>
        <p:nvSpPr>
          <p:cNvPr id="51" name="Rectangle 19"/>
          <p:cNvSpPr>
            <a:spLocks noChangeArrowheads="1"/>
          </p:cNvSpPr>
          <p:nvPr/>
        </p:nvSpPr>
        <p:spPr bwMode="gray">
          <a:xfrm>
            <a:off x="1296939" y="1651813"/>
            <a:ext cx="2808771" cy="5624601"/>
          </a:xfrm>
          <a:prstGeom prst="rect">
            <a:avLst/>
          </a:prstGeom>
          <a:solidFill>
            <a:schemeClr val="tx1">
              <a:alpha val="25000"/>
            </a:schemeClr>
          </a:solidFill>
          <a:ln w="9525">
            <a:noFill/>
            <a:miter lim="800000"/>
            <a:headEnd/>
            <a:tailEnd/>
          </a:ln>
          <a:effectLst>
            <a:softEdge rad="63500"/>
          </a:effectLst>
          <a:scene3d>
            <a:camera prst="perspectiveRelaxed" fov="3000000">
              <a:rot lat="17277827" lon="18240000" rev="3420000"/>
            </a:camera>
            <a:lightRig rig="balanced" dir="t">
              <a:rot lat="0" lon="0" rev="5400000"/>
            </a:lightRig>
          </a:scene3d>
          <a:sp3d z="774700"/>
        </p:spPr>
        <p:txBody>
          <a:bodyPr vert="horz" wrap="square" lIns="91440" tIns="45720" rIns="91440" bIns="45720" numCol="1" anchor="t" anchorCtr="0" compatLnSpc="1">
            <a:prstTxWarp prst="textNoShape">
              <a:avLst/>
            </a:prstTxWarp>
          </a:bodyPr>
          <a:lstStyle/>
          <a:p>
            <a:endParaRPr lang="en-US"/>
          </a:p>
        </p:txBody>
      </p:sp>
      <p:sp>
        <p:nvSpPr>
          <p:cNvPr id="52" name="Rectangle 19"/>
          <p:cNvSpPr>
            <a:spLocks noChangeArrowheads="1"/>
          </p:cNvSpPr>
          <p:nvPr/>
        </p:nvSpPr>
        <p:spPr bwMode="gray">
          <a:xfrm>
            <a:off x="1296940" y="1651810"/>
            <a:ext cx="2808771" cy="5624601"/>
          </a:xfrm>
          <a:prstGeom prst="rect">
            <a:avLst/>
          </a:prstGeom>
          <a:solidFill>
            <a:srgbClr val="D95D5D">
              <a:alpha val="80000"/>
            </a:srgbClr>
          </a:solidFill>
          <a:ln w="9525">
            <a:noFill/>
            <a:miter lim="800000"/>
            <a:headEnd/>
            <a:tailEnd/>
          </a:ln>
          <a:scene3d>
            <a:camera prst="perspectiveRelaxed" fov="3000000">
              <a:rot lat="17277827" lon="18240000" rev="3420000"/>
            </a:camera>
            <a:lightRig rig="balanced" dir="t">
              <a:rot lat="0" lon="0" rev="5400000"/>
            </a:lightRig>
          </a:scene3d>
          <a:sp3d z="1638300">
            <a:bevelT w="444500" h="774700" prst="angle"/>
          </a:sp3d>
        </p:spPr>
        <p:txBody>
          <a:bodyPr vert="horz" wrap="square" lIns="91440" tIns="45720" rIns="91440" bIns="45720" numCol="1" anchor="t" anchorCtr="0" compatLnSpc="1">
            <a:prstTxWarp prst="textNoShape">
              <a:avLst/>
            </a:prstTxWarp>
          </a:bodyPr>
          <a:lstStyle/>
          <a:p>
            <a:endParaRPr lang="en-US"/>
          </a:p>
        </p:txBody>
      </p:sp>
      <p:sp>
        <p:nvSpPr>
          <p:cNvPr id="56" name="Rectangle 20"/>
          <p:cNvSpPr>
            <a:spLocks noChangeArrowheads="1"/>
          </p:cNvSpPr>
          <p:nvPr/>
        </p:nvSpPr>
        <p:spPr bwMode="gray">
          <a:xfrm>
            <a:off x="2038995" y="3146183"/>
            <a:ext cx="1321595" cy="2635861"/>
          </a:xfrm>
          <a:prstGeom prst="rect">
            <a:avLst/>
          </a:prstGeom>
          <a:solidFill>
            <a:schemeClr val="tx1">
              <a:alpha val="25000"/>
            </a:schemeClr>
          </a:solidFill>
          <a:ln w="9525">
            <a:noFill/>
            <a:miter lim="800000"/>
            <a:headEnd/>
            <a:tailEnd/>
          </a:ln>
          <a:effectLst>
            <a:softEdge rad="63500"/>
          </a:effectLst>
          <a:scene3d>
            <a:camera prst="perspectiveRelaxed" fov="3000000">
              <a:rot lat="17277827" lon="18240000" rev="3420000"/>
            </a:camera>
            <a:lightRig rig="balanced" dir="t">
              <a:rot lat="0" lon="0" rev="5400000"/>
            </a:lightRig>
          </a:scene3d>
          <a:sp3d z="1638300">
            <a:bevelT w="0" h="0" prst="angle"/>
          </a:sp3d>
        </p:spPr>
        <p:txBody>
          <a:bodyPr vert="horz" wrap="square" lIns="91440" tIns="45720" rIns="91440" bIns="45720" numCol="1" anchor="t" anchorCtr="0" compatLnSpc="1">
            <a:prstTxWarp prst="textNoShape">
              <a:avLst/>
            </a:prstTxWarp>
          </a:bodyPr>
          <a:lstStyle/>
          <a:p>
            <a:endParaRPr lang="en-US"/>
          </a:p>
        </p:txBody>
      </p:sp>
      <p:sp>
        <p:nvSpPr>
          <p:cNvPr id="57" name="Rectangle 20"/>
          <p:cNvSpPr>
            <a:spLocks noChangeArrowheads="1"/>
          </p:cNvSpPr>
          <p:nvPr/>
        </p:nvSpPr>
        <p:spPr bwMode="gray">
          <a:xfrm>
            <a:off x="2038995" y="3146177"/>
            <a:ext cx="1321595" cy="2635861"/>
          </a:xfrm>
          <a:prstGeom prst="rect">
            <a:avLst/>
          </a:prstGeom>
          <a:solidFill>
            <a:srgbClr val="CC000D">
              <a:alpha val="80000"/>
            </a:srgbClr>
          </a:solidFill>
          <a:ln w="9525">
            <a:noFill/>
            <a:miter lim="800000"/>
            <a:headEnd/>
            <a:tailEnd/>
          </a:ln>
          <a:scene3d>
            <a:camera prst="perspectiveRelaxed" fov="3000000">
              <a:rot lat="17277827" lon="18240000" rev="3420000"/>
            </a:camera>
            <a:lightRig rig="balanced" dir="t">
              <a:rot lat="0" lon="0" rev="5400000"/>
            </a:lightRig>
          </a:scene3d>
          <a:sp3d z="2514600">
            <a:bevelT w="444500" h="774700" prst="angle"/>
          </a:sp3d>
        </p:spPr>
        <p:txBody>
          <a:bodyPr vert="horz" wrap="square" lIns="91440" tIns="45720" rIns="91440" bIns="45720" numCol="1" anchor="t" anchorCtr="0" compatLnSpc="1">
            <a:prstTxWarp prst="textNoShape">
              <a:avLst/>
            </a:prstTxWarp>
          </a:bodyPr>
          <a:lstStyle/>
          <a:p>
            <a:endParaRPr lang="en-US"/>
          </a:p>
        </p:txBody>
      </p:sp>
      <p:sp>
        <p:nvSpPr>
          <p:cNvPr id="93" name="Text Box 36"/>
          <p:cNvSpPr txBox="1">
            <a:spLocks noChangeArrowheads="1"/>
          </p:cNvSpPr>
          <p:nvPr/>
        </p:nvSpPr>
        <p:spPr bwMode="gray">
          <a:xfrm>
            <a:off x="1835696" y="4563125"/>
            <a:ext cx="3096344" cy="954107"/>
          </a:xfrm>
          <a:prstGeom prst="rect">
            <a:avLst/>
          </a:prstGeom>
          <a:noFill/>
          <a:ln w="9525">
            <a:noFill/>
            <a:miter lim="800000"/>
            <a:headEnd/>
            <a:tailEnd/>
          </a:ln>
        </p:spPr>
        <p:txBody>
          <a:bodyPr wrap="square" lIns="0" tIns="0" rIns="72000" bIns="0">
            <a:spAutoFit/>
          </a:bodyPr>
          <a:lstStyle/>
          <a:p>
            <a:pPr marL="177800" indent="-177800" defTabSz="801688"/>
            <a:r>
              <a:rPr lang="en-GB" sz="1400" b="1" dirty="0" err="1" smtClean="0">
                <a:solidFill>
                  <a:schemeClr val="bg1"/>
                </a:solidFill>
                <a:effectLst>
                  <a:outerShdw blurRad="38100" dist="38100" dir="2700000" algn="tl">
                    <a:srgbClr val="000000">
                      <a:alpha val="43137"/>
                    </a:srgbClr>
                  </a:outerShdw>
                </a:effectLst>
              </a:rPr>
              <a:t>Lineside</a:t>
            </a:r>
            <a:r>
              <a:rPr lang="en-GB" sz="1400" b="1" dirty="0" smtClean="0">
                <a:solidFill>
                  <a:schemeClr val="bg1"/>
                </a:solidFill>
                <a:effectLst>
                  <a:outerShdw blurRad="38100" dist="38100" dir="2700000" algn="tl">
                    <a:srgbClr val="000000">
                      <a:alpha val="43137"/>
                    </a:srgbClr>
                  </a:outerShdw>
                </a:effectLst>
              </a:rPr>
              <a:t> Equipment</a:t>
            </a:r>
          </a:p>
          <a:p>
            <a:pPr marL="177800" indent="-177800" defTabSz="801688">
              <a:buFont typeface="Arial" pitchFamily="34" charset="0"/>
              <a:buChar char="•"/>
            </a:pPr>
            <a:r>
              <a:rPr lang="en-US" sz="1200" noProof="1" smtClean="0">
                <a:solidFill>
                  <a:schemeClr val="bg1"/>
                </a:solidFill>
                <a:effectLst>
                  <a:outerShdw blurRad="38100" dist="38100" dir="2700000" algn="tl">
                    <a:srgbClr val="000000">
                      <a:alpha val="43137"/>
                    </a:srgbClr>
                  </a:outerShdw>
                </a:effectLst>
              </a:rPr>
              <a:t>Lineside Equipment Unit (LEU)</a:t>
            </a:r>
          </a:p>
          <a:p>
            <a:pPr marL="177800" indent="-177800" defTabSz="801688">
              <a:buFont typeface="Arial" pitchFamily="34" charset="0"/>
              <a:buChar char="•"/>
            </a:pPr>
            <a:r>
              <a:rPr lang="en-US" sz="1200" noProof="1" smtClean="0">
                <a:solidFill>
                  <a:schemeClr val="bg1"/>
                </a:solidFill>
                <a:effectLst>
                  <a:outerShdw blurRad="38100" dist="38100" dir="2700000" algn="tl">
                    <a:srgbClr val="000000">
                      <a:alpha val="43137"/>
                    </a:srgbClr>
                  </a:outerShdw>
                </a:effectLst>
              </a:rPr>
              <a:t>Hot Box &amp; Hot Wheel Detectors (HBD)</a:t>
            </a:r>
          </a:p>
          <a:p>
            <a:pPr marL="177800" indent="-177800" defTabSz="801688">
              <a:buFont typeface="Arial" pitchFamily="34" charset="0"/>
              <a:buChar char="•"/>
            </a:pPr>
            <a:r>
              <a:rPr lang="en-US" sz="1200" noProof="1" smtClean="0">
                <a:solidFill>
                  <a:schemeClr val="bg1"/>
                </a:solidFill>
                <a:effectLst>
                  <a:outerShdw blurRad="38100" dist="38100" dir="2700000" algn="tl">
                    <a:srgbClr val="000000">
                      <a:alpha val="43137"/>
                    </a:srgbClr>
                  </a:outerShdw>
                </a:effectLst>
              </a:rPr>
              <a:t>Wheel Sensor</a:t>
            </a:r>
          </a:p>
          <a:p>
            <a:pPr marL="177800" indent="-177800" defTabSz="801688">
              <a:buFont typeface="Arial" pitchFamily="34" charset="0"/>
              <a:buChar char="•"/>
            </a:pPr>
            <a:r>
              <a:rPr lang="en-US" sz="1200" noProof="1" smtClean="0">
                <a:solidFill>
                  <a:schemeClr val="bg1"/>
                </a:solidFill>
                <a:effectLst>
                  <a:outerShdw blurRad="38100" dist="38100" dir="2700000" algn="tl">
                    <a:srgbClr val="000000">
                      <a:alpha val="43137"/>
                    </a:srgbClr>
                  </a:outerShdw>
                </a:effectLst>
              </a:rPr>
              <a:t>Ss INFILL</a:t>
            </a:r>
          </a:p>
        </p:txBody>
      </p:sp>
      <p:sp>
        <p:nvSpPr>
          <p:cNvPr id="90" name="Text Box 34"/>
          <p:cNvSpPr txBox="1">
            <a:spLocks noChangeArrowheads="1"/>
          </p:cNvSpPr>
          <p:nvPr/>
        </p:nvSpPr>
        <p:spPr bwMode="gray">
          <a:xfrm>
            <a:off x="3707905" y="2037909"/>
            <a:ext cx="2448271" cy="369332"/>
          </a:xfrm>
          <a:prstGeom prst="rect">
            <a:avLst/>
          </a:prstGeom>
          <a:noFill/>
          <a:ln w="9525">
            <a:noFill/>
            <a:miter lim="800000"/>
            <a:headEnd/>
            <a:tailEnd/>
          </a:ln>
        </p:spPr>
        <p:txBody>
          <a:bodyPr wrap="square" lIns="0" tIns="0" rIns="0" bIns="0">
            <a:spAutoFit/>
          </a:bodyPr>
          <a:lstStyle/>
          <a:p>
            <a:pPr marL="177800" indent="-177800" defTabSz="801688">
              <a:buFont typeface="Arial" pitchFamily="34" charset="0"/>
              <a:buChar char="•"/>
            </a:pPr>
            <a:r>
              <a:rPr lang="it-IT" sz="1200" noProof="1" smtClean="0">
                <a:solidFill>
                  <a:srgbClr val="345266"/>
                </a:solidFill>
              </a:rPr>
              <a:t>Automatic Train Protection and Control (ERTMS, SCMT, SSC)</a:t>
            </a:r>
          </a:p>
        </p:txBody>
      </p:sp>
      <p:sp>
        <p:nvSpPr>
          <p:cNvPr id="91" name="Text Box 35"/>
          <p:cNvSpPr txBox="1">
            <a:spLocks noChangeArrowheads="1"/>
          </p:cNvSpPr>
          <p:nvPr/>
        </p:nvSpPr>
        <p:spPr bwMode="gray">
          <a:xfrm>
            <a:off x="2351230" y="3095963"/>
            <a:ext cx="2508802" cy="769441"/>
          </a:xfrm>
          <a:prstGeom prst="rect">
            <a:avLst/>
          </a:prstGeom>
          <a:noFill/>
          <a:ln w="9525">
            <a:noFill/>
            <a:miter lim="800000"/>
            <a:headEnd/>
            <a:tailEnd/>
          </a:ln>
        </p:spPr>
        <p:txBody>
          <a:bodyPr wrap="square" lIns="0" tIns="0" rIns="0" bIns="0">
            <a:spAutoFit/>
          </a:bodyPr>
          <a:lstStyle/>
          <a:p>
            <a:pPr marL="177800" indent="-177800" defTabSz="801688"/>
            <a:r>
              <a:rPr lang="en-GB" sz="1400" b="1" dirty="0" smtClean="0">
                <a:solidFill>
                  <a:schemeClr val="bg1"/>
                </a:solidFill>
                <a:effectLst>
                  <a:outerShdw blurRad="38100" dist="38100" dir="2700000" algn="tl">
                    <a:srgbClr val="000000">
                      <a:alpha val="43137"/>
                    </a:srgbClr>
                  </a:outerShdw>
                </a:effectLst>
              </a:rPr>
              <a:t>Onboard Equipment</a:t>
            </a:r>
          </a:p>
          <a:p>
            <a:pPr marL="177800" indent="-177800" defTabSz="801688">
              <a:buFont typeface="Arial" pitchFamily="34" charset="0"/>
              <a:buChar char="•"/>
            </a:pPr>
            <a:r>
              <a:rPr lang="it-IT" sz="1200" noProof="1" smtClean="0">
                <a:solidFill>
                  <a:schemeClr val="bg1"/>
                </a:solidFill>
                <a:effectLst>
                  <a:outerShdw blurRad="38100" dist="38100" dir="2700000" algn="tl">
                    <a:srgbClr val="000000">
                      <a:alpha val="43137"/>
                    </a:srgbClr>
                  </a:outerShdw>
                </a:effectLst>
              </a:rPr>
              <a:t>European Vital Computer (EVC),</a:t>
            </a:r>
          </a:p>
          <a:p>
            <a:pPr marL="177800" indent="-177800" defTabSz="801688">
              <a:buFont typeface="Arial" pitchFamily="34" charset="0"/>
              <a:buChar char="•"/>
            </a:pPr>
            <a:r>
              <a:rPr lang="it-IT" sz="1200" noProof="1" smtClean="0">
                <a:solidFill>
                  <a:schemeClr val="bg1"/>
                </a:solidFill>
                <a:effectLst>
                  <a:outerShdw blurRad="38100" dist="38100" dir="2700000" algn="tl">
                    <a:srgbClr val="000000">
                      <a:alpha val="43137"/>
                    </a:srgbClr>
                  </a:outerShdw>
                </a:effectLst>
              </a:rPr>
              <a:t>Balise Transmission Module  (BTM - RSDD)</a:t>
            </a:r>
            <a:endParaRPr lang="en-GB" sz="1200" noProof="1" smtClean="0">
              <a:solidFill>
                <a:schemeClr val="bg1"/>
              </a:solidFill>
              <a:effectLst>
                <a:outerShdw blurRad="38100" dist="38100" dir="2700000" algn="tl">
                  <a:srgbClr val="000000">
                    <a:alpha val="43137"/>
                  </a:srgbClr>
                </a:outerShdw>
              </a:effectLst>
            </a:endParaRPr>
          </a:p>
        </p:txBody>
      </p:sp>
      <p:sp>
        <p:nvSpPr>
          <p:cNvPr id="29" name="Text Box 34"/>
          <p:cNvSpPr txBox="1">
            <a:spLocks noChangeArrowheads="1"/>
          </p:cNvSpPr>
          <p:nvPr/>
        </p:nvSpPr>
        <p:spPr bwMode="gray">
          <a:xfrm>
            <a:off x="2699792" y="2087851"/>
            <a:ext cx="792088" cy="430887"/>
          </a:xfrm>
          <a:prstGeom prst="rect">
            <a:avLst/>
          </a:prstGeom>
          <a:noFill/>
          <a:ln w="9525">
            <a:noFill/>
            <a:miter lim="800000"/>
            <a:headEnd/>
            <a:tailEnd/>
          </a:ln>
        </p:spPr>
        <p:txBody>
          <a:bodyPr wrap="square" lIns="0" tIns="0" rIns="0" bIns="0">
            <a:spAutoFit/>
          </a:bodyPr>
          <a:lstStyle/>
          <a:p>
            <a:pPr indent="3175" defTabSz="801688" eaLnBrk="1" hangingPunct="1"/>
            <a:r>
              <a:rPr lang="en-GB" sz="1400" b="1" dirty="0" smtClean="0">
                <a:solidFill>
                  <a:schemeClr val="bg1"/>
                </a:solidFill>
                <a:effectLst>
                  <a:outerShdw blurRad="38100" dist="38100" dir="2700000" algn="tl">
                    <a:srgbClr val="000000">
                      <a:alpha val="43137"/>
                    </a:srgbClr>
                  </a:outerShdw>
                </a:effectLst>
              </a:rPr>
              <a:t>Control System</a:t>
            </a:r>
          </a:p>
        </p:txBody>
      </p:sp>
    </p:spTree>
    <p:extLst>
      <p:ext uri="{BB962C8B-B14F-4D97-AF65-F5344CB8AC3E}">
        <p14:creationId xmlns:p14="http://schemas.microsoft.com/office/powerpoint/2010/main" xmlns="" val="395650552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251520" y="272533"/>
            <a:ext cx="8229600" cy="411162"/>
          </a:xfrm>
        </p:spPr>
        <p:txBody>
          <a:bodyPr>
            <a:noAutofit/>
          </a:bodyPr>
          <a:lstStyle/>
          <a:p>
            <a:pPr eaLnBrk="1" hangingPunct="1">
              <a:defRPr/>
            </a:pPr>
            <a:r>
              <a:rPr lang="en-US" sz="2400" dirty="0" smtClean="0">
                <a:solidFill>
                  <a:schemeClr val="accent1"/>
                </a:solidFill>
                <a:effectLst>
                  <a:outerShdw blurRad="38100" dist="38100" dir="2700000" algn="tl">
                    <a:srgbClr val="C0C0C0"/>
                  </a:outerShdw>
                </a:effectLst>
                <a:latin typeface="Californian FB" pitchFamily="18" charset="0"/>
                <a:cs typeface="Arial" charset="0"/>
              </a:rPr>
              <a:t>Main Railways Projects</a:t>
            </a:r>
          </a:p>
        </p:txBody>
      </p:sp>
      <p:sp>
        <p:nvSpPr>
          <p:cNvPr id="100355" name="Rectangle 9"/>
          <p:cNvSpPr>
            <a:spLocks noChangeArrowheads="1"/>
          </p:cNvSpPr>
          <p:nvPr/>
        </p:nvSpPr>
        <p:spPr bwMode="auto">
          <a:xfrm>
            <a:off x="2321750" y="1282097"/>
            <a:ext cx="6480720" cy="806375"/>
          </a:xfrm>
          <a:prstGeom prst="rect">
            <a:avLst/>
          </a:prstGeom>
          <a:noFill/>
          <a:ln w="9525">
            <a:noFill/>
            <a:miter lim="800000"/>
            <a:headEnd/>
            <a:tailEnd/>
          </a:ln>
        </p:spPr>
        <p:txBody>
          <a:bodyPr wrap="square" lIns="0" tIns="0" rIns="0" bIns="0">
            <a:spAutoFit/>
          </a:bodyPr>
          <a:lstStyle/>
          <a:p>
            <a:pPr algn="just">
              <a:spcBef>
                <a:spcPct val="20000"/>
              </a:spcBef>
            </a:pPr>
            <a:r>
              <a:rPr lang="en-US" sz="1400" b="1" dirty="0" smtClean="0">
                <a:solidFill>
                  <a:schemeClr val="accent2">
                    <a:lumMod val="75000"/>
                  </a:schemeClr>
                </a:solidFill>
                <a:latin typeface="Tahoma" pitchFamily="34" charset="0"/>
                <a:cs typeface="Tahoma" pitchFamily="34" charset="0"/>
              </a:rPr>
              <a:t>SCMT Project </a:t>
            </a:r>
            <a:r>
              <a:rPr lang="en-US" sz="1400" i="1" dirty="0" smtClean="0">
                <a:solidFill>
                  <a:schemeClr val="accent2">
                    <a:lumMod val="75000"/>
                  </a:schemeClr>
                </a:solidFill>
                <a:latin typeface="Tahoma" pitchFamily="34" charset="0"/>
                <a:cs typeface="Tahoma" pitchFamily="34" charset="0"/>
              </a:rPr>
              <a:t>(Running train control system)</a:t>
            </a:r>
          </a:p>
          <a:p>
            <a:pPr>
              <a:spcBef>
                <a:spcPct val="20000"/>
              </a:spcBef>
            </a:pPr>
            <a:r>
              <a:rPr kumimoji="1" lang="en-US" sz="1200" dirty="0" smtClean="0">
                <a:solidFill>
                  <a:srgbClr val="333333"/>
                </a:solidFill>
                <a:latin typeface="Tahoma" pitchFamily="34" charset="0"/>
                <a:cs typeface="Tahoma" pitchFamily="34" charset="0"/>
              </a:rPr>
              <a:t>Technology “</a:t>
            </a:r>
            <a:r>
              <a:rPr kumimoji="1" lang="en-US" sz="1200" b="1" dirty="0" smtClean="0">
                <a:solidFill>
                  <a:srgbClr val="333333"/>
                </a:solidFill>
                <a:latin typeface="Tahoma" pitchFamily="34" charset="0"/>
                <a:cs typeface="Tahoma" pitchFamily="34" charset="0"/>
              </a:rPr>
              <a:t>ATP - Automatic Train Protection</a:t>
            </a:r>
            <a:r>
              <a:rPr kumimoji="1" lang="en-US" sz="1200" dirty="0" smtClean="0">
                <a:solidFill>
                  <a:srgbClr val="333333"/>
                </a:solidFill>
                <a:latin typeface="Tahoma" pitchFamily="34" charset="0"/>
                <a:cs typeface="Tahoma" pitchFamily="34" charset="0"/>
              </a:rPr>
              <a:t>”, finalized to </a:t>
            </a:r>
            <a:r>
              <a:rPr kumimoji="1" lang="en-US" sz="1200" u="sng" dirty="0" smtClean="0">
                <a:solidFill>
                  <a:srgbClr val="333333"/>
                </a:solidFill>
                <a:latin typeface="Tahoma" pitchFamily="34" charset="0"/>
                <a:cs typeface="Tahoma" pitchFamily="34" charset="0"/>
              </a:rPr>
              <a:t>the automatic protection of the running</a:t>
            </a:r>
            <a:r>
              <a:rPr kumimoji="1" lang="en-US" sz="1200" dirty="0" smtClean="0">
                <a:solidFill>
                  <a:srgbClr val="333333"/>
                </a:solidFill>
                <a:latin typeface="Tahoma" pitchFamily="34" charset="0"/>
                <a:cs typeface="Tahoma" pitchFamily="34" charset="0"/>
              </a:rPr>
              <a:t> train, by mean of data communication between on board and ground </a:t>
            </a:r>
            <a:r>
              <a:rPr kumimoji="1" lang="en-US" sz="1200" dirty="0" err="1" smtClean="0">
                <a:solidFill>
                  <a:srgbClr val="333333"/>
                </a:solidFill>
                <a:latin typeface="Tahoma" pitchFamily="34" charset="0"/>
                <a:cs typeface="Tahoma" pitchFamily="34" charset="0"/>
              </a:rPr>
              <a:t>equipments</a:t>
            </a:r>
            <a:r>
              <a:rPr kumimoji="1" lang="en-US" sz="1200" dirty="0" smtClean="0">
                <a:solidFill>
                  <a:srgbClr val="333333"/>
                </a:solidFill>
                <a:latin typeface="Tahoma" pitchFamily="34" charset="0"/>
                <a:cs typeface="Tahoma" pitchFamily="34" charset="0"/>
              </a:rPr>
              <a:t> that together constitute the whole system. </a:t>
            </a:r>
            <a:endParaRPr kumimoji="1" lang="en-US" sz="1200" dirty="0">
              <a:solidFill>
                <a:srgbClr val="333333"/>
              </a:solidFill>
              <a:latin typeface="Tahoma" pitchFamily="34" charset="0"/>
              <a:cs typeface="Tahoma" pitchFamily="34" charset="0"/>
            </a:endParaRPr>
          </a:p>
        </p:txBody>
      </p:sp>
      <p:sp>
        <p:nvSpPr>
          <p:cNvPr id="100358" name="Rectangle 9"/>
          <p:cNvSpPr>
            <a:spLocks noChangeArrowheads="1"/>
          </p:cNvSpPr>
          <p:nvPr/>
        </p:nvSpPr>
        <p:spPr bwMode="auto">
          <a:xfrm>
            <a:off x="2321749" y="2303875"/>
            <a:ext cx="6390711" cy="621709"/>
          </a:xfrm>
          <a:prstGeom prst="rect">
            <a:avLst/>
          </a:prstGeom>
          <a:noFill/>
          <a:ln w="9525">
            <a:noFill/>
            <a:miter lim="800000"/>
            <a:headEnd/>
            <a:tailEnd/>
          </a:ln>
        </p:spPr>
        <p:txBody>
          <a:bodyPr wrap="square" lIns="0" tIns="0" rIns="0" bIns="0">
            <a:spAutoFit/>
          </a:bodyPr>
          <a:lstStyle/>
          <a:p>
            <a:pPr>
              <a:spcBef>
                <a:spcPct val="20000"/>
              </a:spcBef>
            </a:pPr>
            <a:r>
              <a:rPr lang="en-US" sz="1400" b="1" dirty="0" smtClean="0">
                <a:solidFill>
                  <a:schemeClr val="accent2">
                    <a:lumMod val="75000"/>
                  </a:schemeClr>
                </a:solidFill>
                <a:latin typeface="Tahoma" pitchFamily="34" charset="0"/>
                <a:cs typeface="Tahoma" pitchFamily="34" charset="0"/>
              </a:rPr>
              <a:t>EDS Project </a:t>
            </a:r>
            <a:r>
              <a:rPr lang="en-US" sz="1400" i="1" dirty="0" smtClean="0">
                <a:solidFill>
                  <a:schemeClr val="accent2">
                    <a:lumMod val="75000"/>
                  </a:schemeClr>
                </a:solidFill>
                <a:latin typeface="Tahoma" pitchFamily="34" charset="0"/>
                <a:cs typeface="Tahoma" pitchFamily="34" charset="0"/>
              </a:rPr>
              <a:t>(Signal encoder system)</a:t>
            </a:r>
          </a:p>
          <a:p>
            <a:pPr algn="just">
              <a:spcBef>
                <a:spcPct val="20000"/>
              </a:spcBef>
            </a:pPr>
            <a:r>
              <a:rPr kumimoji="1" lang="en-US" sz="1200" dirty="0" smtClean="0">
                <a:latin typeface="Tahoma" pitchFamily="34" charset="0"/>
                <a:cs typeface="Tahoma" pitchFamily="34" charset="0"/>
              </a:rPr>
              <a:t>Aim of the EDS is to assign to every configuration of a rail light signal acquired by means of dedicated interfaces) the information to send to the </a:t>
            </a:r>
            <a:r>
              <a:rPr kumimoji="1" lang="en-US" sz="1200" dirty="0" err="1" smtClean="0">
                <a:latin typeface="Tahoma" pitchFamily="34" charset="0"/>
                <a:cs typeface="Tahoma" pitchFamily="34" charset="0"/>
              </a:rPr>
              <a:t>balise</a:t>
            </a:r>
            <a:r>
              <a:rPr kumimoji="1" lang="en-US" sz="1200" dirty="0" smtClean="0">
                <a:latin typeface="Tahoma" pitchFamily="34" charset="0"/>
                <a:cs typeface="Tahoma" pitchFamily="34" charset="0"/>
              </a:rPr>
              <a:t> and from them to the train. </a:t>
            </a:r>
            <a:endParaRPr kumimoji="1" lang="en-US" sz="1200" dirty="0">
              <a:latin typeface="Tahoma" pitchFamily="34" charset="0"/>
              <a:cs typeface="Tahoma" pitchFamily="34" charset="0"/>
            </a:endParaRPr>
          </a:p>
        </p:txBody>
      </p:sp>
      <p:sp>
        <p:nvSpPr>
          <p:cNvPr id="100359" name="Rectangle 3"/>
          <p:cNvSpPr>
            <a:spLocks noChangeArrowheads="1"/>
          </p:cNvSpPr>
          <p:nvPr/>
        </p:nvSpPr>
        <p:spPr bwMode="auto">
          <a:xfrm>
            <a:off x="2321748" y="3383995"/>
            <a:ext cx="6480721" cy="584775"/>
          </a:xfrm>
          <a:prstGeom prst="rect">
            <a:avLst/>
          </a:prstGeom>
          <a:noFill/>
          <a:ln w="9525">
            <a:noFill/>
            <a:miter lim="800000"/>
            <a:headEnd/>
            <a:tailEnd/>
          </a:ln>
        </p:spPr>
        <p:txBody>
          <a:bodyPr wrap="square" lIns="0" tIns="0" rIns="0" bIns="0">
            <a:spAutoFit/>
          </a:bodyPr>
          <a:lstStyle/>
          <a:p>
            <a:pPr marL="193675" indent="-193675">
              <a:spcBef>
                <a:spcPct val="20000"/>
              </a:spcBef>
            </a:pPr>
            <a:r>
              <a:rPr lang="en-US" sz="1400" b="1" dirty="0">
                <a:solidFill>
                  <a:schemeClr val="accent2">
                    <a:lumMod val="75000"/>
                  </a:schemeClr>
                </a:solidFill>
                <a:latin typeface="Tahoma" pitchFamily="34" charset="0"/>
                <a:cs typeface="Tahoma" pitchFamily="34" charset="0"/>
              </a:rPr>
              <a:t>SSC Project </a:t>
            </a:r>
            <a:r>
              <a:rPr lang="en-US" sz="1400" i="1" dirty="0">
                <a:solidFill>
                  <a:schemeClr val="accent2">
                    <a:lumMod val="75000"/>
                  </a:schemeClr>
                </a:solidFill>
                <a:latin typeface="Tahoma" pitchFamily="34" charset="0"/>
                <a:cs typeface="Tahoma" pitchFamily="34" charset="0"/>
              </a:rPr>
              <a:t>(Support system for driving)</a:t>
            </a:r>
          </a:p>
          <a:p>
            <a:pPr marL="14288" indent="-14288"/>
            <a:r>
              <a:rPr kumimoji="1" lang="en-US" sz="1200" dirty="0">
                <a:latin typeface="Tahoma" pitchFamily="34" charset="0"/>
                <a:cs typeface="Tahoma" pitchFamily="34" charset="0"/>
              </a:rPr>
              <a:t>Protection in relation of fixed signal</a:t>
            </a:r>
            <a:r>
              <a:rPr kumimoji="1" lang="en-US" sz="1200" dirty="0" smtClean="0">
                <a:latin typeface="Tahoma" pitchFamily="34" charset="0"/>
                <a:cs typeface="Tahoma" pitchFamily="34" charset="0"/>
              </a:rPr>
              <a:t>; Diagnostic </a:t>
            </a:r>
            <a:r>
              <a:rPr kumimoji="1" lang="en-US" sz="1200" dirty="0">
                <a:latin typeface="Tahoma" pitchFamily="34" charset="0"/>
                <a:cs typeface="Tahoma" pitchFamily="34" charset="0"/>
              </a:rPr>
              <a:t>of the Tags installed; Control of the speed by means of on board odometer system and GPS</a:t>
            </a:r>
            <a:r>
              <a:rPr kumimoji="1" lang="en-US" sz="1200" dirty="0" smtClean="0">
                <a:latin typeface="Tahoma" pitchFamily="34" charset="0"/>
                <a:cs typeface="Tahoma" pitchFamily="34" charset="0"/>
              </a:rPr>
              <a:t>; Diagnostic </a:t>
            </a:r>
            <a:r>
              <a:rPr kumimoji="1" lang="en-US" sz="1200" dirty="0">
                <a:latin typeface="Tahoma" pitchFamily="34" charset="0"/>
                <a:cs typeface="Tahoma" pitchFamily="34" charset="0"/>
              </a:rPr>
              <a:t>systems via </a:t>
            </a:r>
            <a:r>
              <a:rPr kumimoji="1" lang="en-US" sz="1200" dirty="0" smtClean="0">
                <a:latin typeface="Tahoma" pitchFamily="34" charset="0"/>
                <a:cs typeface="Tahoma" pitchFamily="34" charset="0"/>
              </a:rPr>
              <a:t>GSM-R.</a:t>
            </a:r>
            <a:endParaRPr kumimoji="1" lang="en-US" sz="1200" dirty="0">
              <a:latin typeface="Tahoma" pitchFamily="34" charset="0"/>
              <a:cs typeface="Tahoma" pitchFamily="34" charset="0"/>
            </a:endParaRPr>
          </a:p>
        </p:txBody>
      </p:sp>
      <p:sp>
        <p:nvSpPr>
          <p:cNvPr id="65" name="Slide Number Placeholder 4"/>
          <p:cNvSpPr>
            <a:spLocks noGrp="1"/>
          </p:cNvSpPr>
          <p:nvPr>
            <p:ph type="sldNum" sz="quarter" idx="11"/>
          </p:nvPr>
        </p:nvSpPr>
        <p:spPr>
          <a:xfrm>
            <a:off x="152400" y="6350000"/>
            <a:ext cx="533400" cy="365125"/>
          </a:xfrm>
        </p:spPr>
        <p:txBody>
          <a:bodyPr/>
          <a:lstStyle/>
          <a:p>
            <a:pPr>
              <a:defRPr/>
            </a:pPr>
            <a:fld id="{ECD93843-FD17-4D83-82A2-71CB60CC442A}" type="slidenum">
              <a:rPr lang="en-US"/>
              <a:pPr>
                <a:defRPr/>
              </a:pPr>
              <a:t>35</a:t>
            </a:fld>
            <a:endParaRPr lang="en-US" dirty="0"/>
          </a:p>
        </p:txBody>
      </p:sp>
      <p:pic>
        <p:nvPicPr>
          <p:cNvPr id="73730" name="Picture 2" descr="http://www.sitael.com/wp-content/uploads/2012/07/railways_scmt.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11560" y="1268760"/>
            <a:ext cx="1276524" cy="828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3732" name="Picture 4" descr="http://www.sitael.com/wp-content/uploads/2012/07/railways_eds.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40180" y="2303875"/>
            <a:ext cx="1276525" cy="828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3736" name="Picture 8" descr="http://www.sitael.com/wp-content/uploads/2012/07/railways_ssc.jp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640180" y="3383995"/>
            <a:ext cx="1276525" cy="828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1" name="Picture 2" descr="http://www.sitael.com/wp-content/uploads/2012/07/railways_ssb.jp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639248" y="4400081"/>
            <a:ext cx="1277457" cy="829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2" name="Picture 4" descr="http://www.sitael.com/wp-content/uploads/2012/07/railways_roger.jp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639247" y="5435195"/>
            <a:ext cx="1277458" cy="829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3" name="Rectangle 9"/>
          <p:cNvSpPr>
            <a:spLocks noChangeArrowheads="1"/>
          </p:cNvSpPr>
          <p:nvPr/>
        </p:nvSpPr>
        <p:spPr bwMode="auto">
          <a:xfrm>
            <a:off x="2347646" y="4400081"/>
            <a:ext cx="6364814" cy="621709"/>
          </a:xfrm>
          <a:prstGeom prst="rect">
            <a:avLst/>
          </a:prstGeom>
          <a:noFill/>
          <a:ln w="9525">
            <a:noFill/>
            <a:miter lim="800000"/>
            <a:headEnd/>
            <a:tailEnd/>
          </a:ln>
        </p:spPr>
        <p:txBody>
          <a:bodyPr wrap="square" lIns="0" tIns="0" rIns="0" bIns="0">
            <a:spAutoFit/>
          </a:bodyPr>
          <a:lstStyle/>
          <a:p>
            <a:pPr marL="193675" indent="-193675">
              <a:spcBef>
                <a:spcPct val="20000"/>
              </a:spcBef>
            </a:pPr>
            <a:r>
              <a:rPr lang="en-US" sz="1400" b="1" dirty="0" smtClean="0">
                <a:solidFill>
                  <a:schemeClr val="accent2">
                    <a:lumMod val="75000"/>
                  </a:schemeClr>
                </a:solidFill>
                <a:latin typeface="Tahoma" pitchFamily="34" charset="0"/>
                <a:cs typeface="Tahoma" pitchFamily="34" charset="0"/>
              </a:rPr>
              <a:t>SSB </a:t>
            </a:r>
            <a:r>
              <a:rPr lang="en-US" sz="1200" i="1" dirty="0" smtClean="0">
                <a:solidFill>
                  <a:schemeClr val="accent2">
                    <a:lumMod val="75000"/>
                  </a:schemeClr>
                </a:solidFill>
                <a:latin typeface="Tahoma" pitchFamily="34" charset="0"/>
                <a:cs typeface="Tahoma" pitchFamily="34" charset="0"/>
              </a:rPr>
              <a:t>(On Board </a:t>
            </a:r>
            <a:r>
              <a:rPr lang="en-US" sz="1200" i="1" dirty="0" err="1" smtClean="0">
                <a:solidFill>
                  <a:schemeClr val="accent2">
                    <a:lumMod val="75000"/>
                  </a:schemeClr>
                </a:solidFill>
                <a:latin typeface="Tahoma" pitchFamily="34" charset="0"/>
                <a:cs typeface="Tahoma" pitchFamily="34" charset="0"/>
              </a:rPr>
              <a:t>SubSystem</a:t>
            </a:r>
            <a:r>
              <a:rPr lang="en-US" sz="1200" i="1" dirty="0" smtClean="0">
                <a:solidFill>
                  <a:schemeClr val="accent2">
                    <a:lumMod val="75000"/>
                  </a:schemeClr>
                </a:solidFill>
                <a:latin typeface="Tahoma" pitchFamily="34" charset="0"/>
                <a:cs typeface="Tahoma" pitchFamily="34" charset="0"/>
              </a:rPr>
              <a:t>)</a:t>
            </a:r>
          </a:p>
          <a:p>
            <a:pPr>
              <a:spcBef>
                <a:spcPct val="20000"/>
              </a:spcBef>
            </a:pPr>
            <a:r>
              <a:rPr kumimoji="1" lang="en-US" sz="1200" dirty="0" smtClean="0">
                <a:latin typeface="Tahoma" pitchFamily="34" charset="0"/>
                <a:cs typeface="Tahoma" pitchFamily="34" charset="0"/>
              </a:rPr>
              <a:t>Highly configurable system able to perform the functionalities of  both of SSC and  SCMT systems. It’s made up of three subsystems:  RSDD Antenna, BTM, ALA Cabinet.</a:t>
            </a:r>
            <a:endParaRPr kumimoji="1" lang="en-US" sz="1200" dirty="0">
              <a:latin typeface="Tahoma" pitchFamily="34" charset="0"/>
              <a:cs typeface="Tahoma" pitchFamily="34" charset="0"/>
            </a:endParaRPr>
          </a:p>
        </p:txBody>
      </p:sp>
      <p:sp>
        <p:nvSpPr>
          <p:cNvPr id="74" name="Rectangle 9"/>
          <p:cNvSpPr>
            <a:spLocks noChangeArrowheads="1"/>
          </p:cNvSpPr>
          <p:nvPr/>
        </p:nvSpPr>
        <p:spPr bwMode="auto">
          <a:xfrm>
            <a:off x="2321748" y="5443126"/>
            <a:ext cx="6390712" cy="584775"/>
          </a:xfrm>
          <a:prstGeom prst="rect">
            <a:avLst/>
          </a:prstGeom>
          <a:noFill/>
          <a:ln w="9525">
            <a:noFill/>
            <a:miter lim="800000"/>
            <a:headEnd/>
            <a:tailEnd/>
          </a:ln>
        </p:spPr>
        <p:txBody>
          <a:bodyPr wrap="square" lIns="0" tIns="0" rIns="0" bIns="0">
            <a:spAutoFit/>
          </a:bodyPr>
          <a:lstStyle/>
          <a:p>
            <a:pPr marL="193675" indent="-193675">
              <a:spcBef>
                <a:spcPct val="20000"/>
              </a:spcBef>
            </a:pPr>
            <a:r>
              <a:rPr lang="en-US" sz="1400" b="1" dirty="0">
                <a:solidFill>
                  <a:schemeClr val="accent2">
                    <a:lumMod val="75000"/>
                  </a:schemeClr>
                </a:solidFill>
                <a:latin typeface="Tahoma" pitchFamily="34" charset="0"/>
                <a:cs typeface="Tahoma" pitchFamily="34" charset="0"/>
              </a:rPr>
              <a:t>ROGER</a:t>
            </a:r>
          </a:p>
          <a:p>
            <a:r>
              <a:rPr kumimoji="1" lang="en-US" sz="1200" dirty="0" smtClean="0">
                <a:latin typeface="Tahoma" pitchFamily="34" charset="0"/>
                <a:cs typeface="Tahoma" pitchFamily="34" charset="0"/>
              </a:rPr>
              <a:t>Integrated </a:t>
            </a:r>
            <a:r>
              <a:rPr kumimoji="1" lang="en-US" sz="1200" dirty="0">
                <a:latin typeface="Tahoma" pitchFamily="34" charset="0"/>
                <a:cs typeface="Tahoma" pitchFamily="34" charset="0"/>
              </a:rPr>
              <a:t>system with </a:t>
            </a:r>
            <a:r>
              <a:rPr kumimoji="1" lang="en-US" sz="1200" dirty="0" err="1">
                <a:latin typeface="Tahoma" pitchFamily="34" charset="0"/>
                <a:cs typeface="Tahoma" pitchFamily="34" charset="0"/>
              </a:rPr>
              <a:t>opto</a:t>
            </a:r>
            <a:r>
              <a:rPr kumimoji="1" lang="en-US" sz="1200" dirty="0">
                <a:latin typeface="Tahoma" pitchFamily="34" charset="0"/>
                <a:cs typeface="Tahoma" pitchFamily="34" charset="0"/>
              </a:rPr>
              <a:t>-electronic technology for the railway diagnostics.</a:t>
            </a:r>
          </a:p>
          <a:p>
            <a:r>
              <a:rPr kumimoji="1" lang="en-US" sz="1200" dirty="0" smtClean="0">
                <a:latin typeface="Tahoma" pitchFamily="34" charset="0"/>
                <a:cs typeface="Tahoma" pitchFamily="34" charset="0"/>
              </a:rPr>
              <a:t>The </a:t>
            </a:r>
            <a:r>
              <a:rPr kumimoji="1" lang="en-US" sz="1200" dirty="0">
                <a:latin typeface="Tahoma" pitchFamily="34" charset="0"/>
                <a:cs typeface="Tahoma" pitchFamily="34" charset="0"/>
              </a:rPr>
              <a:t>special vehicle set for the ROGER diagnostics are: ROGER 400, ROGER 600, ROGER </a:t>
            </a:r>
            <a:r>
              <a:rPr kumimoji="1" lang="en-US" sz="1200" dirty="0" smtClean="0">
                <a:latin typeface="Tahoma" pitchFamily="34" charset="0"/>
                <a:cs typeface="Tahoma" pitchFamily="34" charset="0"/>
              </a:rPr>
              <a:t>1000</a:t>
            </a:r>
            <a:endParaRPr kumimoji="1" lang="en-US" sz="1200" dirty="0">
              <a:latin typeface="Tahoma" pitchFamily="34" charset="0"/>
              <a:cs typeface="Tahoma" pitchFamily="34" charset="0"/>
            </a:endParaRPr>
          </a:p>
        </p:txBody>
      </p:sp>
      <p:sp>
        <p:nvSpPr>
          <p:cNvPr id="14"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Tree>
    <p:extLst>
      <p:ext uri="{BB962C8B-B14F-4D97-AF65-F5344CB8AC3E}">
        <p14:creationId xmlns:p14="http://schemas.microsoft.com/office/powerpoint/2010/main" xmlns="" val="129579828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dirty="0" smtClean="0"/>
              <a:t>The copyright of this document is vested in SITAEL </a:t>
            </a:r>
            <a:r>
              <a:rPr lang="en-US" dirty="0" err="1" smtClean="0"/>
              <a:t>S.p.A</a:t>
            </a:r>
            <a:r>
              <a:rPr lang="en-US" dirty="0" smtClean="0"/>
              <a:t>.</a:t>
            </a:r>
            <a:endParaRPr lang="en-US" dirty="0"/>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36</a:t>
            </a:fld>
            <a:endParaRPr lang="en-US"/>
          </a:p>
        </p:txBody>
      </p:sp>
      <p:sp>
        <p:nvSpPr>
          <p:cNvPr id="183" name="Titolo 29"/>
          <p:cNvSpPr txBox="1">
            <a:spLocks/>
          </p:cNvSpPr>
          <p:nvPr/>
        </p:nvSpPr>
        <p:spPr>
          <a:xfrm>
            <a:off x="251520" y="314363"/>
            <a:ext cx="8229600" cy="36933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eaLnBrk="1" fontAlgn="auto" hangingPunct="1">
              <a:spcAft>
                <a:spcPts val="0"/>
              </a:spcAft>
              <a:defRPr sz="2400" b="1">
                <a:solidFill>
                  <a:schemeClr val="accent1"/>
                </a:solidFill>
                <a:effectLst>
                  <a:outerShdw blurRad="38100" dist="38100" dir="2700000" algn="tl">
                    <a:srgbClr val="000000">
                      <a:alpha val="43137"/>
                    </a:srgbClr>
                  </a:outerShdw>
                </a:effectLst>
                <a:latin typeface="Californian FB" pitchFamily="18" charset="0"/>
                <a:ea typeface="+mj-ea"/>
                <a:cs typeface="Arial" pitchFamily="34" charset="0"/>
              </a:defRPr>
            </a:lvl1pPr>
            <a:lvl2pPr eaLnBrk="0" hangingPunct="0">
              <a:defRPr sz="2300" b="1"/>
            </a:lvl2pPr>
            <a:lvl3pPr eaLnBrk="0" hangingPunct="0">
              <a:defRPr sz="2300" b="1"/>
            </a:lvl3pPr>
            <a:lvl4pPr eaLnBrk="0" hangingPunct="0">
              <a:defRPr sz="2300" b="1"/>
            </a:lvl4pPr>
            <a:lvl5pPr eaLnBrk="0" hangingPunct="0">
              <a:defRPr sz="2300" b="1"/>
            </a:lvl5pPr>
            <a:lvl6pPr marL="457200" fontAlgn="base">
              <a:spcBef>
                <a:spcPct val="0"/>
              </a:spcBef>
              <a:spcAft>
                <a:spcPct val="0"/>
              </a:spcAft>
              <a:defRPr sz="2300" b="1"/>
            </a:lvl6pPr>
            <a:lvl7pPr marL="914400" fontAlgn="base">
              <a:spcBef>
                <a:spcPct val="0"/>
              </a:spcBef>
              <a:spcAft>
                <a:spcPct val="0"/>
              </a:spcAft>
              <a:defRPr sz="2300" b="1"/>
            </a:lvl7pPr>
            <a:lvl8pPr marL="1371600" fontAlgn="base">
              <a:spcBef>
                <a:spcPct val="0"/>
              </a:spcBef>
              <a:spcAft>
                <a:spcPct val="0"/>
              </a:spcAft>
              <a:defRPr sz="2300" b="1"/>
            </a:lvl8pPr>
            <a:lvl9pPr marL="1828800" fontAlgn="base">
              <a:spcBef>
                <a:spcPct val="0"/>
              </a:spcBef>
              <a:spcAft>
                <a:spcPct val="0"/>
              </a:spcAft>
              <a:defRPr sz="2300" b="1"/>
            </a:lvl9pPr>
          </a:lstStyle>
          <a:p>
            <a:r>
              <a:rPr lang="en-US" dirty="0"/>
              <a:t>Control Systems</a:t>
            </a:r>
            <a:endParaRPr lang="it-IT" dirty="0"/>
          </a:p>
        </p:txBody>
      </p:sp>
      <p:sp>
        <p:nvSpPr>
          <p:cNvPr id="185" name="Rettangolo 184"/>
          <p:cNvSpPr/>
          <p:nvPr/>
        </p:nvSpPr>
        <p:spPr bwMode="auto">
          <a:xfrm>
            <a:off x="6614102" y="1844824"/>
            <a:ext cx="1152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86" name="Rettangolo 185"/>
          <p:cNvSpPr/>
          <p:nvPr/>
        </p:nvSpPr>
        <p:spPr bwMode="auto">
          <a:xfrm>
            <a:off x="5205377" y="1844824"/>
            <a:ext cx="1296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87" name="Rettangolo 186"/>
          <p:cNvSpPr/>
          <p:nvPr/>
        </p:nvSpPr>
        <p:spPr bwMode="auto">
          <a:xfrm>
            <a:off x="4309846" y="1844824"/>
            <a:ext cx="792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88" name="Rettangolo 187"/>
          <p:cNvSpPr/>
          <p:nvPr/>
        </p:nvSpPr>
        <p:spPr bwMode="auto">
          <a:xfrm>
            <a:off x="3412559" y="1844824"/>
            <a:ext cx="792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89" name="Rettangolo 188"/>
          <p:cNvSpPr/>
          <p:nvPr/>
        </p:nvSpPr>
        <p:spPr bwMode="auto">
          <a:xfrm>
            <a:off x="2512686" y="1844824"/>
            <a:ext cx="792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90" name="Rettangolo 189"/>
          <p:cNvSpPr/>
          <p:nvPr/>
        </p:nvSpPr>
        <p:spPr bwMode="auto">
          <a:xfrm>
            <a:off x="1683054" y="1844824"/>
            <a:ext cx="720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93"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69661" y="2286238"/>
            <a:ext cx="546786" cy="1188000"/>
          </a:xfrm>
          <a:prstGeom prst="rect">
            <a:avLst/>
          </a:prstGeom>
          <a:noFill/>
          <a:ln w="9525">
            <a:noFill/>
            <a:miter lim="800000"/>
            <a:headEnd/>
            <a:tailEnd/>
          </a:ln>
        </p:spPr>
      </p:pic>
      <p:pic>
        <p:nvPicPr>
          <p:cNvPr id="194"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73635" y="2232238"/>
            <a:ext cx="670103" cy="1296000"/>
          </a:xfrm>
          <a:prstGeom prst="rect">
            <a:avLst/>
          </a:prstGeom>
          <a:noFill/>
          <a:ln w="9525">
            <a:noFill/>
            <a:miter lim="800000"/>
            <a:headEnd/>
            <a:tailEnd/>
          </a:ln>
        </p:spPr>
      </p:pic>
      <p:pic>
        <p:nvPicPr>
          <p:cNvPr id="195"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39242" y="2232238"/>
            <a:ext cx="738634" cy="1296000"/>
          </a:xfrm>
          <a:prstGeom prst="rect">
            <a:avLst/>
          </a:prstGeom>
          <a:noFill/>
          <a:ln w="9525">
            <a:noFill/>
            <a:miter lim="800000"/>
            <a:headEnd/>
            <a:tailEnd/>
          </a:ln>
        </p:spPr>
      </p:pic>
      <p:pic>
        <p:nvPicPr>
          <p:cNvPr id="196"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336529" y="2232238"/>
            <a:ext cx="738634" cy="1296000"/>
          </a:xfrm>
          <a:prstGeom prst="rect">
            <a:avLst/>
          </a:prstGeom>
          <a:noFill/>
          <a:ln w="9525">
            <a:noFill/>
            <a:miter lim="800000"/>
            <a:headEnd/>
            <a:tailEnd/>
          </a:ln>
        </p:spPr>
      </p:pic>
      <p:pic>
        <p:nvPicPr>
          <p:cNvPr id="197"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16216" y="2340238"/>
            <a:ext cx="1344735" cy="1080000"/>
          </a:xfrm>
          <a:prstGeom prst="rect">
            <a:avLst/>
          </a:prstGeom>
          <a:noFill/>
          <a:ln w="9525">
            <a:noFill/>
            <a:miter lim="800000"/>
            <a:headEnd/>
            <a:tailEnd/>
          </a:ln>
          <a:effectLst/>
        </p:spPr>
      </p:pic>
      <p:pic>
        <p:nvPicPr>
          <p:cNvPr id="199"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46523" y="2196238"/>
            <a:ext cx="1613709" cy="1368000"/>
          </a:xfrm>
          <a:prstGeom prst="rect">
            <a:avLst/>
          </a:prstGeom>
          <a:noFill/>
          <a:ln w="9525">
            <a:noFill/>
            <a:miter lim="800000"/>
            <a:headEnd/>
            <a:tailEnd/>
          </a:ln>
          <a:effectLst/>
        </p:spPr>
      </p:pic>
      <p:sp>
        <p:nvSpPr>
          <p:cNvPr id="207" name="Text Box 22"/>
          <p:cNvSpPr txBox="1">
            <a:spLocks noChangeArrowheads="1"/>
          </p:cNvSpPr>
          <p:nvPr/>
        </p:nvSpPr>
        <p:spPr bwMode="auto">
          <a:xfrm>
            <a:off x="6686046" y="1917412"/>
            <a:ext cx="1008112" cy="369332"/>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BALISE ANTENNA</a:t>
            </a:r>
            <a:endParaRPr lang="fr-FR" sz="1200" b="1" dirty="0" smtClean="0">
              <a:solidFill>
                <a:srgbClr val="345266"/>
              </a:solidFill>
              <a:latin typeface="Calibri"/>
              <a:cs typeface="+mn-cs"/>
            </a:endParaRPr>
          </a:p>
        </p:txBody>
      </p:sp>
      <p:sp>
        <p:nvSpPr>
          <p:cNvPr id="208" name="Text Box 22"/>
          <p:cNvSpPr txBox="1">
            <a:spLocks noChangeArrowheads="1"/>
          </p:cNvSpPr>
          <p:nvPr/>
        </p:nvSpPr>
        <p:spPr bwMode="auto">
          <a:xfrm>
            <a:off x="5558747" y="1917412"/>
            <a:ext cx="589261"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BTM</a:t>
            </a:r>
            <a:endParaRPr lang="fr-FR" sz="1200" b="1" dirty="0" smtClean="0">
              <a:solidFill>
                <a:srgbClr val="345266"/>
              </a:solidFill>
              <a:latin typeface="Calibri"/>
              <a:cs typeface="+mn-cs"/>
            </a:endParaRPr>
          </a:p>
        </p:txBody>
      </p:sp>
      <p:sp>
        <p:nvSpPr>
          <p:cNvPr id="209" name="Text Box 22"/>
          <p:cNvSpPr txBox="1">
            <a:spLocks noChangeArrowheads="1"/>
          </p:cNvSpPr>
          <p:nvPr/>
        </p:nvSpPr>
        <p:spPr bwMode="auto">
          <a:xfrm>
            <a:off x="3513929" y="1917412"/>
            <a:ext cx="589261"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ODO</a:t>
            </a:r>
            <a:endParaRPr lang="fr-FR" sz="1200" b="1" dirty="0" smtClean="0">
              <a:solidFill>
                <a:srgbClr val="345266"/>
              </a:solidFill>
              <a:latin typeface="Calibri"/>
              <a:cs typeface="+mn-cs"/>
            </a:endParaRPr>
          </a:p>
        </p:txBody>
      </p:sp>
      <p:sp>
        <p:nvSpPr>
          <p:cNvPr id="210" name="Text Box 22"/>
          <p:cNvSpPr txBox="1">
            <a:spLocks noChangeArrowheads="1"/>
          </p:cNvSpPr>
          <p:nvPr/>
        </p:nvSpPr>
        <p:spPr bwMode="auto">
          <a:xfrm>
            <a:off x="2614056" y="1917412"/>
            <a:ext cx="589261"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TIU</a:t>
            </a:r>
            <a:endParaRPr lang="fr-FR" sz="1200" b="1" dirty="0" smtClean="0">
              <a:solidFill>
                <a:srgbClr val="345266"/>
              </a:solidFill>
              <a:latin typeface="Calibri"/>
              <a:cs typeface="+mn-cs"/>
            </a:endParaRPr>
          </a:p>
        </p:txBody>
      </p:sp>
      <p:sp>
        <p:nvSpPr>
          <p:cNvPr id="212" name="Text Box 22"/>
          <p:cNvSpPr txBox="1">
            <a:spLocks noChangeArrowheads="1"/>
          </p:cNvSpPr>
          <p:nvPr/>
        </p:nvSpPr>
        <p:spPr bwMode="auto">
          <a:xfrm>
            <a:off x="4411216" y="1917412"/>
            <a:ext cx="589261"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RSC</a:t>
            </a:r>
            <a:endParaRPr lang="fr-FR" sz="1200" b="1" dirty="0" smtClean="0">
              <a:solidFill>
                <a:srgbClr val="345266"/>
              </a:solidFill>
              <a:latin typeface="Calibri"/>
              <a:cs typeface="+mn-cs"/>
            </a:endParaRPr>
          </a:p>
        </p:txBody>
      </p:sp>
      <p:sp>
        <p:nvSpPr>
          <p:cNvPr id="213" name="Text Box 22"/>
          <p:cNvSpPr txBox="1">
            <a:spLocks noChangeArrowheads="1"/>
          </p:cNvSpPr>
          <p:nvPr/>
        </p:nvSpPr>
        <p:spPr bwMode="auto">
          <a:xfrm>
            <a:off x="1748424" y="1917412"/>
            <a:ext cx="589261"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KERNEL</a:t>
            </a:r>
            <a:endParaRPr lang="fr-FR" sz="1200" b="1" dirty="0" smtClean="0">
              <a:solidFill>
                <a:srgbClr val="345266"/>
              </a:solidFill>
              <a:latin typeface="Calibri"/>
              <a:cs typeface="+mn-cs"/>
            </a:endParaRPr>
          </a:p>
        </p:txBody>
      </p:sp>
      <p:sp>
        <p:nvSpPr>
          <p:cNvPr id="215" name="Text Box 22"/>
          <p:cNvSpPr txBox="1">
            <a:spLocks noChangeArrowheads="1"/>
          </p:cNvSpPr>
          <p:nvPr/>
        </p:nvSpPr>
        <p:spPr bwMode="auto">
          <a:xfrm>
            <a:off x="251520" y="1268760"/>
            <a:ext cx="8712968" cy="369332"/>
          </a:xfrm>
          <a:prstGeom prst="rect">
            <a:avLst/>
          </a:prstGeom>
          <a:noFill/>
          <a:ln w="9525">
            <a:noFill/>
            <a:miter lim="800000"/>
            <a:headEnd/>
            <a:tailEnd/>
          </a:ln>
        </p:spPr>
        <p:txBody>
          <a:bodyPr wrap="square" lIns="0" tIns="0" rIns="0" bIns="0">
            <a:spAutoFit/>
          </a:bodyPr>
          <a:lstStyle/>
          <a:p>
            <a:pPr indent="-85725" algn="ctr" defTabSz="287338" fontAlgn="auto">
              <a:spcBef>
                <a:spcPts val="0"/>
              </a:spcBef>
              <a:spcAft>
                <a:spcPts val="0"/>
              </a:spcAft>
            </a:pPr>
            <a:r>
              <a:rPr lang="en-US" sz="2400" dirty="0" smtClean="0">
                <a:solidFill>
                  <a:schemeClr val="accent2">
                    <a:lumMod val="75000"/>
                  </a:schemeClr>
                </a:solidFill>
                <a:effectLst>
                  <a:outerShdw blurRad="38100" dist="38100" dir="2700000" algn="tl">
                    <a:srgbClr val="000000">
                      <a:alpha val="43137"/>
                    </a:srgbClr>
                  </a:outerShdw>
                </a:effectLst>
                <a:latin typeface="Calibri"/>
                <a:cs typeface="+mn-cs"/>
              </a:rPr>
              <a:t>onboard sub-systems</a:t>
            </a:r>
          </a:p>
        </p:txBody>
      </p:sp>
      <p:grpSp>
        <p:nvGrpSpPr>
          <p:cNvPr id="216" name="Gruppo 215"/>
          <p:cNvGrpSpPr/>
          <p:nvPr/>
        </p:nvGrpSpPr>
        <p:grpSpPr>
          <a:xfrm>
            <a:off x="1737054" y="3728958"/>
            <a:ext cx="612000" cy="1326008"/>
            <a:chOff x="1823235" y="3728958"/>
            <a:chExt cx="692246" cy="1326008"/>
          </a:xfrm>
        </p:grpSpPr>
        <p:cxnSp>
          <p:nvCxnSpPr>
            <p:cNvPr id="217" name="Connettore 1 216"/>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18" name="Connettore 1 217"/>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19" name="Connettore 1 218"/>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20" name="Connettore 1 219"/>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21" name="Connettore 1 220"/>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22" name="Connettore 1 221"/>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23" name="Text Box 22"/>
            <p:cNvSpPr txBox="1">
              <a:spLocks noChangeArrowheads="1"/>
            </p:cNvSpPr>
            <p:nvPr/>
          </p:nvSpPr>
          <p:spPr bwMode="auto">
            <a:xfrm>
              <a:off x="1917330" y="3728958"/>
              <a:ext cx="504056" cy="1284198"/>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grpSp>
        <p:nvGrpSpPr>
          <p:cNvPr id="224" name="Gruppo 223"/>
          <p:cNvGrpSpPr/>
          <p:nvPr/>
        </p:nvGrpSpPr>
        <p:grpSpPr>
          <a:xfrm>
            <a:off x="2566686" y="3728958"/>
            <a:ext cx="684000" cy="1326008"/>
            <a:chOff x="1823235" y="3728958"/>
            <a:chExt cx="692246" cy="1326008"/>
          </a:xfrm>
        </p:grpSpPr>
        <p:cxnSp>
          <p:nvCxnSpPr>
            <p:cNvPr id="225" name="Connettore 1 224"/>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26" name="Connettore 1 225"/>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27" name="Connettore 1 226"/>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28" name="Connettore 1 227"/>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29" name="Connettore 1 228"/>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30" name="Connettore 1 229"/>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31" name="Text Box 22"/>
            <p:cNvSpPr txBox="1">
              <a:spLocks noChangeArrowheads="1"/>
            </p:cNvSpPr>
            <p:nvPr/>
          </p:nvSpPr>
          <p:spPr bwMode="auto">
            <a:xfrm>
              <a:off x="1917330" y="3728958"/>
              <a:ext cx="504056" cy="1284198"/>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grpSp>
        <p:nvGrpSpPr>
          <p:cNvPr id="232" name="Gruppo 231"/>
          <p:cNvGrpSpPr/>
          <p:nvPr/>
        </p:nvGrpSpPr>
        <p:grpSpPr>
          <a:xfrm>
            <a:off x="3466559" y="3728958"/>
            <a:ext cx="684000" cy="1326008"/>
            <a:chOff x="1823235" y="3728958"/>
            <a:chExt cx="692246" cy="1326008"/>
          </a:xfrm>
        </p:grpSpPr>
        <p:cxnSp>
          <p:nvCxnSpPr>
            <p:cNvPr id="233" name="Connettore 1 232"/>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34" name="Connettore 1 233"/>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35" name="Connettore 1 234"/>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36" name="Connettore 1 235"/>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37" name="Connettore 1 236"/>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38" name="Connettore 1 237"/>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39" name="Text Box 22"/>
            <p:cNvSpPr txBox="1">
              <a:spLocks noChangeArrowheads="1"/>
            </p:cNvSpPr>
            <p:nvPr/>
          </p:nvSpPr>
          <p:spPr bwMode="auto">
            <a:xfrm>
              <a:off x="1917330" y="3728958"/>
              <a:ext cx="504056" cy="1284198"/>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grpSp>
        <p:nvGrpSpPr>
          <p:cNvPr id="240" name="Gruppo 239"/>
          <p:cNvGrpSpPr/>
          <p:nvPr/>
        </p:nvGrpSpPr>
        <p:grpSpPr>
          <a:xfrm>
            <a:off x="4363846" y="3717032"/>
            <a:ext cx="684000" cy="1337934"/>
            <a:chOff x="1823235" y="3717032"/>
            <a:chExt cx="692246" cy="1337934"/>
          </a:xfrm>
        </p:grpSpPr>
        <p:cxnSp>
          <p:nvCxnSpPr>
            <p:cNvPr id="241" name="Connettore 1 240"/>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42" name="Connettore 1 241"/>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43" name="Connettore 1 242"/>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44" name="Connettore 1 243"/>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45" name="Connettore 1 244"/>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46" name="Connettore 1 245"/>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47" name="Text Box 22"/>
            <p:cNvSpPr txBox="1">
              <a:spLocks noChangeArrowheads="1"/>
            </p:cNvSpPr>
            <p:nvPr/>
          </p:nvSpPr>
          <p:spPr bwMode="auto">
            <a:xfrm>
              <a:off x="1917330" y="3717032"/>
              <a:ext cx="504056" cy="1308050"/>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prstClr val="white">
                      <a:lumMod val="85000"/>
                    </a:prstClr>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prstClr val="white">
                      <a:lumMod val="85000"/>
                    </a:prstClr>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prstClr val="white">
                      <a:lumMod val="85000"/>
                    </a:prstClr>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grpSp>
        <p:nvGrpSpPr>
          <p:cNvPr id="248" name="Gruppo 247"/>
          <p:cNvGrpSpPr/>
          <p:nvPr/>
        </p:nvGrpSpPr>
        <p:grpSpPr>
          <a:xfrm>
            <a:off x="5241377" y="3717032"/>
            <a:ext cx="1224000" cy="1337934"/>
            <a:chOff x="1823235" y="3717032"/>
            <a:chExt cx="692246" cy="1337934"/>
          </a:xfrm>
        </p:grpSpPr>
        <p:cxnSp>
          <p:nvCxnSpPr>
            <p:cNvPr id="249" name="Connettore 1 248"/>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50" name="Connettore 1 249"/>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51" name="Connettore 1 250"/>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52" name="Connettore 1 251"/>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53" name="Connettore 1 252"/>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54" name="Connettore 1 253"/>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55" name="Text Box 22"/>
            <p:cNvSpPr txBox="1">
              <a:spLocks noChangeArrowheads="1"/>
            </p:cNvSpPr>
            <p:nvPr/>
          </p:nvSpPr>
          <p:spPr bwMode="auto">
            <a:xfrm>
              <a:off x="1917330" y="3717032"/>
              <a:ext cx="504056" cy="1308050"/>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prstClr val="white">
                      <a:lumMod val="85000"/>
                    </a:prstClr>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grpSp>
        <p:nvGrpSpPr>
          <p:cNvPr id="256" name="Gruppo 255"/>
          <p:cNvGrpSpPr/>
          <p:nvPr/>
        </p:nvGrpSpPr>
        <p:grpSpPr>
          <a:xfrm>
            <a:off x="6686046" y="3717032"/>
            <a:ext cx="1008112" cy="1337934"/>
            <a:chOff x="1823235" y="3717032"/>
            <a:chExt cx="692246" cy="1337934"/>
          </a:xfrm>
        </p:grpSpPr>
        <p:cxnSp>
          <p:nvCxnSpPr>
            <p:cNvPr id="257" name="Connettore 1 256"/>
            <p:cNvCxnSpPr/>
            <p:nvPr/>
          </p:nvCxnSpPr>
          <p:spPr>
            <a:xfrm>
              <a:off x="1823235" y="3734584"/>
              <a:ext cx="692246" cy="0"/>
            </a:xfrm>
            <a:prstGeom prst="line">
              <a:avLst/>
            </a:prstGeom>
            <a:noFill/>
            <a:ln w="12700" cap="flat" cmpd="sng" algn="ctr">
              <a:solidFill>
                <a:sysClr val="window" lastClr="FFFFFF">
                  <a:lumMod val="85000"/>
                </a:sysClr>
              </a:solidFill>
              <a:prstDash val="solid"/>
            </a:ln>
            <a:effectLst/>
          </p:spPr>
        </p:cxnSp>
        <p:cxnSp>
          <p:nvCxnSpPr>
            <p:cNvPr id="258" name="Connettore 1 257"/>
            <p:cNvCxnSpPr/>
            <p:nvPr/>
          </p:nvCxnSpPr>
          <p:spPr>
            <a:xfrm>
              <a:off x="1823235" y="3998660"/>
              <a:ext cx="692246" cy="0"/>
            </a:xfrm>
            <a:prstGeom prst="line">
              <a:avLst/>
            </a:prstGeom>
            <a:noFill/>
            <a:ln w="12700" cap="flat" cmpd="sng" algn="ctr">
              <a:solidFill>
                <a:sysClr val="window" lastClr="FFFFFF">
                  <a:lumMod val="85000"/>
                </a:sysClr>
              </a:solidFill>
              <a:prstDash val="solid"/>
            </a:ln>
            <a:effectLst/>
          </p:spPr>
        </p:cxnSp>
        <p:cxnSp>
          <p:nvCxnSpPr>
            <p:cNvPr id="259" name="Connettore 1 258"/>
            <p:cNvCxnSpPr/>
            <p:nvPr/>
          </p:nvCxnSpPr>
          <p:spPr>
            <a:xfrm>
              <a:off x="1823235" y="4262736"/>
              <a:ext cx="692246" cy="0"/>
            </a:xfrm>
            <a:prstGeom prst="line">
              <a:avLst/>
            </a:prstGeom>
            <a:noFill/>
            <a:ln w="12700" cap="flat" cmpd="sng" algn="ctr">
              <a:solidFill>
                <a:sysClr val="window" lastClr="FFFFFF">
                  <a:lumMod val="85000"/>
                </a:sysClr>
              </a:solidFill>
              <a:prstDash val="solid"/>
            </a:ln>
            <a:effectLst/>
          </p:spPr>
        </p:cxnSp>
        <p:cxnSp>
          <p:nvCxnSpPr>
            <p:cNvPr id="260" name="Connettore 1 259"/>
            <p:cNvCxnSpPr/>
            <p:nvPr/>
          </p:nvCxnSpPr>
          <p:spPr>
            <a:xfrm>
              <a:off x="1823235" y="4526812"/>
              <a:ext cx="692246" cy="0"/>
            </a:xfrm>
            <a:prstGeom prst="line">
              <a:avLst/>
            </a:prstGeom>
            <a:noFill/>
            <a:ln w="12700" cap="flat" cmpd="sng" algn="ctr">
              <a:solidFill>
                <a:sysClr val="window" lastClr="FFFFFF">
                  <a:lumMod val="85000"/>
                </a:sysClr>
              </a:solidFill>
              <a:prstDash val="solid"/>
            </a:ln>
            <a:effectLst/>
          </p:spPr>
        </p:cxnSp>
        <p:cxnSp>
          <p:nvCxnSpPr>
            <p:cNvPr id="261" name="Connettore 1 260"/>
            <p:cNvCxnSpPr/>
            <p:nvPr/>
          </p:nvCxnSpPr>
          <p:spPr>
            <a:xfrm>
              <a:off x="1823235" y="4790888"/>
              <a:ext cx="692246" cy="0"/>
            </a:xfrm>
            <a:prstGeom prst="line">
              <a:avLst/>
            </a:prstGeom>
            <a:noFill/>
            <a:ln w="12700" cap="flat" cmpd="sng" algn="ctr">
              <a:solidFill>
                <a:sysClr val="window" lastClr="FFFFFF">
                  <a:lumMod val="85000"/>
                </a:sysClr>
              </a:solidFill>
              <a:prstDash val="solid"/>
            </a:ln>
            <a:effectLst/>
          </p:spPr>
        </p:cxnSp>
        <p:cxnSp>
          <p:nvCxnSpPr>
            <p:cNvPr id="262" name="Connettore 1 261"/>
            <p:cNvCxnSpPr/>
            <p:nvPr/>
          </p:nvCxnSpPr>
          <p:spPr>
            <a:xfrm>
              <a:off x="1823235" y="5054966"/>
              <a:ext cx="692246" cy="0"/>
            </a:xfrm>
            <a:prstGeom prst="line">
              <a:avLst/>
            </a:prstGeom>
            <a:noFill/>
            <a:ln w="12700" cap="flat" cmpd="sng" algn="ctr">
              <a:solidFill>
                <a:sysClr val="window" lastClr="FFFFFF">
                  <a:lumMod val="85000"/>
                </a:sysClr>
              </a:solidFill>
              <a:prstDash val="solid"/>
            </a:ln>
            <a:effectLst/>
          </p:spPr>
        </p:cxnSp>
        <p:sp>
          <p:nvSpPr>
            <p:cNvPr id="263" name="Text Box 22"/>
            <p:cNvSpPr txBox="1">
              <a:spLocks noChangeArrowheads="1"/>
            </p:cNvSpPr>
            <p:nvPr/>
          </p:nvSpPr>
          <p:spPr bwMode="auto">
            <a:xfrm>
              <a:off x="1917330" y="3717032"/>
              <a:ext cx="504056" cy="1308050"/>
            </a:xfrm>
            <a:prstGeom prst="rect">
              <a:avLst/>
            </a:prstGeom>
            <a:noFill/>
            <a:ln w="9525">
              <a:noFill/>
              <a:miter lim="800000"/>
              <a:headEnd/>
              <a:tailEnd/>
            </a:ln>
          </p:spPr>
          <p:txBody>
            <a:bodyPr wrap="square" lIns="0" tIns="0" rIns="0" bIns="0" anchor="ctr" anchorCtr="0">
              <a:spAutoFit/>
            </a:bodyPr>
            <a:lstStyle/>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L2</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ETCS L1</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SCMT</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prstClr val="white">
                      <a:lumMod val="85000"/>
                    </a:prstClr>
                  </a:solidFill>
                  <a:effectLst/>
                  <a:uLnTx/>
                  <a:uFillTx/>
                  <a:latin typeface="Calibri"/>
                  <a:cs typeface="+mn-cs"/>
                </a:rPr>
                <a:t>SSC</a:t>
              </a:r>
            </a:p>
            <a:p>
              <a:pPr marL="3175" marR="0" lvl="0" indent="-3175" algn="ctr" defTabSz="273050" eaLnBrk="1" fontAlgn="auto" latinLnBrk="0" hangingPunct="1">
                <a:lnSpc>
                  <a:spcPct val="150000"/>
                </a:lnSpc>
                <a:spcBef>
                  <a:spcPts val="0"/>
                </a:spcBef>
                <a:spcAft>
                  <a:spcPts val="300"/>
                </a:spcAft>
                <a:buClrTx/>
                <a:buSzTx/>
                <a:buFontTx/>
                <a:buNone/>
                <a:tabLst/>
                <a:defRPr/>
              </a:pPr>
              <a:r>
                <a:rPr kumimoji="0" lang="fr-FR" sz="1000" b="1" i="0" u="none" strike="noStrike" kern="0" cap="none" spc="0" normalizeH="0" baseline="0" noProof="0" dirty="0" smtClean="0">
                  <a:ln>
                    <a:noFill/>
                  </a:ln>
                  <a:solidFill>
                    <a:srgbClr val="345266"/>
                  </a:solidFill>
                  <a:effectLst/>
                  <a:uLnTx/>
                  <a:uFillTx/>
                  <a:latin typeface="Calibri"/>
                  <a:cs typeface="+mn-cs"/>
                </a:rPr>
                <a:t>BL3</a:t>
              </a:r>
            </a:p>
          </p:txBody>
        </p:sp>
      </p:grpSp>
    </p:spTree>
    <p:extLst>
      <p:ext uri="{BB962C8B-B14F-4D97-AF65-F5344CB8AC3E}">
        <p14:creationId xmlns:p14="http://schemas.microsoft.com/office/powerpoint/2010/main" xmlns="" val="43654698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37</a:t>
            </a:fld>
            <a:endParaRPr lang="en-US"/>
          </a:p>
        </p:txBody>
      </p:sp>
      <p:sp>
        <p:nvSpPr>
          <p:cNvPr id="47" name="Titolo 29"/>
          <p:cNvSpPr txBox="1">
            <a:spLocks/>
          </p:cNvSpPr>
          <p:nvPr/>
        </p:nvSpPr>
        <p:spPr>
          <a:xfrm>
            <a:off x="251520" y="314363"/>
            <a:ext cx="8229600" cy="36933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defPPr>
              <a:defRPr lang="en-US"/>
            </a:defPPr>
            <a:lvl1pPr eaLnBrk="1" fontAlgn="auto" hangingPunct="1">
              <a:spcAft>
                <a:spcPts val="0"/>
              </a:spcAft>
              <a:defRPr sz="2400" b="1">
                <a:solidFill>
                  <a:schemeClr val="accent1"/>
                </a:solidFill>
                <a:effectLst>
                  <a:outerShdw blurRad="38100" dist="38100" dir="2700000" algn="tl">
                    <a:srgbClr val="000000">
                      <a:alpha val="43137"/>
                    </a:srgbClr>
                  </a:outerShdw>
                </a:effectLst>
                <a:latin typeface="Californian FB" pitchFamily="18" charset="0"/>
                <a:ea typeface="+mj-ea"/>
                <a:cs typeface="Arial" pitchFamily="34" charset="0"/>
              </a:defRPr>
            </a:lvl1pPr>
            <a:lvl2pPr eaLnBrk="0" hangingPunct="0">
              <a:defRPr sz="2300" b="1"/>
            </a:lvl2pPr>
            <a:lvl3pPr eaLnBrk="0" hangingPunct="0">
              <a:defRPr sz="2300" b="1"/>
            </a:lvl3pPr>
            <a:lvl4pPr eaLnBrk="0" hangingPunct="0">
              <a:defRPr sz="2300" b="1"/>
            </a:lvl4pPr>
            <a:lvl5pPr eaLnBrk="0" hangingPunct="0">
              <a:defRPr sz="2300" b="1"/>
            </a:lvl5pPr>
            <a:lvl6pPr marL="457200" fontAlgn="base">
              <a:spcBef>
                <a:spcPct val="0"/>
              </a:spcBef>
              <a:spcAft>
                <a:spcPct val="0"/>
              </a:spcAft>
              <a:defRPr sz="2300" b="1"/>
            </a:lvl6pPr>
            <a:lvl7pPr marL="914400" fontAlgn="base">
              <a:spcBef>
                <a:spcPct val="0"/>
              </a:spcBef>
              <a:spcAft>
                <a:spcPct val="0"/>
              </a:spcAft>
              <a:defRPr sz="2300" b="1"/>
            </a:lvl7pPr>
            <a:lvl8pPr marL="1371600" fontAlgn="base">
              <a:spcBef>
                <a:spcPct val="0"/>
              </a:spcBef>
              <a:spcAft>
                <a:spcPct val="0"/>
              </a:spcAft>
              <a:defRPr sz="2300" b="1"/>
            </a:lvl8pPr>
            <a:lvl9pPr marL="1828800" fontAlgn="base">
              <a:spcBef>
                <a:spcPct val="0"/>
              </a:spcBef>
              <a:spcAft>
                <a:spcPct val="0"/>
              </a:spcAft>
              <a:defRPr sz="2300" b="1"/>
            </a:lvl9pPr>
          </a:lstStyle>
          <a:p>
            <a:r>
              <a:rPr lang="en-US" dirty="0"/>
              <a:t>Control Systems</a:t>
            </a:r>
            <a:endParaRPr lang="it-IT" dirty="0"/>
          </a:p>
        </p:txBody>
      </p:sp>
      <p:sp>
        <p:nvSpPr>
          <p:cNvPr id="48" name="Rettangolo 47"/>
          <p:cNvSpPr/>
          <p:nvPr/>
        </p:nvSpPr>
        <p:spPr bwMode="auto">
          <a:xfrm>
            <a:off x="2771800" y="1916832"/>
            <a:ext cx="1907992"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49" name="Text Box 22"/>
          <p:cNvSpPr txBox="1">
            <a:spLocks noChangeArrowheads="1"/>
          </p:cNvSpPr>
          <p:nvPr/>
        </p:nvSpPr>
        <p:spPr bwMode="auto">
          <a:xfrm>
            <a:off x="3296498" y="1989420"/>
            <a:ext cx="858596"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SIGNAL LEU </a:t>
            </a:r>
            <a:endParaRPr lang="fr-FR" sz="1200" b="1" dirty="0" smtClean="0">
              <a:solidFill>
                <a:srgbClr val="345266"/>
              </a:solidFill>
              <a:latin typeface="Calibri"/>
              <a:cs typeface="+mn-cs"/>
            </a:endParaRPr>
          </a:p>
        </p:txBody>
      </p:sp>
      <p:cxnSp>
        <p:nvCxnSpPr>
          <p:cNvPr id="50" name="Connettore 1 49"/>
          <p:cNvCxnSpPr/>
          <p:nvPr/>
        </p:nvCxnSpPr>
        <p:spPr>
          <a:xfrm>
            <a:off x="2835474" y="3806592"/>
            <a:ext cx="1780645" cy="0"/>
          </a:xfrm>
          <a:prstGeom prst="line">
            <a:avLst/>
          </a:prstGeom>
          <a:noFill/>
          <a:ln w="12700" cap="flat" cmpd="sng" algn="ctr">
            <a:solidFill>
              <a:sysClr val="window" lastClr="FFFFFF">
                <a:lumMod val="85000"/>
              </a:sysClr>
            </a:solidFill>
            <a:prstDash val="solid"/>
          </a:ln>
          <a:effectLst/>
        </p:spPr>
      </p:cxnSp>
      <p:cxnSp>
        <p:nvCxnSpPr>
          <p:cNvPr id="51" name="Connettore 1 50"/>
          <p:cNvCxnSpPr/>
          <p:nvPr/>
        </p:nvCxnSpPr>
        <p:spPr>
          <a:xfrm>
            <a:off x="2835474" y="4070668"/>
            <a:ext cx="1780645" cy="0"/>
          </a:xfrm>
          <a:prstGeom prst="line">
            <a:avLst/>
          </a:prstGeom>
          <a:noFill/>
          <a:ln w="12700" cap="flat" cmpd="sng" algn="ctr">
            <a:solidFill>
              <a:sysClr val="window" lastClr="FFFFFF">
                <a:lumMod val="85000"/>
              </a:sysClr>
            </a:solidFill>
            <a:prstDash val="solid"/>
          </a:ln>
          <a:effectLst/>
        </p:spPr>
      </p:cxnSp>
      <p:cxnSp>
        <p:nvCxnSpPr>
          <p:cNvPr id="52" name="Connettore 1 51"/>
          <p:cNvCxnSpPr/>
          <p:nvPr/>
        </p:nvCxnSpPr>
        <p:spPr>
          <a:xfrm>
            <a:off x="2835474" y="4334744"/>
            <a:ext cx="1780645" cy="0"/>
          </a:xfrm>
          <a:prstGeom prst="line">
            <a:avLst/>
          </a:prstGeom>
          <a:noFill/>
          <a:ln w="12700" cap="flat" cmpd="sng" algn="ctr">
            <a:solidFill>
              <a:sysClr val="window" lastClr="FFFFFF">
                <a:lumMod val="85000"/>
              </a:sysClr>
            </a:solidFill>
            <a:prstDash val="solid"/>
          </a:ln>
          <a:effectLst/>
        </p:spPr>
      </p:cxnSp>
      <p:cxnSp>
        <p:nvCxnSpPr>
          <p:cNvPr id="53" name="Connettore 1 52"/>
          <p:cNvCxnSpPr/>
          <p:nvPr/>
        </p:nvCxnSpPr>
        <p:spPr>
          <a:xfrm>
            <a:off x="2835474" y="4598820"/>
            <a:ext cx="1780645" cy="0"/>
          </a:xfrm>
          <a:prstGeom prst="line">
            <a:avLst/>
          </a:prstGeom>
          <a:noFill/>
          <a:ln w="12700" cap="flat" cmpd="sng" algn="ctr">
            <a:solidFill>
              <a:sysClr val="window" lastClr="FFFFFF">
                <a:lumMod val="85000"/>
              </a:sysClr>
            </a:solidFill>
            <a:prstDash val="solid"/>
          </a:ln>
          <a:effectLst/>
        </p:spPr>
      </p:cxnSp>
      <p:cxnSp>
        <p:nvCxnSpPr>
          <p:cNvPr id="54" name="Connettore 1 53"/>
          <p:cNvCxnSpPr/>
          <p:nvPr/>
        </p:nvCxnSpPr>
        <p:spPr>
          <a:xfrm>
            <a:off x="2835474" y="4862896"/>
            <a:ext cx="1780645" cy="0"/>
          </a:xfrm>
          <a:prstGeom prst="line">
            <a:avLst/>
          </a:prstGeom>
          <a:noFill/>
          <a:ln w="12700" cap="flat" cmpd="sng" algn="ctr">
            <a:solidFill>
              <a:sysClr val="window" lastClr="FFFFFF">
                <a:lumMod val="85000"/>
              </a:sysClr>
            </a:solidFill>
            <a:prstDash val="solid"/>
          </a:ln>
          <a:effectLst/>
        </p:spPr>
      </p:cxnSp>
      <p:cxnSp>
        <p:nvCxnSpPr>
          <p:cNvPr id="55" name="Connettore 1 54"/>
          <p:cNvCxnSpPr/>
          <p:nvPr/>
        </p:nvCxnSpPr>
        <p:spPr>
          <a:xfrm>
            <a:off x="2835474" y="5126974"/>
            <a:ext cx="1780645" cy="0"/>
          </a:xfrm>
          <a:prstGeom prst="line">
            <a:avLst/>
          </a:prstGeom>
          <a:noFill/>
          <a:ln w="12700" cap="flat" cmpd="sng" algn="ctr">
            <a:solidFill>
              <a:sysClr val="window" lastClr="FFFFFF">
                <a:lumMod val="85000"/>
              </a:sysClr>
            </a:solidFill>
            <a:prstDash val="solid"/>
          </a:ln>
          <a:effectLst/>
        </p:spPr>
      </p:cxnSp>
      <p:sp>
        <p:nvSpPr>
          <p:cNvPr id="56" name="Text Box 22"/>
          <p:cNvSpPr txBox="1">
            <a:spLocks noChangeArrowheads="1"/>
          </p:cNvSpPr>
          <p:nvPr/>
        </p:nvSpPr>
        <p:spPr bwMode="auto">
          <a:xfrm>
            <a:off x="3077512" y="3789040"/>
            <a:ext cx="1296569" cy="1308050"/>
          </a:xfrm>
          <a:prstGeom prst="rect">
            <a:avLst/>
          </a:prstGeom>
          <a:noFill/>
          <a:ln w="9525">
            <a:noFill/>
            <a:miter lim="800000"/>
            <a:headEnd/>
            <a:tailEnd/>
          </a:ln>
        </p:spPr>
        <p:txBody>
          <a:bodyPr wrap="square" lIns="0" tIns="0" rIns="0" bIns="0" anchor="ctr" anchorCtr="0">
            <a:spAutoFit/>
          </a:bodyPr>
          <a:lstStyle/>
          <a:p>
            <a:pPr algn="ctr" defTabSz="273050" fontAlgn="auto">
              <a:lnSpc>
                <a:spcPct val="150000"/>
              </a:lnSpc>
              <a:spcBef>
                <a:spcPts val="0"/>
              </a:spcBef>
              <a:spcAft>
                <a:spcPts val="300"/>
              </a:spcAft>
            </a:pPr>
            <a:r>
              <a:rPr lang="fr-FR" sz="1000" b="1" dirty="0" smtClean="0">
                <a:solidFill>
                  <a:prstClr val="white">
                    <a:lumMod val="85000"/>
                  </a:prstClr>
                </a:solidFill>
                <a:latin typeface="Calibri"/>
                <a:cs typeface="+mn-cs"/>
              </a:rPr>
              <a:t>ETCS L2</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ETCS L1</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SCMT</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SSC</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BL3</a:t>
            </a:r>
          </a:p>
        </p:txBody>
      </p:sp>
      <p:sp>
        <p:nvSpPr>
          <p:cNvPr id="57" name="Rettangolo 56"/>
          <p:cNvSpPr/>
          <p:nvPr/>
        </p:nvSpPr>
        <p:spPr bwMode="auto">
          <a:xfrm>
            <a:off x="4932280" y="1916832"/>
            <a:ext cx="1188000" cy="3312368"/>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58" name="Text Box 22"/>
          <p:cNvSpPr txBox="1">
            <a:spLocks noChangeArrowheads="1"/>
          </p:cNvSpPr>
          <p:nvPr/>
        </p:nvSpPr>
        <p:spPr bwMode="auto">
          <a:xfrm>
            <a:off x="5205520" y="1989420"/>
            <a:ext cx="641520" cy="184666"/>
          </a:xfrm>
          <a:prstGeom prst="rect">
            <a:avLst/>
          </a:prstGeom>
          <a:noFill/>
          <a:ln w="9525">
            <a:noFill/>
            <a:miter lim="800000"/>
            <a:headEnd/>
            <a:tailEnd/>
          </a:ln>
        </p:spPr>
        <p:txBody>
          <a:bodyPr wrap="square" lIns="0" tIns="0" rIns="0" bIns="0">
            <a:spAutoFit/>
          </a:bodyPr>
          <a:lstStyle/>
          <a:p>
            <a:pPr algn="ctr" defTabSz="287338" fontAlgn="auto">
              <a:spcBef>
                <a:spcPts val="0"/>
              </a:spcBef>
              <a:spcAft>
                <a:spcPts val="0"/>
              </a:spcAft>
            </a:pPr>
            <a:r>
              <a:rPr lang="en-US" sz="1200" b="1" dirty="0" smtClean="0">
                <a:solidFill>
                  <a:srgbClr val="345266"/>
                </a:solidFill>
                <a:latin typeface="Calibri"/>
                <a:cs typeface="+mn-cs"/>
              </a:rPr>
              <a:t>MLEU </a:t>
            </a:r>
            <a:endParaRPr lang="fr-FR" sz="1200" b="1" dirty="0" smtClean="0">
              <a:solidFill>
                <a:srgbClr val="345266"/>
              </a:solidFill>
              <a:latin typeface="Calibri"/>
              <a:cs typeface="+mn-cs"/>
            </a:endParaRPr>
          </a:p>
        </p:txBody>
      </p:sp>
      <p:cxnSp>
        <p:nvCxnSpPr>
          <p:cNvPr id="59" name="Connettore 1 58"/>
          <p:cNvCxnSpPr/>
          <p:nvPr/>
        </p:nvCxnSpPr>
        <p:spPr>
          <a:xfrm>
            <a:off x="4979813" y="3806592"/>
            <a:ext cx="1092936" cy="0"/>
          </a:xfrm>
          <a:prstGeom prst="line">
            <a:avLst/>
          </a:prstGeom>
          <a:noFill/>
          <a:ln w="12700" cap="flat" cmpd="sng" algn="ctr">
            <a:solidFill>
              <a:sysClr val="window" lastClr="FFFFFF">
                <a:lumMod val="85000"/>
              </a:sysClr>
            </a:solidFill>
            <a:prstDash val="solid"/>
          </a:ln>
          <a:effectLst/>
        </p:spPr>
      </p:cxnSp>
      <p:cxnSp>
        <p:nvCxnSpPr>
          <p:cNvPr id="60" name="Connettore 1 59"/>
          <p:cNvCxnSpPr/>
          <p:nvPr/>
        </p:nvCxnSpPr>
        <p:spPr>
          <a:xfrm>
            <a:off x="4979813" y="4070668"/>
            <a:ext cx="1092936" cy="0"/>
          </a:xfrm>
          <a:prstGeom prst="line">
            <a:avLst/>
          </a:prstGeom>
          <a:noFill/>
          <a:ln w="12700" cap="flat" cmpd="sng" algn="ctr">
            <a:solidFill>
              <a:sysClr val="window" lastClr="FFFFFF">
                <a:lumMod val="85000"/>
              </a:sysClr>
            </a:solidFill>
            <a:prstDash val="solid"/>
          </a:ln>
          <a:effectLst/>
        </p:spPr>
      </p:cxnSp>
      <p:cxnSp>
        <p:nvCxnSpPr>
          <p:cNvPr id="61" name="Connettore 1 60"/>
          <p:cNvCxnSpPr/>
          <p:nvPr/>
        </p:nvCxnSpPr>
        <p:spPr>
          <a:xfrm>
            <a:off x="4979813" y="4334744"/>
            <a:ext cx="1092936" cy="0"/>
          </a:xfrm>
          <a:prstGeom prst="line">
            <a:avLst/>
          </a:prstGeom>
          <a:noFill/>
          <a:ln w="12700" cap="flat" cmpd="sng" algn="ctr">
            <a:solidFill>
              <a:sysClr val="window" lastClr="FFFFFF">
                <a:lumMod val="85000"/>
              </a:sysClr>
            </a:solidFill>
            <a:prstDash val="solid"/>
          </a:ln>
          <a:effectLst/>
        </p:spPr>
      </p:cxnSp>
      <p:cxnSp>
        <p:nvCxnSpPr>
          <p:cNvPr id="62" name="Connettore 1 61"/>
          <p:cNvCxnSpPr/>
          <p:nvPr/>
        </p:nvCxnSpPr>
        <p:spPr>
          <a:xfrm>
            <a:off x="4979813" y="4598820"/>
            <a:ext cx="1092936" cy="0"/>
          </a:xfrm>
          <a:prstGeom prst="line">
            <a:avLst/>
          </a:prstGeom>
          <a:noFill/>
          <a:ln w="12700" cap="flat" cmpd="sng" algn="ctr">
            <a:solidFill>
              <a:sysClr val="window" lastClr="FFFFFF">
                <a:lumMod val="85000"/>
              </a:sysClr>
            </a:solidFill>
            <a:prstDash val="solid"/>
          </a:ln>
          <a:effectLst/>
        </p:spPr>
      </p:cxnSp>
      <p:cxnSp>
        <p:nvCxnSpPr>
          <p:cNvPr id="63" name="Connettore 1 62"/>
          <p:cNvCxnSpPr/>
          <p:nvPr/>
        </p:nvCxnSpPr>
        <p:spPr>
          <a:xfrm>
            <a:off x="4979813" y="4862896"/>
            <a:ext cx="1092936" cy="0"/>
          </a:xfrm>
          <a:prstGeom prst="line">
            <a:avLst/>
          </a:prstGeom>
          <a:noFill/>
          <a:ln w="12700" cap="flat" cmpd="sng" algn="ctr">
            <a:solidFill>
              <a:sysClr val="window" lastClr="FFFFFF">
                <a:lumMod val="85000"/>
              </a:sysClr>
            </a:solidFill>
            <a:prstDash val="solid"/>
          </a:ln>
          <a:effectLst/>
        </p:spPr>
      </p:cxnSp>
      <p:cxnSp>
        <p:nvCxnSpPr>
          <p:cNvPr id="64" name="Connettore 1 63"/>
          <p:cNvCxnSpPr/>
          <p:nvPr/>
        </p:nvCxnSpPr>
        <p:spPr>
          <a:xfrm>
            <a:off x="4979813" y="5126974"/>
            <a:ext cx="1092936" cy="0"/>
          </a:xfrm>
          <a:prstGeom prst="line">
            <a:avLst/>
          </a:prstGeom>
          <a:noFill/>
          <a:ln w="12700" cap="flat" cmpd="sng" algn="ctr">
            <a:solidFill>
              <a:sysClr val="window" lastClr="FFFFFF">
                <a:lumMod val="85000"/>
              </a:sysClr>
            </a:solidFill>
            <a:prstDash val="solid"/>
          </a:ln>
          <a:effectLst/>
        </p:spPr>
      </p:cxnSp>
      <p:sp>
        <p:nvSpPr>
          <p:cNvPr id="65" name="Text Box 22"/>
          <p:cNvSpPr txBox="1">
            <a:spLocks noChangeArrowheads="1"/>
          </p:cNvSpPr>
          <p:nvPr/>
        </p:nvSpPr>
        <p:spPr bwMode="auto">
          <a:xfrm>
            <a:off x="5128372" y="3789040"/>
            <a:ext cx="795816" cy="1308050"/>
          </a:xfrm>
          <a:prstGeom prst="rect">
            <a:avLst/>
          </a:prstGeom>
          <a:noFill/>
          <a:ln w="9525">
            <a:noFill/>
            <a:miter lim="800000"/>
            <a:headEnd/>
            <a:tailEnd/>
          </a:ln>
        </p:spPr>
        <p:txBody>
          <a:bodyPr wrap="square" lIns="0" tIns="0" rIns="0" bIns="0" anchor="ctr" anchorCtr="0">
            <a:spAutoFit/>
          </a:bodyPr>
          <a:lstStyle/>
          <a:p>
            <a:pPr algn="ctr" defTabSz="273050" fontAlgn="auto">
              <a:lnSpc>
                <a:spcPct val="150000"/>
              </a:lnSpc>
              <a:spcBef>
                <a:spcPts val="0"/>
              </a:spcBef>
              <a:spcAft>
                <a:spcPts val="300"/>
              </a:spcAft>
            </a:pPr>
            <a:r>
              <a:rPr lang="fr-FR" sz="1000" b="1" dirty="0" smtClean="0">
                <a:solidFill>
                  <a:prstClr val="white">
                    <a:lumMod val="85000"/>
                  </a:prstClr>
                </a:solidFill>
                <a:latin typeface="Calibri"/>
                <a:cs typeface="+mn-cs"/>
              </a:rPr>
              <a:t>ETCS L2</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ETCS L1</a:t>
            </a:r>
          </a:p>
          <a:p>
            <a:pPr algn="ctr" defTabSz="273050" fontAlgn="auto">
              <a:lnSpc>
                <a:spcPct val="150000"/>
              </a:lnSpc>
              <a:spcBef>
                <a:spcPts val="0"/>
              </a:spcBef>
              <a:spcAft>
                <a:spcPts val="300"/>
              </a:spcAft>
            </a:pPr>
            <a:r>
              <a:rPr lang="fr-FR" sz="1000" b="1" dirty="0" smtClean="0">
                <a:solidFill>
                  <a:srgbClr val="345266"/>
                </a:solidFill>
                <a:latin typeface="Calibri"/>
                <a:cs typeface="+mn-cs"/>
              </a:rPr>
              <a:t>SCMT</a:t>
            </a:r>
          </a:p>
          <a:p>
            <a:pPr algn="ctr" defTabSz="273050" fontAlgn="auto">
              <a:lnSpc>
                <a:spcPct val="150000"/>
              </a:lnSpc>
              <a:spcBef>
                <a:spcPts val="0"/>
              </a:spcBef>
              <a:spcAft>
                <a:spcPts val="300"/>
              </a:spcAft>
            </a:pPr>
            <a:r>
              <a:rPr lang="fr-FR" sz="1000" b="1" dirty="0" smtClean="0">
                <a:solidFill>
                  <a:prstClr val="white">
                    <a:lumMod val="85000"/>
                  </a:prstClr>
                </a:solidFill>
                <a:latin typeface="Calibri"/>
                <a:cs typeface="+mn-cs"/>
              </a:rPr>
              <a:t>SSC</a:t>
            </a:r>
          </a:p>
          <a:p>
            <a:pPr algn="ctr" defTabSz="273050" fontAlgn="auto">
              <a:lnSpc>
                <a:spcPct val="150000"/>
              </a:lnSpc>
              <a:spcBef>
                <a:spcPts val="0"/>
              </a:spcBef>
              <a:spcAft>
                <a:spcPts val="300"/>
              </a:spcAft>
            </a:pPr>
            <a:r>
              <a:rPr lang="fr-FR" sz="1000" b="1" dirty="0" smtClean="0">
                <a:solidFill>
                  <a:prstClr val="white">
                    <a:lumMod val="85000"/>
                  </a:prstClr>
                </a:solidFill>
                <a:latin typeface="Calibri"/>
                <a:cs typeface="+mn-cs"/>
              </a:rPr>
              <a:t>BL3</a:t>
            </a:r>
          </a:p>
        </p:txBody>
      </p:sp>
      <p:pic>
        <p:nvPicPr>
          <p:cNvPr id="69" name="Picture 8"/>
          <p:cNvPicPr>
            <a:picLocks noChangeAspect="1" noChangeArrowheads="1"/>
          </p:cNvPicPr>
          <p:nvPr/>
        </p:nvPicPr>
        <p:blipFill>
          <a:blip r:embed="rId2" cstate="print">
            <a:clrChange>
              <a:clrFrom>
                <a:srgbClr val="FFFFFF"/>
              </a:clrFrom>
              <a:clrTo>
                <a:srgbClr val="FFFFFF">
                  <a:alpha val="0"/>
                </a:srgbClr>
              </a:clrTo>
            </a:clrChange>
          </a:blip>
          <a:srcRect l="7041" t="6662" r="6282" b="8989"/>
          <a:stretch>
            <a:fillRect/>
          </a:stretch>
        </p:blipFill>
        <p:spPr bwMode="auto">
          <a:xfrm>
            <a:off x="2897704" y="2281142"/>
            <a:ext cx="1656184" cy="1401386"/>
          </a:xfrm>
          <a:prstGeom prst="rect">
            <a:avLst/>
          </a:prstGeom>
          <a:noFill/>
          <a:ln w="9525">
            <a:noFill/>
            <a:miter lim="800000"/>
            <a:headEnd/>
            <a:tailEnd/>
          </a:ln>
        </p:spPr>
      </p:pic>
      <p:pic>
        <p:nvPicPr>
          <p:cNvPr id="70" name="Picture 9"/>
          <p:cNvPicPr>
            <a:picLocks noChangeAspect="1" noChangeArrowheads="1"/>
          </p:cNvPicPr>
          <p:nvPr/>
        </p:nvPicPr>
        <p:blipFill>
          <a:blip r:embed="rId3" cstate="print">
            <a:clrChange>
              <a:clrFrom>
                <a:srgbClr val="FFFFFF"/>
              </a:clrFrom>
              <a:clrTo>
                <a:srgbClr val="FFFFFF">
                  <a:alpha val="0"/>
                </a:srgbClr>
              </a:clrTo>
            </a:clrChange>
          </a:blip>
          <a:srcRect l="12438" t="6454" r="11363" b="4793"/>
          <a:stretch>
            <a:fillRect/>
          </a:stretch>
        </p:blipFill>
        <p:spPr bwMode="auto">
          <a:xfrm>
            <a:off x="4950216" y="2242368"/>
            <a:ext cx="1152128" cy="1512168"/>
          </a:xfrm>
          <a:prstGeom prst="rect">
            <a:avLst/>
          </a:prstGeom>
          <a:noFill/>
          <a:ln w="9525">
            <a:noFill/>
            <a:miter lim="800000"/>
            <a:headEnd/>
            <a:tailEnd/>
          </a:ln>
        </p:spPr>
      </p:pic>
      <p:sp>
        <p:nvSpPr>
          <p:cNvPr id="79" name="Text Box 22"/>
          <p:cNvSpPr txBox="1">
            <a:spLocks noChangeArrowheads="1"/>
          </p:cNvSpPr>
          <p:nvPr/>
        </p:nvSpPr>
        <p:spPr bwMode="auto">
          <a:xfrm>
            <a:off x="251520" y="1268760"/>
            <a:ext cx="8712968" cy="369332"/>
          </a:xfrm>
          <a:prstGeom prst="rect">
            <a:avLst/>
          </a:prstGeom>
          <a:noFill/>
          <a:ln w="9525">
            <a:noFill/>
            <a:miter lim="800000"/>
            <a:headEnd/>
            <a:tailEnd/>
          </a:ln>
        </p:spPr>
        <p:txBody>
          <a:bodyPr wrap="square" lIns="0" tIns="0" rIns="0" bIns="0">
            <a:spAutoFit/>
          </a:bodyPr>
          <a:lstStyle/>
          <a:p>
            <a:pPr indent="-85725" algn="ctr" defTabSz="287338" fontAlgn="auto">
              <a:spcBef>
                <a:spcPts val="0"/>
              </a:spcBef>
              <a:spcAft>
                <a:spcPts val="0"/>
              </a:spcAft>
            </a:pPr>
            <a:r>
              <a:rPr lang="en-US" sz="2400" dirty="0" smtClean="0">
                <a:solidFill>
                  <a:schemeClr val="accent2">
                    <a:lumMod val="75000"/>
                  </a:schemeClr>
                </a:solidFill>
                <a:effectLst>
                  <a:outerShdw blurRad="38100" dist="38100" dir="2700000" algn="tl">
                    <a:srgbClr val="000000">
                      <a:alpha val="43137"/>
                    </a:srgbClr>
                  </a:outerShdw>
                </a:effectLst>
                <a:latin typeface="Calibri"/>
                <a:cs typeface="+mn-cs"/>
              </a:rPr>
              <a:t>wayside sub-system</a:t>
            </a:r>
          </a:p>
        </p:txBody>
      </p:sp>
    </p:spTree>
    <p:extLst>
      <p:ext uri="{BB962C8B-B14F-4D97-AF65-F5344CB8AC3E}">
        <p14:creationId xmlns:p14="http://schemas.microsoft.com/office/powerpoint/2010/main" xmlns="" val="257339059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38</a:t>
            </a:fld>
            <a:endParaRPr lang="en-US"/>
          </a:p>
        </p:txBody>
      </p:sp>
      <p:sp>
        <p:nvSpPr>
          <p:cNvPr id="70" name="Titolo 10"/>
          <p:cNvSpPr txBox="1">
            <a:spLocks/>
          </p:cNvSpPr>
          <p:nvPr/>
        </p:nvSpPr>
        <p:spPr>
          <a:xfrm>
            <a:off x="251520" y="278650"/>
            <a:ext cx="8229600" cy="36933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defPPr>
              <a:defRPr lang="en-US"/>
            </a:defPPr>
            <a:lvl1pPr eaLnBrk="1" fontAlgn="auto" hangingPunct="1">
              <a:spcAft>
                <a:spcPts val="0"/>
              </a:spcAft>
              <a:defRPr sz="2400" b="1">
                <a:solidFill>
                  <a:schemeClr val="accent1"/>
                </a:solidFill>
                <a:effectLst>
                  <a:outerShdw blurRad="38100" dist="38100" dir="2700000" algn="tl">
                    <a:srgbClr val="000000">
                      <a:alpha val="43137"/>
                    </a:srgbClr>
                  </a:outerShdw>
                </a:effectLst>
                <a:latin typeface="Californian FB" pitchFamily="18" charset="0"/>
                <a:ea typeface="+mj-ea"/>
                <a:cs typeface="Arial" pitchFamily="34" charset="0"/>
              </a:defRPr>
            </a:lvl1pPr>
            <a:lvl2pPr eaLnBrk="0" hangingPunct="0">
              <a:defRPr sz="2300" b="1"/>
            </a:lvl2pPr>
            <a:lvl3pPr eaLnBrk="0" hangingPunct="0">
              <a:defRPr sz="2300" b="1"/>
            </a:lvl3pPr>
            <a:lvl4pPr eaLnBrk="0" hangingPunct="0">
              <a:defRPr sz="2300" b="1"/>
            </a:lvl4pPr>
            <a:lvl5pPr eaLnBrk="0" hangingPunct="0">
              <a:defRPr sz="2300" b="1"/>
            </a:lvl5pPr>
            <a:lvl6pPr marL="457200" fontAlgn="base">
              <a:spcBef>
                <a:spcPct val="0"/>
              </a:spcBef>
              <a:spcAft>
                <a:spcPct val="0"/>
              </a:spcAft>
              <a:defRPr sz="2300" b="1"/>
            </a:lvl6pPr>
            <a:lvl7pPr marL="914400" fontAlgn="base">
              <a:spcBef>
                <a:spcPct val="0"/>
              </a:spcBef>
              <a:spcAft>
                <a:spcPct val="0"/>
              </a:spcAft>
              <a:defRPr sz="2300" b="1"/>
            </a:lvl7pPr>
            <a:lvl8pPr marL="1371600" fontAlgn="base">
              <a:spcBef>
                <a:spcPct val="0"/>
              </a:spcBef>
              <a:spcAft>
                <a:spcPct val="0"/>
              </a:spcAft>
              <a:defRPr sz="2300" b="1"/>
            </a:lvl8pPr>
            <a:lvl9pPr marL="1828800" fontAlgn="base">
              <a:spcBef>
                <a:spcPct val="0"/>
              </a:spcBef>
              <a:spcAft>
                <a:spcPct val="0"/>
              </a:spcAft>
              <a:defRPr sz="2300" b="1"/>
            </a:lvl9pPr>
          </a:lstStyle>
          <a:p>
            <a:r>
              <a:rPr lang="en-US" dirty="0"/>
              <a:t>Main references</a:t>
            </a:r>
            <a:endParaRPr lang="it-IT" dirty="0"/>
          </a:p>
        </p:txBody>
      </p:sp>
      <p:sp>
        <p:nvSpPr>
          <p:cNvPr id="71" name="Text Box 22"/>
          <p:cNvSpPr txBox="1">
            <a:spLocks noChangeArrowheads="1"/>
          </p:cNvSpPr>
          <p:nvPr/>
        </p:nvSpPr>
        <p:spPr bwMode="auto">
          <a:xfrm>
            <a:off x="395536" y="1251517"/>
            <a:ext cx="5112568" cy="192360"/>
          </a:xfrm>
          <a:prstGeom prst="rect">
            <a:avLst/>
          </a:prstGeom>
          <a:noFill/>
          <a:ln w="9525">
            <a:noFill/>
            <a:miter lim="800000"/>
            <a:headEnd/>
            <a:tailEnd/>
          </a:ln>
        </p:spPr>
        <p:txBody>
          <a:bodyPr wrap="square" lIns="0" tIns="0" rIns="0" bIns="0">
            <a:spAutoFit/>
          </a:bodyPr>
          <a:lstStyle/>
          <a:p>
            <a:pPr defTabSz="287338" fontAlgn="auto">
              <a:lnSpc>
                <a:spcPts val="1500"/>
              </a:lnSpc>
              <a:spcBef>
                <a:spcPts val="0"/>
              </a:spcBef>
              <a:spcAft>
                <a:spcPts val="0"/>
              </a:spcAft>
            </a:pPr>
            <a:r>
              <a:rPr lang="en-US" sz="3200" noProof="1" smtClean="0">
                <a:solidFill>
                  <a:srgbClr val="CC000D"/>
                </a:solidFill>
                <a:latin typeface="Calibri"/>
                <a:cs typeface="+mn-cs"/>
              </a:rPr>
              <a:t>343</a:t>
            </a:r>
            <a:r>
              <a:rPr lang="en-US" sz="1400" noProof="1" smtClean="0">
                <a:solidFill>
                  <a:srgbClr val="345266"/>
                </a:solidFill>
                <a:latin typeface="Calibri"/>
                <a:cs typeface="+mn-cs"/>
              </a:rPr>
              <a:t> </a:t>
            </a:r>
            <a:r>
              <a:rPr lang="en-US" sz="1200" noProof="1" smtClean="0">
                <a:solidFill>
                  <a:srgbClr val="345266"/>
                </a:solidFill>
                <a:latin typeface="Calibri"/>
                <a:cs typeface="+mn-cs"/>
              </a:rPr>
              <a:t>vehicles equipped with </a:t>
            </a:r>
            <a:r>
              <a:rPr lang="en-US" sz="1200" b="1" noProof="1" smtClean="0">
                <a:solidFill>
                  <a:srgbClr val="345266"/>
                </a:solidFill>
                <a:latin typeface="Calibri"/>
                <a:cs typeface="+mn-cs"/>
              </a:rPr>
              <a:t>ICAB series I </a:t>
            </a:r>
            <a:r>
              <a:rPr lang="en-US" sz="1200" noProof="1" smtClean="0">
                <a:solidFill>
                  <a:srgbClr val="345266"/>
                </a:solidFill>
                <a:latin typeface="Calibri"/>
                <a:cs typeface="+mn-cs"/>
              </a:rPr>
              <a:t>onboard sub-systems</a:t>
            </a:r>
          </a:p>
        </p:txBody>
      </p:sp>
      <p:sp>
        <p:nvSpPr>
          <p:cNvPr id="72" name="Rettangolo 71"/>
          <p:cNvSpPr/>
          <p:nvPr/>
        </p:nvSpPr>
        <p:spPr bwMode="auto">
          <a:xfrm>
            <a:off x="412043" y="2323094"/>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73" name="Rettangolo 34"/>
          <p:cNvSpPr>
            <a:spLocks noChangeArrowheads="1"/>
          </p:cNvSpPr>
          <p:nvPr/>
        </p:nvSpPr>
        <p:spPr bwMode="auto">
          <a:xfrm>
            <a:off x="951384" y="2423276"/>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CARONTE</a:t>
            </a:r>
          </a:p>
        </p:txBody>
      </p:sp>
      <p:pic>
        <p:nvPicPr>
          <p:cNvPr id="74" name="Picture 27"/>
          <p:cNvPicPr>
            <a:picLocks noChangeArrowheads="1"/>
          </p:cNvPicPr>
          <p:nvPr/>
        </p:nvPicPr>
        <p:blipFill>
          <a:blip r:embed="rId2" cstate="print"/>
          <a:srcRect l="10364" t="10335" b="8179"/>
          <a:stretch>
            <a:fillRect/>
          </a:stretch>
        </p:blipFill>
        <p:spPr bwMode="auto">
          <a:xfrm>
            <a:off x="406649" y="1511507"/>
            <a:ext cx="1193069" cy="818105"/>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75" name="Picture 4" descr="Logo RFI Rete Ferroviaria Italian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751" y="2381340"/>
            <a:ext cx="579491" cy="187645"/>
          </a:xfrm>
          <a:prstGeom prst="rect">
            <a:avLst/>
          </a:prstGeom>
          <a:noFill/>
        </p:spPr>
      </p:pic>
      <p:sp>
        <p:nvSpPr>
          <p:cNvPr id="76" name="Rettangolo 75"/>
          <p:cNvSpPr/>
          <p:nvPr/>
        </p:nvSpPr>
        <p:spPr bwMode="auto">
          <a:xfrm>
            <a:off x="1707418" y="2323094"/>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77" name="Rettangolo 34"/>
          <p:cNvSpPr>
            <a:spLocks noChangeArrowheads="1"/>
          </p:cNvSpPr>
          <p:nvPr/>
        </p:nvSpPr>
        <p:spPr bwMode="auto">
          <a:xfrm>
            <a:off x="2246759" y="2423276"/>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PV7</a:t>
            </a:r>
          </a:p>
        </p:txBody>
      </p:sp>
      <p:pic>
        <p:nvPicPr>
          <p:cNvPr id="78" name="Picture 4" descr="Logo RFI Rete Ferroviaria Italian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33126" y="2381340"/>
            <a:ext cx="579491" cy="187645"/>
          </a:xfrm>
          <a:prstGeom prst="rect">
            <a:avLst/>
          </a:prstGeom>
          <a:noFill/>
        </p:spPr>
      </p:pic>
      <p:pic>
        <p:nvPicPr>
          <p:cNvPr id="79" name="Picture 5" descr="C:\Documents and Settings\Caliandro\Desktop\foto bl3 installato\treno_pesa_fer.jpg"/>
          <p:cNvPicPr>
            <a:picLocks noChangeAspect="1" noChangeArrowheads="1"/>
          </p:cNvPicPr>
          <p:nvPr/>
        </p:nvPicPr>
        <p:blipFill>
          <a:blip r:embed="rId4" cstate="print"/>
          <a:stretch>
            <a:fillRect/>
          </a:stretch>
        </p:blipFill>
        <p:spPr bwMode="auto">
          <a:xfrm>
            <a:off x="1702024" y="1511507"/>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sp>
        <p:nvSpPr>
          <p:cNvPr id="80" name="Rettangolo 79"/>
          <p:cNvSpPr/>
          <p:nvPr/>
        </p:nvSpPr>
        <p:spPr bwMode="auto">
          <a:xfrm>
            <a:off x="412043" y="3497837"/>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81" name="Rettangolo 34"/>
          <p:cNvSpPr>
            <a:spLocks noChangeArrowheads="1"/>
          </p:cNvSpPr>
          <p:nvPr/>
        </p:nvSpPr>
        <p:spPr bwMode="auto">
          <a:xfrm>
            <a:off x="951384" y="3597915"/>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D146</a:t>
            </a:r>
          </a:p>
        </p:txBody>
      </p:sp>
      <p:sp>
        <p:nvSpPr>
          <p:cNvPr id="82" name="Rettangolo 81"/>
          <p:cNvSpPr/>
          <p:nvPr/>
        </p:nvSpPr>
        <p:spPr bwMode="auto">
          <a:xfrm>
            <a:off x="1707418" y="3497837"/>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83" name="Rettangolo 34"/>
          <p:cNvSpPr>
            <a:spLocks noChangeArrowheads="1"/>
          </p:cNvSpPr>
          <p:nvPr/>
        </p:nvSpPr>
        <p:spPr bwMode="auto">
          <a:xfrm>
            <a:off x="2246759" y="3597915"/>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D145</a:t>
            </a:r>
          </a:p>
        </p:txBody>
      </p:sp>
      <p:pic>
        <p:nvPicPr>
          <p:cNvPr id="84" name="Picture 5" descr="C:\Documents and Settings\Caliandro\Desktop\foto bl3 installato\treno_pesa_fer.jpg"/>
          <p:cNvPicPr>
            <a:picLocks noChangeAspect="1" noChangeArrowheads="1"/>
          </p:cNvPicPr>
          <p:nvPr/>
        </p:nvPicPr>
        <p:blipFill>
          <a:blip r:embed="rId5" cstate="print"/>
          <a:stretch>
            <a:fillRect/>
          </a:stretch>
        </p:blipFill>
        <p:spPr bwMode="auto">
          <a:xfrm>
            <a:off x="1702024" y="2686250"/>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85" name="Picture 5" descr="C:\Documents and Settings\Caliandro\Desktop\foto bl3 installato\treno_pesa_fer.jpg"/>
          <p:cNvPicPr>
            <a:picLocks noChangeAspect="1" noChangeArrowheads="1"/>
          </p:cNvPicPr>
          <p:nvPr/>
        </p:nvPicPr>
        <p:blipFill>
          <a:blip r:embed="rId6" cstate="print"/>
          <a:stretch>
            <a:fillRect/>
          </a:stretch>
        </p:blipFill>
        <p:spPr bwMode="auto">
          <a:xfrm>
            <a:off x="406649" y="2686250"/>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86"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437751" y="3560159"/>
            <a:ext cx="545403" cy="197842"/>
          </a:xfrm>
          <a:prstGeom prst="rect">
            <a:avLst/>
          </a:prstGeom>
          <a:noFill/>
        </p:spPr>
      </p:pic>
      <p:pic>
        <p:nvPicPr>
          <p:cNvPr id="87"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1733126" y="3560159"/>
            <a:ext cx="545403" cy="197842"/>
          </a:xfrm>
          <a:prstGeom prst="rect">
            <a:avLst/>
          </a:prstGeom>
          <a:noFill/>
        </p:spPr>
      </p:pic>
      <p:sp>
        <p:nvSpPr>
          <p:cNvPr id="88" name="Rettangolo 87"/>
          <p:cNvSpPr/>
          <p:nvPr/>
        </p:nvSpPr>
        <p:spPr bwMode="auto">
          <a:xfrm>
            <a:off x="2993218" y="2343018"/>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89" name="Rettangolo 34"/>
          <p:cNvSpPr>
            <a:spLocks noChangeArrowheads="1"/>
          </p:cNvSpPr>
          <p:nvPr/>
        </p:nvSpPr>
        <p:spPr bwMode="auto">
          <a:xfrm>
            <a:off x="3532559" y="2435526"/>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D345</a:t>
            </a:r>
          </a:p>
        </p:txBody>
      </p:sp>
      <p:sp>
        <p:nvSpPr>
          <p:cNvPr id="90" name="Rettangolo 89"/>
          <p:cNvSpPr/>
          <p:nvPr/>
        </p:nvSpPr>
        <p:spPr bwMode="auto">
          <a:xfrm>
            <a:off x="4288593" y="2343018"/>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91" name="Rettangolo 34"/>
          <p:cNvSpPr>
            <a:spLocks noChangeArrowheads="1"/>
          </p:cNvSpPr>
          <p:nvPr/>
        </p:nvSpPr>
        <p:spPr bwMode="auto">
          <a:xfrm>
            <a:off x="4827934" y="2435526"/>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smtClean="0">
                <a:solidFill>
                  <a:prstClr val="black"/>
                </a:solidFill>
                <a:latin typeface="Calibri"/>
                <a:cs typeface="Times New Roman" pitchFamily="18" charset="0"/>
              </a:rPr>
              <a:t>D445</a:t>
            </a:r>
          </a:p>
        </p:txBody>
      </p:sp>
      <p:pic>
        <p:nvPicPr>
          <p:cNvPr id="92"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3018926" y="2405340"/>
            <a:ext cx="545403" cy="197842"/>
          </a:xfrm>
          <a:prstGeom prst="rect">
            <a:avLst/>
          </a:prstGeom>
          <a:noFill/>
        </p:spPr>
      </p:pic>
      <p:pic>
        <p:nvPicPr>
          <p:cNvPr id="93"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4314301" y="2405340"/>
            <a:ext cx="545403" cy="197842"/>
          </a:xfrm>
          <a:prstGeom prst="rect">
            <a:avLst/>
          </a:prstGeom>
          <a:noFill/>
        </p:spPr>
      </p:pic>
      <p:sp>
        <p:nvSpPr>
          <p:cNvPr id="94" name="Rettangolo 93"/>
          <p:cNvSpPr/>
          <p:nvPr/>
        </p:nvSpPr>
        <p:spPr bwMode="auto">
          <a:xfrm>
            <a:off x="2993218" y="3516338"/>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95" name="Rettangolo 34"/>
          <p:cNvSpPr>
            <a:spLocks noChangeArrowheads="1"/>
          </p:cNvSpPr>
          <p:nvPr/>
        </p:nvSpPr>
        <p:spPr bwMode="auto">
          <a:xfrm>
            <a:off x="3598417" y="3566258"/>
            <a:ext cx="532710" cy="195682"/>
          </a:xfrm>
          <a:prstGeom prst="rect">
            <a:avLst/>
          </a:prstGeom>
          <a:noFill/>
          <a:ln w="9525">
            <a:noFill/>
            <a:miter lim="800000"/>
            <a:headEnd/>
            <a:tailEnd/>
          </a:ln>
        </p:spPr>
        <p:txBody>
          <a:bodyPr wrap="square" lIns="0" tIns="0" rIns="0" bIns="0">
            <a:spAutoFit/>
          </a:bodyPr>
          <a:lstStyle/>
          <a:p>
            <a:pPr algn="r" fontAlgn="auto">
              <a:lnSpc>
                <a:spcPts val="800"/>
              </a:lnSpc>
              <a:spcBef>
                <a:spcPts val="0"/>
              </a:spcBef>
              <a:spcAft>
                <a:spcPts val="0"/>
              </a:spcAft>
            </a:pPr>
            <a:r>
              <a:rPr lang="it-IT" sz="700" b="1" dirty="0" smtClean="0">
                <a:solidFill>
                  <a:prstClr val="black"/>
                </a:solidFill>
                <a:latin typeface="Calibri"/>
                <a:cs typeface="Times New Roman" pitchFamily="18" charset="0"/>
              </a:rPr>
              <a:t>Pilota</a:t>
            </a:r>
          </a:p>
          <a:p>
            <a:pPr algn="r" fontAlgn="auto">
              <a:lnSpc>
                <a:spcPts val="800"/>
              </a:lnSpc>
              <a:spcBef>
                <a:spcPts val="0"/>
              </a:spcBef>
              <a:spcAft>
                <a:spcPts val="0"/>
              </a:spcAft>
            </a:pPr>
            <a:r>
              <a:rPr lang="it-IT" sz="700" b="1" dirty="0" smtClean="0">
                <a:solidFill>
                  <a:prstClr val="black"/>
                </a:solidFill>
                <a:latin typeface="Calibri"/>
                <a:cs typeface="Times New Roman" pitchFamily="18" charset="0"/>
              </a:rPr>
              <a:t>MD VC TD</a:t>
            </a:r>
          </a:p>
        </p:txBody>
      </p:sp>
      <p:sp>
        <p:nvSpPr>
          <p:cNvPr id="96" name="Rettangolo 95"/>
          <p:cNvSpPr/>
          <p:nvPr/>
        </p:nvSpPr>
        <p:spPr bwMode="auto">
          <a:xfrm>
            <a:off x="4288593" y="3516338"/>
            <a:ext cx="1187675" cy="27270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97" name="Rettangolo 34"/>
          <p:cNvSpPr>
            <a:spLocks noChangeArrowheads="1"/>
          </p:cNvSpPr>
          <p:nvPr/>
        </p:nvSpPr>
        <p:spPr bwMode="auto">
          <a:xfrm>
            <a:off x="4827934" y="3611286"/>
            <a:ext cx="598568" cy="102000"/>
          </a:xfrm>
          <a:prstGeom prst="rect">
            <a:avLst/>
          </a:prstGeom>
          <a:noFill/>
          <a:ln w="9525">
            <a:noFill/>
            <a:miter lim="800000"/>
            <a:headEnd/>
            <a:tailEnd/>
          </a:ln>
        </p:spPr>
        <p:txBody>
          <a:bodyPr wrap="square" lIns="0" tIns="0" rIns="0" bIns="0">
            <a:spAutoFit/>
          </a:bodyPr>
          <a:lstStyle/>
          <a:p>
            <a:pPr algn="r" fontAlgn="auto">
              <a:spcBef>
                <a:spcPts val="0"/>
              </a:spcBef>
              <a:spcAft>
                <a:spcPts val="0"/>
              </a:spcAft>
            </a:pPr>
            <a:r>
              <a:rPr lang="it-IT" sz="700" b="1" dirty="0" err="1" smtClean="0">
                <a:solidFill>
                  <a:prstClr val="black"/>
                </a:solidFill>
                <a:latin typeface="Calibri"/>
                <a:cs typeface="Times New Roman" pitchFamily="18" charset="0"/>
              </a:rPr>
              <a:t>ALn</a:t>
            </a:r>
            <a:r>
              <a:rPr lang="it-IT" sz="700" b="1" dirty="0" smtClean="0">
                <a:solidFill>
                  <a:prstClr val="black"/>
                </a:solidFill>
                <a:latin typeface="Calibri"/>
                <a:cs typeface="Times New Roman" pitchFamily="18" charset="0"/>
              </a:rPr>
              <a:t> 668</a:t>
            </a:r>
          </a:p>
        </p:txBody>
      </p:sp>
      <p:pic>
        <p:nvPicPr>
          <p:cNvPr id="98"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3018926" y="3578660"/>
            <a:ext cx="545403" cy="197842"/>
          </a:xfrm>
          <a:prstGeom prst="rect">
            <a:avLst/>
          </a:prstGeom>
          <a:noFill/>
        </p:spPr>
      </p:pic>
      <p:pic>
        <p:nvPicPr>
          <p:cNvPr id="99" name="Picture 2" descr="https://www.acquistionlineferservizi.it/images/logo-trenitalia.png"/>
          <p:cNvPicPr>
            <a:picLocks noChangeAspect="1" noChangeArrowheads="1"/>
          </p:cNvPicPr>
          <p:nvPr/>
        </p:nvPicPr>
        <p:blipFill>
          <a:blip r:embed="rId7" cstate="print">
            <a:clrChange>
              <a:clrFrom>
                <a:srgbClr val="FFFFFF"/>
              </a:clrFrom>
              <a:clrTo>
                <a:srgbClr val="FFFFFF">
                  <a:alpha val="0"/>
                </a:srgbClr>
              </a:clrTo>
            </a:clrChange>
          </a:blip>
          <a:srcRect l="3297" t="11173" r="6171" b="21859"/>
          <a:stretch>
            <a:fillRect/>
          </a:stretch>
        </p:blipFill>
        <p:spPr bwMode="auto">
          <a:xfrm>
            <a:off x="4314301" y="3578660"/>
            <a:ext cx="545403" cy="197842"/>
          </a:xfrm>
          <a:prstGeom prst="rect">
            <a:avLst/>
          </a:prstGeom>
          <a:noFill/>
        </p:spPr>
      </p:pic>
      <p:pic>
        <p:nvPicPr>
          <p:cNvPr id="100" name="Picture 5" descr="C:\Documents and Settings\Caliandro\Desktop\foto bl3 installato\treno_pesa_fer.jpg"/>
          <p:cNvPicPr>
            <a:picLocks noChangeAspect="1" noChangeArrowheads="1"/>
          </p:cNvPicPr>
          <p:nvPr/>
        </p:nvPicPr>
        <p:blipFill>
          <a:blip r:embed="rId8" cstate="print"/>
          <a:stretch>
            <a:fillRect/>
          </a:stretch>
        </p:blipFill>
        <p:spPr bwMode="auto">
          <a:xfrm>
            <a:off x="2987824" y="1531431"/>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01" name="Picture 5" descr="C:\Documents and Settings\Caliandro\Desktop\foto bl3 installato\treno_pesa_fer.jpg"/>
          <p:cNvPicPr>
            <a:picLocks noChangeAspect="1" noChangeArrowheads="1"/>
          </p:cNvPicPr>
          <p:nvPr/>
        </p:nvPicPr>
        <p:blipFill>
          <a:blip r:embed="rId9" cstate="print"/>
          <a:stretch>
            <a:fillRect/>
          </a:stretch>
        </p:blipFill>
        <p:spPr bwMode="auto">
          <a:xfrm>
            <a:off x="4283199" y="2704751"/>
            <a:ext cx="1193069" cy="818766"/>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02" name="Picture 5" descr="C:\Documents and Settings\Caliandro\Desktop\foto bl3 installato\treno_pesa_fer.jpg"/>
          <p:cNvPicPr>
            <a:picLocks noChangeAspect="1" noChangeArrowheads="1"/>
          </p:cNvPicPr>
          <p:nvPr/>
        </p:nvPicPr>
        <p:blipFill>
          <a:blip r:embed="rId10" cstate="print"/>
          <a:stretch>
            <a:fillRect/>
          </a:stretch>
        </p:blipFill>
        <p:spPr bwMode="auto">
          <a:xfrm>
            <a:off x="2987824" y="2704751"/>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03" name="Picture 5" descr="C:\Documents and Settings\Caliandro\Desktop\foto bl3 installato\treno_pesa_fer.jpg"/>
          <p:cNvPicPr>
            <a:picLocks noChangeAspect="1" noChangeArrowheads="1"/>
          </p:cNvPicPr>
          <p:nvPr/>
        </p:nvPicPr>
        <p:blipFill>
          <a:blip r:embed="rId11" cstate="print"/>
          <a:stretch>
            <a:fillRect/>
          </a:stretch>
        </p:blipFill>
        <p:spPr bwMode="auto">
          <a:xfrm>
            <a:off x="4283199" y="1531431"/>
            <a:ext cx="1193069" cy="818604"/>
          </a:xfrm>
          <a:prstGeom prst="rect">
            <a:avLst/>
          </a:prstGeom>
          <a:noFill/>
          <a:ln w="9525">
            <a:noFill/>
            <a:miter lim="800000"/>
            <a:headEnd/>
            <a:tailEnd/>
          </a:ln>
          <a:effectLst>
            <a:outerShdw blurRad="50800" dist="38100" dir="2700000" algn="tl" rotWithShape="0">
              <a:prstClr val="black">
                <a:alpha val="20000"/>
              </a:prstClr>
            </a:outerShdw>
          </a:effectLst>
        </p:spPr>
      </p:pic>
      <p:sp>
        <p:nvSpPr>
          <p:cNvPr id="104" name="Text Box 22"/>
          <p:cNvSpPr txBox="1">
            <a:spLocks noChangeArrowheads="1"/>
          </p:cNvSpPr>
          <p:nvPr/>
        </p:nvSpPr>
        <p:spPr bwMode="auto">
          <a:xfrm>
            <a:off x="436476" y="4437112"/>
            <a:ext cx="4999619" cy="192360"/>
          </a:xfrm>
          <a:prstGeom prst="rect">
            <a:avLst/>
          </a:prstGeom>
          <a:noFill/>
          <a:ln w="9525">
            <a:noFill/>
            <a:miter lim="800000"/>
            <a:headEnd/>
            <a:tailEnd/>
          </a:ln>
        </p:spPr>
        <p:txBody>
          <a:bodyPr wrap="square" lIns="0" tIns="0" rIns="0" bIns="0">
            <a:spAutoFit/>
          </a:bodyPr>
          <a:lstStyle/>
          <a:p>
            <a:pPr defTabSz="287338" fontAlgn="auto">
              <a:lnSpc>
                <a:spcPts val="1500"/>
              </a:lnSpc>
              <a:spcBef>
                <a:spcPts val="0"/>
              </a:spcBef>
              <a:spcAft>
                <a:spcPts val="0"/>
              </a:spcAft>
            </a:pPr>
            <a:r>
              <a:rPr lang="en-US" sz="3200" noProof="1" smtClean="0">
                <a:solidFill>
                  <a:srgbClr val="CC000D"/>
                </a:solidFill>
                <a:latin typeface="Calibri"/>
                <a:cs typeface="+mn-cs"/>
              </a:rPr>
              <a:t>40</a:t>
            </a:r>
            <a:r>
              <a:rPr lang="en-US" sz="1200" noProof="1" smtClean="0">
                <a:solidFill>
                  <a:srgbClr val="345266"/>
                </a:solidFill>
                <a:latin typeface="Calibri"/>
                <a:cs typeface="+mn-cs"/>
              </a:rPr>
              <a:t> ATR-220 diesel multiple trains equipped with ATP onboard sub-systems.</a:t>
            </a:r>
            <a:endParaRPr lang="en-US" sz="1100" noProof="1" smtClean="0">
              <a:solidFill>
                <a:srgbClr val="345266"/>
              </a:solidFill>
              <a:latin typeface="Calibri"/>
              <a:cs typeface="+mn-cs"/>
            </a:endParaRPr>
          </a:p>
        </p:txBody>
      </p:sp>
      <p:sp>
        <p:nvSpPr>
          <p:cNvPr id="105" name="Rettangolo 104"/>
          <p:cNvSpPr/>
          <p:nvPr/>
        </p:nvSpPr>
        <p:spPr bwMode="auto">
          <a:xfrm>
            <a:off x="1732794" y="5530960"/>
            <a:ext cx="1187675" cy="418320"/>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06" name="Rettangolo 105"/>
          <p:cNvSpPr/>
          <p:nvPr/>
        </p:nvSpPr>
        <p:spPr bwMode="auto">
          <a:xfrm>
            <a:off x="2993218" y="5525149"/>
            <a:ext cx="1187675" cy="418320"/>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07" name="Picture 13" descr="D:\08 Signalling BU\08 Meeting MERMEC\15 Supervia 220210\pesa01_fnm.jpg"/>
          <p:cNvPicPr>
            <a:picLocks noChangeAspect="1" noChangeArrowheads="1"/>
          </p:cNvPicPr>
          <p:nvPr/>
        </p:nvPicPr>
        <p:blipFill>
          <a:blip r:embed="rId12" cstate="print"/>
          <a:stretch>
            <a:fillRect/>
          </a:stretch>
        </p:blipFill>
        <p:spPr bwMode="auto">
          <a:xfrm>
            <a:off x="2987824" y="4713562"/>
            <a:ext cx="1191026" cy="817200"/>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08" name="Picture 5" descr="C:\Documents and Settings\Caliandro\Desktop\foto bl3 installato\treno_pesa_fer.jpg"/>
          <p:cNvPicPr>
            <a:picLocks noChangeAspect="1" noChangeArrowheads="1"/>
          </p:cNvPicPr>
          <p:nvPr/>
        </p:nvPicPr>
        <p:blipFill>
          <a:blip r:embed="rId13" cstate="print"/>
          <a:stretch>
            <a:fillRect/>
          </a:stretch>
        </p:blipFill>
        <p:spPr bwMode="auto">
          <a:xfrm>
            <a:off x="1727400" y="4719373"/>
            <a:ext cx="1194202" cy="817200"/>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09" name="Picture 7"/>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955455" y="5597832"/>
            <a:ext cx="738527" cy="328144"/>
          </a:xfrm>
          <a:prstGeom prst="rect">
            <a:avLst/>
          </a:prstGeom>
          <a:noFill/>
          <a:ln w="9525">
            <a:noFill/>
            <a:miter lim="800000"/>
            <a:headEnd/>
            <a:tailEnd/>
          </a:ln>
        </p:spPr>
      </p:pic>
      <p:pic>
        <p:nvPicPr>
          <p:cNvPr id="110" name="Picture 2" descr="http://www.seeklogo.com/images/F/Ferrovie_Nord_Milano_FNM-logo-82223746F2-seeklogo.com.gif"/>
          <p:cNvPicPr>
            <a:picLocks noChangeAspect="1" noChangeArrowheads="1"/>
          </p:cNvPicPr>
          <p:nvPr/>
        </p:nvPicPr>
        <p:blipFill>
          <a:blip r:embed="rId15" cstate="print">
            <a:clrChange>
              <a:clrFrom>
                <a:srgbClr val="FFFFFF"/>
              </a:clrFrom>
              <a:clrTo>
                <a:srgbClr val="FFFFFF">
                  <a:alpha val="0"/>
                </a:srgbClr>
              </a:clrTo>
            </a:clrChange>
          </a:blip>
          <a:srcRect t="28416" b="29543"/>
          <a:stretch>
            <a:fillRect/>
          </a:stretch>
        </p:blipFill>
        <p:spPr bwMode="auto">
          <a:xfrm>
            <a:off x="3203848" y="5591863"/>
            <a:ext cx="768313" cy="322691"/>
          </a:xfrm>
          <a:prstGeom prst="rect">
            <a:avLst/>
          </a:prstGeom>
          <a:noFill/>
          <a:ln w="9525">
            <a:noFill/>
            <a:miter lim="800000"/>
            <a:headEnd/>
            <a:tailEnd/>
          </a:ln>
        </p:spPr>
      </p:pic>
      <p:sp>
        <p:nvSpPr>
          <p:cNvPr id="111" name="Rettangolo 110"/>
          <p:cNvSpPr/>
          <p:nvPr/>
        </p:nvSpPr>
        <p:spPr bwMode="auto">
          <a:xfrm>
            <a:off x="441871" y="5525149"/>
            <a:ext cx="1187675" cy="418320"/>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50800" dist="38100" dir="2700000" algn="tl" rotWithShape="0">
              <a:prstClr val="black">
                <a:alpha val="20000"/>
              </a:prst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12" name="Picture 12" descr="D:\08 Signalling BU\08 Meeting MERMEC\15 Supervia 220210\Pesa%20ATR220%20(Slovenian%20Railways)[1].jpg"/>
          <p:cNvPicPr>
            <a:picLocks noChangeAspect="1" noChangeArrowheads="1"/>
          </p:cNvPicPr>
          <p:nvPr/>
        </p:nvPicPr>
        <p:blipFill>
          <a:blip r:embed="rId16" cstate="print"/>
          <a:stretch>
            <a:fillRect/>
          </a:stretch>
        </p:blipFill>
        <p:spPr bwMode="auto">
          <a:xfrm>
            <a:off x="436477" y="4713562"/>
            <a:ext cx="1191713" cy="817200"/>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13" name="Picture 4" descr="http://www.comune.secli.le.it/img/logo_fse.gif"/>
          <p:cNvPicPr>
            <a:picLocks noChangeAspect="1" noChangeArrowheads="1"/>
          </p:cNvPicPr>
          <p:nvPr/>
        </p:nvPicPr>
        <p:blipFill>
          <a:blip r:embed="rId17" cstate="print">
            <a:clrChange>
              <a:clrFrom>
                <a:srgbClr val="FFFFFF"/>
              </a:clrFrom>
              <a:clrTo>
                <a:srgbClr val="FFFFFF">
                  <a:alpha val="0"/>
                </a:srgbClr>
              </a:clrTo>
            </a:clrChange>
          </a:blip>
          <a:srcRect t="30087" b="25912"/>
          <a:stretch>
            <a:fillRect/>
          </a:stretch>
        </p:blipFill>
        <p:spPr bwMode="auto">
          <a:xfrm>
            <a:off x="746735" y="5571596"/>
            <a:ext cx="583545" cy="342346"/>
          </a:xfrm>
          <a:prstGeom prst="rect">
            <a:avLst/>
          </a:prstGeom>
          <a:noFill/>
          <a:ln w="9525">
            <a:noFill/>
            <a:miter lim="800000"/>
            <a:headEnd/>
            <a:tailEnd/>
          </a:ln>
        </p:spPr>
      </p:pic>
      <p:sp>
        <p:nvSpPr>
          <p:cNvPr id="114" name="Rettangolo 113"/>
          <p:cNvSpPr/>
          <p:nvPr/>
        </p:nvSpPr>
        <p:spPr bwMode="auto">
          <a:xfrm>
            <a:off x="5868144" y="3429000"/>
            <a:ext cx="2304256" cy="2304256"/>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15" name="Text Box 22"/>
          <p:cNvSpPr txBox="1">
            <a:spLocks noChangeArrowheads="1"/>
          </p:cNvSpPr>
          <p:nvPr/>
        </p:nvSpPr>
        <p:spPr bwMode="auto">
          <a:xfrm>
            <a:off x="5925852" y="3501008"/>
            <a:ext cx="1972817" cy="215444"/>
          </a:xfrm>
          <a:prstGeom prst="rect">
            <a:avLst/>
          </a:prstGeom>
          <a:noFill/>
          <a:ln w="9525">
            <a:noFill/>
            <a:miter lim="800000"/>
            <a:headEnd/>
            <a:tailEnd/>
          </a:ln>
        </p:spPr>
        <p:txBody>
          <a:bodyPr wrap="square" lIns="0" tIns="0" rIns="0" bIns="0">
            <a:spAutoFit/>
          </a:bodyPr>
          <a:lstStyle/>
          <a:p>
            <a:pPr marL="180975" indent="-180975" defTabSz="287338" fontAlgn="auto">
              <a:spcBef>
                <a:spcPts val="0"/>
              </a:spcBef>
              <a:spcAft>
                <a:spcPts val="0"/>
              </a:spcAft>
            </a:pPr>
            <a:r>
              <a:rPr lang="en-US" sz="1400" b="1" dirty="0" smtClean="0">
                <a:solidFill>
                  <a:srgbClr val="CC000D"/>
                </a:solidFill>
                <a:latin typeface="Calibri"/>
                <a:cs typeface="+mn-cs"/>
              </a:rPr>
              <a:t>Other customers</a:t>
            </a:r>
          </a:p>
        </p:txBody>
      </p:sp>
      <p:grpSp>
        <p:nvGrpSpPr>
          <p:cNvPr id="116" name="Gruppo 115"/>
          <p:cNvGrpSpPr/>
          <p:nvPr/>
        </p:nvGrpSpPr>
        <p:grpSpPr>
          <a:xfrm>
            <a:off x="6012160" y="5072162"/>
            <a:ext cx="747712" cy="373062"/>
            <a:chOff x="7232104" y="5471765"/>
            <a:chExt cx="747712" cy="373062"/>
          </a:xfrm>
        </p:grpSpPr>
        <p:sp>
          <p:nvSpPr>
            <p:cNvPr id="117" name="Rettangolo 116"/>
            <p:cNvSpPr/>
            <p:nvPr/>
          </p:nvSpPr>
          <p:spPr bwMode="auto">
            <a:xfrm>
              <a:off x="7232104" y="5471765"/>
              <a:ext cx="747712" cy="37306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18" name="Picture 112"/>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7308304" y="5589240"/>
              <a:ext cx="593725" cy="163512"/>
            </a:xfrm>
            <a:prstGeom prst="rect">
              <a:avLst/>
            </a:prstGeom>
            <a:noFill/>
            <a:ln w="9525">
              <a:noFill/>
              <a:miter lim="800000"/>
              <a:headEnd/>
              <a:tailEnd/>
            </a:ln>
          </p:spPr>
        </p:pic>
      </p:grpSp>
      <p:grpSp>
        <p:nvGrpSpPr>
          <p:cNvPr id="119" name="Gruppo 118"/>
          <p:cNvGrpSpPr/>
          <p:nvPr/>
        </p:nvGrpSpPr>
        <p:grpSpPr>
          <a:xfrm>
            <a:off x="6012160" y="3933056"/>
            <a:ext cx="747712" cy="371475"/>
            <a:chOff x="3386535" y="5517803"/>
            <a:chExt cx="747712" cy="371475"/>
          </a:xfrm>
        </p:grpSpPr>
        <p:sp>
          <p:nvSpPr>
            <p:cNvPr id="120" name="Rettangolo 119"/>
            <p:cNvSpPr/>
            <p:nvPr/>
          </p:nvSpPr>
          <p:spPr bwMode="auto">
            <a:xfrm>
              <a:off x="3386535" y="5517803"/>
              <a:ext cx="747712" cy="371475"/>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21" name="Picture 2" descr="http://www.lerail.com/local/cache-vignettes/L135xH50/siteon289-90167.png"/>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3419872" y="5589240"/>
              <a:ext cx="679450" cy="252413"/>
            </a:xfrm>
            <a:prstGeom prst="rect">
              <a:avLst/>
            </a:prstGeom>
            <a:noFill/>
            <a:ln w="9525">
              <a:noFill/>
              <a:miter lim="800000"/>
              <a:headEnd/>
              <a:tailEnd/>
            </a:ln>
          </p:spPr>
        </p:pic>
      </p:grpSp>
      <p:grpSp>
        <p:nvGrpSpPr>
          <p:cNvPr id="122" name="Gruppo 121"/>
          <p:cNvGrpSpPr/>
          <p:nvPr/>
        </p:nvGrpSpPr>
        <p:grpSpPr>
          <a:xfrm>
            <a:off x="6012160" y="4496098"/>
            <a:ext cx="747712" cy="373062"/>
            <a:chOff x="5269855" y="5496595"/>
            <a:chExt cx="747712" cy="373062"/>
          </a:xfrm>
        </p:grpSpPr>
        <p:sp>
          <p:nvSpPr>
            <p:cNvPr id="123" name="Rettangolo 122"/>
            <p:cNvSpPr/>
            <p:nvPr/>
          </p:nvSpPr>
          <p:spPr bwMode="auto">
            <a:xfrm>
              <a:off x="5269855" y="5496595"/>
              <a:ext cx="747712" cy="37306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24" name="Picture 3"/>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5292080" y="5517232"/>
              <a:ext cx="712787" cy="336550"/>
            </a:xfrm>
            <a:prstGeom prst="rect">
              <a:avLst/>
            </a:prstGeom>
            <a:noFill/>
            <a:ln w="9525">
              <a:noFill/>
              <a:miter lim="800000"/>
              <a:headEnd/>
              <a:tailEnd/>
            </a:ln>
          </p:spPr>
        </p:pic>
      </p:grpSp>
      <p:grpSp>
        <p:nvGrpSpPr>
          <p:cNvPr id="125" name="Gruppo 124"/>
          <p:cNvGrpSpPr/>
          <p:nvPr/>
        </p:nvGrpSpPr>
        <p:grpSpPr>
          <a:xfrm>
            <a:off x="6992640" y="5072162"/>
            <a:ext cx="747712" cy="371475"/>
            <a:chOff x="8216404" y="5487070"/>
            <a:chExt cx="747712" cy="371475"/>
          </a:xfrm>
        </p:grpSpPr>
        <p:sp>
          <p:nvSpPr>
            <p:cNvPr id="126" name="Rettangolo 125"/>
            <p:cNvSpPr/>
            <p:nvPr/>
          </p:nvSpPr>
          <p:spPr bwMode="auto">
            <a:xfrm>
              <a:off x="8216404" y="5487070"/>
              <a:ext cx="747712" cy="371475"/>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27" name="Picture 108"/>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8316416" y="5517232"/>
              <a:ext cx="571500" cy="323850"/>
            </a:xfrm>
            <a:prstGeom prst="rect">
              <a:avLst/>
            </a:prstGeom>
            <a:noFill/>
            <a:ln w="9525">
              <a:noFill/>
              <a:miter lim="800000"/>
              <a:headEnd/>
              <a:tailEnd/>
            </a:ln>
          </p:spPr>
        </p:pic>
      </p:grpSp>
      <p:grpSp>
        <p:nvGrpSpPr>
          <p:cNvPr id="128" name="Gruppo 127"/>
          <p:cNvGrpSpPr/>
          <p:nvPr/>
        </p:nvGrpSpPr>
        <p:grpSpPr>
          <a:xfrm>
            <a:off x="6992640" y="4509120"/>
            <a:ext cx="719138" cy="373062"/>
            <a:chOff x="6273204" y="5514628"/>
            <a:chExt cx="719138" cy="373062"/>
          </a:xfrm>
        </p:grpSpPr>
        <p:sp>
          <p:nvSpPr>
            <p:cNvPr id="129" name="Rettangolo 128"/>
            <p:cNvSpPr/>
            <p:nvPr/>
          </p:nvSpPr>
          <p:spPr bwMode="auto">
            <a:xfrm>
              <a:off x="6273204" y="5514628"/>
              <a:ext cx="719138" cy="37306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30" name="Picture 2"/>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6300192" y="5589240"/>
              <a:ext cx="666750" cy="257175"/>
            </a:xfrm>
            <a:prstGeom prst="rect">
              <a:avLst/>
            </a:prstGeom>
            <a:noFill/>
            <a:ln w="9525">
              <a:noFill/>
              <a:miter lim="800000"/>
              <a:headEnd/>
              <a:tailEnd/>
            </a:ln>
          </p:spPr>
        </p:pic>
      </p:grpSp>
      <p:grpSp>
        <p:nvGrpSpPr>
          <p:cNvPr id="131" name="Gruppo 130"/>
          <p:cNvGrpSpPr/>
          <p:nvPr/>
        </p:nvGrpSpPr>
        <p:grpSpPr>
          <a:xfrm>
            <a:off x="6992640" y="3933056"/>
            <a:ext cx="720725" cy="371475"/>
            <a:chOff x="4321051" y="5546948"/>
            <a:chExt cx="720725" cy="371475"/>
          </a:xfrm>
        </p:grpSpPr>
        <p:sp>
          <p:nvSpPr>
            <p:cNvPr id="132" name="Rettangolo 131"/>
            <p:cNvSpPr/>
            <p:nvPr/>
          </p:nvSpPr>
          <p:spPr bwMode="auto">
            <a:xfrm>
              <a:off x="4321051" y="5546948"/>
              <a:ext cx="720725" cy="371475"/>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pic>
          <p:nvPicPr>
            <p:cNvPr id="133" name="Picture 4"/>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4355976" y="5661248"/>
              <a:ext cx="650875" cy="180975"/>
            </a:xfrm>
            <a:prstGeom prst="rect">
              <a:avLst/>
            </a:prstGeom>
            <a:noFill/>
            <a:ln w="9525">
              <a:noFill/>
              <a:miter lim="800000"/>
              <a:headEnd/>
              <a:tailEnd/>
            </a:ln>
          </p:spPr>
        </p:pic>
      </p:grpSp>
      <p:sp>
        <p:nvSpPr>
          <p:cNvPr id="134" name="Rettangolo 133"/>
          <p:cNvSpPr/>
          <p:nvPr/>
        </p:nvSpPr>
        <p:spPr bwMode="auto">
          <a:xfrm>
            <a:off x="5868144" y="1268760"/>
            <a:ext cx="2304256" cy="1728192"/>
          </a:xfrm>
          <a:prstGeom prst="rect">
            <a:avLst/>
          </a:prstGeom>
          <a:gradFill rotWithShape="1">
            <a:gsLst>
              <a:gs pos="0">
                <a:sysClr val="window" lastClr="FFFFFF"/>
              </a:gs>
              <a:gs pos="80000">
                <a:sysClr val="window" lastClr="FFFFFF">
                  <a:lumMod val="95000"/>
                </a:sysClr>
              </a:gs>
              <a:gs pos="100000">
                <a:sysClr val="window" lastClr="FFFFFF"/>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72000" tIns="72000" rIns="72000" bIns="72000" anchor="ctr" anchorCtr="0"/>
          <a:lstStyle/>
          <a:p>
            <a:pPr marL="0" marR="0" lvl="0" indent="0" algn="ctr" defTabSz="801688" eaLnBrk="0"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1">
              <a:ln>
                <a:noFill/>
              </a:ln>
              <a:solidFill>
                <a:prstClr val="black">
                  <a:lumMod val="95000"/>
                  <a:lumOff val="5000"/>
                </a:prstClr>
              </a:solidFill>
              <a:effectLst/>
              <a:uLnTx/>
              <a:uFillTx/>
              <a:latin typeface="Calibri"/>
              <a:ea typeface="+mn-ea"/>
              <a:cs typeface="+mn-cs"/>
            </a:endParaRPr>
          </a:p>
        </p:txBody>
      </p:sp>
      <p:sp>
        <p:nvSpPr>
          <p:cNvPr id="135" name="Text Box 22"/>
          <p:cNvSpPr txBox="1">
            <a:spLocks noChangeArrowheads="1"/>
          </p:cNvSpPr>
          <p:nvPr/>
        </p:nvSpPr>
        <p:spPr bwMode="auto">
          <a:xfrm>
            <a:off x="5925852" y="1349394"/>
            <a:ext cx="2174540" cy="1569660"/>
          </a:xfrm>
          <a:prstGeom prst="rect">
            <a:avLst/>
          </a:prstGeom>
          <a:noFill/>
          <a:ln w="9525">
            <a:noFill/>
            <a:miter lim="800000"/>
            <a:headEnd/>
            <a:tailEnd/>
          </a:ln>
        </p:spPr>
        <p:txBody>
          <a:bodyPr wrap="square" lIns="0" tIns="0" rIns="0" bIns="0">
            <a:spAutoFit/>
          </a:bodyPr>
          <a:lstStyle/>
          <a:p>
            <a:pPr marL="180975" indent="-180975" defTabSz="287338" fontAlgn="auto">
              <a:spcBef>
                <a:spcPts val="0"/>
              </a:spcBef>
              <a:spcAft>
                <a:spcPts val="0"/>
              </a:spcAft>
            </a:pPr>
            <a:r>
              <a:rPr lang="en-US" sz="1400" b="1" dirty="0" smtClean="0">
                <a:solidFill>
                  <a:srgbClr val="CC000D"/>
                </a:solidFill>
                <a:latin typeface="Calibri"/>
                <a:cs typeface="+mn-cs"/>
              </a:rPr>
              <a:t>ICAB wayside installations*</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2157 km in operation</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2717 Signal LEU</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599 Station LEU</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6072 Eurobalises</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2372 Transponders installed</a:t>
            </a:r>
          </a:p>
          <a:p>
            <a:pPr marL="180975" indent="-95250" defTabSz="287338" fontAlgn="auto">
              <a:spcBef>
                <a:spcPts val="0"/>
              </a:spcBef>
              <a:spcAft>
                <a:spcPts val="0"/>
              </a:spcAft>
              <a:buFont typeface="Arial" pitchFamily="34" charset="0"/>
              <a:buChar char="•"/>
            </a:pPr>
            <a:r>
              <a:rPr lang="en-US" sz="1100" noProof="1" smtClean="0">
                <a:solidFill>
                  <a:srgbClr val="345266"/>
                </a:solidFill>
                <a:latin typeface="Calibri"/>
                <a:cs typeface="+mn-cs"/>
              </a:rPr>
              <a:t>662 Transponder Tags installed</a:t>
            </a:r>
          </a:p>
          <a:p>
            <a:pPr marL="180975" indent="-95250" defTabSz="287338" fontAlgn="auto">
              <a:spcBef>
                <a:spcPts val="0"/>
              </a:spcBef>
              <a:spcAft>
                <a:spcPts val="0"/>
              </a:spcAft>
              <a:buFont typeface="Arial" pitchFamily="34" charset="0"/>
              <a:buChar char="•"/>
            </a:pPr>
            <a:endParaRPr lang="en-US" sz="1100" noProof="1" smtClean="0">
              <a:solidFill>
                <a:srgbClr val="345266"/>
              </a:solidFill>
              <a:latin typeface="Calibri"/>
              <a:cs typeface="+mn-cs"/>
            </a:endParaRPr>
          </a:p>
          <a:p>
            <a:pPr marL="180975" indent="-95250" defTabSz="287338" fontAlgn="auto">
              <a:spcBef>
                <a:spcPts val="0"/>
              </a:spcBef>
              <a:spcAft>
                <a:spcPts val="0"/>
              </a:spcAft>
            </a:pPr>
            <a:r>
              <a:rPr lang="en-US" sz="1100" noProof="1" smtClean="0">
                <a:solidFill>
                  <a:srgbClr val="345266"/>
                </a:solidFill>
                <a:latin typeface="Calibri"/>
                <a:cs typeface="+mn-cs"/>
              </a:rPr>
              <a:t>* all signalling schemes</a:t>
            </a:r>
          </a:p>
        </p:txBody>
      </p:sp>
    </p:spTree>
    <p:extLst>
      <p:ext uri="{BB962C8B-B14F-4D97-AF65-F5344CB8AC3E}">
        <p14:creationId xmlns:p14="http://schemas.microsoft.com/office/powerpoint/2010/main" xmlns="" val="2643673321"/>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39</a:t>
            </a:fld>
            <a:endParaRPr lang="en-US"/>
          </a:p>
        </p:txBody>
      </p:sp>
      <p:sp>
        <p:nvSpPr>
          <p:cNvPr id="4" name="Titolo 1"/>
          <p:cNvSpPr txBox="1">
            <a:spLocks/>
          </p:cNvSpPr>
          <p:nvPr/>
        </p:nvSpPr>
        <p:spPr>
          <a:xfrm>
            <a:off x="251520" y="4737918"/>
            <a:ext cx="7772400" cy="923330"/>
          </a:xfrm>
          <a:prstGeom prst="rect">
            <a:avLst/>
          </a:prstGeom>
        </p:spPr>
        <p:txBody>
          <a:bodyPr lIns="0" tIns="0" rIns="0" bIns="0">
            <a:spAutoFit/>
          </a:bodyPr>
          <a:lstStyle/>
          <a:p>
            <a:pPr marL="0" marR="0" lvl="0" indent="0" algn="l" defTabSz="914400" rtl="0" eaLnBrk="1" fontAlgn="auto" latinLnBrk="0" hangingPunct="1">
              <a:spcBef>
                <a:spcPct val="0"/>
              </a:spcBef>
              <a:spcAft>
                <a:spcPts val="0"/>
              </a:spcAft>
              <a:buClrTx/>
              <a:buSzTx/>
              <a:buFontTx/>
              <a:buNone/>
              <a:tabLst/>
              <a:defRPr/>
            </a:pPr>
            <a:r>
              <a:rPr lang="en-US" sz="4000" b="1" spc="-100" dirty="0" smtClean="0">
                <a:solidFill>
                  <a:srgbClr val="345266"/>
                </a:solidFill>
                <a:latin typeface="+mj-lt"/>
                <a:ea typeface="+mj-ea"/>
                <a:cs typeface="+mj-cs"/>
              </a:rPr>
              <a:t>Diagnostics</a:t>
            </a:r>
            <a:r>
              <a:rPr kumimoji="0" lang="en-US" sz="3600" b="1" i="0" u="none" strike="noStrike" kern="1200" cap="none" spc="-150" normalizeH="0" baseline="0" noProof="0" dirty="0" smtClean="0">
                <a:ln>
                  <a:noFill/>
                </a:ln>
                <a:solidFill>
                  <a:srgbClr val="345266"/>
                </a:solidFill>
                <a:effectLst/>
                <a:uLnTx/>
                <a:uFillTx/>
                <a:latin typeface="+mj-lt"/>
                <a:ea typeface="+mj-ea"/>
                <a:cs typeface="+mj-cs"/>
              </a:rPr>
              <a:t/>
            </a:r>
            <a:br>
              <a:rPr kumimoji="0" lang="en-US" sz="3600" b="1" i="0" u="none" strike="noStrike" kern="1200" cap="none" spc="-150" normalizeH="0" baseline="0" noProof="0" dirty="0" smtClean="0">
                <a:ln>
                  <a:noFill/>
                </a:ln>
                <a:solidFill>
                  <a:srgbClr val="345266"/>
                </a:solidFill>
                <a:effectLst/>
                <a:uLnTx/>
                <a:uFillTx/>
                <a:latin typeface="+mj-lt"/>
                <a:ea typeface="+mj-ea"/>
                <a:cs typeface="+mj-cs"/>
              </a:rPr>
            </a:br>
            <a:r>
              <a:rPr lang="en-US" spc="-50" dirty="0" smtClean="0">
                <a:solidFill>
                  <a:srgbClr val="CC000D"/>
                </a:solidFill>
              </a:rPr>
              <a:t>SYSTEMS</a:t>
            </a:r>
            <a:endParaRPr lang="en-US" spc="-50" dirty="0">
              <a:solidFill>
                <a:srgbClr val="CC000D"/>
              </a:solidFill>
            </a:endParaRPr>
          </a:p>
        </p:txBody>
      </p:sp>
      <p:sp>
        <p:nvSpPr>
          <p:cNvPr id="5" name="Segnaposto testo 2"/>
          <p:cNvSpPr txBox="1">
            <a:spLocks/>
          </p:cNvSpPr>
          <p:nvPr/>
        </p:nvSpPr>
        <p:spPr>
          <a:xfrm>
            <a:off x="251520" y="3789040"/>
            <a:ext cx="7772400" cy="246221"/>
          </a:xfrm>
          <a:prstGeom prst="rect">
            <a:avLst/>
          </a:prstGeom>
        </p:spPr>
        <p:txBody>
          <a:bodyPr lIns="0" tIns="0" rIns="0" bIns="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kumimoji="0" lang="en-US" sz="1600" b="1" i="0" u="none" strike="noStrike" kern="1200" cap="none" spc="0" normalizeH="0" baseline="0" noProof="0" dirty="0" smtClean="0">
                <a:ln>
                  <a:noFill/>
                </a:ln>
                <a:solidFill>
                  <a:schemeClr val="bg1">
                    <a:lumMod val="65000"/>
                  </a:schemeClr>
                </a:solidFill>
                <a:effectLst/>
                <a:uLnTx/>
                <a:uFillTx/>
                <a:latin typeface="+mn-lt"/>
                <a:ea typeface="+mn-ea"/>
                <a:cs typeface="+mn-cs"/>
              </a:rPr>
              <a:t>Business strategic area</a:t>
            </a:r>
            <a:endParaRPr kumimoji="0" lang="en-US" sz="1600" b="1"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6" name="Immagine 5" descr="roger 800 tcdd.JPG"/>
          <p:cNvPicPr>
            <a:picLocks noChangeAspect="1"/>
          </p:cNvPicPr>
          <p:nvPr/>
        </p:nvPicPr>
        <p:blipFill>
          <a:blip r:embed="rId2" cstate="print"/>
          <a:srcRect r="2741"/>
          <a:stretch>
            <a:fillRect/>
          </a:stretch>
        </p:blipFill>
        <p:spPr>
          <a:xfrm>
            <a:off x="992" y="-21667"/>
            <a:ext cx="2554784" cy="3734423"/>
          </a:xfrm>
          <a:prstGeom prst="rect">
            <a:avLst/>
          </a:prstGeom>
        </p:spPr>
      </p:pic>
      <p:pic>
        <p:nvPicPr>
          <p:cNvPr id="7" name="Immagine 6" descr="ASAIS.jpg"/>
          <p:cNvPicPr>
            <a:picLocks noChangeAspect="1"/>
          </p:cNvPicPr>
          <p:nvPr/>
        </p:nvPicPr>
        <p:blipFill>
          <a:blip r:embed="rId3" cstate="print"/>
          <a:srcRect t="2694" r="10812" b="2490"/>
          <a:stretch>
            <a:fillRect/>
          </a:stretch>
        </p:blipFill>
        <p:spPr>
          <a:xfrm>
            <a:off x="2555776" y="-21666"/>
            <a:ext cx="2016224" cy="3734422"/>
          </a:xfrm>
          <a:prstGeom prst="rect">
            <a:avLst/>
          </a:prstGeom>
        </p:spPr>
      </p:pic>
      <p:pic>
        <p:nvPicPr>
          <p:cNvPr id="8" name="Immagine 7" descr="Img_2213.jpg"/>
          <p:cNvPicPr>
            <a:picLocks noChangeAspect="1"/>
          </p:cNvPicPr>
          <p:nvPr/>
        </p:nvPicPr>
        <p:blipFill>
          <a:blip r:embed="rId4" cstate="print"/>
          <a:srcRect l="15192" r="9231"/>
          <a:stretch>
            <a:fillRect/>
          </a:stretch>
        </p:blipFill>
        <p:spPr>
          <a:xfrm>
            <a:off x="4572000" y="-21667"/>
            <a:ext cx="2160240" cy="3734423"/>
          </a:xfrm>
          <a:prstGeom prst="rect">
            <a:avLst/>
          </a:prstGeom>
        </p:spPr>
      </p:pic>
      <p:pic>
        <p:nvPicPr>
          <p:cNvPr id="9" name="Immagine 8" descr="Hrt1.jpg"/>
          <p:cNvPicPr>
            <a:picLocks noChangeAspect="1"/>
          </p:cNvPicPr>
          <p:nvPr/>
        </p:nvPicPr>
        <p:blipFill>
          <a:blip r:embed="rId5" cstate="print"/>
          <a:srcRect l="9741" r="2214"/>
          <a:stretch>
            <a:fillRect/>
          </a:stretch>
        </p:blipFill>
        <p:spPr>
          <a:xfrm>
            <a:off x="6732240" y="-21668"/>
            <a:ext cx="2411760" cy="3734423"/>
          </a:xfrm>
          <a:prstGeom prst="rect">
            <a:avLst/>
          </a:prstGeom>
        </p:spPr>
      </p:pic>
    </p:spTree>
    <p:extLst>
      <p:ext uri="{BB962C8B-B14F-4D97-AF65-F5344CB8AC3E}">
        <p14:creationId xmlns:p14="http://schemas.microsoft.com/office/powerpoint/2010/main" xmlns="" val="124433854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7463" y="792293"/>
            <a:ext cx="9107487" cy="470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olo 3"/>
          <p:cNvSpPr>
            <a:spLocks noGrp="1"/>
          </p:cNvSpPr>
          <p:nvPr>
            <p:ph type="title"/>
          </p:nvPr>
        </p:nvSpPr>
        <p:spPr>
          <a:xfrm>
            <a:off x="257835" y="274638"/>
            <a:ext cx="8229600" cy="411162"/>
          </a:xfrm>
        </p:spPr>
        <p:txBody>
          <a:bodyPr rtlCol="0">
            <a:noAutofit/>
          </a:bodyPr>
          <a:lstStyle/>
          <a:p>
            <a:pPr eaLnBrk="1" fontAlgn="auto" hangingPunct="1">
              <a:spcAft>
                <a:spcPts val="0"/>
              </a:spcAft>
              <a:defRPr/>
            </a:pPr>
            <a:r>
              <a:rPr lang="en-US" sz="2400" dirty="0">
                <a:solidFill>
                  <a:schemeClr val="accent1"/>
                </a:solidFill>
                <a:effectLst>
                  <a:outerShdw blurRad="38100" dist="38100" dir="2700000" algn="tl">
                    <a:srgbClr val="000000">
                      <a:alpha val="43137"/>
                    </a:srgbClr>
                  </a:outerShdw>
                </a:effectLst>
                <a:latin typeface="Californian FB" pitchFamily="18" charset="0"/>
              </a:rPr>
              <a:t>History</a:t>
            </a:r>
          </a:p>
        </p:txBody>
      </p:sp>
      <p:sp>
        <p:nvSpPr>
          <p:cNvPr id="10"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S.p.A.</a:t>
            </a:r>
            <a:endParaRPr lang="en-US" dirty="0"/>
          </a:p>
        </p:txBody>
      </p:sp>
      <p:sp>
        <p:nvSpPr>
          <p:cNvPr id="11" name="Slide Number Placeholder 4"/>
          <p:cNvSpPr>
            <a:spLocks noGrp="1"/>
          </p:cNvSpPr>
          <p:nvPr>
            <p:ph type="sldNum" sz="quarter" idx="11"/>
          </p:nvPr>
        </p:nvSpPr>
        <p:spPr>
          <a:xfrm>
            <a:off x="152400" y="6350000"/>
            <a:ext cx="533400" cy="365125"/>
          </a:xfrm>
        </p:spPr>
        <p:txBody>
          <a:bodyPr/>
          <a:lstStyle/>
          <a:p>
            <a:pPr>
              <a:defRPr/>
            </a:pPr>
            <a:fld id="{5BF53298-BDFF-46B0-B6BB-4BAA93CB6CC9}" type="slidenum">
              <a:rPr lang="en-US"/>
              <a:pPr>
                <a:defRPr/>
              </a:pPr>
              <a:t>4</a:t>
            </a:fld>
            <a:endParaRPr lang="en-US" dirty="0"/>
          </a:p>
        </p:txBody>
      </p:sp>
      <p:graphicFrame>
        <p:nvGraphicFramePr>
          <p:cNvPr id="13" name="Diagramma 12"/>
          <p:cNvGraphicFramePr/>
          <p:nvPr>
            <p:extLst>
              <p:ext uri="{D42A27DB-BD31-4B8C-83A1-F6EECF244321}">
                <p14:modId xmlns:p14="http://schemas.microsoft.com/office/powerpoint/2010/main" xmlns="" val="3011305908"/>
              </p:ext>
            </p:extLst>
          </p:nvPr>
        </p:nvGraphicFramePr>
        <p:xfrm>
          <a:off x="566555" y="1808820"/>
          <a:ext cx="7846869" cy="350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5" descr="copertina_00"/>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71623" r="44896" b="17975"/>
          <a:stretch/>
        </p:blipFill>
        <p:spPr bwMode="auto">
          <a:xfrm>
            <a:off x="1026281" y="5642304"/>
            <a:ext cx="3095670" cy="757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40</a:t>
            </a:fld>
            <a:endParaRPr lang="en-US"/>
          </a:p>
        </p:txBody>
      </p:sp>
      <p:sp>
        <p:nvSpPr>
          <p:cNvPr id="4" name="Titolo 10"/>
          <p:cNvSpPr txBox="1">
            <a:spLocks/>
          </p:cNvSpPr>
          <p:nvPr/>
        </p:nvSpPr>
        <p:spPr>
          <a:xfrm>
            <a:off x="251520" y="236257"/>
            <a:ext cx="8229600" cy="49244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eaLnBrk="1" fontAlgn="auto" hangingPunct="1">
              <a:spcAft>
                <a:spcPts val="0"/>
              </a:spcAft>
              <a:defRPr sz="2400" b="1">
                <a:solidFill>
                  <a:schemeClr val="accent1"/>
                </a:solidFill>
                <a:effectLst>
                  <a:outerShdw blurRad="38100" dist="38100" dir="2700000" algn="tl">
                    <a:srgbClr val="000000">
                      <a:alpha val="43137"/>
                    </a:srgbClr>
                  </a:outerShdw>
                </a:effectLst>
                <a:latin typeface="Californian FB" pitchFamily="18" charset="0"/>
                <a:ea typeface="+mj-ea"/>
                <a:cs typeface="Arial" pitchFamily="34" charset="0"/>
              </a:defRPr>
            </a:lvl1pPr>
            <a:lvl2pPr eaLnBrk="0" hangingPunct="0">
              <a:defRPr sz="2300" b="1"/>
            </a:lvl2pPr>
            <a:lvl3pPr eaLnBrk="0" hangingPunct="0">
              <a:defRPr sz="2300" b="1"/>
            </a:lvl3pPr>
            <a:lvl4pPr eaLnBrk="0" hangingPunct="0">
              <a:defRPr sz="2300" b="1"/>
            </a:lvl4pPr>
            <a:lvl5pPr eaLnBrk="0" hangingPunct="0">
              <a:defRPr sz="2300" b="1"/>
            </a:lvl5pPr>
            <a:lvl6pPr marL="457200" fontAlgn="base">
              <a:spcBef>
                <a:spcPct val="0"/>
              </a:spcBef>
              <a:spcAft>
                <a:spcPct val="0"/>
              </a:spcAft>
              <a:defRPr sz="2300" b="1"/>
            </a:lvl6pPr>
            <a:lvl7pPr marL="914400" fontAlgn="base">
              <a:spcBef>
                <a:spcPct val="0"/>
              </a:spcBef>
              <a:spcAft>
                <a:spcPct val="0"/>
              </a:spcAft>
              <a:defRPr sz="2300" b="1"/>
            </a:lvl7pPr>
            <a:lvl8pPr marL="1371600" fontAlgn="base">
              <a:spcBef>
                <a:spcPct val="0"/>
              </a:spcBef>
              <a:spcAft>
                <a:spcPct val="0"/>
              </a:spcAft>
              <a:defRPr sz="2300" b="1"/>
            </a:lvl8pPr>
            <a:lvl9pPr marL="1828800" fontAlgn="base">
              <a:spcBef>
                <a:spcPct val="0"/>
              </a:spcBef>
              <a:spcAft>
                <a:spcPct val="0"/>
              </a:spcAft>
              <a:defRPr sz="2300" b="1"/>
            </a:lvl9pPr>
          </a:lstStyle>
          <a:p>
            <a:r>
              <a:rPr lang="it-IT" dirty="0" err="1" smtClean="0"/>
              <a:t>Equipment</a:t>
            </a:r>
            <a:r>
              <a:rPr lang="it-IT" dirty="0" smtClean="0"/>
              <a:t> </a:t>
            </a:r>
            <a:r>
              <a:rPr lang="it-IT" dirty="0" err="1" smtClean="0"/>
              <a:t>for</a:t>
            </a:r>
            <a:r>
              <a:rPr lang="it-IT" dirty="0" smtClean="0"/>
              <a:t> </a:t>
            </a:r>
            <a:r>
              <a:rPr lang="it-IT" dirty="0" err="1" smtClean="0"/>
              <a:t>Track</a:t>
            </a:r>
            <a:r>
              <a:rPr lang="it-IT" dirty="0" smtClean="0"/>
              <a:t> </a:t>
            </a:r>
            <a:r>
              <a:rPr lang="it-IT" dirty="0" err="1"/>
              <a:t>measurement</a:t>
            </a:r>
            <a:r>
              <a:rPr lang="it-IT" dirty="0"/>
              <a:t> and </a:t>
            </a:r>
            <a:r>
              <a:rPr lang="it-IT" dirty="0" err="1" smtClean="0"/>
              <a:t>inspection</a:t>
            </a:r>
            <a:r>
              <a:rPr lang="it-IT" dirty="0" smtClean="0"/>
              <a:t> </a:t>
            </a:r>
            <a:r>
              <a:rPr lang="it-IT" dirty="0" err="1" smtClean="0"/>
              <a:t>Systems</a:t>
            </a:r>
            <a:endParaRPr lang="it-IT" dirty="0"/>
          </a:p>
        </p:txBody>
      </p:sp>
      <p:sp>
        <p:nvSpPr>
          <p:cNvPr id="5" name="Rettangolo 4"/>
          <p:cNvSpPr/>
          <p:nvPr/>
        </p:nvSpPr>
        <p:spPr bwMode="auto">
          <a:xfrm>
            <a:off x="395536" y="1124744"/>
            <a:ext cx="4176466" cy="5184576"/>
          </a:xfrm>
          <a:prstGeom prst="rect">
            <a:avLst/>
          </a:prstGeom>
          <a:gradFill>
            <a:gsLst>
              <a:gs pos="0">
                <a:schemeClr val="bg1"/>
              </a:gs>
              <a:gs pos="80000">
                <a:schemeClr val="bg1">
                  <a:lumMod val="95000"/>
                </a:schemeClr>
              </a:gs>
              <a:gs pos="100000">
                <a:schemeClr val="bg1"/>
              </a:gs>
            </a:gsLst>
          </a:gradFill>
          <a:ln>
            <a:noFill/>
            <a:headEnd/>
            <a:tailEnd/>
          </a:ln>
          <a:effectLst>
            <a:outerShdw blurRad="50800" dist="38100" dir="2700000" algn="t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blip>
          <a:srcRect l="5701" t="14523" r="7788" b="7581"/>
          <a:stretch>
            <a:fillRect/>
          </a:stretch>
        </p:blipFill>
        <p:spPr bwMode="auto">
          <a:xfrm>
            <a:off x="444126" y="1628798"/>
            <a:ext cx="4087741" cy="2304000"/>
          </a:xfrm>
          <a:prstGeom prst="rect">
            <a:avLst/>
          </a:prstGeom>
          <a:noFill/>
          <a:ln w="9525">
            <a:noFill/>
            <a:miter lim="800000"/>
            <a:headEnd/>
            <a:tailEnd/>
          </a:ln>
        </p:spPr>
      </p:pic>
      <p:sp>
        <p:nvSpPr>
          <p:cNvPr id="7" name="Text Box 22"/>
          <p:cNvSpPr txBox="1">
            <a:spLocks noChangeArrowheads="1"/>
          </p:cNvSpPr>
          <p:nvPr/>
        </p:nvSpPr>
        <p:spPr bwMode="auto">
          <a:xfrm>
            <a:off x="537877" y="3842464"/>
            <a:ext cx="3024336" cy="553998"/>
          </a:xfrm>
          <a:prstGeom prst="rect">
            <a:avLst/>
          </a:prstGeom>
          <a:noFill/>
          <a:ln w="9525">
            <a:noFill/>
            <a:miter lim="800000"/>
            <a:headEnd/>
            <a:tailEnd/>
          </a:ln>
        </p:spPr>
        <p:txBody>
          <a:bodyPr wrap="square" lIns="0" tIns="0" rIns="0" bIns="0">
            <a:spAutoFit/>
          </a:bodyPr>
          <a:lstStyle/>
          <a:p>
            <a:pPr marL="176213" indent="-176213" defTabSz="273050">
              <a:buFont typeface="Arial" pitchFamily="34" charset="0"/>
              <a:buChar char="•"/>
            </a:pPr>
            <a:r>
              <a:rPr lang="en-US" sz="1200" b="1" dirty="0" smtClean="0">
                <a:solidFill>
                  <a:schemeClr val="accent2">
                    <a:lumMod val="75000"/>
                  </a:schemeClr>
                </a:solidFill>
              </a:rPr>
              <a:t>Track Geometry</a:t>
            </a:r>
          </a:p>
          <a:p>
            <a:pPr marL="176213" indent="-176213" defTabSz="273050">
              <a:buFont typeface="Arial" pitchFamily="34" charset="0"/>
              <a:buChar char="•"/>
            </a:pPr>
            <a:r>
              <a:rPr lang="en-US" sz="1200" b="1" dirty="0" smtClean="0">
                <a:solidFill>
                  <a:schemeClr val="accent2">
                    <a:lumMod val="75000"/>
                  </a:schemeClr>
                </a:solidFill>
              </a:rPr>
              <a:t>Rail Profile</a:t>
            </a:r>
          </a:p>
          <a:p>
            <a:pPr marL="176213" indent="-176213" defTabSz="273050">
              <a:buFont typeface="Arial" pitchFamily="34" charset="0"/>
              <a:buChar char="•"/>
            </a:pPr>
            <a:r>
              <a:rPr lang="en-US" sz="1200" b="1" dirty="0" smtClean="0">
                <a:solidFill>
                  <a:schemeClr val="accent2">
                    <a:lumMod val="75000"/>
                  </a:schemeClr>
                </a:solidFill>
              </a:rPr>
              <a:t>Rail Corrugation</a:t>
            </a:r>
          </a:p>
        </p:txBody>
      </p:sp>
      <p:pic>
        <p:nvPicPr>
          <p:cNvPr id="8" name="Picture 3"/>
          <p:cNvPicPr>
            <a:picLocks noChangeAspect="1" noChangeArrowheads="1"/>
          </p:cNvPicPr>
          <p:nvPr/>
        </p:nvPicPr>
        <p:blipFill>
          <a:blip r:embed="rId3" cstate="print"/>
          <a:srcRect l="2097" r="2782"/>
          <a:stretch>
            <a:fillRect/>
          </a:stretch>
        </p:blipFill>
        <p:spPr bwMode="auto">
          <a:xfrm>
            <a:off x="2586782" y="4714972"/>
            <a:ext cx="1872208" cy="1385144"/>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t="5061" b="6827"/>
          <a:stretch>
            <a:fillRect/>
          </a:stretch>
        </p:blipFill>
        <p:spPr bwMode="auto">
          <a:xfrm>
            <a:off x="531563" y="4713518"/>
            <a:ext cx="1990238" cy="1386000"/>
          </a:xfrm>
          <a:prstGeom prst="rect">
            <a:avLst/>
          </a:prstGeom>
          <a:noFill/>
          <a:ln w="9525">
            <a:noFill/>
            <a:miter lim="800000"/>
            <a:headEnd/>
            <a:tailEnd/>
          </a:ln>
        </p:spPr>
      </p:pic>
      <p:sp>
        <p:nvSpPr>
          <p:cNvPr id="10" name="Text Box 22"/>
          <p:cNvSpPr txBox="1">
            <a:spLocks noChangeArrowheads="1"/>
          </p:cNvSpPr>
          <p:nvPr/>
        </p:nvSpPr>
        <p:spPr bwMode="auto">
          <a:xfrm>
            <a:off x="537877" y="1124744"/>
            <a:ext cx="3024336" cy="769441"/>
          </a:xfrm>
          <a:prstGeom prst="rect">
            <a:avLst/>
          </a:prstGeom>
          <a:noFill/>
          <a:ln w="9525">
            <a:noFill/>
            <a:miter lim="800000"/>
            <a:headEnd/>
            <a:tailEnd/>
          </a:ln>
        </p:spPr>
        <p:txBody>
          <a:bodyPr wrap="square" lIns="0" tIns="0" rIns="0" bIns="0">
            <a:spAutoFit/>
          </a:bodyPr>
          <a:lstStyle/>
          <a:p>
            <a:pPr indent="-85725" defTabSz="287338"/>
            <a:r>
              <a:rPr lang="en-US" b="1" dirty="0" smtClean="0">
                <a:solidFill>
                  <a:srgbClr val="CC000D"/>
                </a:solidFill>
              </a:rPr>
              <a:t>Track measurement systems</a:t>
            </a:r>
          </a:p>
          <a:p>
            <a:pPr indent="-85725" defTabSz="287338"/>
            <a:r>
              <a:rPr lang="en-US" sz="1400" b="1" dirty="0" err="1" smtClean="0">
                <a:solidFill>
                  <a:schemeClr val="accent2">
                    <a:lumMod val="75000"/>
                  </a:schemeClr>
                </a:solidFill>
              </a:rPr>
              <a:t>Opto</a:t>
            </a:r>
            <a:r>
              <a:rPr lang="en-US" sz="1400" b="1" dirty="0" smtClean="0">
                <a:solidFill>
                  <a:schemeClr val="accent2">
                    <a:lumMod val="75000"/>
                  </a:schemeClr>
                </a:solidFill>
              </a:rPr>
              <a:t>-electronics</a:t>
            </a:r>
          </a:p>
        </p:txBody>
      </p:sp>
      <p:sp>
        <p:nvSpPr>
          <p:cNvPr id="11" name="Rectangle 3"/>
          <p:cNvSpPr>
            <a:spLocks noChangeArrowheads="1"/>
          </p:cNvSpPr>
          <p:nvPr/>
        </p:nvSpPr>
        <p:spPr bwMode="gray">
          <a:xfrm>
            <a:off x="531563" y="6093296"/>
            <a:ext cx="1944000" cy="161583"/>
          </a:xfrm>
          <a:prstGeom prst="rect">
            <a:avLst/>
          </a:prstGeom>
          <a:noFill/>
          <a:ln w="12700">
            <a:noFill/>
            <a:miter lim="800000"/>
            <a:headEnd/>
            <a:tailEnd/>
          </a:ln>
        </p:spPr>
        <p:txBody>
          <a:bodyPr wrap="square" lIns="0" tIns="0" rIns="0" bIns="0" anchor="t" anchorCtr="0">
            <a:spAutoFit/>
          </a:bodyPr>
          <a:lstStyle/>
          <a:p>
            <a:r>
              <a:rPr lang="en-US" sz="1050" dirty="0" smtClean="0">
                <a:solidFill>
                  <a:srgbClr val="345266"/>
                </a:solidFill>
              </a:rPr>
              <a:t>Rail Profile System</a:t>
            </a:r>
            <a:endParaRPr lang="en-US" sz="1000" noProof="1" smtClean="0">
              <a:solidFill>
                <a:srgbClr val="345266"/>
              </a:solidFill>
            </a:endParaRPr>
          </a:p>
        </p:txBody>
      </p:sp>
      <p:sp>
        <p:nvSpPr>
          <p:cNvPr id="12" name="Rectangle 3"/>
          <p:cNvSpPr>
            <a:spLocks noChangeArrowheads="1"/>
          </p:cNvSpPr>
          <p:nvPr/>
        </p:nvSpPr>
        <p:spPr bwMode="gray">
          <a:xfrm>
            <a:off x="2586782" y="6093296"/>
            <a:ext cx="1872000" cy="161583"/>
          </a:xfrm>
          <a:prstGeom prst="rect">
            <a:avLst/>
          </a:prstGeom>
          <a:noFill/>
          <a:ln w="12700">
            <a:noFill/>
            <a:miter lim="800000"/>
            <a:headEnd/>
            <a:tailEnd/>
          </a:ln>
        </p:spPr>
        <p:txBody>
          <a:bodyPr wrap="square" lIns="0" tIns="0" rIns="0" bIns="0" anchor="t" anchorCtr="0">
            <a:spAutoFit/>
          </a:bodyPr>
          <a:lstStyle/>
          <a:p>
            <a:r>
              <a:rPr lang="en-US" sz="1050" dirty="0" smtClean="0">
                <a:solidFill>
                  <a:srgbClr val="345266"/>
                </a:solidFill>
              </a:rPr>
              <a:t>Rail Corrugation System</a:t>
            </a:r>
            <a:endParaRPr lang="en-US" sz="1000" noProof="1" smtClean="0">
              <a:solidFill>
                <a:srgbClr val="345266"/>
              </a:solidFill>
            </a:endParaRPr>
          </a:p>
        </p:txBody>
      </p:sp>
      <p:grpSp>
        <p:nvGrpSpPr>
          <p:cNvPr id="13" name="Gruppo 12"/>
          <p:cNvGrpSpPr/>
          <p:nvPr/>
        </p:nvGrpSpPr>
        <p:grpSpPr>
          <a:xfrm>
            <a:off x="5733952" y="945274"/>
            <a:ext cx="2002998" cy="1628631"/>
            <a:chOff x="495301" y="4867534"/>
            <a:chExt cx="2002998" cy="1628631"/>
          </a:xfrm>
        </p:grpSpPr>
        <p:sp>
          <p:nvSpPr>
            <p:cNvPr id="14" name="Rettangolo 13"/>
            <p:cNvSpPr/>
            <p:nvPr/>
          </p:nvSpPr>
          <p:spPr bwMode="auto">
            <a:xfrm>
              <a:off x="503479" y="6077715"/>
              <a:ext cx="1994820" cy="413434"/>
            </a:xfrm>
            <a:prstGeom prst="rect">
              <a:avLst/>
            </a:prstGeom>
            <a:gradFill>
              <a:gsLst>
                <a:gs pos="0">
                  <a:schemeClr val="bg1"/>
                </a:gs>
                <a:gs pos="80000">
                  <a:schemeClr val="bg1">
                    <a:lumMod val="95000"/>
                  </a:schemeClr>
                </a:gs>
                <a:gs pos="100000">
                  <a:schemeClr val="bg1"/>
                </a:gs>
              </a:gsLst>
            </a:gradFill>
            <a:ln>
              <a:noFill/>
              <a:headEnd/>
              <a:tailEnd/>
            </a:ln>
            <a:effectLst>
              <a:outerShdw blurRad="50800" dist="38100" dir="2700000" algn="t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endParaRPr>
            </a:p>
          </p:txBody>
        </p:sp>
        <p:sp>
          <p:nvSpPr>
            <p:cNvPr id="15" name="Rettangolo 34"/>
            <p:cNvSpPr>
              <a:spLocks noChangeArrowheads="1"/>
            </p:cNvSpPr>
            <p:nvPr/>
          </p:nvSpPr>
          <p:spPr bwMode="auto">
            <a:xfrm>
              <a:off x="1543850" y="6202099"/>
              <a:ext cx="907469" cy="206660"/>
            </a:xfrm>
            <a:prstGeom prst="rect">
              <a:avLst/>
            </a:prstGeom>
            <a:noFill/>
            <a:ln w="9525">
              <a:noFill/>
              <a:miter lim="800000"/>
              <a:headEnd/>
              <a:tailEnd/>
            </a:ln>
          </p:spPr>
          <p:txBody>
            <a:bodyPr wrap="square" lIns="0" tIns="0" rIns="0" bIns="0">
              <a:spAutoFit/>
            </a:bodyPr>
            <a:lstStyle/>
            <a:p>
              <a:pPr algn="r">
                <a:lnSpc>
                  <a:spcPts val="800"/>
                </a:lnSpc>
              </a:pPr>
              <a:r>
                <a:rPr lang="it-IT" sz="800" b="1" dirty="0">
                  <a:solidFill>
                    <a:srgbClr val="345266"/>
                  </a:solidFill>
                  <a:cs typeface="Times New Roman" pitchFamily="18" charset="0"/>
                </a:rPr>
                <a:t>ROGER </a:t>
              </a:r>
              <a:r>
                <a:rPr lang="it-IT" sz="800" b="1" dirty="0" smtClean="0">
                  <a:solidFill>
                    <a:srgbClr val="345266"/>
                  </a:solidFill>
                  <a:cs typeface="Times New Roman" pitchFamily="18" charset="0"/>
                </a:rPr>
                <a:t>800</a:t>
              </a:r>
            </a:p>
            <a:p>
              <a:pPr algn="r">
                <a:lnSpc>
                  <a:spcPts val="800"/>
                </a:lnSpc>
              </a:pPr>
              <a:r>
                <a:rPr lang="it-IT" sz="800" dirty="0" smtClean="0">
                  <a:solidFill>
                    <a:srgbClr val="345266"/>
                  </a:solidFill>
                  <a:cs typeface="Times New Roman" pitchFamily="18" charset="0"/>
                </a:rPr>
                <a:t>TURKEY</a:t>
              </a:r>
              <a:endParaRPr lang="it-IT" sz="800" dirty="0">
                <a:solidFill>
                  <a:srgbClr val="345266"/>
                </a:solidFill>
                <a:cs typeface="Times New Roman" pitchFamily="18" charset="0"/>
              </a:endParaRPr>
            </a:p>
          </p:txBody>
        </p:sp>
        <p:pic>
          <p:nvPicPr>
            <p:cNvPr id="16" name="Picture 29"/>
            <p:cNvPicPr>
              <a:picLocks noChangeArrowheads="1"/>
            </p:cNvPicPr>
            <p:nvPr/>
          </p:nvPicPr>
          <p:blipFill>
            <a:blip r:embed="rId5" cstate="print"/>
            <a:srcRect t="8373" b="13163"/>
            <a:stretch>
              <a:fillRect/>
            </a:stretch>
          </p:blipFill>
          <p:spPr bwMode="auto">
            <a:xfrm>
              <a:off x="495301" y="4867534"/>
              <a:ext cx="1994820" cy="1204126"/>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17"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9118" y="6082731"/>
              <a:ext cx="416879" cy="413434"/>
            </a:xfrm>
            <a:prstGeom prst="rect">
              <a:avLst/>
            </a:prstGeom>
            <a:noFill/>
            <a:ln w="9525">
              <a:noFill/>
              <a:miter lim="800000"/>
              <a:headEnd/>
              <a:tailEnd/>
            </a:ln>
          </p:spPr>
        </p:pic>
      </p:grpSp>
      <p:grpSp>
        <p:nvGrpSpPr>
          <p:cNvPr id="18" name="Gruppo 17"/>
          <p:cNvGrpSpPr/>
          <p:nvPr/>
        </p:nvGrpSpPr>
        <p:grpSpPr>
          <a:xfrm>
            <a:off x="5741525" y="2693094"/>
            <a:ext cx="2002998" cy="1618580"/>
            <a:chOff x="2644489" y="4877585"/>
            <a:chExt cx="2002998" cy="1618580"/>
          </a:xfrm>
        </p:grpSpPr>
        <p:sp>
          <p:nvSpPr>
            <p:cNvPr id="19" name="Rettangolo 18"/>
            <p:cNvSpPr/>
            <p:nvPr/>
          </p:nvSpPr>
          <p:spPr bwMode="auto">
            <a:xfrm>
              <a:off x="2652667" y="6082731"/>
              <a:ext cx="1994820" cy="413434"/>
            </a:xfrm>
            <a:prstGeom prst="rect">
              <a:avLst/>
            </a:prstGeom>
            <a:gradFill>
              <a:gsLst>
                <a:gs pos="0">
                  <a:schemeClr val="bg1"/>
                </a:gs>
                <a:gs pos="80000">
                  <a:schemeClr val="bg1">
                    <a:lumMod val="95000"/>
                  </a:schemeClr>
                </a:gs>
                <a:gs pos="100000">
                  <a:schemeClr val="bg1"/>
                </a:gs>
              </a:gsLst>
            </a:gradFill>
            <a:ln>
              <a:noFill/>
              <a:headEnd/>
              <a:tailEnd/>
            </a:ln>
            <a:effectLst>
              <a:outerShdw blurRad="50800" dist="38100" dir="2700000" algn="t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endParaRPr>
            </a:p>
          </p:txBody>
        </p:sp>
        <p:sp>
          <p:nvSpPr>
            <p:cNvPr id="20" name="Rettangolo 34"/>
            <p:cNvSpPr>
              <a:spLocks noChangeArrowheads="1"/>
            </p:cNvSpPr>
            <p:nvPr/>
          </p:nvSpPr>
          <p:spPr bwMode="auto">
            <a:xfrm>
              <a:off x="3693038" y="6207115"/>
              <a:ext cx="907470" cy="206660"/>
            </a:xfrm>
            <a:prstGeom prst="rect">
              <a:avLst/>
            </a:prstGeom>
            <a:noFill/>
            <a:ln w="9525">
              <a:noFill/>
              <a:miter lim="800000"/>
              <a:headEnd/>
              <a:tailEnd/>
            </a:ln>
          </p:spPr>
          <p:txBody>
            <a:bodyPr wrap="square" lIns="0" tIns="0" rIns="0" bIns="0">
              <a:spAutoFit/>
            </a:bodyPr>
            <a:lstStyle/>
            <a:p>
              <a:pPr algn="r">
                <a:lnSpc>
                  <a:spcPts val="800"/>
                </a:lnSpc>
              </a:pPr>
              <a:r>
                <a:rPr lang="it-IT" sz="800" b="1" dirty="0" smtClean="0">
                  <a:solidFill>
                    <a:srgbClr val="345266"/>
                  </a:solidFill>
                  <a:cs typeface="Times New Roman" pitchFamily="18" charset="0"/>
                </a:rPr>
                <a:t>ROGER 800</a:t>
              </a:r>
            </a:p>
            <a:p>
              <a:pPr algn="r">
                <a:lnSpc>
                  <a:spcPts val="800"/>
                </a:lnSpc>
              </a:pPr>
              <a:r>
                <a:rPr lang="it-IT" sz="800" dirty="0" smtClean="0">
                  <a:solidFill>
                    <a:srgbClr val="345266"/>
                  </a:solidFill>
                  <a:cs typeface="Times New Roman" pitchFamily="18" charset="0"/>
                </a:rPr>
                <a:t>AUSTRALIA</a:t>
              </a:r>
              <a:endParaRPr lang="it-IT" sz="800" dirty="0">
                <a:solidFill>
                  <a:srgbClr val="345266"/>
                </a:solidFill>
                <a:cs typeface="Times New Roman" pitchFamily="18" charset="0"/>
              </a:endParaRPr>
            </a:p>
          </p:txBody>
        </p:sp>
        <p:pic>
          <p:nvPicPr>
            <p:cNvPr id="21" name="Picture 8" descr="Rail Corporation New South Wales"/>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707595" y="6156085"/>
              <a:ext cx="818684" cy="275962"/>
            </a:xfrm>
            <a:prstGeom prst="rect">
              <a:avLst/>
            </a:prstGeom>
            <a:noFill/>
          </p:spPr>
        </p:pic>
        <p:pic>
          <p:nvPicPr>
            <p:cNvPr id="22" name="Picture 4"/>
            <p:cNvPicPr>
              <a:picLocks noChangeArrowheads="1"/>
            </p:cNvPicPr>
            <p:nvPr/>
          </p:nvPicPr>
          <p:blipFill>
            <a:blip r:embed="rId8" cstate="print">
              <a:lum bright="10000" contrast="10000"/>
            </a:blip>
            <a:srcRect b="5865"/>
            <a:stretch>
              <a:fillRect/>
            </a:stretch>
          </p:blipFill>
          <p:spPr bwMode="auto">
            <a:xfrm>
              <a:off x="2644489" y="4877585"/>
              <a:ext cx="1994215" cy="1204560"/>
            </a:xfrm>
            <a:prstGeom prst="rect">
              <a:avLst/>
            </a:prstGeom>
            <a:noFill/>
            <a:ln w="9525">
              <a:noFill/>
              <a:miter lim="800000"/>
              <a:headEnd/>
              <a:tailEnd/>
            </a:ln>
            <a:effectLst>
              <a:outerShdw blurRad="50800" dist="38100" dir="2700000" algn="tl" rotWithShape="0">
                <a:prstClr val="black">
                  <a:alpha val="20000"/>
                </a:prstClr>
              </a:outerShdw>
            </a:effectLst>
          </p:spPr>
        </p:pic>
      </p:grpSp>
      <p:grpSp>
        <p:nvGrpSpPr>
          <p:cNvPr id="23" name="Gruppo 22"/>
          <p:cNvGrpSpPr/>
          <p:nvPr/>
        </p:nvGrpSpPr>
        <p:grpSpPr>
          <a:xfrm>
            <a:off x="5787769" y="4509120"/>
            <a:ext cx="2001600" cy="1623600"/>
            <a:chOff x="4801250" y="2939465"/>
            <a:chExt cx="2001600" cy="1623600"/>
          </a:xfrm>
        </p:grpSpPr>
        <p:sp>
          <p:nvSpPr>
            <p:cNvPr id="24" name="Rettangolo 23"/>
            <p:cNvSpPr/>
            <p:nvPr/>
          </p:nvSpPr>
          <p:spPr bwMode="auto">
            <a:xfrm>
              <a:off x="4809423" y="4148601"/>
              <a:ext cx="1993427" cy="414464"/>
            </a:xfrm>
            <a:prstGeom prst="rect">
              <a:avLst/>
            </a:prstGeom>
            <a:gradFill>
              <a:gsLst>
                <a:gs pos="0">
                  <a:schemeClr val="bg1"/>
                </a:gs>
                <a:gs pos="80000">
                  <a:schemeClr val="bg1">
                    <a:lumMod val="95000"/>
                  </a:schemeClr>
                </a:gs>
                <a:gs pos="100000">
                  <a:schemeClr val="bg1"/>
                </a:gs>
              </a:gsLst>
            </a:gradFill>
            <a:ln>
              <a:noFill/>
              <a:headEnd/>
              <a:tailEnd/>
            </a:ln>
            <a:effectLst>
              <a:outerShdw blurRad="50800" dist="38100" dir="2700000" algn="t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lIns="72000" tIns="72000" rIns="72000" bIns="72000"/>
            <a:lstStyle/>
            <a:p>
              <a:pPr algn="ctr" defTabSz="801688" eaLnBrk="0" hangingPunct="0">
                <a:defRPr/>
              </a:pPr>
              <a:endParaRPr lang="en-US" sz="1050" b="1" noProof="1">
                <a:solidFill>
                  <a:schemeClr val="tx1">
                    <a:lumMod val="95000"/>
                    <a:lumOff val="5000"/>
                  </a:schemeClr>
                </a:solidFill>
              </a:endParaRPr>
            </a:p>
          </p:txBody>
        </p:sp>
        <p:sp>
          <p:nvSpPr>
            <p:cNvPr id="25" name="Rettangolo 34"/>
            <p:cNvSpPr>
              <a:spLocks noChangeArrowheads="1"/>
            </p:cNvSpPr>
            <p:nvPr/>
          </p:nvSpPr>
          <p:spPr bwMode="auto">
            <a:xfrm>
              <a:off x="5849068" y="4246011"/>
              <a:ext cx="906836" cy="246221"/>
            </a:xfrm>
            <a:prstGeom prst="rect">
              <a:avLst/>
            </a:prstGeom>
            <a:noFill/>
            <a:ln w="9525">
              <a:noFill/>
              <a:miter lim="800000"/>
              <a:headEnd/>
              <a:tailEnd/>
            </a:ln>
          </p:spPr>
          <p:txBody>
            <a:bodyPr wrap="square" lIns="0" tIns="0" rIns="0" bIns="0">
              <a:spAutoFit/>
            </a:bodyPr>
            <a:lstStyle/>
            <a:p>
              <a:pPr algn="r"/>
              <a:r>
                <a:rPr lang="it-IT" sz="800" b="1" dirty="0" smtClean="0">
                  <a:solidFill>
                    <a:srgbClr val="345266"/>
                  </a:solidFill>
                  <a:cs typeface="Times New Roman" pitchFamily="18" charset="0"/>
                </a:rPr>
                <a:t>DIAMANTE</a:t>
              </a:r>
            </a:p>
            <a:p>
              <a:pPr algn="r"/>
              <a:r>
                <a:rPr lang="it-IT" sz="800" dirty="0" smtClean="0">
                  <a:solidFill>
                    <a:srgbClr val="345266"/>
                  </a:solidFill>
                  <a:cs typeface="Times New Roman" pitchFamily="18" charset="0"/>
                </a:rPr>
                <a:t>ITALY</a:t>
              </a:r>
              <a:endParaRPr lang="it-IT" sz="800" dirty="0">
                <a:solidFill>
                  <a:srgbClr val="345266"/>
                </a:solidFill>
                <a:cs typeface="Times New Roman" pitchFamily="18" charset="0"/>
              </a:endParaRPr>
            </a:p>
          </p:txBody>
        </p:sp>
        <p:pic>
          <p:nvPicPr>
            <p:cNvPr id="26" name="Picture 2"/>
            <p:cNvPicPr>
              <a:picLocks noChangeArrowheads="1"/>
            </p:cNvPicPr>
            <p:nvPr/>
          </p:nvPicPr>
          <p:blipFill>
            <a:blip r:embed="rId9" cstate="print"/>
            <a:srcRect l="3854" r="4162"/>
            <a:stretch>
              <a:fillRect/>
            </a:stretch>
          </p:blipFill>
          <p:spPr bwMode="auto">
            <a:xfrm>
              <a:off x="4801250" y="2939465"/>
              <a:ext cx="1993427" cy="1207127"/>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27" name="Picture 4" descr="Logo RFI Rete Ferroviaria Italiana"/>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870409" y="4229666"/>
              <a:ext cx="956917" cy="310848"/>
            </a:xfrm>
            <a:prstGeom prst="rect">
              <a:avLst/>
            </a:prstGeom>
            <a:noFill/>
          </p:spPr>
        </p:pic>
      </p:grpSp>
    </p:spTree>
    <p:extLst>
      <p:ext uri="{BB962C8B-B14F-4D97-AF65-F5344CB8AC3E}">
        <p14:creationId xmlns:p14="http://schemas.microsoft.com/office/powerpoint/2010/main" xmlns="" val="1346351893"/>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t>The copyright of this document is vested in SITAEL S.p.A.</a:t>
            </a:r>
            <a:endParaRPr lang="en-US"/>
          </a:p>
        </p:txBody>
      </p:sp>
      <p:sp>
        <p:nvSpPr>
          <p:cNvPr id="3" name="Segnaposto numero diapositiva 2"/>
          <p:cNvSpPr>
            <a:spLocks noGrp="1"/>
          </p:cNvSpPr>
          <p:nvPr>
            <p:ph type="sldNum" sz="quarter" idx="11"/>
          </p:nvPr>
        </p:nvSpPr>
        <p:spPr/>
        <p:txBody>
          <a:bodyPr/>
          <a:lstStyle/>
          <a:p>
            <a:pPr>
              <a:defRPr/>
            </a:pPr>
            <a:fld id="{676C961B-C534-49CF-953A-02914CB8FE4B}" type="slidenum">
              <a:rPr lang="en-US" smtClean="0"/>
              <a:pPr>
                <a:defRPr/>
              </a:pPr>
              <a:t>41</a:t>
            </a:fld>
            <a:endParaRPr lang="en-US"/>
          </a:p>
        </p:txBody>
      </p:sp>
      <p:sp>
        <p:nvSpPr>
          <p:cNvPr id="4" name="Titolo 10"/>
          <p:cNvSpPr txBox="1">
            <a:spLocks/>
          </p:cNvSpPr>
          <p:nvPr/>
        </p:nvSpPr>
        <p:spPr>
          <a:xfrm>
            <a:off x="251520" y="236257"/>
            <a:ext cx="8229600" cy="49244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defPPr>
              <a:defRPr lang="en-US"/>
            </a:defPPr>
            <a:lvl1pPr eaLnBrk="1" fontAlgn="auto" hangingPunct="1">
              <a:spcAft>
                <a:spcPts val="0"/>
              </a:spcAft>
              <a:defRPr sz="2400" b="1">
                <a:solidFill>
                  <a:schemeClr val="accent1"/>
                </a:solidFill>
                <a:effectLst>
                  <a:outerShdw blurRad="38100" dist="38100" dir="2700000" algn="tl">
                    <a:srgbClr val="000000">
                      <a:alpha val="43137"/>
                    </a:srgbClr>
                  </a:outerShdw>
                </a:effectLst>
                <a:latin typeface="Californian FB" pitchFamily="18" charset="0"/>
                <a:ea typeface="+mj-ea"/>
                <a:cs typeface="Arial" pitchFamily="34" charset="0"/>
              </a:defRPr>
            </a:lvl1pPr>
            <a:lvl2pPr eaLnBrk="0" hangingPunct="0">
              <a:defRPr sz="2300" b="1"/>
            </a:lvl2pPr>
            <a:lvl3pPr eaLnBrk="0" hangingPunct="0">
              <a:defRPr sz="2300" b="1"/>
            </a:lvl3pPr>
            <a:lvl4pPr eaLnBrk="0" hangingPunct="0">
              <a:defRPr sz="2300" b="1"/>
            </a:lvl4pPr>
            <a:lvl5pPr eaLnBrk="0" hangingPunct="0">
              <a:defRPr sz="2300" b="1"/>
            </a:lvl5pPr>
            <a:lvl6pPr marL="457200" fontAlgn="base">
              <a:spcBef>
                <a:spcPct val="0"/>
              </a:spcBef>
              <a:spcAft>
                <a:spcPct val="0"/>
              </a:spcAft>
              <a:defRPr sz="2300" b="1"/>
            </a:lvl6pPr>
            <a:lvl7pPr marL="914400" fontAlgn="base">
              <a:spcBef>
                <a:spcPct val="0"/>
              </a:spcBef>
              <a:spcAft>
                <a:spcPct val="0"/>
              </a:spcAft>
              <a:defRPr sz="2300" b="1"/>
            </a:lvl7pPr>
            <a:lvl8pPr marL="1371600" fontAlgn="base">
              <a:spcBef>
                <a:spcPct val="0"/>
              </a:spcBef>
              <a:spcAft>
                <a:spcPct val="0"/>
              </a:spcAft>
              <a:defRPr sz="2300" b="1"/>
            </a:lvl8pPr>
            <a:lvl9pPr marL="1828800" fontAlgn="base">
              <a:spcBef>
                <a:spcPct val="0"/>
              </a:spcBef>
              <a:spcAft>
                <a:spcPct val="0"/>
              </a:spcAft>
              <a:defRPr sz="2300" b="1"/>
            </a:lvl9pPr>
          </a:lstStyle>
          <a:p>
            <a:r>
              <a:rPr lang="en-US" dirty="0" smtClean="0"/>
              <a:t>Equipment for SIL4 Train Inspection Portal</a:t>
            </a:r>
            <a:endParaRPr lang="en-US" dirty="0"/>
          </a:p>
        </p:txBody>
      </p:sp>
      <p:pic>
        <p:nvPicPr>
          <p:cNvPr id="7" name="Picture 6"/>
          <p:cNvPicPr>
            <a:picLocks noChangeAspect="1" noChangeArrowheads="1"/>
          </p:cNvPicPr>
          <p:nvPr/>
        </p:nvPicPr>
        <p:blipFill>
          <a:blip r:embed="rId2" cstate="print">
            <a:clrChange>
              <a:clrFrom>
                <a:srgbClr val="FFFFFF"/>
              </a:clrFrom>
              <a:clrTo>
                <a:srgbClr val="FFFFFF">
                  <a:alpha val="0"/>
                </a:srgbClr>
              </a:clrTo>
            </a:clrChange>
          </a:blip>
          <a:srcRect l="-188" t="7532" r="438"/>
          <a:stretch>
            <a:fillRect/>
          </a:stretch>
        </p:blipFill>
        <p:spPr bwMode="auto">
          <a:xfrm>
            <a:off x="395536" y="1199276"/>
            <a:ext cx="5976664" cy="3118986"/>
          </a:xfrm>
          <a:prstGeom prst="rect">
            <a:avLst/>
          </a:prstGeom>
          <a:noFill/>
          <a:ln w="9525">
            <a:noFill/>
            <a:miter lim="800000"/>
            <a:headEnd/>
            <a:tailEnd/>
          </a:ln>
        </p:spPr>
      </p:pic>
      <p:sp>
        <p:nvSpPr>
          <p:cNvPr id="8" name="Rectangle 6"/>
          <p:cNvSpPr>
            <a:spLocks noChangeArrowheads="1"/>
          </p:cNvSpPr>
          <p:nvPr/>
        </p:nvSpPr>
        <p:spPr bwMode="gray">
          <a:xfrm>
            <a:off x="395536" y="4511644"/>
            <a:ext cx="5976664" cy="1509644"/>
          </a:xfrm>
          <a:prstGeom prst="rect">
            <a:avLst/>
          </a:prstGeom>
          <a:noFill/>
          <a:ln w="12700">
            <a:noFill/>
            <a:miter lim="800000"/>
            <a:headEnd/>
            <a:tailEnd/>
          </a:ln>
        </p:spPr>
        <p:txBody>
          <a:bodyPr wrap="square" lIns="0" tIns="0" rIns="0" bIns="0" anchor="t">
            <a:spAutoFit/>
          </a:bodyPr>
          <a:lstStyle/>
          <a:p>
            <a:pPr marL="176213" indent="-176213" defTabSz="273050">
              <a:lnSpc>
                <a:spcPct val="90000"/>
              </a:lnSpc>
              <a:spcBef>
                <a:spcPts val="300"/>
              </a:spcBef>
              <a:spcAft>
                <a:spcPts val="600"/>
              </a:spcAft>
              <a:buClr>
                <a:srgbClr val="345266"/>
              </a:buClr>
              <a:buFont typeface="Arial" pitchFamily="34" charset="0"/>
              <a:buChar char="•"/>
              <a:defRPr/>
            </a:pPr>
            <a:r>
              <a:rPr lang="en-US" sz="1400" noProof="1" smtClean="0">
                <a:solidFill>
                  <a:schemeClr val="accent2">
                    <a:lumMod val="75000"/>
                  </a:schemeClr>
                </a:solidFill>
              </a:rPr>
              <a:t>Simultaneous acquisition of 3D profile and thermographic scan of the train at speeds up to 330 km/h</a:t>
            </a:r>
          </a:p>
          <a:p>
            <a:pPr marL="176213" indent="-176213" defTabSz="273050">
              <a:lnSpc>
                <a:spcPct val="90000"/>
              </a:lnSpc>
              <a:spcBef>
                <a:spcPts val="300"/>
              </a:spcBef>
              <a:spcAft>
                <a:spcPts val="600"/>
              </a:spcAft>
              <a:buClr>
                <a:srgbClr val="345266"/>
              </a:buClr>
              <a:buFont typeface="Arial" pitchFamily="34" charset="0"/>
              <a:buChar char="•"/>
              <a:defRPr/>
            </a:pPr>
            <a:r>
              <a:rPr lang="en-US" sz="1400" noProof="1" smtClean="0">
                <a:solidFill>
                  <a:schemeClr val="accent2">
                    <a:lumMod val="75000"/>
                  </a:schemeClr>
                </a:solidFill>
              </a:rPr>
              <a:t>System architecture 2-out-of-3 guarantees an high availability</a:t>
            </a:r>
          </a:p>
          <a:p>
            <a:pPr marL="176213" indent="-176213" defTabSz="273050">
              <a:lnSpc>
                <a:spcPct val="90000"/>
              </a:lnSpc>
              <a:spcBef>
                <a:spcPts val="300"/>
              </a:spcBef>
              <a:spcAft>
                <a:spcPts val="600"/>
              </a:spcAft>
              <a:buClr>
                <a:srgbClr val="345266"/>
              </a:buClr>
              <a:buFont typeface="Arial" pitchFamily="34" charset="0"/>
              <a:buChar char="•"/>
              <a:defRPr/>
            </a:pPr>
            <a:r>
              <a:rPr lang="en-US" sz="1400" noProof="1" smtClean="0">
                <a:solidFill>
                  <a:schemeClr val="accent2">
                    <a:lumMod val="75000"/>
                  </a:schemeClr>
                </a:solidFill>
              </a:rPr>
              <a:t>System compliant with SIL4 specifications and directly interfaced with signalling </a:t>
            </a:r>
            <a:r>
              <a:rPr lang="it-IT" sz="1400" noProof="1" smtClean="0">
                <a:solidFill>
                  <a:schemeClr val="accent2">
                    <a:lumMod val="75000"/>
                  </a:schemeClr>
                </a:solidFill>
              </a:rPr>
              <a:t>systems</a:t>
            </a:r>
          </a:p>
          <a:p>
            <a:pPr marL="176213" indent="-176213" defTabSz="273050">
              <a:lnSpc>
                <a:spcPct val="90000"/>
              </a:lnSpc>
              <a:spcBef>
                <a:spcPts val="300"/>
              </a:spcBef>
              <a:spcAft>
                <a:spcPts val="600"/>
              </a:spcAft>
              <a:buClr>
                <a:srgbClr val="345266"/>
              </a:buClr>
              <a:buFont typeface="Arial" pitchFamily="34" charset="0"/>
              <a:buChar char="•"/>
              <a:defRPr/>
            </a:pPr>
            <a:r>
              <a:rPr lang="en-US" sz="1400" noProof="1" smtClean="0">
                <a:solidFill>
                  <a:schemeClr val="accent2">
                    <a:lumMod val="75000"/>
                  </a:schemeClr>
                </a:solidFill>
              </a:rPr>
              <a:t>The system is able to check 2 trains simultaneously.</a:t>
            </a:r>
            <a:endParaRPr lang="it-IT" sz="1400" noProof="1" smtClean="0">
              <a:solidFill>
                <a:schemeClr val="accent2">
                  <a:lumMod val="75000"/>
                </a:schemeClr>
              </a:solidFill>
            </a:endParaRPr>
          </a:p>
        </p:txBody>
      </p:sp>
    </p:spTree>
    <p:extLst>
      <p:ext uri="{BB962C8B-B14F-4D97-AF65-F5344CB8AC3E}">
        <p14:creationId xmlns:p14="http://schemas.microsoft.com/office/powerpoint/2010/main" xmlns="" val="260882323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gray">
          <a:xfrm>
            <a:off x="926595" y="4014065"/>
            <a:ext cx="8011739" cy="2201638"/>
          </a:xfrm>
          <a:prstGeom prst="rect">
            <a:avLst/>
          </a:prstGeom>
          <a:solidFill>
            <a:schemeClr val="bg1"/>
          </a:solidFill>
          <a:ln w="12700">
            <a:solidFill>
              <a:srgbClr val="C0C0C0"/>
            </a:solidFill>
            <a:miter lim="800000"/>
            <a:headEnd/>
            <a:tailEnd/>
          </a:ln>
        </p:spPr>
        <p:txBody>
          <a:bodyPr lIns="108000" tIns="108000" rIns="72000" bIns="72000"/>
          <a:lstStyle/>
          <a:p>
            <a:pPr marL="4313238" lvl="1" indent="-285750">
              <a:spcBef>
                <a:spcPct val="40000"/>
              </a:spcBef>
              <a:buClr>
                <a:schemeClr val="accent2"/>
              </a:buClr>
              <a:buFont typeface="Wingdings" pitchFamily="2" charset="2"/>
              <a:buChar char="§"/>
            </a:pPr>
            <a:r>
              <a:rPr lang="it-IT" sz="1400" noProof="1">
                <a:latin typeface="Tahoma" pitchFamily="34" charset="0"/>
                <a:ea typeface="Tahoma" pitchFamily="34" charset="0"/>
                <a:cs typeface="Tahoma" pitchFamily="34" charset="0"/>
              </a:rPr>
              <a:t>Qualified</a:t>
            </a:r>
            <a:r>
              <a:rPr lang="it-IT" sz="1400" noProof="1" smtClean="0">
                <a:latin typeface="Tahoma" pitchFamily="34" charset="0"/>
                <a:ea typeface="Tahoma" pitchFamily="34" charset="0"/>
                <a:cs typeface="Tahoma" pitchFamily="34" charset="0"/>
              </a:rPr>
              <a:t> production line for space activities</a:t>
            </a: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Large </a:t>
            </a:r>
            <a:r>
              <a:rPr lang="it-IT" sz="1400" noProof="1">
                <a:latin typeface="Tahoma" pitchFamily="34" charset="0"/>
                <a:ea typeface="Tahoma" pitchFamily="34" charset="0"/>
                <a:cs typeface="Tahoma" pitchFamily="34" charset="0"/>
              </a:rPr>
              <a:t>area class ISO 8 Clean </a:t>
            </a:r>
            <a:r>
              <a:rPr lang="it-IT" sz="1400" noProof="1" smtClean="0">
                <a:latin typeface="Tahoma" pitchFamily="34" charset="0"/>
                <a:ea typeface="Tahoma" pitchFamily="34" charset="0"/>
                <a:cs typeface="Tahoma" pitchFamily="34" charset="0"/>
              </a:rPr>
              <a:t>Rooms</a:t>
            </a:r>
            <a:endParaRPr lang="it-IT" sz="1400" noProof="1">
              <a:latin typeface="Tahoma" pitchFamily="34" charset="0"/>
              <a:ea typeface="Tahoma" pitchFamily="34" charset="0"/>
              <a:cs typeface="Tahoma" pitchFamily="34" charset="0"/>
            </a:endParaRP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Automatic Assembly Line</a:t>
            </a: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Anechoic </a:t>
            </a:r>
            <a:r>
              <a:rPr lang="it-IT" sz="1400" noProof="1">
                <a:latin typeface="Tahoma" pitchFamily="34" charset="0"/>
                <a:ea typeface="Tahoma" pitchFamily="34" charset="0"/>
                <a:cs typeface="Tahoma" pitchFamily="34" charset="0"/>
              </a:rPr>
              <a:t>Chamber </a:t>
            </a: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Mechanical Test Facilities</a:t>
            </a: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Thermal Chamber</a:t>
            </a:r>
          </a:p>
          <a:p>
            <a:pPr marL="4313238" lvl="1" indent="-285750">
              <a:spcBef>
                <a:spcPct val="40000"/>
              </a:spcBef>
              <a:buClr>
                <a:schemeClr val="accent2"/>
              </a:buClr>
              <a:buFont typeface="Wingdings" pitchFamily="2" charset="2"/>
              <a:buChar char="§"/>
            </a:pPr>
            <a:r>
              <a:rPr lang="it-IT" sz="1400" noProof="1" smtClean="0">
                <a:latin typeface="Tahoma" pitchFamily="34" charset="0"/>
                <a:ea typeface="Tahoma" pitchFamily="34" charset="0"/>
                <a:cs typeface="Tahoma" pitchFamily="34" charset="0"/>
              </a:rPr>
              <a:t>X-Ray Machine</a:t>
            </a:r>
            <a:endParaRPr lang="it-IT" sz="1400" noProof="1">
              <a:latin typeface="Tahoma" pitchFamily="34" charset="0"/>
              <a:ea typeface="Tahoma" pitchFamily="34" charset="0"/>
              <a:cs typeface="Tahoma" pitchFamily="34" charset="0"/>
            </a:endParaRPr>
          </a:p>
        </p:txBody>
      </p:sp>
      <p:sp>
        <p:nvSpPr>
          <p:cNvPr id="2" name="Title 1"/>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Plants and Facilities</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8" name="Slide Number Placeholder 7"/>
          <p:cNvSpPr>
            <a:spLocks noGrp="1"/>
          </p:cNvSpPr>
          <p:nvPr>
            <p:ph type="sldNum" sz="quarter" idx="11"/>
          </p:nvPr>
        </p:nvSpPr>
        <p:spPr>
          <a:xfrm>
            <a:off x="152400" y="6350000"/>
            <a:ext cx="533400" cy="365125"/>
          </a:xfrm>
        </p:spPr>
        <p:txBody>
          <a:bodyPr/>
          <a:lstStyle/>
          <a:p>
            <a:pPr>
              <a:defRPr/>
            </a:pPr>
            <a:fld id="{FD16A582-59AB-4505-9C4E-429E58DBE4F0}" type="slidenum">
              <a:rPr lang="en-US"/>
              <a:pPr>
                <a:defRPr/>
              </a:pPr>
              <a:t>5</a:t>
            </a:fld>
            <a:endParaRPr lang="en-US"/>
          </a:p>
        </p:txBody>
      </p:sp>
      <p:sp>
        <p:nvSpPr>
          <p:cNvPr id="19462" name="Rectangle 6"/>
          <p:cNvSpPr>
            <a:spLocks noChangeArrowheads="1"/>
          </p:cNvSpPr>
          <p:nvPr/>
        </p:nvSpPr>
        <p:spPr bwMode="gray">
          <a:xfrm>
            <a:off x="206515" y="1223756"/>
            <a:ext cx="8011739" cy="1080119"/>
          </a:xfrm>
          <a:prstGeom prst="rect">
            <a:avLst/>
          </a:prstGeom>
          <a:solidFill>
            <a:schemeClr val="bg1"/>
          </a:solidFill>
          <a:ln w="12700">
            <a:solidFill>
              <a:srgbClr val="C0C0C0"/>
            </a:solidFill>
            <a:miter lim="800000"/>
            <a:headEnd/>
            <a:tailEnd/>
          </a:ln>
        </p:spPr>
        <p:txBody>
          <a:bodyPr lIns="108000" tIns="108000" rIns="72000" bIns="72000"/>
          <a:lstStyle/>
          <a:p>
            <a:pPr marL="190500" indent="-190500">
              <a:spcBef>
                <a:spcPct val="40000"/>
              </a:spcBef>
              <a:buClr>
                <a:schemeClr val="accent2"/>
              </a:buClr>
              <a:buFont typeface="Wingdings" pitchFamily="2" charset="2"/>
              <a:buChar char="§"/>
            </a:pPr>
            <a:r>
              <a:rPr lang="it-IT" sz="1400" noProof="1">
                <a:latin typeface="Tahoma" pitchFamily="34" charset="0"/>
                <a:ea typeface="Tahoma" pitchFamily="34" charset="0"/>
                <a:cs typeface="Tahoma" pitchFamily="34" charset="0"/>
              </a:rPr>
              <a:t>Headquarters in Modugno (BA) – </a:t>
            </a:r>
            <a:r>
              <a:rPr lang="it-IT" sz="1400" i="1" noProof="1">
                <a:latin typeface="Tahoma" pitchFamily="34" charset="0"/>
                <a:ea typeface="Tahoma" pitchFamily="34" charset="0"/>
                <a:cs typeface="Tahoma" pitchFamily="34" charset="0"/>
              </a:rPr>
              <a:t>Design, Engineering and Production</a:t>
            </a:r>
          </a:p>
          <a:p>
            <a:pPr marL="190500" indent="-190500">
              <a:spcBef>
                <a:spcPct val="40000"/>
              </a:spcBef>
              <a:buClr>
                <a:schemeClr val="accent2"/>
              </a:buClr>
              <a:buFont typeface="Wingdings" pitchFamily="2" charset="2"/>
              <a:buChar char="§"/>
            </a:pPr>
            <a:r>
              <a:rPr lang="it-IT" sz="1400" noProof="1">
                <a:latin typeface="Tahoma" pitchFamily="34" charset="0"/>
                <a:ea typeface="Tahoma" pitchFamily="34" charset="0"/>
                <a:cs typeface="Tahoma" pitchFamily="34" charset="0"/>
              </a:rPr>
              <a:t>Premises in Pisa – </a:t>
            </a:r>
            <a:r>
              <a:rPr lang="it-IT" sz="1400" i="1" noProof="1">
                <a:latin typeface="Tahoma" pitchFamily="34" charset="0"/>
                <a:ea typeface="Tahoma" pitchFamily="34" charset="0"/>
                <a:cs typeface="Tahoma" pitchFamily="34" charset="0"/>
              </a:rPr>
              <a:t>Design and low volume production</a:t>
            </a:r>
          </a:p>
          <a:p>
            <a:pPr marL="190500" indent="-190500">
              <a:spcBef>
                <a:spcPct val="40000"/>
              </a:spcBef>
              <a:buClr>
                <a:schemeClr val="accent2"/>
              </a:buClr>
              <a:buFont typeface="Wingdings" pitchFamily="2" charset="2"/>
              <a:buChar char="§"/>
            </a:pPr>
            <a:r>
              <a:rPr lang="en-US" sz="1400" noProof="1" smtClean="0">
                <a:latin typeface="Tahoma" pitchFamily="34" charset="0"/>
                <a:ea typeface="Tahoma" pitchFamily="34" charset="0"/>
                <a:cs typeface="Tahoma" pitchFamily="34" charset="0"/>
              </a:rPr>
              <a:t>10000 </a:t>
            </a:r>
            <a:r>
              <a:rPr lang="en-US" sz="1400" noProof="1">
                <a:latin typeface="Tahoma" pitchFamily="34" charset="0"/>
                <a:ea typeface="Tahoma" pitchFamily="34" charset="0"/>
                <a:cs typeface="Tahoma" pitchFamily="34" charset="0"/>
              </a:rPr>
              <a:t>m</a:t>
            </a:r>
            <a:r>
              <a:rPr lang="en-US" sz="1400" baseline="30000" noProof="1">
                <a:latin typeface="Tahoma" pitchFamily="34" charset="0"/>
                <a:ea typeface="Tahoma" pitchFamily="34" charset="0"/>
                <a:cs typeface="Tahoma" pitchFamily="34" charset="0"/>
              </a:rPr>
              <a:t>2</a:t>
            </a:r>
            <a:r>
              <a:rPr lang="en-US" sz="1400" noProof="1">
                <a:latin typeface="Tahoma" pitchFamily="34" charset="0"/>
                <a:ea typeface="Tahoma" pitchFamily="34" charset="0"/>
                <a:cs typeface="Tahoma" pitchFamily="34" charset="0"/>
              </a:rPr>
              <a:t> new Headquarters under construction in </a:t>
            </a:r>
            <a:r>
              <a:rPr lang="en-US" sz="1400" noProof="1" smtClean="0">
                <a:latin typeface="Tahoma" pitchFamily="34" charset="0"/>
                <a:ea typeface="Tahoma" pitchFamily="34" charset="0"/>
                <a:cs typeface="Tahoma" pitchFamily="34" charset="0"/>
              </a:rPr>
              <a:t>Bari </a:t>
            </a:r>
            <a:endParaRPr lang="it-IT" sz="1400" noProof="1" smtClean="0">
              <a:latin typeface="Tahoma" pitchFamily="34" charset="0"/>
              <a:ea typeface="Tahoma" pitchFamily="34" charset="0"/>
              <a:cs typeface="Tahoma" pitchFamily="34" charset="0"/>
            </a:endParaRPr>
          </a:p>
        </p:txBody>
      </p:sp>
      <p:sp>
        <p:nvSpPr>
          <p:cNvPr id="11" name="Segnaposto piè di pagina 1"/>
          <p:cNvSpPr>
            <a:spLocks noGrp="1"/>
          </p:cNvSpPr>
          <p:nvPr>
            <p:ph type="ftr" sz="quarter" idx="10"/>
          </p:nvPr>
        </p:nvSpPr>
        <p:spPr>
          <a:xfrm>
            <a:off x="1736685" y="6579350"/>
            <a:ext cx="5315756" cy="278650"/>
          </a:xfrm>
        </p:spPr>
        <p:txBody>
          <a:bodyPr/>
          <a:lstStyle/>
          <a:p>
            <a:pPr algn="ctr">
              <a:defRPr/>
            </a:pPr>
            <a:r>
              <a:rPr lang="en-US" dirty="0" smtClean="0"/>
              <a:t>The copyright of this document is vested in SITAEL S.p.A.</a:t>
            </a:r>
            <a:endParaRPr lang="en-US" dirty="0"/>
          </a:p>
        </p:txBody>
      </p:sp>
      <p:pic>
        <p:nvPicPr>
          <p:cNvPr id="2051" name="Picture 3" descr="D:\Aurelia Microelettronica\BUSINESS MANAGEMENT\SITAEL\Sede\Esterno\Sede_totem.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495295" y="413665"/>
            <a:ext cx="248275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5" descr="D:\Aurelia Microelettronica\BUSINESS MANAGEMENT\SITAEL\Sede\MOLA\Sitael spa (18).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5106525" y="1943835"/>
            <a:ext cx="3470920" cy="1522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F:\1 - BD Management\13 - Presentazioni WIP\Foto\P104054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8805"/>
          <a:stretch/>
        </p:blipFill>
        <p:spPr bwMode="auto">
          <a:xfrm>
            <a:off x="521550" y="3248980"/>
            <a:ext cx="2188925" cy="18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2052" name="Picture 4" descr="F:\1 - BD Management\13 - Presentazioni WIP\Foto\P1040550.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2148" b="12988"/>
          <a:stretch/>
        </p:blipFill>
        <p:spPr bwMode="auto">
          <a:xfrm>
            <a:off x="1016604" y="5055073"/>
            <a:ext cx="1918895" cy="1659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3" name="Immagin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85112" y="3027242"/>
            <a:ext cx="2473334" cy="185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3" descr="F:\1 - BD Management\13 - Presentazioni WIP\Foto\P1040547.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41830" y="4959170"/>
            <a:ext cx="1717937" cy="1288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545" y="1493785"/>
            <a:ext cx="3915435" cy="1125125"/>
          </a:xfrm>
          <a:prstGeom prst="rect">
            <a:avLst/>
          </a:prstGeom>
          <a:solidFill>
            <a:schemeClr val="bg1"/>
          </a:solidFill>
          <a:ln w="12700">
            <a:solidFill>
              <a:srgbClr val="C0C0C0"/>
            </a:solidFill>
            <a:miter lim="800000"/>
            <a:headEnd/>
            <a:tailEnd/>
          </a:ln>
        </p:spPr>
        <p:txBody>
          <a:bodyPr lIns="108000" tIns="108000" rIns="72000" bIns="72000"/>
          <a:lstStyle/>
          <a:p>
            <a:pPr marL="190500" indent="-190500">
              <a:spcBef>
                <a:spcPct val="40000"/>
              </a:spcBef>
              <a:buClr>
                <a:schemeClr val="accent2"/>
              </a:buClr>
              <a:buFont typeface="Wingdings" pitchFamily="2" charset="2"/>
              <a:buChar char="§"/>
            </a:pPr>
            <a:r>
              <a:rPr lang="en-US" sz="1400" dirty="0" smtClean="0">
                <a:latin typeface="Tahoma" pitchFamily="34" charset="0"/>
                <a:ea typeface="Tahoma" pitchFamily="34" charset="0"/>
                <a:cs typeface="Tahoma" pitchFamily="34" charset="0"/>
              </a:rPr>
              <a:t>Aerospace certification ISO/EN 9100</a:t>
            </a:r>
            <a:endParaRPr lang="en-US" sz="1400" dirty="0">
              <a:latin typeface="Tahoma" pitchFamily="34" charset="0"/>
              <a:ea typeface="Tahoma" pitchFamily="34" charset="0"/>
              <a:cs typeface="Tahoma" pitchFamily="34" charset="0"/>
            </a:endParaRPr>
          </a:p>
          <a:p>
            <a:pPr marL="190500" indent="-190500">
              <a:spcBef>
                <a:spcPct val="40000"/>
              </a:spcBef>
              <a:buClr>
                <a:schemeClr val="accent2"/>
              </a:buClr>
              <a:buFont typeface="Wingdings" pitchFamily="2" charset="2"/>
              <a:buChar char="§"/>
            </a:pPr>
            <a:r>
              <a:rPr lang="en-US" sz="1400" dirty="0" smtClean="0">
                <a:latin typeface="Tahoma" pitchFamily="34" charset="0"/>
                <a:ea typeface="Tahoma" pitchFamily="34" charset="0"/>
                <a:cs typeface="Tahoma" pitchFamily="34" charset="0"/>
              </a:rPr>
              <a:t>ISO 14001:2004</a:t>
            </a:r>
            <a:endParaRPr lang="en-US" sz="1400" dirty="0">
              <a:latin typeface="Tahoma" pitchFamily="34" charset="0"/>
              <a:ea typeface="Tahoma" pitchFamily="34" charset="0"/>
              <a:cs typeface="Tahoma" pitchFamily="34" charset="0"/>
            </a:endParaRPr>
          </a:p>
          <a:p>
            <a:pPr marL="190500" indent="-190500">
              <a:spcBef>
                <a:spcPct val="40000"/>
              </a:spcBef>
              <a:buClr>
                <a:schemeClr val="accent2"/>
              </a:buClr>
              <a:buFont typeface="Wingdings" pitchFamily="2" charset="2"/>
              <a:buChar char="§"/>
            </a:pPr>
            <a:r>
              <a:rPr lang="en-US" sz="1400" dirty="0" smtClean="0">
                <a:latin typeface="Tahoma" pitchFamily="34" charset="0"/>
                <a:ea typeface="Tahoma" pitchFamily="34" charset="0"/>
                <a:cs typeface="Tahoma" pitchFamily="34" charset="0"/>
              </a:rPr>
              <a:t>SA8000</a:t>
            </a:r>
          </a:p>
        </p:txBody>
      </p:sp>
      <p:pic>
        <p:nvPicPr>
          <p:cNvPr id="3078"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86864" y="2056347"/>
            <a:ext cx="1815587" cy="256376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Immagine 5" descr="_ 17 color.jpg"/>
          <p:cNvPicPr>
            <a:picLocks noChangeAspect="1"/>
          </p:cNvPicPr>
          <p:nvPr/>
        </p:nvPicPr>
        <p:blipFill rotWithShape="1">
          <a:blip r:embed="rId3" cstate="print"/>
          <a:srcRect l="81334" t="29318" r="7686" b="9006"/>
          <a:stretch/>
        </p:blipFill>
        <p:spPr>
          <a:xfrm>
            <a:off x="7917152" y="0"/>
            <a:ext cx="1208314" cy="5094514"/>
          </a:xfrm>
          <a:prstGeom prst="rect">
            <a:avLst/>
          </a:prstGeom>
        </p:spPr>
      </p:pic>
      <p:sp>
        <p:nvSpPr>
          <p:cNvPr id="5" name="Titolo 3"/>
          <p:cNvSpPr>
            <a:spLocks noGrp="1"/>
          </p:cNvSpPr>
          <p:nvPr>
            <p:ph type="title"/>
          </p:nvPr>
        </p:nvSpPr>
        <p:spPr>
          <a:xfrm>
            <a:off x="228600" y="274638"/>
            <a:ext cx="8229600" cy="411162"/>
          </a:xfrm>
        </p:spPr>
        <p:txBody>
          <a:bodyPr rtlCol="0">
            <a:noAutofit/>
          </a:bodyPr>
          <a:lstStyle/>
          <a:p>
            <a:pPr eaLnBrk="1" fontAlgn="auto" hangingPunct="1">
              <a:spcAft>
                <a:spcPts val="0"/>
              </a:spcAft>
              <a:defRPr/>
            </a:pPr>
            <a:r>
              <a:rPr lang="en-US" sz="2400" smtClean="0">
                <a:solidFill>
                  <a:schemeClr val="accent1"/>
                </a:solidFill>
                <a:effectLst>
                  <a:outerShdw blurRad="38100" dist="38100" dir="2700000" algn="tl">
                    <a:srgbClr val="000000">
                      <a:alpha val="43137"/>
                    </a:srgbClr>
                  </a:outerShdw>
                </a:effectLst>
                <a:latin typeface="Californian FB" pitchFamily="18" charset="0"/>
              </a:rPr>
              <a:t>Quality Assurance Certifications</a:t>
            </a:r>
            <a:endParaRPr lang="en-US" sz="2400">
              <a:solidFill>
                <a:schemeClr val="accent1"/>
              </a:solidFill>
              <a:effectLst>
                <a:outerShdw blurRad="38100" dist="38100" dir="2700000" algn="tl">
                  <a:srgbClr val="000000">
                    <a:alpha val="43137"/>
                  </a:srgbClr>
                </a:outerShdw>
              </a:effectLst>
              <a:latin typeface="Californian FB" pitchFamily="18" charset="0"/>
            </a:endParaRPr>
          </a:p>
        </p:txBody>
      </p:sp>
      <p:sp>
        <p:nvSpPr>
          <p:cNvPr id="9"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10" name="Slide Number Placeholder 4"/>
          <p:cNvSpPr>
            <a:spLocks noGrp="1"/>
          </p:cNvSpPr>
          <p:nvPr>
            <p:ph type="sldNum" sz="quarter" idx="11"/>
          </p:nvPr>
        </p:nvSpPr>
        <p:spPr>
          <a:xfrm>
            <a:off x="152400" y="6350000"/>
            <a:ext cx="533400" cy="365125"/>
          </a:xfrm>
        </p:spPr>
        <p:txBody>
          <a:bodyPr/>
          <a:lstStyle/>
          <a:p>
            <a:pPr>
              <a:defRPr/>
            </a:pPr>
            <a:fld id="{5BF53298-BDFF-46B0-B6BB-4BAA93CB6CC9}" type="slidenum">
              <a:rPr lang="en-US"/>
              <a:pPr>
                <a:defRPr/>
              </a:pPr>
              <a:t>6</a:t>
            </a:fld>
            <a:endParaRPr lang="en-US" dirty="0"/>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71900" y="2888940"/>
            <a:ext cx="1815587" cy="256376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48033" y="3564015"/>
            <a:ext cx="1815587" cy="256376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620540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p:cNvSpPr>
          <p:nvPr/>
        </p:nvSpPr>
        <p:spPr bwMode="auto">
          <a:xfrm>
            <a:off x="4968044" y="3429000"/>
            <a:ext cx="3185356" cy="411162"/>
          </a:xfrm>
          <a:prstGeom prst="rect">
            <a:avLst/>
          </a:prstGeom>
          <a:noFill/>
          <a:ln w="9525">
            <a:noFill/>
            <a:miter lim="800000"/>
            <a:headEnd/>
            <a:tailEnd/>
          </a:ln>
        </p:spPr>
        <p:txBody>
          <a:bodyPr anchor="ctr"/>
          <a:lstStyle/>
          <a:p>
            <a:pPr algn="r">
              <a:defRPr/>
            </a:pPr>
            <a:r>
              <a:rPr lang="en-US" sz="2800" b="1" dirty="0" smtClean="0">
                <a:solidFill>
                  <a:schemeClr val="accent1"/>
                </a:solidFill>
                <a:effectLst>
                  <a:outerShdw blurRad="38100" dist="38100" dir="2700000" algn="tl">
                    <a:srgbClr val="C0C0C0"/>
                  </a:outerShdw>
                </a:effectLst>
                <a:latin typeface="Californian FB" pitchFamily="18" charset="0"/>
              </a:rPr>
              <a:t>Aerospace</a:t>
            </a:r>
            <a:endParaRPr lang="en-US" sz="2800" b="1" dirty="0">
              <a:solidFill>
                <a:schemeClr val="accent1"/>
              </a:solidFill>
              <a:effectLst>
                <a:outerShdw blurRad="38100" dist="38100" dir="2700000" algn="tl">
                  <a:srgbClr val="C0C0C0"/>
                </a:outerShdw>
              </a:effectLst>
              <a:latin typeface="Californian FB" pitchFamily="18" charset="0"/>
            </a:endParaRPr>
          </a:p>
        </p:txBody>
      </p:sp>
      <p:pic>
        <p:nvPicPr>
          <p:cNvPr id="706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48680"/>
            <a:ext cx="9201150"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2" name="Segnaposto numero diapositiva 1"/>
          <p:cNvSpPr>
            <a:spLocks noGrp="1"/>
          </p:cNvSpPr>
          <p:nvPr>
            <p:ph type="sldNum" sz="quarter" idx="11"/>
          </p:nvPr>
        </p:nvSpPr>
        <p:spPr/>
        <p:txBody>
          <a:bodyPr/>
          <a:lstStyle/>
          <a:p>
            <a:pPr>
              <a:defRPr/>
            </a:pPr>
            <a:fld id="{9B1EC2BC-7FEF-4DD3-9A29-E7CA3819E1E4}" type="slidenum">
              <a:rPr lang="en-US" smtClean="0"/>
              <a:pPr>
                <a:defRPr/>
              </a:pPr>
              <a:t>7</a:t>
            </a:fld>
            <a:endParaRPr lang="en-US" dirty="0"/>
          </a:p>
        </p:txBody>
      </p:sp>
    </p:spTree>
    <p:extLst>
      <p:ext uri="{BB962C8B-B14F-4D97-AF65-F5344CB8AC3E}">
        <p14:creationId xmlns:p14="http://schemas.microsoft.com/office/powerpoint/2010/main" xmlns="" val="4049928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8"/>
          <p:cNvSpPr>
            <a:spLocks noChangeArrowheads="1"/>
          </p:cNvSpPr>
          <p:nvPr/>
        </p:nvSpPr>
        <p:spPr bwMode="gray">
          <a:xfrm>
            <a:off x="1736685" y="1358770"/>
            <a:ext cx="4608512" cy="6847856"/>
          </a:xfrm>
          <a:prstGeom prst="rect">
            <a:avLst/>
          </a:prstGeom>
          <a:solidFill>
            <a:schemeClr val="accent2">
              <a:lumMod val="50000"/>
              <a:alpha val="80000"/>
            </a:schemeClr>
          </a:solidFill>
          <a:ln w="9525">
            <a:noFill/>
            <a:miter lim="800000"/>
            <a:headEnd/>
            <a:tailEnd/>
          </a:ln>
          <a:scene3d>
            <a:camera prst="perspectiveRelaxed" fov="3000000">
              <a:rot lat="17640000" lon="18840000" rev="2814000"/>
            </a:camera>
            <a:lightRig rig="balanced" dir="t">
              <a:rot lat="0" lon="0" rev="5400000"/>
            </a:lightRig>
          </a:scene3d>
          <a:sp3d z="774700">
            <a:bevelT w="450850" h="768350" prst="angle"/>
          </a:sp3d>
        </p:spPr>
        <p:txBody>
          <a:bodyPr vert="horz" wrap="square" lIns="91440" tIns="45720" rIns="91440" bIns="45720" numCol="1" anchor="t" anchorCtr="0" compatLnSpc="1">
            <a:prstTxWarp prst="textNoShape">
              <a:avLst/>
            </a:prstTxWarp>
          </a:bodyPr>
          <a:lstStyle/>
          <a:p>
            <a:endParaRPr lang="en-US" dirty="0"/>
          </a:p>
        </p:txBody>
      </p:sp>
      <p:sp>
        <p:nvSpPr>
          <p:cNvPr id="18" name="Title 1"/>
          <p:cNvSpPr>
            <a:spLocks noGrp="1"/>
          </p:cNvSpPr>
          <p:nvPr>
            <p:ph type="title"/>
          </p:nvPr>
        </p:nvSpPr>
        <p:spPr>
          <a:xfrm>
            <a:off x="251520" y="274638"/>
            <a:ext cx="822960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Aerospace  Competences</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11" name="Segnaposto piè di pagina 1"/>
          <p:cNvSpPr>
            <a:spLocks noGrp="1"/>
          </p:cNvSpPr>
          <p:nvPr>
            <p:ph type="ftr" sz="quarter" idx="10"/>
          </p:nvPr>
        </p:nvSpPr>
        <p:spPr>
          <a:xfrm>
            <a:off x="1736685" y="6579350"/>
            <a:ext cx="5315756" cy="278650"/>
          </a:xfrm>
        </p:spPr>
        <p:txBody>
          <a:bodyPr/>
          <a:lstStyle/>
          <a:p>
            <a:pPr algn="ctr">
              <a:defRPr/>
            </a:pPr>
            <a:r>
              <a:rPr lang="en-US" smtClean="0"/>
              <a:t>The copyright of this document is vested in SITAEL S.p.A.</a:t>
            </a:r>
            <a:endParaRPr lang="en-US" dirty="0"/>
          </a:p>
        </p:txBody>
      </p:sp>
      <p:sp>
        <p:nvSpPr>
          <p:cNvPr id="14" name="Rectangle 19"/>
          <p:cNvSpPr>
            <a:spLocks noChangeArrowheads="1"/>
          </p:cNvSpPr>
          <p:nvPr/>
        </p:nvSpPr>
        <p:spPr bwMode="gray">
          <a:xfrm>
            <a:off x="2861810" y="1612348"/>
            <a:ext cx="2448272" cy="4606961"/>
          </a:xfrm>
          <a:prstGeom prst="rect">
            <a:avLst/>
          </a:prstGeom>
          <a:solidFill>
            <a:schemeClr val="accent2">
              <a:lumMod val="60000"/>
              <a:lumOff val="40000"/>
              <a:alpha val="80000"/>
            </a:schemeClr>
          </a:solidFill>
          <a:ln w="9525">
            <a:noFill/>
            <a:miter lim="800000"/>
            <a:headEnd/>
            <a:tailEnd/>
          </a:ln>
          <a:scene3d>
            <a:camera prst="perspectiveRelaxed" fov="3000000">
              <a:rot lat="17277827" lon="18240000" rev="3420000"/>
            </a:camera>
            <a:lightRig rig="balanced" dir="t">
              <a:rot lat="0" lon="0" rev="5400000"/>
            </a:lightRig>
          </a:scene3d>
          <a:sp3d z="1638300">
            <a:bevelT w="444500" h="774700" prst="angle"/>
          </a:sp3d>
        </p:spPr>
        <p:txBody>
          <a:bodyPr vert="horz" wrap="square" lIns="91440" tIns="45720" rIns="91440" bIns="45720" numCol="1" anchor="t" anchorCtr="0" compatLnSpc="1">
            <a:prstTxWarp prst="textNoShape">
              <a:avLst/>
            </a:prstTxWarp>
          </a:bodyPr>
          <a:lstStyle/>
          <a:p>
            <a:endParaRPr lang="en-US" dirty="0">
              <a:latin typeface="Tahoma" pitchFamily="34" charset="0"/>
              <a:ea typeface="Tahoma" pitchFamily="34" charset="0"/>
              <a:cs typeface="Tahoma" pitchFamily="34" charset="0"/>
            </a:endParaRPr>
          </a:p>
        </p:txBody>
      </p:sp>
      <p:sp>
        <p:nvSpPr>
          <p:cNvPr id="15" name="Rectangle 20"/>
          <p:cNvSpPr>
            <a:spLocks noChangeArrowheads="1"/>
          </p:cNvSpPr>
          <p:nvPr/>
        </p:nvSpPr>
        <p:spPr bwMode="gray">
          <a:xfrm>
            <a:off x="3446874" y="2698213"/>
            <a:ext cx="1575175" cy="2350967"/>
          </a:xfrm>
          <a:prstGeom prst="rect">
            <a:avLst/>
          </a:prstGeom>
          <a:solidFill>
            <a:schemeClr val="accent2">
              <a:lumMod val="40000"/>
              <a:lumOff val="60000"/>
              <a:alpha val="80000"/>
            </a:schemeClr>
          </a:solidFill>
          <a:ln w="9525">
            <a:noFill/>
            <a:miter lim="800000"/>
            <a:headEnd/>
            <a:tailEnd/>
          </a:ln>
          <a:scene3d>
            <a:camera prst="perspectiveRelaxed" fov="3000000">
              <a:rot lat="17277827" lon="18240000" rev="3420000"/>
            </a:camera>
            <a:lightRig rig="balanced" dir="t">
              <a:rot lat="0" lon="0" rev="5400000"/>
            </a:lightRig>
          </a:scene3d>
          <a:sp3d z="2514600">
            <a:bevelT w="444500" h="774700" prst="angle"/>
          </a:sp3d>
        </p:spPr>
        <p:txBody>
          <a:bodyPr vert="horz" wrap="square" lIns="91440" tIns="45720" rIns="91440" bIns="45720" numCol="1" anchor="t" anchorCtr="0" compatLnSpc="1">
            <a:prstTxWarp prst="textNoShape">
              <a:avLst/>
            </a:prstTxWarp>
          </a:bodyPr>
          <a:lstStyle/>
          <a:p>
            <a:endParaRPr lang="en-US" dirty="0">
              <a:latin typeface="Tahoma" pitchFamily="34" charset="0"/>
              <a:ea typeface="Tahoma" pitchFamily="34" charset="0"/>
              <a:cs typeface="Tahoma" pitchFamily="34" charset="0"/>
            </a:endParaRPr>
          </a:p>
        </p:txBody>
      </p:sp>
      <p:sp>
        <p:nvSpPr>
          <p:cNvPr id="27" name="Rectangle 18"/>
          <p:cNvSpPr>
            <a:spLocks noChangeArrowheads="1"/>
          </p:cNvSpPr>
          <p:nvPr/>
        </p:nvSpPr>
        <p:spPr bwMode="gray">
          <a:xfrm>
            <a:off x="2276745" y="503675"/>
            <a:ext cx="3308675" cy="6758616"/>
          </a:xfrm>
          <a:prstGeom prst="rect">
            <a:avLst/>
          </a:prstGeom>
          <a:solidFill>
            <a:schemeClr val="accent2">
              <a:lumMod val="75000"/>
              <a:alpha val="80000"/>
            </a:schemeClr>
          </a:solidFill>
          <a:ln w="9525">
            <a:noFill/>
            <a:miter lim="800000"/>
            <a:headEnd/>
            <a:tailEnd/>
          </a:ln>
          <a:scene3d>
            <a:camera prst="perspectiveRelaxed" fov="3000000">
              <a:rot lat="17277827" lon="18240000" rev="3420000"/>
            </a:camera>
            <a:lightRig rig="balanced" dir="t">
              <a:rot lat="0" lon="0" rev="5400000"/>
            </a:lightRig>
          </a:scene3d>
          <a:sp3d z="774700">
            <a:bevelT w="444500" h="774700" prst="angle"/>
          </a:sp3d>
        </p:spPr>
        <p:txBody>
          <a:bodyPr vert="horz" wrap="square" lIns="91440" tIns="45720" rIns="91440" bIns="45720" numCol="1" anchor="t" anchorCtr="0" compatLnSpc="1">
            <a:prstTxWarp prst="textNoShape">
              <a:avLst/>
            </a:prstTxWarp>
          </a:bodyPr>
          <a:lstStyle/>
          <a:p>
            <a:endParaRPr lang="en-US" dirty="0"/>
          </a:p>
        </p:txBody>
      </p:sp>
      <p:sp>
        <p:nvSpPr>
          <p:cNvPr id="16" name="Text Box 36"/>
          <p:cNvSpPr txBox="1">
            <a:spLocks noChangeArrowheads="1"/>
          </p:cNvSpPr>
          <p:nvPr/>
        </p:nvSpPr>
        <p:spPr bwMode="gray">
          <a:xfrm>
            <a:off x="3538358" y="3609020"/>
            <a:ext cx="2926479" cy="861774"/>
          </a:xfrm>
          <a:prstGeom prst="rect">
            <a:avLst/>
          </a:prstGeom>
          <a:noFill/>
          <a:ln w="9525">
            <a:noFill/>
            <a:miter lim="800000"/>
            <a:headEnd/>
            <a:tailEnd/>
          </a:ln>
        </p:spPr>
        <p:txBody>
          <a:bodyPr wrap="square" lIns="0" tIns="0" rIns="72000" bIns="0">
            <a:spAutoFit/>
          </a:bodyPr>
          <a:lstStyle/>
          <a:p>
            <a:pPr marL="177800" indent="-177800" defTabSz="801688"/>
            <a:r>
              <a:rPr lang="en-GB" sz="12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Equipments</a:t>
            </a:r>
            <a:endParaRPr lang="en-GB" sz="12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Spacecraft Electrical </a:t>
            </a:r>
            <a:r>
              <a:rPr lang="en-US" sz="1100" noProof="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P</a:t>
            </a: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ower</a:t>
            </a:r>
          </a:p>
          <a:p>
            <a:pPr marL="177800" lvl="1"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Control Electronics for Complex </a:t>
            </a:r>
            <a:r>
              <a:rPr lang="en-US" sz="1100" noProof="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a:t>
            </a: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ystems</a:t>
            </a:r>
          </a:p>
          <a:p>
            <a:pPr marL="177800" lvl="1"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Spacecraft Data and Communications</a:t>
            </a:r>
          </a:p>
          <a:p>
            <a:pPr marL="177800" lvl="1" indent="-177800" defTabSz="801688">
              <a:buFont typeface="Arial" pitchFamily="34" charset="0"/>
              <a:buChar char="•"/>
            </a:pPr>
            <a:r>
              <a:rPr lang="it-IT"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Electrical Ground Support Equipments</a:t>
            </a:r>
            <a:endPar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7" name="Text Box 35"/>
          <p:cNvSpPr txBox="1">
            <a:spLocks noChangeArrowheads="1"/>
          </p:cNvSpPr>
          <p:nvPr/>
        </p:nvSpPr>
        <p:spPr bwMode="gray">
          <a:xfrm>
            <a:off x="3896925" y="2384883"/>
            <a:ext cx="2193662" cy="861774"/>
          </a:xfrm>
          <a:prstGeom prst="rect">
            <a:avLst/>
          </a:prstGeom>
          <a:noFill/>
          <a:ln w="9525">
            <a:noFill/>
            <a:miter lim="800000"/>
            <a:headEnd/>
            <a:tailEnd/>
          </a:ln>
        </p:spPr>
        <p:txBody>
          <a:bodyPr wrap="square" lIns="0" tIns="0" rIns="0" bIns="0">
            <a:spAutoFit/>
          </a:bodyPr>
          <a:lstStyle/>
          <a:p>
            <a:pPr marL="177800" indent="-177800" defTabSz="801688"/>
            <a:r>
              <a:rPr lang="en-GB" sz="12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Sub-Systems</a:t>
            </a: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Small instruments</a:t>
            </a: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Sensors and Detectors</a:t>
            </a:r>
          </a:p>
          <a:p>
            <a:pPr marL="177800" indent="-177800" defTabSz="801688">
              <a:buFont typeface="Arial" pitchFamily="34" charset="0"/>
              <a:buChar char="•"/>
            </a:pPr>
            <a:r>
              <a:rPr lang="en-US" sz="1100" noProof="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Electric </a:t>
            </a: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Propulsion</a:t>
            </a: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AOCS </a:t>
            </a:r>
            <a:endParaRPr lang="en-GB"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9" name="Text Box 36"/>
          <p:cNvSpPr txBox="1">
            <a:spLocks noChangeArrowheads="1"/>
          </p:cNvSpPr>
          <p:nvPr/>
        </p:nvSpPr>
        <p:spPr bwMode="gray">
          <a:xfrm>
            <a:off x="3106310" y="5184485"/>
            <a:ext cx="3670935" cy="523220"/>
          </a:xfrm>
          <a:prstGeom prst="rect">
            <a:avLst/>
          </a:prstGeom>
          <a:noFill/>
          <a:ln w="9525">
            <a:noFill/>
            <a:miter lim="800000"/>
            <a:headEnd/>
            <a:tailEnd/>
          </a:ln>
        </p:spPr>
        <p:txBody>
          <a:bodyPr wrap="square" lIns="0" tIns="0" rIns="72000" bIns="0">
            <a:spAutoFit/>
          </a:bodyPr>
          <a:lstStyle/>
          <a:p>
            <a:pPr marL="177800" indent="-177800" defTabSz="801688"/>
            <a:r>
              <a:rPr lang="en-GB" sz="12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Microelectronic Devices</a:t>
            </a: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Rad tolerant Analog, Digital and Mixed-Signal ASICs</a:t>
            </a:r>
          </a:p>
          <a:p>
            <a:pPr marL="177800" indent="-177800" defTabSz="801688">
              <a:buFont typeface="Arial" pitchFamily="34" charset="0"/>
              <a:buChar char="•"/>
            </a:pPr>
            <a:r>
              <a:rPr lang="it-IT"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Digital IP Cores for Complex FPGAs</a:t>
            </a:r>
            <a:endPar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962679" y="2274155"/>
            <a:ext cx="1169161" cy="848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4"/>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601670" y="3338990"/>
            <a:ext cx="1154262" cy="864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Immagine 21" descr="E:\SITAEL\PROGETTI\1553\photo\DSCF1264.jpg"/>
          <p:cNvPicPr/>
          <p:nvPr/>
        </p:nvPicPr>
        <p:blipFill rotWithShape="1">
          <a:blip r:embed="rId5" cstate="screen">
            <a:extLst>
              <a:ext uri="{28A0092B-C50C-407E-A947-70E740481C1C}">
                <a14:useLocalDpi xmlns:a14="http://schemas.microsoft.com/office/drawing/2010/main" xmlns=""/>
              </a:ext>
            </a:extLst>
          </a:blip>
          <a:srcRect/>
          <a:stretch/>
        </p:blipFill>
        <p:spPr bwMode="auto">
          <a:xfrm>
            <a:off x="1071446" y="4464115"/>
            <a:ext cx="1159144" cy="9361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3" name="Picture 2" descr="http://images.spaceref.com/news/2011/Proba-1.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a:off x="2495644" y="1187953"/>
            <a:ext cx="1188000" cy="891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5" name="Text Box 35"/>
          <p:cNvSpPr txBox="1">
            <a:spLocks noChangeArrowheads="1"/>
          </p:cNvSpPr>
          <p:nvPr/>
        </p:nvSpPr>
        <p:spPr bwMode="gray">
          <a:xfrm>
            <a:off x="3986935" y="1633735"/>
            <a:ext cx="1211398" cy="353943"/>
          </a:xfrm>
          <a:prstGeom prst="rect">
            <a:avLst/>
          </a:prstGeom>
          <a:noFill/>
          <a:ln w="9525">
            <a:noFill/>
            <a:miter lim="800000"/>
            <a:headEnd/>
            <a:tailEnd/>
          </a:ln>
        </p:spPr>
        <p:txBody>
          <a:bodyPr wrap="square" lIns="0" tIns="0" rIns="0" bIns="0">
            <a:spAutoFit/>
          </a:bodyPr>
          <a:lstStyle/>
          <a:p>
            <a:pPr marL="177800" indent="-177800" defTabSz="801688"/>
            <a:r>
              <a:rPr lang="en-GB" sz="12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Systems</a:t>
            </a:r>
          </a:p>
          <a:p>
            <a:pPr marL="177800" indent="-177800" defTabSz="801688">
              <a:buFont typeface="Arial" pitchFamily="34" charset="0"/>
              <a:buChar char="•"/>
            </a:pPr>
            <a:r>
              <a:rPr lang="en-US" sz="1100" noProof="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Microsatellites</a:t>
            </a:r>
          </a:p>
        </p:txBody>
      </p:sp>
      <p:sp>
        <p:nvSpPr>
          <p:cNvPr id="2" name="Segnaposto numero diapositiva 1"/>
          <p:cNvSpPr>
            <a:spLocks noGrp="1"/>
          </p:cNvSpPr>
          <p:nvPr>
            <p:ph type="sldNum" sz="quarter" idx="11"/>
          </p:nvPr>
        </p:nvSpPr>
        <p:spPr/>
        <p:txBody>
          <a:bodyPr/>
          <a:lstStyle/>
          <a:p>
            <a:pPr>
              <a:defRPr/>
            </a:pPr>
            <a:fld id="{9B1EC2BC-7FEF-4DD3-9A29-E7CA3819E1E4}" type="slidenum">
              <a:rPr lang="en-US" smtClean="0"/>
              <a:pPr>
                <a:defRPr/>
              </a:pPr>
              <a:t>8</a:t>
            </a:fld>
            <a:endParaRPr lang="en-US"/>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bwMode="auto">
          <a:xfrm>
            <a:off x="6084168" y="705543"/>
            <a:ext cx="2527596" cy="1329870"/>
          </a:xfrm>
          <a:prstGeom prst="rect">
            <a:avLst/>
          </a:prstGeom>
          <a:gradFill>
            <a:gsLst>
              <a:gs pos="0">
                <a:schemeClr val="bg1"/>
              </a:gs>
              <a:gs pos="80000">
                <a:schemeClr val="bg1">
                  <a:lumMod val="95000"/>
                </a:schemeClr>
              </a:gs>
              <a:gs pos="100000">
                <a:schemeClr val="bg1"/>
              </a:gs>
            </a:gsLst>
          </a:gradFill>
          <a:ln>
            <a:noFill/>
            <a:headEnd/>
            <a:tailEnd/>
          </a:ln>
        </p:spPr>
        <p:style>
          <a:lnRef idx="1">
            <a:schemeClr val="accent3"/>
          </a:lnRef>
          <a:fillRef idx="3">
            <a:schemeClr val="accent3"/>
          </a:fillRef>
          <a:effectRef idx="2">
            <a:schemeClr val="accent3"/>
          </a:effectRef>
          <a:fontRef idx="minor">
            <a:schemeClr val="lt1"/>
          </a:fontRef>
        </p:style>
        <p:txBody>
          <a:bodyPr lIns="72000" tIns="72000" rIns="72000" bIns="72000" anchor="ctr" anchorCtr="0"/>
          <a:lstStyle/>
          <a:p>
            <a:pPr algn="ctr" defTabSz="801688" eaLnBrk="0" hangingPunct="0">
              <a:defRPr/>
            </a:pPr>
            <a:endParaRPr lang="en-US" sz="1050" b="1" noProof="1">
              <a:solidFill>
                <a:schemeClr val="tx1">
                  <a:lumMod val="95000"/>
                  <a:lumOff val="5000"/>
                </a:schemeClr>
              </a:solidFill>
            </a:endParaRPr>
          </a:p>
        </p:txBody>
      </p:sp>
      <p:sp>
        <p:nvSpPr>
          <p:cNvPr id="17" name="Rettangolo 16"/>
          <p:cNvSpPr/>
          <p:nvPr/>
        </p:nvSpPr>
        <p:spPr>
          <a:xfrm>
            <a:off x="6156176" y="742751"/>
            <a:ext cx="2377152" cy="129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r>
              <a:rPr lang="en-US" sz="1400" b="1" dirty="0" smtClean="0">
                <a:solidFill>
                  <a:srgbClr val="5F82AC"/>
                </a:solidFill>
              </a:rPr>
              <a:t>SITAEL </a:t>
            </a:r>
            <a:r>
              <a:rPr lang="en-US" sz="1400" b="1" dirty="0">
                <a:solidFill>
                  <a:srgbClr val="5F82AC"/>
                </a:solidFill>
              </a:rPr>
              <a:t>has an </a:t>
            </a:r>
            <a:r>
              <a:rPr lang="en-US" sz="1400" b="1" dirty="0" smtClean="0">
                <a:solidFill>
                  <a:srgbClr val="5F82AC"/>
                </a:solidFill>
              </a:rPr>
              <a:t>extensive heritage </a:t>
            </a:r>
            <a:r>
              <a:rPr lang="en-US" sz="1400" b="1" dirty="0">
                <a:solidFill>
                  <a:srgbClr val="5F82AC"/>
                </a:solidFill>
              </a:rPr>
              <a:t>in a wide range </a:t>
            </a:r>
            <a:r>
              <a:rPr lang="en-US" sz="1400" b="1" dirty="0" smtClean="0">
                <a:solidFill>
                  <a:srgbClr val="5F82AC"/>
                </a:solidFill>
              </a:rPr>
              <a:t>of solutions </a:t>
            </a:r>
            <a:r>
              <a:rPr lang="en-US" sz="1400" b="1" dirty="0">
                <a:solidFill>
                  <a:srgbClr val="5F82AC"/>
                </a:solidFill>
              </a:rPr>
              <a:t>that have </a:t>
            </a:r>
            <a:r>
              <a:rPr lang="en-US" sz="1400" b="1" dirty="0" smtClean="0">
                <a:solidFill>
                  <a:srgbClr val="5F82AC"/>
                </a:solidFill>
              </a:rPr>
              <a:t>been delivered </a:t>
            </a:r>
            <a:r>
              <a:rPr lang="en-US" sz="1400" b="1" dirty="0">
                <a:solidFill>
                  <a:srgbClr val="5F82AC"/>
                </a:solidFill>
              </a:rPr>
              <a:t>to </a:t>
            </a:r>
            <a:r>
              <a:rPr lang="en-US" sz="1400" b="1" dirty="0" smtClean="0">
                <a:solidFill>
                  <a:srgbClr val="5F82AC"/>
                </a:solidFill>
              </a:rPr>
              <a:t>the most important Space Players in Europe and all </a:t>
            </a:r>
            <a:r>
              <a:rPr lang="en-US" sz="1400" b="1" dirty="0">
                <a:solidFill>
                  <a:srgbClr val="5F82AC"/>
                </a:solidFill>
              </a:rPr>
              <a:t>around </a:t>
            </a:r>
            <a:r>
              <a:rPr lang="en-US" sz="1400" b="1" dirty="0" smtClean="0">
                <a:solidFill>
                  <a:srgbClr val="5F82AC"/>
                </a:solidFill>
              </a:rPr>
              <a:t>the world</a:t>
            </a:r>
            <a:endParaRPr lang="en-US" sz="1200" dirty="0" smtClean="0">
              <a:solidFill>
                <a:srgbClr val="5F82AC"/>
              </a:solidFill>
            </a:endParaRPr>
          </a:p>
        </p:txBody>
      </p:sp>
      <p:pic>
        <p:nvPicPr>
          <p:cNvPr id="18" name="Picture 1" descr="http://www.sitael.com/wp-content/uploads/2012/07/logo_esa.pn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084168" y="2145703"/>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sitael.com/wp-content/uploads/2012/07/logo_nasa.pn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942717" y="2146146"/>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http://www.sitael.com/wp-content/uploads/2012/07/logo_jaxa.pn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7789853" y="2146146"/>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http://www.sitael.com/wp-content/uploads/2012/07/logo_cnes.pn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6084168" y="2958285"/>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5" descr="http://www.sitael.com/wp-content/uploads/2012/07/logo_asi.pn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6942717" y="2960567"/>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http://www.sitael.com/wp-content/uploads/2012/07/logo_thales-alenia-space.pn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7789854" y="2960567"/>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7" descr="http://www.sitael.com/wp-content/uploads/2012/07/logo_astrium.pn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6942717" y="3780131"/>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8" descr="http://www.sitael.com/wp-content/uploads/2012/07/logo_ohb-cgs.png"/>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7789853" y="3780131"/>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0" descr="http://www.sitael.com/wp-content/uploads/2012/07/logo_comdev.png"/>
          <p:cNvPicPr>
            <a:picLocks noChangeAspect="1" noChangeArrowheads="1"/>
          </p:cNvPicPr>
          <p:nvPr/>
        </p:nvPicPr>
        <p:blipFill>
          <a:blip r:embed="rId10" cstate="print">
            <a:extLst>
              <a:ext uri="{28A0092B-C50C-407E-A947-70E740481C1C}">
                <a14:useLocalDpi xmlns:a14="http://schemas.microsoft.com/office/drawing/2010/main" xmlns=""/>
              </a:ext>
            </a:extLst>
          </a:blip>
          <a:srcRect/>
          <a:stretch>
            <a:fillRect/>
          </a:stretch>
        </p:blipFill>
        <p:spPr bwMode="auto">
          <a:xfrm>
            <a:off x="6084168" y="4588301"/>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1" descr="http://www.sitael.com/wp-content/uploads/2012/07/logo_air-liquide.png"/>
          <p:cNvPicPr>
            <a:picLocks noChangeAspect="1"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6942717" y="4588301"/>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2" descr="http://www.sitael.com/wp-content/uploads/2012/07/logo_energia.png"/>
          <p:cNvPicPr>
            <a:picLocks noChangeAspect="1"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7789854" y="4588301"/>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3" descr="http://www.sitael.com/wp-content/uploads/2012/07/logo_atmel.png"/>
          <p:cNvPicPr>
            <a:picLocks noChangeAspect="1" noChangeArrowheads="1"/>
          </p:cNvPicPr>
          <p:nvPr/>
        </p:nvPicPr>
        <p:blipFill>
          <a:blip r:embed="rId13" cstate="print">
            <a:extLst>
              <a:ext uri="{28A0092B-C50C-407E-A947-70E740481C1C}">
                <a14:useLocalDpi xmlns:a14="http://schemas.microsoft.com/office/drawing/2010/main" xmlns=""/>
              </a:ext>
            </a:extLst>
          </a:blip>
          <a:srcRect/>
          <a:stretch>
            <a:fillRect/>
          </a:stretch>
        </p:blipFill>
        <p:spPr bwMode="auto">
          <a:xfrm>
            <a:off x="6084168" y="5388459"/>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14" descr="http://www.sitael.com/wp-content/uploads/2012/07/logo_sron.png"/>
          <p:cNvPicPr>
            <a:picLocks noChangeAspect="1" noChangeArrowheads="1"/>
          </p:cNvPicPr>
          <p:nvPr/>
        </p:nvPicPr>
        <p:blipFill>
          <a:blip r:embed="rId14" cstate="print">
            <a:extLst>
              <a:ext uri="{28A0092B-C50C-407E-A947-70E740481C1C}">
                <a14:useLocalDpi xmlns:a14="http://schemas.microsoft.com/office/drawing/2010/main" xmlns=""/>
              </a:ext>
            </a:extLst>
          </a:blip>
          <a:srcRect/>
          <a:stretch>
            <a:fillRect/>
          </a:stretch>
        </p:blipFill>
        <p:spPr bwMode="auto">
          <a:xfrm>
            <a:off x="6942717" y="5388459"/>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5" descr="http://www.sitael.com/wp-content/uploads/2012/07/logo_infn1.png"/>
          <p:cNvPicPr>
            <a:picLocks noChangeAspect="1" noChangeArrowheads="1"/>
          </p:cNvPicPr>
          <p:nvPr/>
        </p:nvPicPr>
        <p:blipFill>
          <a:blip r:embed="rId15" cstate="print">
            <a:extLst>
              <a:ext uri="{28A0092B-C50C-407E-A947-70E740481C1C}">
                <a14:useLocalDpi xmlns:a14="http://schemas.microsoft.com/office/drawing/2010/main" xmlns=""/>
              </a:ext>
            </a:extLst>
          </a:blip>
          <a:srcRect/>
          <a:stretch>
            <a:fillRect/>
          </a:stretch>
        </p:blipFill>
        <p:spPr bwMode="auto">
          <a:xfrm>
            <a:off x="7789853" y="5388459"/>
            <a:ext cx="821910" cy="785846"/>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p:cNvPicPr>
            <a:picLocks noChangeAspect="1" noChangeArrowheads="1"/>
          </p:cNvPicPr>
          <p:nvPr/>
        </p:nvPicPr>
        <p:blipFill rotWithShape="1">
          <a:blip r:embed="rId16" cstate="print">
            <a:extLst>
              <a:ext uri="{28A0092B-C50C-407E-A947-70E740481C1C}">
                <a14:useLocalDpi xmlns:a14="http://schemas.microsoft.com/office/drawing/2010/main" xmlns="" val="0"/>
              </a:ext>
            </a:extLst>
          </a:blip>
          <a:srcRect l="8947" r="14130"/>
          <a:stretch/>
        </p:blipFill>
        <p:spPr bwMode="auto">
          <a:xfrm>
            <a:off x="6090595" y="3775258"/>
            <a:ext cx="821911" cy="790719"/>
          </a:xfrm>
          <a:prstGeom prst="rect">
            <a:avLst/>
          </a:prstGeom>
          <a:noFill/>
          <a:extLst>
            <a:ext uri="{909E8E84-426E-40DD-AFC4-6F175D3DCCD1}">
              <a14:hiddenFill xmlns:a14="http://schemas.microsoft.com/office/drawing/2010/main" xmlns="">
                <a:solidFill>
                  <a:schemeClr val="accent1"/>
                </a:solidFill>
              </a14:hiddenFill>
            </a:ext>
          </a:extLst>
        </p:spPr>
      </p:pic>
      <p:sp>
        <p:nvSpPr>
          <p:cNvPr id="58" name="Title 1"/>
          <p:cNvSpPr>
            <a:spLocks noGrp="1"/>
          </p:cNvSpPr>
          <p:nvPr>
            <p:ph type="title"/>
          </p:nvPr>
        </p:nvSpPr>
        <p:spPr>
          <a:xfrm>
            <a:off x="251520" y="278650"/>
            <a:ext cx="6789440" cy="411162"/>
          </a:xfrm>
        </p:spPr>
        <p:txBody>
          <a:bodyPr rtlCol="0">
            <a:noAutofit/>
          </a:bodyPr>
          <a:lstStyle/>
          <a:p>
            <a:pPr eaLnBrk="1" fontAlgn="auto" hangingPunct="1">
              <a:spcAft>
                <a:spcPts val="0"/>
              </a:spcAft>
              <a:defRPr/>
            </a:pPr>
            <a:r>
              <a:rPr lang="en-US" sz="2400" dirty="0" smtClean="0">
                <a:solidFill>
                  <a:schemeClr val="accent1"/>
                </a:solidFill>
                <a:effectLst>
                  <a:outerShdw blurRad="38100" dist="38100" dir="2700000" algn="tl">
                    <a:srgbClr val="000000">
                      <a:alpha val="43137"/>
                    </a:srgbClr>
                  </a:outerShdw>
                </a:effectLst>
                <a:latin typeface="Californian FB" pitchFamily="18" charset="0"/>
              </a:rPr>
              <a:t>Main Space Programs and Customers</a:t>
            </a:r>
            <a:endParaRPr lang="en-US" sz="2400" dirty="0">
              <a:solidFill>
                <a:schemeClr val="accent1"/>
              </a:solidFill>
              <a:effectLst>
                <a:outerShdw blurRad="38100" dist="38100" dir="2700000" algn="tl">
                  <a:srgbClr val="000000">
                    <a:alpha val="43137"/>
                  </a:srgbClr>
                </a:outerShdw>
              </a:effectLst>
              <a:latin typeface="Californian FB" pitchFamily="18" charset="0"/>
            </a:endParaRPr>
          </a:p>
        </p:txBody>
      </p:sp>
      <p:sp>
        <p:nvSpPr>
          <p:cNvPr id="55" name="Rettangolo 54"/>
          <p:cNvSpPr/>
          <p:nvPr/>
        </p:nvSpPr>
        <p:spPr>
          <a:xfrm>
            <a:off x="629469" y="2895111"/>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err="1" smtClean="0">
                <a:solidFill>
                  <a:schemeClr val="accent2">
                    <a:lumMod val="75000"/>
                  </a:schemeClr>
                </a:solidFill>
              </a:rPr>
              <a:t>EarthCARE</a:t>
            </a:r>
            <a:endParaRPr lang="en-US" sz="1100" dirty="0" smtClean="0">
              <a:solidFill>
                <a:schemeClr val="accent2">
                  <a:lumMod val="75000"/>
                </a:schemeClr>
              </a:solidFill>
            </a:endParaRPr>
          </a:p>
        </p:txBody>
      </p:sp>
      <p:sp>
        <p:nvSpPr>
          <p:cNvPr id="56" name="Rettangolo 55"/>
          <p:cNvSpPr/>
          <p:nvPr/>
        </p:nvSpPr>
        <p:spPr>
          <a:xfrm>
            <a:off x="3290014" y="288894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COSMO 2</a:t>
            </a:r>
            <a:r>
              <a:rPr lang="en-US" sz="1200" b="1" baseline="30000" dirty="0" smtClean="0">
                <a:solidFill>
                  <a:schemeClr val="accent2">
                    <a:lumMod val="75000"/>
                  </a:schemeClr>
                </a:solidFill>
              </a:rPr>
              <a:t>nd</a:t>
            </a:r>
            <a:r>
              <a:rPr lang="en-US" sz="1200" b="1" dirty="0" smtClean="0">
                <a:solidFill>
                  <a:schemeClr val="accent2">
                    <a:lumMod val="75000"/>
                  </a:schemeClr>
                </a:solidFill>
              </a:rPr>
              <a:t> Gen</a:t>
            </a:r>
            <a:endParaRPr lang="en-US" sz="1100" dirty="0" smtClean="0">
              <a:solidFill>
                <a:schemeClr val="accent2">
                  <a:lumMod val="75000"/>
                </a:schemeClr>
              </a:solidFill>
            </a:endParaRPr>
          </a:p>
        </p:txBody>
      </p:sp>
      <p:sp>
        <p:nvSpPr>
          <p:cNvPr id="57" name="Rettangolo 56"/>
          <p:cNvSpPr/>
          <p:nvPr/>
        </p:nvSpPr>
        <p:spPr>
          <a:xfrm>
            <a:off x="1953825" y="4022686"/>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err="1" smtClean="0">
                <a:solidFill>
                  <a:schemeClr val="accent2">
                    <a:lumMod val="75000"/>
                  </a:schemeClr>
                </a:solidFill>
              </a:rPr>
              <a:t>ExoMars</a:t>
            </a:r>
            <a:endParaRPr lang="en-US" sz="1100" dirty="0" smtClean="0">
              <a:solidFill>
                <a:schemeClr val="accent2">
                  <a:lumMod val="75000"/>
                </a:schemeClr>
              </a:solidFill>
            </a:endParaRPr>
          </a:p>
        </p:txBody>
      </p:sp>
      <p:sp>
        <p:nvSpPr>
          <p:cNvPr id="60" name="Rettangolo 59"/>
          <p:cNvSpPr/>
          <p:nvPr/>
        </p:nvSpPr>
        <p:spPr>
          <a:xfrm>
            <a:off x="1941080" y="514693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PAMELA</a:t>
            </a:r>
            <a:endParaRPr lang="en-US" sz="1100" dirty="0" smtClean="0">
              <a:solidFill>
                <a:schemeClr val="accent2">
                  <a:lumMod val="75000"/>
                </a:schemeClr>
              </a:solidFill>
            </a:endParaRPr>
          </a:p>
        </p:txBody>
      </p:sp>
      <p:sp>
        <p:nvSpPr>
          <p:cNvPr id="61" name="Rettangolo 60"/>
          <p:cNvSpPr/>
          <p:nvPr/>
        </p:nvSpPr>
        <p:spPr>
          <a:xfrm>
            <a:off x="3260910" y="513919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GAIA</a:t>
            </a:r>
            <a:endParaRPr lang="en-US" sz="1100" dirty="0" smtClean="0">
              <a:solidFill>
                <a:schemeClr val="accent2">
                  <a:lumMod val="75000"/>
                </a:schemeClr>
              </a:solidFill>
            </a:endParaRPr>
          </a:p>
        </p:txBody>
      </p:sp>
      <p:sp>
        <p:nvSpPr>
          <p:cNvPr id="62" name="Rettangolo 61"/>
          <p:cNvSpPr/>
          <p:nvPr/>
        </p:nvSpPr>
        <p:spPr>
          <a:xfrm>
            <a:off x="3266399" y="1759169"/>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SENTINEL 3</a:t>
            </a:r>
            <a:endParaRPr lang="en-US" sz="1100" dirty="0" smtClean="0">
              <a:solidFill>
                <a:schemeClr val="accent2">
                  <a:lumMod val="75000"/>
                </a:schemeClr>
              </a:solidFill>
            </a:endParaRPr>
          </a:p>
        </p:txBody>
      </p:sp>
      <p:sp>
        <p:nvSpPr>
          <p:cNvPr id="63" name="Rettangolo 62"/>
          <p:cNvSpPr/>
          <p:nvPr/>
        </p:nvSpPr>
        <p:spPr>
          <a:xfrm>
            <a:off x="1971276" y="2889453"/>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SWARM</a:t>
            </a:r>
            <a:endParaRPr lang="en-US" sz="1100" dirty="0" smtClean="0">
              <a:solidFill>
                <a:schemeClr val="accent2">
                  <a:lumMod val="75000"/>
                </a:schemeClr>
              </a:solidFill>
            </a:endParaRPr>
          </a:p>
        </p:txBody>
      </p:sp>
      <p:sp>
        <p:nvSpPr>
          <p:cNvPr id="64" name="Rettangolo 63"/>
          <p:cNvSpPr/>
          <p:nvPr/>
        </p:nvSpPr>
        <p:spPr>
          <a:xfrm>
            <a:off x="3271369" y="4023666"/>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ASTRO-H</a:t>
            </a:r>
            <a:endParaRPr lang="en-US" sz="1100" dirty="0" smtClean="0">
              <a:solidFill>
                <a:schemeClr val="accent2">
                  <a:lumMod val="75000"/>
                </a:schemeClr>
              </a:solidFill>
            </a:endParaRPr>
          </a:p>
        </p:txBody>
      </p:sp>
      <p:sp>
        <p:nvSpPr>
          <p:cNvPr id="65" name="Rettangolo 64"/>
          <p:cNvSpPr/>
          <p:nvPr/>
        </p:nvSpPr>
        <p:spPr>
          <a:xfrm>
            <a:off x="4577404" y="2889453"/>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Curiosity</a:t>
            </a:r>
            <a:endParaRPr lang="en-US" sz="1100" dirty="0" smtClean="0">
              <a:solidFill>
                <a:schemeClr val="accent2">
                  <a:lumMod val="75000"/>
                </a:schemeClr>
              </a:solidFill>
            </a:endParaRPr>
          </a:p>
        </p:txBody>
      </p:sp>
      <p:sp>
        <p:nvSpPr>
          <p:cNvPr id="66" name="Rettangolo 65"/>
          <p:cNvSpPr/>
          <p:nvPr/>
        </p:nvSpPr>
        <p:spPr>
          <a:xfrm>
            <a:off x="4567509" y="4014065"/>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INTEGRAL</a:t>
            </a:r>
            <a:endParaRPr lang="en-US" sz="1100" dirty="0" smtClean="0">
              <a:solidFill>
                <a:schemeClr val="accent2">
                  <a:lumMod val="75000"/>
                </a:schemeClr>
              </a:solidFill>
            </a:endParaRPr>
          </a:p>
        </p:txBody>
      </p:sp>
      <p:pic>
        <p:nvPicPr>
          <p:cNvPr id="67" name="Picture 3"/>
          <p:cNvPicPr>
            <a:picLocks noChangeAspect="1" noChangeArrowheads="1"/>
          </p:cNvPicPr>
          <p:nvPr/>
        </p:nvPicPr>
        <p:blipFill rotWithShape="1">
          <a:blip r:embed="rId17" cstate="screen">
            <a:extLst>
              <a:ext uri="{28A0092B-C50C-407E-A947-70E740481C1C}">
                <a14:useLocalDpi xmlns:a14="http://schemas.microsoft.com/office/drawing/2010/main" xmlns=""/>
              </a:ext>
            </a:extLst>
          </a:blip>
          <a:srcRect t="6196" b="7428"/>
          <a:stretch/>
        </p:blipFill>
        <p:spPr bwMode="auto">
          <a:xfrm>
            <a:off x="1967460" y="957978"/>
            <a:ext cx="1057397"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8" name="Picture 2"/>
          <p:cNvPicPr>
            <a:picLocks noChangeAspect="1" noChangeArrowheads="1"/>
          </p:cNvPicPr>
          <p:nvPr/>
        </p:nvPicPr>
        <p:blipFill rotWithShape="1">
          <a:blip r:embed="rId18" cstate="screen">
            <a:extLst>
              <a:ext uri="{28A0092B-C50C-407E-A947-70E740481C1C}">
                <a14:useLocalDpi xmlns:a14="http://schemas.microsoft.com/office/drawing/2010/main" xmlns=""/>
              </a:ext>
            </a:extLst>
          </a:blip>
          <a:srcRect/>
          <a:stretch/>
        </p:blipFill>
        <p:spPr bwMode="auto">
          <a:xfrm>
            <a:off x="645698" y="963553"/>
            <a:ext cx="1057397"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9" name="Picture 2"/>
          <p:cNvPicPr>
            <a:picLocks noChangeAspect="1" noChangeArrowheads="1"/>
          </p:cNvPicPr>
          <p:nvPr/>
        </p:nvPicPr>
        <p:blipFill rotWithShape="1">
          <a:blip r:embed="rId19" cstate="screen">
            <a:extLst>
              <a:ext uri="{28A0092B-C50C-407E-A947-70E740481C1C}">
                <a14:useLocalDpi xmlns:a14="http://schemas.microsoft.com/office/drawing/2010/main" xmlns=""/>
              </a:ext>
            </a:extLst>
          </a:blip>
          <a:srcRect/>
          <a:stretch/>
        </p:blipFill>
        <p:spPr bwMode="auto">
          <a:xfrm>
            <a:off x="3257220" y="2088460"/>
            <a:ext cx="1057396" cy="700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0" name="Picture 2"/>
          <p:cNvPicPr>
            <a:picLocks noChangeAspect="1" noChangeArrowheads="1"/>
          </p:cNvPicPr>
          <p:nvPr/>
        </p:nvPicPr>
        <p:blipFill rotWithShape="1">
          <a:blip r:embed="rId20" cstate="screen">
            <a:extLst>
              <a:ext uri="{28A0092B-C50C-407E-A947-70E740481C1C}">
                <a14:useLocalDpi xmlns:a14="http://schemas.microsoft.com/office/drawing/2010/main" xmlns=""/>
              </a:ext>
            </a:extLst>
          </a:blip>
          <a:srcRect/>
          <a:stretch/>
        </p:blipFill>
        <p:spPr bwMode="auto">
          <a:xfrm>
            <a:off x="656017" y="2094668"/>
            <a:ext cx="1055739" cy="686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 name="Picture 2"/>
          <p:cNvPicPr>
            <a:picLocks noChangeAspect="1" noChangeArrowheads="1"/>
          </p:cNvPicPr>
          <p:nvPr/>
        </p:nvPicPr>
        <p:blipFill rotWithShape="1">
          <a:blip r:embed="rId21" cstate="screen">
            <a:extLst>
              <a:ext uri="{28A0092B-C50C-407E-A947-70E740481C1C}">
                <a14:useLocalDpi xmlns:a14="http://schemas.microsoft.com/office/drawing/2010/main" xmlns=""/>
              </a:ext>
            </a:extLst>
          </a:blip>
          <a:srcRect b="16433"/>
          <a:stretch/>
        </p:blipFill>
        <p:spPr bwMode="auto">
          <a:xfrm>
            <a:off x="3301312" y="941999"/>
            <a:ext cx="1057750"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2" name="Picture 5"/>
          <p:cNvPicPr>
            <a:picLocks noChangeAspect="1" noChangeArrowheads="1"/>
          </p:cNvPicPr>
          <p:nvPr/>
        </p:nvPicPr>
        <p:blipFill rotWithShape="1">
          <a:blip r:embed="rId22" cstate="screen">
            <a:extLst>
              <a:ext uri="{28A0092B-C50C-407E-A947-70E740481C1C}">
                <a14:useLocalDpi xmlns:a14="http://schemas.microsoft.com/office/drawing/2010/main" xmlns=""/>
              </a:ext>
            </a:extLst>
          </a:blip>
          <a:srcRect/>
          <a:stretch/>
        </p:blipFill>
        <p:spPr bwMode="auto">
          <a:xfrm>
            <a:off x="1959673" y="2068775"/>
            <a:ext cx="1057397"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3" name="Picture 3"/>
          <p:cNvPicPr>
            <a:picLocks noChangeAspect="1" noChangeArrowheads="1"/>
          </p:cNvPicPr>
          <p:nvPr/>
        </p:nvPicPr>
        <p:blipFill rotWithShape="1">
          <a:blip r:embed="rId23" cstate="screen">
            <a:extLst>
              <a:ext uri="{28A0092B-C50C-407E-A947-70E740481C1C}">
                <a14:useLocalDpi xmlns:a14="http://schemas.microsoft.com/office/drawing/2010/main" xmlns=""/>
              </a:ext>
            </a:extLst>
          </a:blip>
          <a:srcRect/>
          <a:stretch/>
        </p:blipFill>
        <p:spPr bwMode="auto">
          <a:xfrm>
            <a:off x="3282632" y="3209513"/>
            <a:ext cx="1057397"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4" name="Picture 2"/>
          <p:cNvPicPr>
            <a:picLocks noChangeAspect="1" noChangeArrowheads="1"/>
          </p:cNvPicPr>
          <p:nvPr/>
        </p:nvPicPr>
        <p:blipFill rotWithShape="1">
          <a:blip r:embed="rId24" cstate="screen">
            <a:extLst>
              <a:ext uri="{28A0092B-C50C-407E-A947-70E740481C1C}">
                <a14:useLocalDpi xmlns:a14="http://schemas.microsoft.com/office/drawing/2010/main" xmlns=""/>
              </a:ext>
            </a:extLst>
          </a:blip>
          <a:srcRect/>
          <a:stretch/>
        </p:blipFill>
        <p:spPr bwMode="auto">
          <a:xfrm>
            <a:off x="1954500" y="3230904"/>
            <a:ext cx="1050170" cy="69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5" name="Picture 3"/>
          <p:cNvPicPr>
            <a:picLocks noChangeAspect="1" noChangeArrowheads="1"/>
          </p:cNvPicPr>
          <p:nvPr/>
        </p:nvPicPr>
        <p:blipFill rotWithShape="1">
          <a:blip r:embed="rId25" cstate="screen">
            <a:extLst>
              <a:ext uri="{28A0092B-C50C-407E-A947-70E740481C1C}">
                <a14:useLocalDpi xmlns:a14="http://schemas.microsoft.com/office/drawing/2010/main" xmlns=""/>
              </a:ext>
            </a:extLst>
          </a:blip>
          <a:srcRect/>
          <a:stretch/>
        </p:blipFill>
        <p:spPr bwMode="auto">
          <a:xfrm>
            <a:off x="639423" y="3227824"/>
            <a:ext cx="1046792" cy="695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6" name="Picture 2" descr="C:\Users\tuccio\Desktop\Picture6.jpg"/>
          <p:cNvPicPr>
            <a:picLocks noChangeAspect="1" noChangeArrowheads="1"/>
          </p:cNvPicPr>
          <p:nvPr/>
        </p:nvPicPr>
        <p:blipFill rotWithShape="1">
          <a:blip r:embed="rId26" cstate="print">
            <a:extLst>
              <a:ext uri="{28A0092B-C50C-407E-A947-70E740481C1C}">
                <a14:useLocalDpi xmlns:a14="http://schemas.microsoft.com/office/drawing/2010/main" xmlns="" val="0"/>
              </a:ext>
            </a:extLst>
          </a:blip>
          <a:srcRect l="5675" r="10522"/>
          <a:stretch/>
        </p:blipFill>
        <p:spPr bwMode="auto">
          <a:xfrm>
            <a:off x="631820" y="4339001"/>
            <a:ext cx="1046793" cy="702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77" name="Picture 6"/>
          <p:cNvPicPr>
            <a:picLocks noChangeAspect="1" noChangeArrowheads="1"/>
          </p:cNvPicPr>
          <p:nvPr/>
        </p:nvPicPr>
        <p:blipFill rotWithShape="1">
          <a:blip r:embed="rId27" cstate="screen">
            <a:extLst>
              <a:ext uri="{28A0092B-C50C-407E-A947-70E740481C1C}">
                <a14:useLocalDpi xmlns:a14="http://schemas.microsoft.com/office/drawing/2010/main" xmlns=""/>
              </a:ext>
            </a:extLst>
          </a:blip>
          <a:srcRect/>
          <a:stretch/>
        </p:blipFill>
        <p:spPr bwMode="auto">
          <a:xfrm>
            <a:off x="4588491" y="3203975"/>
            <a:ext cx="1059039" cy="695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8" name="Picture 2" descr="D:\Aurelia Microelettronica\BUSINESS MANAGEMENT\SITAEL\PRESS\REMS\NASA_Curiosity.jpg"/>
          <p:cNvPicPr>
            <a:picLocks noChangeAspect="1" noChangeArrowheads="1"/>
          </p:cNvPicPr>
          <p:nvPr/>
        </p:nvPicPr>
        <p:blipFill rotWithShape="1">
          <a:blip r:embed="rId28" cstate="screen">
            <a:extLst>
              <a:ext uri="{28A0092B-C50C-407E-A947-70E740481C1C}">
                <a14:useLocalDpi xmlns:a14="http://schemas.microsoft.com/office/drawing/2010/main" xmlns=""/>
              </a:ext>
            </a:extLst>
          </a:blip>
          <a:srcRect/>
          <a:stretch/>
        </p:blipFill>
        <p:spPr bwMode="auto">
          <a:xfrm>
            <a:off x="4589148" y="2068775"/>
            <a:ext cx="1059039" cy="695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9" name="Picture 9"/>
          <p:cNvPicPr>
            <a:picLocks noChangeAspect="1" noChangeArrowheads="1"/>
          </p:cNvPicPr>
          <p:nvPr/>
        </p:nvPicPr>
        <p:blipFill rotWithShape="1">
          <a:blip r:embed="rId29" cstate="screen">
            <a:extLst>
              <a:ext uri="{28A0092B-C50C-407E-A947-70E740481C1C}">
                <a14:useLocalDpi xmlns:a14="http://schemas.microsoft.com/office/drawing/2010/main" xmlns=""/>
              </a:ext>
            </a:extLst>
          </a:blip>
          <a:srcRect/>
          <a:stretch/>
        </p:blipFill>
        <p:spPr bwMode="auto">
          <a:xfrm>
            <a:off x="1953078" y="4340570"/>
            <a:ext cx="1059038" cy="694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0" name="Immagine 79"/>
          <p:cNvPicPr>
            <a:picLocks noChangeAspect="1"/>
          </p:cNvPicPr>
          <p:nvPr/>
        </p:nvPicPr>
        <p:blipFill rotWithShape="1">
          <a:blip r:embed="rId30" cstate="screen">
            <a:extLst>
              <a:ext uri="{28A0092B-C50C-407E-A947-70E740481C1C}">
                <a14:useLocalDpi xmlns:a14="http://schemas.microsoft.com/office/drawing/2010/main" xmlns=""/>
              </a:ext>
            </a:extLst>
          </a:blip>
          <a:srcRect/>
          <a:stretch/>
        </p:blipFill>
        <p:spPr>
          <a:xfrm>
            <a:off x="4591417" y="951807"/>
            <a:ext cx="1061797" cy="69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Picture 4"/>
          <p:cNvPicPr>
            <a:picLocks noChangeAspect="1" noChangeArrowheads="1"/>
          </p:cNvPicPr>
          <p:nvPr/>
        </p:nvPicPr>
        <p:blipFill rotWithShape="1">
          <a:blip r:embed="rId31" cstate="screen">
            <a:extLst>
              <a:ext uri="{28A0092B-C50C-407E-A947-70E740481C1C}">
                <a14:useLocalDpi xmlns:a14="http://schemas.microsoft.com/office/drawing/2010/main" xmlns=""/>
              </a:ext>
            </a:extLst>
          </a:blip>
          <a:srcRect/>
          <a:stretch/>
        </p:blipFill>
        <p:spPr bwMode="auto">
          <a:xfrm>
            <a:off x="3274305" y="4329100"/>
            <a:ext cx="1061795" cy="69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2" name="Rettangolo 81"/>
          <p:cNvSpPr/>
          <p:nvPr/>
        </p:nvSpPr>
        <p:spPr>
          <a:xfrm>
            <a:off x="632060" y="1750888"/>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MUSIS CSO</a:t>
            </a:r>
            <a:endParaRPr lang="en-US" sz="1100" dirty="0" smtClean="0">
              <a:solidFill>
                <a:schemeClr val="accent2">
                  <a:lumMod val="75000"/>
                </a:schemeClr>
              </a:solidFill>
            </a:endParaRPr>
          </a:p>
        </p:txBody>
      </p:sp>
      <p:sp>
        <p:nvSpPr>
          <p:cNvPr id="83" name="Rettangolo 82"/>
          <p:cNvSpPr/>
          <p:nvPr/>
        </p:nvSpPr>
        <p:spPr>
          <a:xfrm>
            <a:off x="1980669" y="1750888"/>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SENTINEL 1</a:t>
            </a:r>
            <a:endParaRPr lang="en-US" sz="1100" dirty="0" smtClean="0">
              <a:solidFill>
                <a:schemeClr val="accent2">
                  <a:lumMod val="75000"/>
                </a:schemeClr>
              </a:solidFill>
            </a:endParaRPr>
          </a:p>
        </p:txBody>
      </p:sp>
      <p:sp>
        <p:nvSpPr>
          <p:cNvPr id="84" name="Rettangolo 83"/>
          <p:cNvSpPr/>
          <p:nvPr/>
        </p:nvSpPr>
        <p:spPr>
          <a:xfrm>
            <a:off x="611560" y="5139191"/>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Orion MPCV</a:t>
            </a:r>
            <a:endParaRPr lang="en-US" sz="1100" dirty="0" smtClean="0">
              <a:solidFill>
                <a:schemeClr val="accent2">
                  <a:lumMod val="75000"/>
                </a:schemeClr>
              </a:solidFill>
            </a:endParaRPr>
          </a:p>
        </p:txBody>
      </p:sp>
      <p:sp>
        <p:nvSpPr>
          <p:cNvPr id="85" name="Rettangolo 84"/>
          <p:cNvSpPr/>
          <p:nvPr/>
        </p:nvSpPr>
        <p:spPr>
          <a:xfrm>
            <a:off x="4586797" y="1750888"/>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AMS01/AMS02</a:t>
            </a:r>
            <a:endParaRPr lang="en-US" sz="1100" dirty="0" smtClean="0">
              <a:solidFill>
                <a:schemeClr val="accent2">
                  <a:lumMod val="75000"/>
                </a:schemeClr>
              </a:solidFill>
            </a:endParaRPr>
          </a:p>
        </p:txBody>
      </p:sp>
      <p:sp>
        <p:nvSpPr>
          <p:cNvPr id="86" name="Rettangolo 85"/>
          <p:cNvSpPr/>
          <p:nvPr/>
        </p:nvSpPr>
        <p:spPr>
          <a:xfrm>
            <a:off x="621812" y="4024255"/>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CALET</a:t>
            </a:r>
            <a:endParaRPr lang="en-US" sz="1100" dirty="0" smtClean="0">
              <a:solidFill>
                <a:schemeClr val="accent2">
                  <a:lumMod val="75000"/>
                </a:schemeClr>
              </a:solidFill>
            </a:endParaRPr>
          </a:p>
        </p:txBody>
      </p:sp>
      <p:pic>
        <p:nvPicPr>
          <p:cNvPr id="87" name="Picture 2"/>
          <p:cNvPicPr>
            <a:picLocks noChangeAspect="1" noChangeArrowheads="1"/>
          </p:cNvPicPr>
          <p:nvPr/>
        </p:nvPicPr>
        <p:blipFill rotWithShape="1">
          <a:blip r:embed="rId32" cstate="screen">
            <a:extLst>
              <a:ext uri="{28A0092B-C50C-407E-A947-70E740481C1C}">
                <a14:useLocalDpi xmlns:a14="http://schemas.microsoft.com/office/drawing/2010/main" xmlns=""/>
              </a:ext>
            </a:extLst>
          </a:blip>
          <a:srcRect/>
          <a:stretch/>
        </p:blipFill>
        <p:spPr bwMode="auto">
          <a:xfrm>
            <a:off x="4577403" y="4349388"/>
            <a:ext cx="1061141" cy="695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88" name="Rettangolo 87"/>
          <p:cNvSpPr/>
          <p:nvPr/>
        </p:nvSpPr>
        <p:spPr>
          <a:xfrm>
            <a:off x="4572000" y="514693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ATV</a:t>
            </a:r>
            <a:endParaRPr lang="en-US" sz="1100" dirty="0" smtClean="0">
              <a:solidFill>
                <a:schemeClr val="accent2">
                  <a:lumMod val="75000"/>
                </a:schemeClr>
              </a:solidFill>
            </a:endParaRPr>
          </a:p>
        </p:txBody>
      </p:sp>
      <p:pic>
        <p:nvPicPr>
          <p:cNvPr id="89" name="Picture 2" descr="E:\SITAEL\MARKETING\Presentazioni\Immagini\solar_orbiter_satellite.png"/>
          <p:cNvPicPr>
            <a:picLocks noChangeAspect="1" noChangeArrowheads="1"/>
          </p:cNvPicPr>
          <p:nvPr/>
        </p:nvPicPr>
        <p:blipFill rotWithShape="1">
          <a:blip r:embed="rId33" cstate="print">
            <a:extLst>
              <a:ext uri="{28A0092B-C50C-407E-A947-70E740481C1C}">
                <a14:useLocalDpi xmlns:a14="http://schemas.microsoft.com/office/drawing/2010/main" xmlns="" val="0"/>
              </a:ext>
            </a:extLst>
          </a:blip>
          <a:srcRect t="13655"/>
          <a:stretch/>
        </p:blipFill>
        <p:spPr bwMode="auto">
          <a:xfrm>
            <a:off x="1941081" y="5433264"/>
            <a:ext cx="1071035" cy="69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0" name="Rettangolo 89"/>
          <p:cNvSpPr/>
          <p:nvPr/>
        </p:nvSpPr>
        <p:spPr>
          <a:xfrm>
            <a:off x="1964726" y="621931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a:solidFill>
                  <a:schemeClr val="accent2">
                    <a:lumMod val="75000"/>
                  </a:schemeClr>
                </a:solidFill>
              </a:rPr>
              <a:t>Solar Orbiter</a:t>
            </a:r>
          </a:p>
        </p:txBody>
      </p:sp>
      <p:pic>
        <p:nvPicPr>
          <p:cNvPr id="91" name="Picture 4" descr="PHARAO mounted outside the Columbus module. Credit: ESA"/>
          <p:cNvPicPr>
            <a:picLocks noChangeAspect="1" noChangeArrowheads="1"/>
          </p:cNvPicPr>
          <p:nvPr/>
        </p:nvPicPr>
        <p:blipFill rotWithShape="1">
          <a:blip r:embed="rId34" cstate="screen">
            <a:extLst>
              <a:ext uri="{28A0092B-C50C-407E-A947-70E740481C1C}">
                <a14:useLocalDpi xmlns:a14="http://schemas.microsoft.com/office/drawing/2010/main" xmlns=""/>
              </a:ext>
            </a:extLst>
          </a:blip>
          <a:srcRect/>
          <a:stretch/>
        </p:blipFill>
        <p:spPr bwMode="auto">
          <a:xfrm>
            <a:off x="628750" y="5424356"/>
            <a:ext cx="1049863" cy="701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2" name="Rettangolo 91"/>
          <p:cNvSpPr/>
          <p:nvPr/>
        </p:nvSpPr>
        <p:spPr>
          <a:xfrm>
            <a:off x="652205" y="6237116"/>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a:solidFill>
                  <a:schemeClr val="accent2">
                    <a:lumMod val="75000"/>
                  </a:schemeClr>
                </a:solidFill>
              </a:rPr>
              <a:t>ASIM</a:t>
            </a:r>
          </a:p>
        </p:txBody>
      </p:sp>
      <p:pic>
        <p:nvPicPr>
          <p:cNvPr id="93" name="Picture 2"/>
          <p:cNvPicPr>
            <a:picLocks noChangeAspect="1" noChangeArrowheads="1"/>
          </p:cNvPicPr>
          <p:nvPr/>
        </p:nvPicPr>
        <p:blipFill rotWithShape="1">
          <a:blip r:embed="rId35" cstate="screen">
            <a:extLst>
              <a:ext uri="{28A0092B-C50C-407E-A947-70E740481C1C}">
                <a14:useLocalDpi xmlns:a14="http://schemas.microsoft.com/office/drawing/2010/main" xmlns=""/>
              </a:ext>
            </a:extLst>
          </a:blip>
          <a:srcRect/>
          <a:stretch/>
        </p:blipFill>
        <p:spPr bwMode="auto">
          <a:xfrm>
            <a:off x="3282633" y="5433265"/>
            <a:ext cx="1055544" cy="69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94" name="Rettangolo 93"/>
          <p:cNvSpPr/>
          <p:nvPr/>
        </p:nvSpPr>
        <p:spPr>
          <a:xfrm>
            <a:off x="3275812" y="6229300"/>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a:solidFill>
                  <a:schemeClr val="accent2">
                    <a:lumMod val="75000"/>
                  </a:schemeClr>
                </a:solidFill>
              </a:rPr>
              <a:t>ICESat-2</a:t>
            </a:r>
          </a:p>
        </p:txBody>
      </p:sp>
      <p:pic>
        <p:nvPicPr>
          <p:cNvPr id="95" name="Picture 2" descr="http://space.skyrocket.de/img_sat/mtg-s__1.jpg"/>
          <p:cNvPicPr>
            <a:picLocks noChangeAspect="1" noChangeArrowheads="1"/>
          </p:cNvPicPr>
          <p:nvPr/>
        </p:nvPicPr>
        <p:blipFill rotWithShape="1">
          <a:blip r:embed="rId36" cstate="print">
            <a:extLst>
              <a:ext uri="{28A0092B-C50C-407E-A947-70E740481C1C}">
                <a14:useLocalDpi xmlns:a14="http://schemas.microsoft.com/office/drawing/2010/main" xmlns="" val="0"/>
              </a:ext>
            </a:extLst>
          </a:blip>
          <a:srcRect l="97" t="9283" r="-97" b="17892"/>
          <a:stretch/>
        </p:blipFill>
        <p:spPr bwMode="auto">
          <a:xfrm>
            <a:off x="4567509" y="5445817"/>
            <a:ext cx="1054456" cy="68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6" name="Rettangolo 95"/>
          <p:cNvSpPr/>
          <p:nvPr/>
        </p:nvSpPr>
        <p:spPr>
          <a:xfrm>
            <a:off x="4571828" y="6237116"/>
            <a:ext cx="107103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3175" indent="-3175" algn="ctr"/>
            <a:r>
              <a:rPr lang="en-US" sz="1200" b="1" dirty="0" smtClean="0">
                <a:solidFill>
                  <a:schemeClr val="accent2">
                    <a:lumMod val="75000"/>
                  </a:schemeClr>
                </a:solidFill>
              </a:rPr>
              <a:t>MTG</a:t>
            </a:r>
            <a:endParaRPr lang="en-US" sz="1200" b="1" dirty="0">
              <a:solidFill>
                <a:schemeClr val="accent2">
                  <a:lumMod val="75000"/>
                </a:schemeClr>
              </a:solidFill>
            </a:endParaRPr>
          </a:p>
        </p:txBody>
      </p:sp>
    </p:spTree>
    <p:extLst>
      <p:ext uri="{BB962C8B-B14F-4D97-AF65-F5344CB8AC3E}">
        <p14:creationId xmlns:p14="http://schemas.microsoft.com/office/powerpoint/2010/main" xmlns="" val="123882729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181818"/>
      </a:dk1>
      <a:lt1>
        <a:srgbClr val="FFFFFF"/>
      </a:lt1>
      <a:dk2>
        <a:srgbClr val="181818"/>
      </a:dk2>
      <a:lt2>
        <a:srgbClr val="FFFFFF"/>
      </a:lt2>
      <a:accent1>
        <a:srgbClr val="003399"/>
      </a:accent1>
      <a:accent2>
        <a:srgbClr val="2D67AD"/>
      </a:accent2>
      <a:accent3>
        <a:srgbClr val="938953"/>
      </a:accent3>
      <a:accent4>
        <a:srgbClr val="EEECE1"/>
      </a:accent4>
      <a:accent5>
        <a:srgbClr val="7030A0"/>
      </a:accent5>
      <a:accent6>
        <a:srgbClr val="DBE5F1"/>
      </a:accent6>
      <a:hlink>
        <a:srgbClr val="003399"/>
      </a:hlink>
      <a:folHlink>
        <a:srgbClr val="66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6540</TotalTime>
  <Words>3692</Words>
  <Application>Microsoft Office PowerPoint</Application>
  <PresentationFormat>Presentazione su schermo (4:3)</PresentationFormat>
  <Paragraphs>639</Paragraphs>
  <Slides>41</Slides>
  <Notes>25</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Office Theme</vt:lpstr>
      <vt:lpstr>Diapositiva 1</vt:lpstr>
      <vt:lpstr>Diapositiva 2</vt:lpstr>
      <vt:lpstr>Company Overview</vt:lpstr>
      <vt:lpstr>History</vt:lpstr>
      <vt:lpstr>Plants and Facilities</vt:lpstr>
      <vt:lpstr>Quality Assurance Certifications</vt:lpstr>
      <vt:lpstr>Diapositiva 7</vt:lpstr>
      <vt:lpstr>Aerospace  Competences</vt:lpstr>
      <vt:lpstr>Main Space Programs and Customers</vt:lpstr>
      <vt:lpstr>Recent success stories: Curiosity and AMS-02</vt:lpstr>
      <vt:lpstr>Ready for launch: Swarm and GAIA</vt:lpstr>
      <vt:lpstr>EO Solutions based on Microsatellites – Services &amp; Applications</vt:lpstr>
      <vt:lpstr>Diapositiva 13</vt:lpstr>
      <vt:lpstr>EO Solutions based on Microsatellites - Platform and Payload </vt:lpstr>
      <vt:lpstr>Small Instruments and Advanced Sensors</vt:lpstr>
      <vt:lpstr>Electric Propulsion</vt:lpstr>
      <vt:lpstr>Spacecraft Electrical Power</vt:lpstr>
      <vt:lpstr>Control Electronics for Complex Systems</vt:lpstr>
      <vt:lpstr>Spacecraft Data and Communication</vt:lpstr>
      <vt:lpstr>Electrical Ground Support Equipments (EGSE)</vt:lpstr>
      <vt:lpstr>Space Microelectronics</vt:lpstr>
      <vt:lpstr>Technology for Defence and Security</vt:lpstr>
      <vt:lpstr>Diapositiva 23</vt:lpstr>
      <vt:lpstr>Main Achievements on EO Programmes - in progress</vt:lpstr>
      <vt:lpstr>Main Achievements on EO Programmes - completed</vt:lpstr>
      <vt:lpstr>Diapositiva 26</vt:lpstr>
      <vt:lpstr>Main Involvements on Scientific Programmes - in progress</vt:lpstr>
      <vt:lpstr>Main Involvements on Scientific Programmes - completed</vt:lpstr>
      <vt:lpstr>Main Aerospace Customers</vt:lpstr>
      <vt:lpstr>Diapositiva 30</vt:lpstr>
      <vt:lpstr>Market Served</vt:lpstr>
      <vt:lpstr>Industrial Services</vt:lpstr>
      <vt:lpstr>Diapositiva 33</vt:lpstr>
      <vt:lpstr>Signalling applications</vt:lpstr>
      <vt:lpstr>Main Railways Projects</vt:lpstr>
      <vt:lpstr>Diapositiva 36</vt:lpstr>
      <vt:lpstr>Diapositiva 37</vt:lpstr>
      <vt:lpstr>Diapositiva 38</vt:lpstr>
      <vt:lpstr>Diapositiva 39</vt:lpstr>
      <vt:lpstr>Diapositiva 40</vt:lpstr>
      <vt:lpstr>Diapositiva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 Tuccio</dc:creator>
  <cp:lastModifiedBy>Matteo M.  Angarano</cp:lastModifiedBy>
  <cp:revision>674</cp:revision>
  <dcterms:created xsi:type="dcterms:W3CDTF">2010-10-25T20:45:43Z</dcterms:created>
  <dcterms:modified xsi:type="dcterms:W3CDTF">2013-11-27T17:13:11Z</dcterms:modified>
</cp:coreProperties>
</file>