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9" r:id="rId5"/>
    <p:sldId id="268" r:id="rId6"/>
    <p:sldId id="261" r:id="rId7"/>
    <p:sldId id="260" r:id="rId8"/>
    <p:sldId id="280" r:id="rId9"/>
    <p:sldId id="262" r:id="rId10"/>
    <p:sldId id="270" r:id="rId11"/>
    <p:sldId id="271" r:id="rId12"/>
    <p:sldId id="259" r:id="rId13"/>
    <p:sldId id="263" r:id="rId14"/>
    <p:sldId id="264" r:id="rId15"/>
    <p:sldId id="274" r:id="rId16"/>
    <p:sldId id="265" r:id="rId17"/>
    <p:sldId id="266" r:id="rId18"/>
    <p:sldId id="267" r:id="rId19"/>
    <p:sldId id="272" r:id="rId20"/>
    <p:sldId id="273" r:id="rId21"/>
    <p:sldId id="277" r:id="rId22"/>
    <p:sldId id="281" r:id="rId23"/>
    <p:sldId id="283" r:id="rId24"/>
    <p:sldId id="279" r:id="rId25"/>
    <p:sldId id="291" r:id="rId26"/>
    <p:sldId id="289" r:id="rId27"/>
    <p:sldId id="275" r:id="rId28"/>
    <p:sldId id="276" r:id="rId29"/>
    <p:sldId id="278" r:id="rId30"/>
    <p:sldId id="290" r:id="rId31"/>
    <p:sldId id="286" r:id="rId32"/>
    <p:sldId id="287" r:id="rId33"/>
    <p:sldId id="292" r:id="rId34"/>
    <p:sldId id="284" r:id="rId35"/>
    <p:sldId id="285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8759-0CCF-1D41-81C6-2050DF21DD5D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E24E-FF2E-E44A-87E2-9133A46BC09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8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30B9-8961-7E4C-9FC3-BEA73CF743AB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32A2-1447-B440-B2BA-2FF613F922A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7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32A2-1447-B440-B2BA-2FF613F922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1771" y="-7144"/>
            <a:ext cx="9180548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E08E18-C3C4-2547-B304-1962985B1BB1}" type="datetimeFigureOut">
              <a:rPr lang="it-IT" smtClean="0"/>
              <a:t>28/11/13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7E02B80-AC1C-0D4A-9BD8-5971B7312DD9}" type="slidenum">
              <a:rPr lang="it-IT" smtClean="0"/>
              <a:t>‹n.›</a:t>
            </a:fld>
            <a:endParaRPr lang="it-IT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60110" y="2368301"/>
            <a:ext cx="2822811" cy="43152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FBK 1X1 VS FBK 3X3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9405" y="1147465"/>
            <a:ext cx="7454103" cy="81594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FBK </a:t>
            </a:r>
            <a:r>
              <a:rPr lang="it-IT" dirty="0" err="1" smtClean="0">
                <a:solidFill>
                  <a:srgbClr val="000090"/>
                </a:solidFill>
                <a:latin typeface="Cambria"/>
                <a:cs typeface="Cambria"/>
              </a:rPr>
              <a:t>SiPM</a:t>
            </a:r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 Performances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92903" y="6333992"/>
            <a:ext cx="34426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CTA Meeting 28 novembre 2013</a:t>
            </a:r>
          </a:p>
        </p:txBody>
      </p:sp>
      <p:pic>
        <p:nvPicPr>
          <p:cNvPr id="6" name="Immagine 5" descr="Logo_Dipartime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1" y="3427094"/>
            <a:ext cx="2486334" cy="1968348"/>
          </a:xfrm>
          <a:prstGeom prst="rect">
            <a:avLst/>
          </a:prstGeom>
        </p:spPr>
      </p:pic>
      <p:pic>
        <p:nvPicPr>
          <p:cNvPr id="7" name="Immagine 6" descr="Logo_Universi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61" y="3381197"/>
            <a:ext cx="2194568" cy="21462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4809" y="6333992"/>
            <a:ext cx="20349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Massimo Capasso</a:t>
            </a:r>
          </a:p>
        </p:txBody>
      </p:sp>
      <p:pic>
        <p:nvPicPr>
          <p:cNvPr id="4" name="Immagine 3" descr="logoinf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04" y="3426718"/>
            <a:ext cx="3088859" cy="19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7239"/>
            <a:ext cx="8229600" cy="59743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Gain @ T=25°C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763940" y="3281374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1x1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763940" y="6311212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3x3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3" name="Immagine 2" descr="CENTER_VS_PE_AdvanSiD_FBK_1x1_750_X1_T2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2" y="872073"/>
            <a:ext cx="3134122" cy="2560419"/>
          </a:xfrm>
          <a:prstGeom prst="rect">
            <a:avLst/>
          </a:prstGeom>
        </p:spPr>
      </p:pic>
      <p:pic>
        <p:nvPicPr>
          <p:cNvPr id="10" name="Immagine 9" descr="CENTER_VS_PE_AdvanSiD_FBK_1x1_750_X5_T2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88" y="877472"/>
            <a:ext cx="3127512" cy="2555018"/>
          </a:xfrm>
          <a:prstGeom prst="rect">
            <a:avLst/>
          </a:prstGeom>
        </p:spPr>
      </p:pic>
      <p:pic>
        <p:nvPicPr>
          <p:cNvPr id="11" name="Immagine 10" descr="CENTER_VS_PE_AdvanSiD_FBK_3x3_700_X1_T2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3" y="3813706"/>
            <a:ext cx="3134122" cy="2560418"/>
          </a:xfrm>
          <a:prstGeom prst="rect">
            <a:avLst/>
          </a:prstGeom>
        </p:spPr>
      </p:pic>
      <p:pic>
        <p:nvPicPr>
          <p:cNvPr id="12" name="Immagine 11" descr="CENTER_VS_PE_AdvanSiD_FBK_3x3_700_X5_T2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78" y="3813706"/>
            <a:ext cx="3134122" cy="25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150178"/>
            <a:ext cx="8229600" cy="11430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it-IT" sz="3200" dirty="0" err="1" smtClean="0">
                <a:solidFill>
                  <a:srgbClr val="000090"/>
                </a:solidFill>
                <a:latin typeface="Cambria"/>
                <a:cs typeface="Cambria"/>
              </a:rPr>
              <a:t>Amplitude</a:t>
            </a:r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 Distribution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605086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err="1" smtClean="0">
                <a:solidFill>
                  <a:srgbClr val="000090"/>
                </a:solidFill>
                <a:latin typeface="Cambria"/>
                <a:cs typeface="Cambria"/>
              </a:rPr>
              <a:t>Waveform</a:t>
            </a:r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 Plot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4674272"/>
            <a:ext cx="8229600" cy="1143000"/>
          </a:xfrm>
          <a:prstGeom prst="rect">
            <a:avLst/>
          </a:prstGeom>
          <a:solidFill>
            <a:srgbClr val="66A6DE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FF0000"/>
                </a:solidFill>
                <a:latin typeface="Cambria"/>
                <a:cs typeface="Cambria"/>
              </a:rPr>
              <a:t>Timing</a:t>
            </a:r>
            <a:endParaRPr lang="it-IT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" y="4848581"/>
            <a:ext cx="1042255" cy="7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33293" y="-31342"/>
            <a:ext cx="4636677" cy="59743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Min</a:t>
            </a:r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 Time Distribution FBK 3x3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3" name="Immagine 2" descr="FBK_3x3_0C_700_28_min_times_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92" y="857910"/>
            <a:ext cx="4284763" cy="2905758"/>
          </a:xfrm>
          <a:prstGeom prst="rect">
            <a:avLst/>
          </a:prstGeom>
        </p:spPr>
      </p:pic>
      <p:pic>
        <p:nvPicPr>
          <p:cNvPr id="4" name="Immagine 3" descr="FBK_3x3_25C_700_28_min_times_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92" y="3794267"/>
            <a:ext cx="4284763" cy="29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3x3_25C_700_28_rise_time_fit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" y="810874"/>
            <a:ext cx="8280228" cy="56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3x3_25C_700_28_rise_time_fit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6" y="805756"/>
            <a:ext cx="8287774" cy="56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eTimeVSMinTime_FBK_3x3_x1_25C_700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0" y="1863004"/>
            <a:ext cx="4422381" cy="3316786"/>
          </a:xfrm>
          <a:prstGeom prst="rect">
            <a:avLst/>
          </a:prstGeom>
        </p:spPr>
      </p:pic>
      <p:pic>
        <p:nvPicPr>
          <p:cNvPr id="5" name="Immagine 4" descr="RiseTimeVSMinTime_FBK_3x3_x5_25C_70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52" y="1863004"/>
            <a:ext cx="4422381" cy="33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3x3_0C_700_28_rise_time_fit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6" y="805756"/>
            <a:ext cx="8287774" cy="562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3x3_0C_700_28_rise_time_fit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" y="816132"/>
            <a:ext cx="8272473" cy="56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eTimeVSMinTime_FBK_3x3_x1_0C_700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2" y="1728790"/>
            <a:ext cx="4487972" cy="3365979"/>
          </a:xfrm>
          <a:prstGeom prst="rect">
            <a:avLst/>
          </a:prstGeom>
        </p:spPr>
      </p:pic>
      <p:pic>
        <p:nvPicPr>
          <p:cNvPr id="5" name="Immagine 4" descr="RiseTimeVSMinTime_FBK_3x3_x5_0C_70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48" y="1728790"/>
            <a:ext cx="4487973" cy="33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1x1_0C_750_28_rise_time_fit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" y="816132"/>
            <a:ext cx="8272473" cy="56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11958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it-IT" sz="3200" dirty="0" err="1" smtClean="0">
                <a:solidFill>
                  <a:srgbClr val="000090"/>
                </a:solidFill>
                <a:latin typeface="Cambria"/>
                <a:cs typeface="Cambria"/>
              </a:rPr>
              <a:t>Amplitude</a:t>
            </a:r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 Distribution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574488"/>
            <a:ext cx="8229600" cy="1143000"/>
          </a:xfrm>
          <a:prstGeom prst="rect">
            <a:avLst/>
          </a:prstGeom>
          <a:solidFill>
            <a:srgbClr val="66A6DE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err="1" smtClean="0">
                <a:solidFill>
                  <a:srgbClr val="FF0000"/>
                </a:solidFill>
                <a:latin typeface="Cambria"/>
                <a:cs typeface="Cambria"/>
              </a:rPr>
              <a:t>Waveform</a:t>
            </a:r>
            <a:r>
              <a:rPr lang="it-IT" sz="3200" dirty="0" smtClean="0">
                <a:solidFill>
                  <a:srgbClr val="FF0000"/>
                </a:solidFill>
                <a:latin typeface="Cambria"/>
                <a:cs typeface="Cambria"/>
              </a:rPr>
              <a:t> Plot</a:t>
            </a:r>
            <a:endParaRPr lang="it-IT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4643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Timing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" y="1803981"/>
            <a:ext cx="1042255" cy="7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1x1_0C_750_28_rise_time_fit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8" y="847260"/>
            <a:ext cx="8226572" cy="55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eTimeVSMinTime_FBK_1x1_x1_0C_750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2" y="1715856"/>
            <a:ext cx="4545299" cy="3408975"/>
          </a:xfrm>
          <a:prstGeom prst="rect">
            <a:avLst/>
          </a:prstGeom>
        </p:spPr>
      </p:pic>
      <p:pic>
        <p:nvPicPr>
          <p:cNvPr id="5" name="Immagine 4" descr="RiseTimeVSMinTime_FBK_1x1_x5_0C_75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78" y="1715854"/>
            <a:ext cx="4545300" cy="34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77239"/>
            <a:ext cx="8229600" cy="59743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Rise Time VS Gain OUT x1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5" name="Immagine 4" descr="FBK_1x1_RiseTimeVSGain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829026"/>
            <a:ext cx="4116861" cy="3087645"/>
          </a:xfrm>
          <a:prstGeom prst="rect">
            <a:avLst/>
          </a:prstGeom>
        </p:spPr>
      </p:pic>
      <p:pic>
        <p:nvPicPr>
          <p:cNvPr id="6" name="Immagine 5" descr="FBK_3x3_RiseTimeVSGain_OUTx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69" y="829026"/>
            <a:ext cx="4101457" cy="3076093"/>
          </a:xfrm>
          <a:prstGeom prst="rect">
            <a:avLst/>
          </a:prstGeom>
        </p:spPr>
      </p:pic>
      <p:pic>
        <p:nvPicPr>
          <p:cNvPr id="7" name="Immagine 6" descr="Ham50u_RiseTimeVSGain_OUTx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80" y="3905119"/>
            <a:ext cx="3937175" cy="29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1x1_RiseTimeVSGain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5" y="848729"/>
            <a:ext cx="4131398" cy="3098549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77239"/>
            <a:ext cx="8229600" cy="59743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Rise Time VS Gain OUT x5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3" name="Immagine 2" descr="FBK_3x3_RiseTimeVSGain_OUTx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72" y="848729"/>
            <a:ext cx="4131398" cy="3098549"/>
          </a:xfrm>
          <a:prstGeom prst="rect">
            <a:avLst/>
          </a:prstGeom>
        </p:spPr>
      </p:pic>
      <p:pic>
        <p:nvPicPr>
          <p:cNvPr id="9" name="Immagine 8" descr="Ham50u_RiseTimeVSGain_OUTx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8" y="3886083"/>
            <a:ext cx="3945976" cy="29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2256760"/>
            <a:ext cx="8229600" cy="1415110"/>
          </a:xfrm>
        </p:spPr>
        <p:txBody>
          <a:bodyPr>
            <a:normAutofit/>
          </a:bodyPr>
          <a:lstStyle/>
          <a:p>
            <a:r>
              <a:rPr lang="it-IT" dirty="0">
                <a:latin typeface="Cambria"/>
                <a:cs typeface="Cambria"/>
              </a:rPr>
              <a:t>FBK 1x1 gain ( 40mV/p.e. @ </a:t>
            </a:r>
            <a:r>
              <a:rPr lang="it-IT" dirty="0" smtClean="0">
                <a:latin typeface="Cambria"/>
                <a:cs typeface="Cambria"/>
              </a:rPr>
              <a:t>OV = 3V, T = 25°C)</a:t>
            </a:r>
          </a:p>
          <a:p>
            <a:r>
              <a:rPr lang="it-IT" dirty="0" smtClean="0">
                <a:latin typeface="Cambria"/>
                <a:cs typeface="Cambria"/>
              </a:rPr>
              <a:t>FBK 3x3 gain  (25mV/p.e. @ OV = 3V, T = 25°C)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SUMMING UP…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3659929"/>
            <a:ext cx="8229600" cy="6698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>
                <a:latin typeface="Cambria"/>
                <a:cs typeface="Cambria"/>
              </a:rPr>
              <a:t>FBK 3x3 Rise Time &gt; FBK 1x1 Rise Time</a:t>
            </a:r>
          </a:p>
          <a:p>
            <a:pPr marL="0" indent="0" algn="just">
              <a:buNone/>
            </a:pPr>
            <a:endParaRPr lang="it-IT" dirty="0" smtClean="0">
              <a:latin typeface="Cambria"/>
              <a:cs typeface="Cambria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4808490"/>
            <a:ext cx="8229600" cy="6698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err="1" smtClean="0">
                <a:latin typeface="Cambria"/>
                <a:cs typeface="Cambria"/>
              </a:rPr>
              <a:t>Jitter</a:t>
            </a:r>
            <a:endParaRPr lang="it-IT" dirty="0" smtClean="0">
              <a:latin typeface="Cambria"/>
              <a:cs typeface="Cambria"/>
            </a:endParaRPr>
          </a:p>
          <a:p>
            <a:pPr marL="0" indent="0" algn="just">
              <a:buNone/>
            </a:pPr>
            <a:endParaRPr lang="it-IT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234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BK_3x3_x5_TminVSmV_25C_70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8" y="1820563"/>
            <a:ext cx="4704712" cy="3528534"/>
          </a:xfrm>
          <a:prstGeom prst="rect">
            <a:avLst/>
          </a:prstGeom>
        </p:spPr>
      </p:pic>
      <p:pic>
        <p:nvPicPr>
          <p:cNvPr id="2" name="Immagine 1" descr="FBK_3x3_x5_Wave_Comparison_700_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563"/>
            <a:ext cx="4704712" cy="35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1x1_25C_750_28_rise_time_fit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" y="841474"/>
            <a:ext cx="8235106" cy="5584727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08030"/>
            <a:ext cx="8305800" cy="5657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BACKUP: </a:t>
            </a:r>
            <a:r>
              <a:rPr lang="it-IT" dirty="0" err="1" smtClean="0">
                <a:solidFill>
                  <a:srgbClr val="000090"/>
                </a:solidFill>
                <a:latin typeface="Cambria"/>
                <a:cs typeface="Cambria"/>
              </a:rPr>
              <a:t>RiseTime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7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K_1x1_25C_750_28_rise_time_fit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6" y="805756"/>
            <a:ext cx="8287774" cy="56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seTimeVSMinTime_FBK_1x1_x1_25C_750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8" y="1796171"/>
            <a:ext cx="4422898" cy="3317173"/>
          </a:xfrm>
          <a:prstGeom prst="rect">
            <a:avLst/>
          </a:prstGeom>
        </p:spPr>
      </p:pic>
      <p:pic>
        <p:nvPicPr>
          <p:cNvPr id="5" name="Immagine 4" descr="RiseTimeVSMinTime_FBK_1x1_x5_25C_75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1" y="1796171"/>
            <a:ext cx="4422896" cy="3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lot_FBK_1x1_x1_0C_750_27_14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9" y="803912"/>
            <a:ext cx="3963892" cy="2972919"/>
          </a:xfrm>
          <a:prstGeom prst="rect">
            <a:avLst/>
          </a:prstGeom>
        </p:spPr>
      </p:pic>
      <p:pic>
        <p:nvPicPr>
          <p:cNvPr id="7" name="Immagine 6" descr="Plot_FBK_3x3_x1_0C_700_27_14_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77" y="803912"/>
            <a:ext cx="3963892" cy="2972919"/>
          </a:xfrm>
          <a:prstGeom prst="rect">
            <a:avLst/>
          </a:prstGeom>
        </p:spPr>
      </p:pic>
      <p:pic>
        <p:nvPicPr>
          <p:cNvPr id="8" name="Immagine 7" descr="Plot_pe_FBK_1x1_x1_0C_750_27_14_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9" y="3778977"/>
            <a:ext cx="3963892" cy="2972919"/>
          </a:xfrm>
          <a:prstGeom prst="rect">
            <a:avLst/>
          </a:prstGeom>
        </p:spPr>
      </p:pic>
      <p:pic>
        <p:nvPicPr>
          <p:cNvPr id="9" name="Immagine 8" descr="Plot_pe_FBK_3x3_x1_0C_700_27_14_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78" y="3776831"/>
            <a:ext cx="3966752" cy="2975065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2586979" y="1138798"/>
            <a:ext cx="0" cy="233985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02879" y="1138798"/>
            <a:ext cx="0" cy="233985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085829" y="1138798"/>
            <a:ext cx="0" cy="233985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511279" y="1138798"/>
            <a:ext cx="0" cy="233985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108030"/>
            <a:ext cx="8305800" cy="5657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BACKUP: High Rise Time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4" name="Immagine 3" descr="HighRiseTime_FBK_3x3_x1_25C_700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264"/>
            <a:ext cx="4712349" cy="3534262"/>
          </a:xfrm>
          <a:prstGeom prst="rect">
            <a:avLst/>
          </a:prstGeom>
        </p:spPr>
      </p:pic>
      <p:pic>
        <p:nvPicPr>
          <p:cNvPr id="5" name="Immagine 4" descr="HighRiseTime_FBK_3x3_x5_25C_700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29" y="1805265"/>
            <a:ext cx="4712349" cy="3534262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57200" y="2600915"/>
            <a:ext cx="766845" cy="76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939660" y="2370827"/>
            <a:ext cx="766845" cy="76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2050277" y="4666347"/>
            <a:ext cx="520218" cy="85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6517436" y="4666347"/>
            <a:ext cx="520218" cy="85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8" idx="2"/>
          </p:cNvCxnSpPr>
          <p:nvPr/>
        </p:nvCxnSpPr>
        <p:spPr>
          <a:xfrm>
            <a:off x="1253739" y="1590794"/>
            <a:ext cx="567031" cy="1261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22" idx="2"/>
          </p:cNvCxnSpPr>
          <p:nvPr/>
        </p:nvCxnSpPr>
        <p:spPr>
          <a:xfrm>
            <a:off x="5584102" y="1590793"/>
            <a:ext cx="673227" cy="1154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81792" y="1283017"/>
            <a:ext cx="2143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mbria"/>
                <a:cs typeface="Cambria"/>
              </a:rPr>
              <a:t>(</a:t>
            </a:r>
            <a:r>
              <a:rPr lang="it-IT" sz="1400" dirty="0" err="1" smtClean="0">
                <a:latin typeface="Cambria"/>
                <a:cs typeface="Cambria"/>
              </a:rPr>
              <a:t>x,y</a:t>
            </a:r>
            <a:r>
              <a:rPr lang="it-IT" sz="1400" dirty="0" smtClean="0">
                <a:latin typeface="Cambria"/>
                <a:cs typeface="Cambria"/>
              </a:rPr>
              <a:t>) = (33.1ns,-2.6mV)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498548" y="5523119"/>
            <a:ext cx="2143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mbria"/>
                <a:cs typeface="Cambria"/>
              </a:rPr>
              <a:t>(</a:t>
            </a:r>
            <a:r>
              <a:rPr lang="it-IT" sz="1400" dirty="0" err="1" smtClean="0">
                <a:latin typeface="Cambria"/>
                <a:cs typeface="Cambria"/>
              </a:rPr>
              <a:t>x,y</a:t>
            </a:r>
            <a:r>
              <a:rPr lang="it-IT" sz="1400" dirty="0" smtClean="0">
                <a:latin typeface="Cambria"/>
                <a:cs typeface="Cambria"/>
              </a:rPr>
              <a:t>) = (38.3ns,-21.9mV)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965707" y="5567529"/>
            <a:ext cx="2143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mbria"/>
                <a:cs typeface="Cambria"/>
              </a:rPr>
              <a:t>(</a:t>
            </a:r>
            <a:r>
              <a:rPr lang="it-IT" sz="1400" dirty="0" err="1" smtClean="0">
                <a:latin typeface="Cambria"/>
                <a:cs typeface="Cambria"/>
              </a:rPr>
              <a:t>x,y</a:t>
            </a:r>
            <a:r>
              <a:rPr lang="it-IT" sz="1400" dirty="0" smtClean="0">
                <a:latin typeface="Cambria"/>
                <a:cs typeface="Cambria"/>
              </a:rPr>
              <a:t>) = (41.1ns,-107.2mV)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512155" y="1283016"/>
            <a:ext cx="21438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mbria"/>
                <a:cs typeface="Cambria"/>
              </a:rPr>
              <a:t>(</a:t>
            </a:r>
            <a:r>
              <a:rPr lang="it-IT" sz="1400" dirty="0" err="1" smtClean="0">
                <a:latin typeface="Cambria"/>
                <a:cs typeface="Cambria"/>
              </a:rPr>
              <a:t>x,y</a:t>
            </a:r>
            <a:r>
              <a:rPr lang="it-IT" sz="1400" dirty="0" smtClean="0">
                <a:latin typeface="Cambria"/>
                <a:cs typeface="Cambria"/>
              </a:rPr>
              <a:t>) = (33.5ns,-17.5mV)</a:t>
            </a:r>
          </a:p>
        </p:txBody>
      </p:sp>
    </p:spTree>
    <p:extLst>
      <p:ext uri="{BB962C8B-B14F-4D97-AF65-F5344CB8AC3E}">
        <p14:creationId xmlns:p14="http://schemas.microsoft.com/office/powerpoint/2010/main" val="40731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77239"/>
            <a:ext cx="8229600" cy="59743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“Polo Zero” @ T=25°C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5" name="Immagine 4" descr="Plot_FBK_1x1_x1_25C_700_28_14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" y="826095"/>
            <a:ext cx="4102368" cy="3076777"/>
          </a:xfrm>
          <a:prstGeom prst="rect">
            <a:avLst/>
          </a:prstGeom>
        </p:spPr>
      </p:pic>
      <p:pic>
        <p:nvPicPr>
          <p:cNvPr id="6" name="Immagine 5" descr="Plot_FBK_1x1_x5_25C_700_28_14_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9" y="826093"/>
            <a:ext cx="4079972" cy="3059980"/>
          </a:xfrm>
          <a:prstGeom prst="rect">
            <a:avLst/>
          </a:prstGeom>
        </p:spPr>
      </p:pic>
      <p:pic>
        <p:nvPicPr>
          <p:cNvPr id="7" name="Immagine 6" descr="Plot_FBK_3x3_x1_25C_640_30_15_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" y="3798021"/>
            <a:ext cx="4102368" cy="3076777"/>
          </a:xfrm>
          <a:prstGeom prst="rect">
            <a:avLst/>
          </a:prstGeom>
        </p:spPr>
      </p:pic>
      <p:pic>
        <p:nvPicPr>
          <p:cNvPr id="8" name="Immagine 7" descr="Plot_FBK_3x3_x5_25C_640_30_15_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9" y="3798021"/>
            <a:ext cx="4079972" cy="30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BK_1x1_25C_700_28_corrected_amplitudes_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" y="933268"/>
            <a:ext cx="8099746" cy="54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108030"/>
            <a:ext cx="8305800" cy="5657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BACKUP: </a:t>
            </a:r>
            <a:r>
              <a:rPr lang="it-IT" dirty="0" err="1" smtClean="0">
                <a:solidFill>
                  <a:srgbClr val="000090"/>
                </a:solidFill>
                <a:latin typeface="Cambria"/>
                <a:cs typeface="Cambria"/>
              </a:rPr>
              <a:t>Charge</a:t>
            </a:r>
            <a:r>
              <a:rPr lang="it-IT" dirty="0" smtClean="0">
                <a:solidFill>
                  <a:srgbClr val="000090"/>
                </a:solidFill>
                <a:latin typeface="Cambria"/>
                <a:cs typeface="Cambria"/>
              </a:rPr>
              <a:t> Distribution</a:t>
            </a:r>
            <a:endParaRPr lang="it-IT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5" name="Immagine 4" descr="FBK_3x3_0C_700_27_charge_multi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7" y="1250691"/>
            <a:ext cx="7198896" cy="4876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21318" y="2125736"/>
            <a:ext cx="11628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"/>
                <a:cs typeface="Cambria"/>
              </a:rPr>
              <a:t>0.75pC/p.e.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21318" y="4527162"/>
            <a:ext cx="11628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/>
                <a:cs typeface="Cambria"/>
              </a:rPr>
              <a:t>4</a:t>
            </a:r>
            <a:r>
              <a:rPr lang="it-IT" sz="1400" b="1" dirty="0" smtClean="0">
                <a:latin typeface="Cambria"/>
                <a:cs typeface="Cambria"/>
              </a:rPr>
              <a:t>pC/p.e.</a:t>
            </a:r>
          </a:p>
        </p:txBody>
      </p:sp>
    </p:spTree>
    <p:extLst>
      <p:ext uri="{BB962C8B-B14F-4D97-AF65-F5344CB8AC3E}">
        <p14:creationId xmlns:p14="http://schemas.microsoft.com/office/powerpoint/2010/main" val="4250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NR_VS_Gain_0C_OUT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" y="1690593"/>
            <a:ext cx="4742841" cy="3557131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597433"/>
          </a:xfrm>
        </p:spPr>
        <p:txBody>
          <a:bodyPr>
            <a:noAutofit/>
          </a:bodyPr>
          <a:lstStyle/>
          <a:p>
            <a:pPr algn="ctr"/>
            <a:r>
              <a:rPr lang="it-IT" sz="4500" dirty="0" smtClean="0">
                <a:solidFill>
                  <a:srgbClr val="000090"/>
                </a:solidFill>
                <a:latin typeface="Cambria"/>
                <a:cs typeface="Cambria"/>
              </a:rPr>
              <a:t>BACKUP: SNR @ T=0°C</a:t>
            </a:r>
            <a:endParaRPr lang="it-IT" sz="45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6" name="Immagine 5" descr="SNR_VS_Gain_0C_OUTx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64" y="1690594"/>
            <a:ext cx="4824437" cy="361832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2026" y="260091"/>
            <a:ext cx="18466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it-IT" dirty="0" err="1" smtClean="0"/>
          </a:p>
        </p:txBody>
      </p:sp>
    </p:spTree>
    <p:extLst>
      <p:ext uri="{BB962C8B-B14F-4D97-AF65-F5344CB8AC3E}">
        <p14:creationId xmlns:p14="http://schemas.microsoft.com/office/powerpoint/2010/main" val="9667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597433"/>
          </a:xfrm>
        </p:spPr>
        <p:txBody>
          <a:bodyPr>
            <a:noAutofit/>
          </a:bodyPr>
          <a:lstStyle/>
          <a:p>
            <a:pPr algn="ctr"/>
            <a:r>
              <a:rPr lang="it-IT" sz="4500" dirty="0" smtClean="0">
                <a:solidFill>
                  <a:srgbClr val="000090"/>
                </a:solidFill>
                <a:latin typeface="Cambria"/>
                <a:cs typeface="Cambria"/>
              </a:rPr>
              <a:t>SNR @ T=25°C</a:t>
            </a:r>
            <a:endParaRPr lang="it-IT" sz="45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6" name="Immagine 5" descr="SNR_VS_Gain_25C_OUTx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85" y="1712962"/>
            <a:ext cx="4713016" cy="3534762"/>
          </a:xfrm>
          <a:prstGeom prst="rect">
            <a:avLst/>
          </a:prstGeom>
        </p:spPr>
      </p:pic>
      <p:pic>
        <p:nvPicPr>
          <p:cNvPr id="7" name="Immagine 6" descr="SNR_VS_Gain_25C_OUTx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" y="1712962"/>
            <a:ext cx="4713016" cy="35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3085"/>
            <a:ext cx="8229600" cy="1143000"/>
          </a:xfrm>
          <a:solidFill>
            <a:srgbClr val="66A6DE">
              <a:alpha val="40000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latin typeface="Cambria"/>
                <a:cs typeface="Cambria"/>
              </a:rPr>
              <a:t>Amplitude</a:t>
            </a:r>
            <a:r>
              <a:rPr lang="it-IT" sz="3200" dirty="0" smtClean="0">
                <a:solidFill>
                  <a:srgbClr val="FF0000"/>
                </a:solidFill>
                <a:latin typeface="Cambria"/>
                <a:cs typeface="Cambria"/>
              </a:rPr>
              <a:t> Distribution</a:t>
            </a:r>
            <a:endParaRPr lang="it-IT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149799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err="1" smtClean="0">
                <a:solidFill>
                  <a:srgbClr val="000090"/>
                </a:solidFill>
                <a:latin typeface="Cambria"/>
                <a:cs typeface="Cambria"/>
              </a:rPr>
              <a:t>Waveform</a:t>
            </a:r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 Plot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4567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0090"/>
                </a:solidFill>
                <a:latin typeface="Cambria"/>
                <a:cs typeface="Cambria"/>
              </a:rPr>
              <a:t>Timing</a:t>
            </a:r>
            <a:endParaRPr lang="it-IT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" y="3211538"/>
            <a:ext cx="1042255" cy="7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BK_1x1_0C_750_28_corrected_amplitudes_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5" y="3840161"/>
            <a:ext cx="4371659" cy="2964688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009054" y="4742621"/>
            <a:ext cx="342900" cy="508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965574" y="6043271"/>
            <a:ext cx="387350" cy="76157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urva 10"/>
          <p:cNvSpPr/>
          <p:nvPr/>
        </p:nvSpPr>
        <p:spPr>
          <a:xfrm rot="5400000">
            <a:off x="5674062" y="805357"/>
            <a:ext cx="367213" cy="214698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urva 12"/>
          <p:cNvSpPr/>
          <p:nvPr/>
        </p:nvSpPr>
        <p:spPr>
          <a:xfrm flipH="1" flipV="1">
            <a:off x="4784175" y="5684247"/>
            <a:ext cx="2146985" cy="35902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" name="Immagine 1" descr="FBK_1x1_0C_750_28_amplitudes_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7" y="875472"/>
            <a:ext cx="4371659" cy="2964689"/>
          </a:xfrm>
          <a:prstGeom prst="rect">
            <a:avLst/>
          </a:prstGeom>
        </p:spPr>
      </p:pic>
      <p:pic>
        <p:nvPicPr>
          <p:cNvPr id="3" name="Immagine 2" descr="FBK_1x1_0C_750_28_min_times_f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30" y="2285935"/>
            <a:ext cx="4371656" cy="29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1478" y="37121"/>
            <a:ext cx="4773777" cy="47503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FBK 1x1 VS FBK 3x3 @ 0°C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4" name="Immagine 3" descr="1x1_0C_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31" y="890331"/>
            <a:ext cx="6395454" cy="253771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702736" y="3281374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1x1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7" name="Immagine 6" descr="3x3_0C_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31" y="3712870"/>
            <a:ext cx="6395454" cy="2580622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702736" y="6142923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3x3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3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019675" y="29856"/>
            <a:ext cx="4957384" cy="47503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FBK 1x1 VS FBK 3x3 @ 25°C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702736" y="3281374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1x1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9" name="Immagine 8" descr="1x1_25C_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31" y="749675"/>
            <a:ext cx="6395454" cy="2603642"/>
          </a:xfrm>
          <a:prstGeom prst="rect">
            <a:avLst/>
          </a:prstGeom>
        </p:spPr>
      </p:pic>
      <p:pic>
        <p:nvPicPr>
          <p:cNvPr id="10" name="Immagine 9" descr="3x3_25C_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31" y="3735510"/>
            <a:ext cx="6395454" cy="255612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3702736" y="6142923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3x3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809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794542" y="3388467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1x1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794542" y="6433604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3x3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9" name="Immagine 8" descr="1x1_25C_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19" y="755364"/>
            <a:ext cx="6619773" cy="2656410"/>
          </a:xfrm>
          <a:prstGeom prst="rect">
            <a:avLst/>
          </a:prstGeom>
        </p:spPr>
      </p:pic>
      <p:pic>
        <p:nvPicPr>
          <p:cNvPr id="10" name="Immagine 9" descr="3x3_25C_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1" y="3796702"/>
            <a:ext cx="6652807" cy="26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2538"/>
            <a:ext cx="8229600" cy="59743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0090"/>
                </a:solidFill>
                <a:latin typeface="Cambria"/>
                <a:cs typeface="Cambria"/>
              </a:rPr>
              <a:t>Gain @ T=0°C</a:t>
            </a:r>
            <a:endParaRPr lang="it-IT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4" name="Immagine 3" descr="CENTER_VS_PE_AdvanSiD_FBK_1x1_750_X1_T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872073"/>
            <a:ext cx="3127511" cy="2555017"/>
          </a:xfrm>
          <a:prstGeom prst="rect">
            <a:avLst/>
          </a:prstGeom>
        </p:spPr>
      </p:pic>
      <p:pic>
        <p:nvPicPr>
          <p:cNvPr id="5" name="Immagine 4" descr="CENTER_VS_PE_AdvanSiD_FBK_1x1_750_X5_T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6" y="872071"/>
            <a:ext cx="3122045" cy="2550552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763940" y="3281374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1x1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7" name="Immagine 6" descr="CENTER_VS_PE_AdvanSiD_FBK_3x3_700_X1_T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3819106"/>
            <a:ext cx="3127511" cy="2555018"/>
          </a:xfrm>
          <a:prstGeom prst="rect">
            <a:avLst/>
          </a:prstGeom>
        </p:spPr>
      </p:pic>
      <p:pic>
        <p:nvPicPr>
          <p:cNvPr id="8" name="Immagine 7" descr="CENTER_VS_PE_AdvanSiD_FBK_3x3_700_X5_T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88" y="3819106"/>
            <a:ext cx="3127512" cy="2555018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763940" y="6311212"/>
            <a:ext cx="1667761" cy="30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 smtClean="0">
                <a:latin typeface="Cambria"/>
                <a:cs typeface="Cambria"/>
              </a:rPr>
              <a:t>FBK 3x3</a:t>
            </a:r>
            <a:r>
              <a:rPr lang="it-IT" sz="1400" b="1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it-IT" sz="14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78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245</Words>
  <Application>Microsoft Macintosh PowerPoint</Application>
  <PresentationFormat>Presentazione su schermo (4:3)</PresentationFormat>
  <Paragraphs>48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Presentation on brainstorming</vt:lpstr>
      <vt:lpstr>FBK SiPM Performances</vt:lpstr>
      <vt:lpstr>Amplitude Distribution</vt:lpstr>
      <vt:lpstr>Presentazione di PowerPoint</vt:lpstr>
      <vt:lpstr>Amplitude Distribution</vt:lpstr>
      <vt:lpstr>Presentazione di PowerPoint</vt:lpstr>
      <vt:lpstr>FBK 1x1 VS FBK 3x3 @ 0°C</vt:lpstr>
      <vt:lpstr>FBK 1x1 VS FBK 3x3 @ 25°C</vt:lpstr>
      <vt:lpstr>Presentazione di PowerPoint</vt:lpstr>
      <vt:lpstr>Gain @ T=0°C</vt:lpstr>
      <vt:lpstr>Gain @ T=25°C</vt:lpstr>
      <vt:lpstr>Amplitude Distribution</vt:lpstr>
      <vt:lpstr>Min Time Distribution FBK 3x3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Rise Time VS Gain OUT x1</vt:lpstr>
      <vt:lpstr>Rise Time VS Gain OUT x5</vt:lpstr>
      <vt:lpstr>SUMMING UP…</vt:lpstr>
      <vt:lpstr>Presentazione di PowerPoint</vt:lpstr>
      <vt:lpstr>Presentazione di PowerPoint</vt:lpstr>
      <vt:lpstr>BACKUP: RiseTime</vt:lpstr>
      <vt:lpstr>Presentazione di PowerPoint</vt:lpstr>
      <vt:lpstr>Presentazione di PowerPoint</vt:lpstr>
      <vt:lpstr>BACKUP: High Rise Time</vt:lpstr>
      <vt:lpstr>“Polo Zero” @ T=25°C</vt:lpstr>
      <vt:lpstr>Presentazione di PowerPoint</vt:lpstr>
      <vt:lpstr>BACKUP: Charge Distribution</vt:lpstr>
      <vt:lpstr>BACKUP: SNR @ T=0°C</vt:lpstr>
      <vt:lpstr>SNR @ T=25°C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AdvanSiD Amplifier:</dc:title>
  <dc:creator>Massimo Capasso</dc:creator>
  <cp:lastModifiedBy>Massimo Capasso</cp:lastModifiedBy>
  <cp:revision>257</cp:revision>
  <cp:lastPrinted>2013-11-23T12:30:52Z</cp:lastPrinted>
  <dcterms:created xsi:type="dcterms:W3CDTF">2013-11-22T08:27:22Z</dcterms:created>
  <dcterms:modified xsi:type="dcterms:W3CDTF">2013-11-28T06:58:38Z</dcterms:modified>
</cp:coreProperties>
</file>