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457" r:id="rId3"/>
    <p:sldId id="486" r:id="rId4"/>
    <p:sldId id="488" r:id="rId5"/>
    <p:sldId id="482" r:id="rId6"/>
    <p:sldId id="489" r:id="rId7"/>
    <p:sldId id="490" r:id="rId8"/>
    <p:sldId id="483" r:id="rId9"/>
    <p:sldId id="491" r:id="rId10"/>
    <p:sldId id="493" r:id="rId11"/>
    <p:sldId id="485" r:id="rId12"/>
    <p:sldId id="484" r:id="rId13"/>
    <p:sldId id="494" r:id="rId14"/>
    <p:sldId id="495" r:id="rId15"/>
    <p:sldId id="510" r:id="rId16"/>
    <p:sldId id="458" r:id="rId17"/>
    <p:sldId id="509" r:id="rId18"/>
    <p:sldId id="507" r:id="rId19"/>
    <p:sldId id="512" r:id="rId20"/>
    <p:sldId id="511" r:id="rId21"/>
    <p:sldId id="513" r:id="rId22"/>
    <p:sldId id="514" r:id="rId23"/>
    <p:sldId id="515" r:id="rId24"/>
    <p:sldId id="501" r:id="rId25"/>
    <p:sldId id="505" r:id="rId26"/>
    <p:sldId id="569" r:id="rId27"/>
    <p:sldId id="573" r:id="rId28"/>
    <p:sldId id="575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70" r:id="rId39"/>
    <p:sldId id="586" r:id="rId40"/>
    <p:sldId id="585" r:id="rId41"/>
    <p:sldId id="587" r:id="rId42"/>
    <p:sldId id="588" r:id="rId43"/>
    <p:sldId id="589" r:id="rId44"/>
    <p:sldId id="590" r:id="rId45"/>
    <p:sldId id="591" r:id="rId46"/>
    <p:sldId id="592" r:id="rId47"/>
    <p:sldId id="598" r:id="rId48"/>
    <p:sldId id="599" r:id="rId49"/>
    <p:sldId id="600" r:id="rId50"/>
    <p:sldId id="601" r:id="rId51"/>
    <p:sldId id="603" r:id="rId52"/>
    <p:sldId id="604" r:id="rId53"/>
    <p:sldId id="605" r:id="rId54"/>
    <p:sldId id="606" r:id="rId55"/>
    <p:sldId id="610" r:id="rId56"/>
    <p:sldId id="611" r:id="rId57"/>
    <p:sldId id="471" r:id="rId58"/>
    <p:sldId id="470" r:id="rId59"/>
  </p:sldIdLst>
  <p:sldSz cx="9144000" cy="6858000" type="screen4x3"/>
  <p:notesSz cx="6858000" cy="9144000"/>
  <p:embeddedFontLst>
    <p:embeddedFont>
      <p:font typeface="Cambria Math" pitchFamily="18" charset="0"/>
      <p:regular r:id="rId62"/>
    </p:embeddedFont>
    <p:embeddedFont>
      <p:font typeface="Verdana" pitchFamily="34" charset="0"/>
      <p:regular r:id="rId63"/>
      <p:bold r:id="rId64"/>
      <p:italic r:id="rId65"/>
      <p:boldItalic r:id="rId6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82"/>
    <a:srgbClr val="009900"/>
    <a:srgbClr val="0033CC"/>
    <a:srgbClr val="FF3300"/>
    <a:srgbClr val="0000CC"/>
    <a:srgbClr val="008000"/>
    <a:srgbClr val="A01E28"/>
    <a:srgbClr val="50AAE6"/>
    <a:srgbClr val="5A6EB4"/>
    <a:srgbClr val="A000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01" autoAdjust="0"/>
    <p:restoredTop sz="91297" autoAdjust="0"/>
  </p:normalViewPr>
  <p:slideViewPr>
    <p:cSldViewPr>
      <p:cViewPr>
        <p:scale>
          <a:sx n="66" d="100"/>
          <a:sy n="66" d="100"/>
        </p:scale>
        <p:origin x="-234" y="-138"/>
      </p:cViewPr>
      <p:guideLst>
        <p:guide orient="horz" pos="2160"/>
        <p:guide pos="269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kowsky\Desktop\BakeOut2013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kowsky\Desktop\BakeOut2013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Baking </a:t>
            </a:r>
            <a:r>
              <a:rPr lang="en-US" sz="1400" dirty="0" smtClean="0"/>
              <a:t>cycle (4</a:t>
            </a:r>
            <a:r>
              <a:rPr lang="en-US" sz="1400" dirty="0"/>
              <a:t>. - 30.1.2013)</a:t>
            </a:r>
          </a:p>
        </c:rich>
      </c:tx>
      <c:layout>
        <c:manualLayout>
          <c:xMode val="edge"/>
          <c:yMode val="edge"/>
          <c:x val="0.15986797828340685"/>
          <c:y val="3.794300633262971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title>
    <c:plotArea>
      <c:layout/>
      <c:scatterChart>
        <c:scatterStyle val="lineMarker"/>
        <c:ser>
          <c:idx val="0"/>
          <c:order val="0"/>
          <c:tx>
            <c:strRef>
              <c:f>temp0__BakeOut2013__TempMon!$B$1</c:f>
              <c:strCache>
                <c:ptCount val="1"/>
                <c:pt idx="0">
                  <c:v>temperature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temp0__BakeOut2013__TempMon!$B$2:$B$1013</c:f>
              <c:numCache>
                <c:formatCode>General</c:formatCode>
                <c:ptCount val="1012"/>
                <c:pt idx="0">
                  <c:v>22.2407913208007</c:v>
                </c:pt>
                <c:pt idx="1">
                  <c:v>22.208747863769492</c:v>
                </c:pt>
                <c:pt idx="2">
                  <c:v>22.160682678222596</c:v>
                </c:pt>
                <c:pt idx="3">
                  <c:v>22.128639221191392</c:v>
                </c:pt>
                <c:pt idx="4">
                  <c:v>22.096595764160099</c:v>
                </c:pt>
                <c:pt idx="5">
                  <c:v>22.080574035644499</c:v>
                </c:pt>
                <c:pt idx="6">
                  <c:v>22.064552307128896</c:v>
                </c:pt>
                <c:pt idx="7">
                  <c:v>22.048530578613192</c:v>
                </c:pt>
                <c:pt idx="8">
                  <c:v>22.048530578613192</c:v>
                </c:pt>
                <c:pt idx="9">
                  <c:v>22.048530578613192</c:v>
                </c:pt>
                <c:pt idx="10">
                  <c:v>22.032508850097599</c:v>
                </c:pt>
                <c:pt idx="11">
                  <c:v>22.032508850097599</c:v>
                </c:pt>
                <c:pt idx="12">
                  <c:v>22.032508850097599</c:v>
                </c:pt>
                <c:pt idx="13">
                  <c:v>22.032508850097599</c:v>
                </c:pt>
                <c:pt idx="14">
                  <c:v>22.032508850097599</c:v>
                </c:pt>
                <c:pt idx="15">
                  <c:v>22.032508850097599</c:v>
                </c:pt>
                <c:pt idx="16">
                  <c:v>22.032508850097599</c:v>
                </c:pt>
                <c:pt idx="17">
                  <c:v>22.016487121581999</c:v>
                </c:pt>
                <c:pt idx="18">
                  <c:v>22.032508850097599</c:v>
                </c:pt>
                <c:pt idx="19">
                  <c:v>22.032508850097599</c:v>
                </c:pt>
                <c:pt idx="20">
                  <c:v>22.032508850097599</c:v>
                </c:pt>
                <c:pt idx="21">
                  <c:v>22.016487121581999</c:v>
                </c:pt>
                <c:pt idx="22">
                  <c:v>22.032508850097599</c:v>
                </c:pt>
                <c:pt idx="23">
                  <c:v>22.016487121581999</c:v>
                </c:pt>
                <c:pt idx="24">
                  <c:v>22.032508850097599</c:v>
                </c:pt>
                <c:pt idx="25">
                  <c:v>22.016487121581999</c:v>
                </c:pt>
                <c:pt idx="26">
                  <c:v>22.032508850097599</c:v>
                </c:pt>
                <c:pt idx="27">
                  <c:v>22.144660949706999</c:v>
                </c:pt>
                <c:pt idx="28">
                  <c:v>22.4971389770507</c:v>
                </c:pt>
                <c:pt idx="29">
                  <c:v>23.041893005370998</c:v>
                </c:pt>
                <c:pt idx="30">
                  <c:v>23.730827331542898</c:v>
                </c:pt>
                <c:pt idx="31">
                  <c:v>24.499885559081999</c:v>
                </c:pt>
                <c:pt idx="32">
                  <c:v>25.333032608032202</c:v>
                </c:pt>
                <c:pt idx="33">
                  <c:v>26.198221206664996</c:v>
                </c:pt>
                <c:pt idx="34">
                  <c:v>27.047372817993097</c:v>
                </c:pt>
                <c:pt idx="35">
                  <c:v>27.640192031860291</c:v>
                </c:pt>
                <c:pt idx="36">
                  <c:v>28.040735244750891</c:v>
                </c:pt>
                <c:pt idx="37">
                  <c:v>28.329141616821197</c:v>
                </c:pt>
                <c:pt idx="38">
                  <c:v>28.5374240875244</c:v>
                </c:pt>
                <c:pt idx="39">
                  <c:v>28.681619644164993</c:v>
                </c:pt>
                <c:pt idx="40">
                  <c:v>28.777750015258704</c:v>
                </c:pt>
                <c:pt idx="41">
                  <c:v>28.857858657836907</c:v>
                </c:pt>
                <c:pt idx="42">
                  <c:v>28.8899021148681</c:v>
                </c:pt>
                <c:pt idx="43">
                  <c:v>28.9219455718994</c:v>
                </c:pt>
                <c:pt idx="44">
                  <c:v>28.9539890289306</c:v>
                </c:pt>
                <c:pt idx="45">
                  <c:v>28.9700107574462</c:v>
                </c:pt>
                <c:pt idx="46">
                  <c:v>28.986032485961889</c:v>
                </c:pt>
                <c:pt idx="47">
                  <c:v>29.0020542144775</c:v>
                </c:pt>
                <c:pt idx="48">
                  <c:v>29.0020542144775</c:v>
                </c:pt>
                <c:pt idx="49">
                  <c:v>29.0020542144775</c:v>
                </c:pt>
                <c:pt idx="50">
                  <c:v>29.0180759429931</c:v>
                </c:pt>
                <c:pt idx="51">
                  <c:v>29.0180759429931</c:v>
                </c:pt>
                <c:pt idx="52">
                  <c:v>29.0340976715087</c:v>
                </c:pt>
                <c:pt idx="53">
                  <c:v>29.0340976715087</c:v>
                </c:pt>
                <c:pt idx="54">
                  <c:v>29.0340976715087</c:v>
                </c:pt>
                <c:pt idx="55">
                  <c:v>29.0340976715087</c:v>
                </c:pt>
                <c:pt idx="56">
                  <c:v>29.0340976715087</c:v>
                </c:pt>
                <c:pt idx="57">
                  <c:v>29.0340976715087</c:v>
                </c:pt>
                <c:pt idx="58">
                  <c:v>29.0501194000244</c:v>
                </c:pt>
                <c:pt idx="59">
                  <c:v>29.0501194000244</c:v>
                </c:pt>
                <c:pt idx="60">
                  <c:v>29.0501194000244</c:v>
                </c:pt>
                <c:pt idx="61">
                  <c:v>29.0501194000244</c:v>
                </c:pt>
                <c:pt idx="62">
                  <c:v>29.0501194000244</c:v>
                </c:pt>
                <c:pt idx="63">
                  <c:v>29.0340976715087</c:v>
                </c:pt>
                <c:pt idx="64">
                  <c:v>29.0501194000244</c:v>
                </c:pt>
                <c:pt idx="65">
                  <c:v>29.0501194000244</c:v>
                </c:pt>
                <c:pt idx="66">
                  <c:v>29.0340976715087</c:v>
                </c:pt>
                <c:pt idx="67">
                  <c:v>29.0501194000244</c:v>
                </c:pt>
                <c:pt idx="68">
                  <c:v>29.0340976715087</c:v>
                </c:pt>
                <c:pt idx="69">
                  <c:v>29.0340976715087</c:v>
                </c:pt>
                <c:pt idx="70">
                  <c:v>29.0501194000244</c:v>
                </c:pt>
                <c:pt idx="71">
                  <c:v>29.0501194000244</c:v>
                </c:pt>
                <c:pt idx="72">
                  <c:v>29.0340976715087</c:v>
                </c:pt>
                <c:pt idx="73">
                  <c:v>29.0340976715087</c:v>
                </c:pt>
                <c:pt idx="74">
                  <c:v>29.0501194000244</c:v>
                </c:pt>
                <c:pt idx="75">
                  <c:v>29.0501194000244</c:v>
                </c:pt>
                <c:pt idx="76">
                  <c:v>29.0501194000244</c:v>
                </c:pt>
                <c:pt idx="77">
                  <c:v>29.0501194000244</c:v>
                </c:pt>
                <c:pt idx="78">
                  <c:v>29.0501194000244</c:v>
                </c:pt>
                <c:pt idx="79">
                  <c:v>29.0501194000244</c:v>
                </c:pt>
                <c:pt idx="80">
                  <c:v>29.0501194000244</c:v>
                </c:pt>
                <c:pt idx="81">
                  <c:v>29.0501194000244</c:v>
                </c:pt>
                <c:pt idx="82">
                  <c:v>29.0501194000244</c:v>
                </c:pt>
                <c:pt idx="83">
                  <c:v>29.0501194000244</c:v>
                </c:pt>
                <c:pt idx="84">
                  <c:v>29.0501194000244</c:v>
                </c:pt>
                <c:pt idx="85">
                  <c:v>29.0501194000244</c:v>
                </c:pt>
                <c:pt idx="86">
                  <c:v>29.0501194000244</c:v>
                </c:pt>
                <c:pt idx="87">
                  <c:v>29.0340976715087</c:v>
                </c:pt>
                <c:pt idx="88">
                  <c:v>29.0501194000244</c:v>
                </c:pt>
                <c:pt idx="89">
                  <c:v>29.0501194000244</c:v>
                </c:pt>
                <c:pt idx="90">
                  <c:v>29.0501194000244</c:v>
                </c:pt>
                <c:pt idx="91">
                  <c:v>29.0501194000244</c:v>
                </c:pt>
                <c:pt idx="92">
                  <c:v>29.0340976715087</c:v>
                </c:pt>
                <c:pt idx="93">
                  <c:v>29.0501194000244</c:v>
                </c:pt>
                <c:pt idx="94">
                  <c:v>29.0501194000244</c:v>
                </c:pt>
                <c:pt idx="95">
                  <c:v>29.0501194000244</c:v>
                </c:pt>
                <c:pt idx="96">
                  <c:v>29.0501194000244</c:v>
                </c:pt>
                <c:pt idx="97">
                  <c:v>29.0501194000244</c:v>
                </c:pt>
                <c:pt idx="98">
                  <c:v>29.0501194000244</c:v>
                </c:pt>
                <c:pt idx="99">
                  <c:v>29.0501194000244</c:v>
                </c:pt>
                <c:pt idx="100">
                  <c:v>29.0340976715087</c:v>
                </c:pt>
                <c:pt idx="101">
                  <c:v>29.0501194000244</c:v>
                </c:pt>
                <c:pt idx="102">
                  <c:v>29.0501194000244</c:v>
                </c:pt>
                <c:pt idx="103">
                  <c:v>29.0501194000244</c:v>
                </c:pt>
                <c:pt idx="104">
                  <c:v>29.0340976715087</c:v>
                </c:pt>
                <c:pt idx="105">
                  <c:v>29.0501194000244</c:v>
                </c:pt>
                <c:pt idx="106">
                  <c:v>29.0340976715087</c:v>
                </c:pt>
                <c:pt idx="107">
                  <c:v>29.0501194000244</c:v>
                </c:pt>
                <c:pt idx="108">
                  <c:v>29.0501194000244</c:v>
                </c:pt>
                <c:pt idx="109">
                  <c:v>29.0501194000244</c:v>
                </c:pt>
                <c:pt idx="110">
                  <c:v>29.0501194000244</c:v>
                </c:pt>
                <c:pt idx="111">
                  <c:v>29.0501194000244</c:v>
                </c:pt>
                <c:pt idx="112">
                  <c:v>29.0501194000244</c:v>
                </c:pt>
                <c:pt idx="113">
                  <c:v>29.0501194000244</c:v>
                </c:pt>
                <c:pt idx="114">
                  <c:v>29.0501194000244</c:v>
                </c:pt>
                <c:pt idx="115">
                  <c:v>29.0501194000244</c:v>
                </c:pt>
                <c:pt idx="116">
                  <c:v>29.0501194000244</c:v>
                </c:pt>
                <c:pt idx="117">
                  <c:v>29.0501194000244</c:v>
                </c:pt>
                <c:pt idx="118">
                  <c:v>29.0501194000244</c:v>
                </c:pt>
                <c:pt idx="119">
                  <c:v>29.0340976715087</c:v>
                </c:pt>
                <c:pt idx="120">
                  <c:v>29.0340976715087</c:v>
                </c:pt>
                <c:pt idx="121">
                  <c:v>29.0501194000244</c:v>
                </c:pt>
                <c:pt idx="122">
                  <c:v>29.0340976715087</c:v>
                </c:pt>
                <c:pt idx="123">
                  <c:v>29.0501194000244</c:v>
                </c:pt>
                <c:pt idx="124">
                  <c:v>29.0501194000244</c:v>
                </c:pt>
                <c:pt idx="125">
                  <c:v>29.0501194000244</c:v>
                </c:pt>
                <c:pt idx="126">
                  <c:v>29.0501194000244</c:v>
                </c:pt>
                <c:pt idx="127">
                  <c:v>29.0501194000244</c:v>
                </c:pt>
                <c:pt idx="128">
                  <c:v>29.0501194000244</c:v>
                </c:pt>
                <c:pt idx="129">
                  <c:v>29.0501194000244</c:v>
                </c:pt>
                <c:pt idx="130">
                  <c:v>29.0501194000244</c:v>
                </c:pt>
                <c:pt idx="131">
                  <c:v>29.0501194000244</c:v>
                </c:pt>
                <c:pt idx="132">
                  <c:v>29.0501194000244</c:v>
                </c:pt>
                <c:pt idx="133">
                  <c:v>29.0501194000244</c:v>
                </c:pt>
                <c:pt idx="134">
                  <c:v>29.0501194000244</c:v>
                </c:pt>
                <c:pt idx="135">
                  <c:v>29.0501194000244</c:v>
                </c:pt>
                <c:pt idx="136">
                  <c:v>29.0501194000244</c:v>
                </c:pt>
                <c:pt idx="137">
                  <c:v>29.0501194000244</c:v>
                </c:pt>
                <c:pt idx="138">
                  <c:v>29.0501194000244</c:v>
                </c:pt>
                <c:pt idx="139">
                  <c:v>29.0501194000244</c:v>
                </c:pt>
                <c:pt idx="140">
                  <c:v>29.0501194000244</c:v>
                </c:pt>
                <c:pt idx="141">
                  <c:v>29.0501194000244</c:v>
                </c:pt>
                <c:pt idx="142">
                  <c:v>29.0501194000244</c:v>
                </c:pt>
                <c:pt idx="143">
                  <c:v>29.0501194000244</c:v>
                </c:pt>
                <c:pt idx="144">
                  <c:v>29.0501194000244</c:v>
                </c:pt>
                <c:pt idx="145">
                  <c:v>29.0501194000244</c:v>
                </c:pt>
                <c:pt idx="146">
                  <c:v>29.0501194000244</c:v>
                </c:pt>
                <c:pt idx="147">
                  <c:v>29.0501194000244</c:v>
                </c:pt>
                <c:pt idx="148">
                  <c:v>29.0501194000244</c:v>
                </c:pt>
                <c:pt idx="149">
                  <c:v>29.0501194000244</c:v>
                </c:pt>
                <c:pt idx="150">
                  <c:v>29.0501194000244</c:v>
                </c:pt>
                <c:pt idx="151">
                  <c:v>29.0501194000244</c:v>
                </c:pt>
                <c:pt idx="152">
                  <c:v>29.0501194000244</c:v>
                </c:pt>
                <c:pt idx="153">
                  <c:v>29.0501194000244</c:v>
                </c:pt>
                <c:pt idx="154">
                  <c:v>29.0501194000244</c:v>
                </c:pt>
                <c:pt idx="155">
                  <c:v>29.0501194000244</c:v>
                </c:pt>
                <c:pt idx="156">
                  <c:v>29.0501194000244</c:v>
                </c:pt>
                <c:pt idx="157">
                  <c:v>29.0501194000244</c:v>
                </c:pt>
                <c:pt idx="158">
                  <c:v>29.0501194000244</c:v>
                </c:pt>
                <c:pt idx="159">
                  <c:v>29.0501194000244</c:v>
                </c:pt>
                <c:pt idx="160">
                  <c:v>29.0501194000244</c:v>
                </c:pt>
                <c:pt idx="161">
                  <c:v>29.0340976715087</c:v>
                </c:pt>
                <c:pt idx="162">
                  <c:v>29.0501194000244</c:v>
                </c:pt>
                <c:pt idx="163">
                  <c:v>29.0501194000244</c:v>
                </c:pt>
                <c:pt idx="164">
                  <c:v>29.0501194000244</c:v>
                </c:pt>
                <c:pt idx="165">
                  <c:v>29.0501194000244</c:v>
                </c:pt>
                <c:pt idx="166">
                  <c:v>29.0340976715087</c:v>
                </c:pt>
                <c:pt idx="167">
                  <c:v>29.0501194000244</c:v>
                </c:pt>
                <c:pt idx="168">
                  <c:v>29.0501194000244</c:v>
                </c:pt>
                <c:pt idx="169">
                  <c:v>29.0501194000244</c:v>
                </c:pt>
                <c:pt idx="170">
                  <c:v>29.0501194000244</c:v>
                </c:pt>
                <c:pt idx="171">
                  <c:v>29.0501194000244</c:v>
                </c:pt>
                <c:pt idx="172">
                  <c:v>29.0501194000244</c:v>
                </c:pt>
                <c:pt idx="173">
                  <c:v>29.0501194000244</c:v>
                </c:pt>
                <c:pt idx="174">
                  <c:v>29.0501194000244</c:v>
                </c:pt>
                <c:pt idx="175">
                  <c:v>29.0501194000244</c:v>
                </c:pt>
                <c:pt idx="176">
                  <c:v>29.0501194000244</c:v>
                </c:pt>
                <c:pt idx="177">
                  <c:v>29.0340976715087</c:v>
                </c:pt>
                <c:pt idx="178">
                  <c:v>29.0501194000244</c:v>
                </c:pt>
                <c:pt idx="179">
                  <c:v>29.0501194000244</c:v>
                </c:pt>
                <c:pt idx="180">
                  <c:v>29.0501194000244</c:v>
                </c:pt>
                <c:pt idx="181">
                  <c:v>29.0501194000244</c:v>
                </c:pt>
                <c:pt idx="182">
                  <c:v>29.0501194000244</c:v>
                </c:pt>
                <c:pt idx="183">
                  <c:v>29.0501194000244</c:v>
                </c:pt>
                <c:pt idx="184">
                  <c:v>29.0501194000244</c:v>
                </c:pt>
                <c:pt idx="185">
                  <c:v>29.0501194000244</c:v>
                </c:pt>
                <c:pt idx="186">
                  <c:v>29.0501194000244</c:v>
                </c:pt>
                <c:pt idx="187">
                  <c:v>29.0340976715087</c:v>
                </c:pt>
                <c:pt idx="188">
                  <c:v>29.0501194000244</c:v>
                </c:pt>
                <c:pt idx="189">
                  <c:v>29.0501194000244</c:v>
                </c:pt>
                <c:pt idx="190">
                  <c:v>29.0501194000244</c:v>
                </c:pt>
                <c:pt idx="191">
                  <c:v>29.0501194000244</c:v>
                </c:pt>
                <c:pt idx="192">
                  <c:v>29.0501194000244</c:v>
                </c:pt>
                <c:pt idx="193">
                  <c:v>29.0501194000244</c:v>
                </c:pt>
                <c:pt idx="194">
                  <c:v>29.0501194000244</c:v>
                </c:pt>
                <c:pt idx="195">
                  <c:v>29.0340976715087</c:v>
                </c:pt>
                <c:pt idx="196">
                  <c:v>29.0340976715087</c:v>
                </c:pt>
                <c:pt idx="197">
                  <c:v>29.0340976715087</c:v>
                </c:pt>
                <c:pt idx="198">
                  <c:v>29.0501194000244</c:v>
                </c:pt>
                <c:pt idx="199">
                  <c:v>29.0501194000244</c:v>
                </c:pt>
                <c:pt idx="200">
                  <c:v>29.0501194000244</c:v>
                </c:pt>
                <c:pt idx="201">
                  <c:v>29.0501194000244</c:v>
                </c:pt>
                <c:pt idx="202">
                  <c:v>29.0501194000244</c:v>
                </c:pt>
                <c:pt idx="203">
                  <c:v>29.0501194000244</c:v>
                </c:pt>
                <c:pt idx="204">
                  <c:v>29.0501194000244</c:v>
                </c:pt>
                <c:pt idx="205">
                  <c:v>29.0501194000244</c:v>
                </c:pt>
                <c:pt idx="206">
                  <c:v>29.0501194000244</c:v>
                </c:pt>
                <c:pt idx="207">
                  <c:v>29.0501194000244</c:v>
                </c:pt>
                <c:pt idx="208">
                  <c:v>29.0501194000244</c:v>
                </c:pt>
                <c:pt idx="209">
                  <c:v>29.0501194000244</c:v>
                </c:pt>
                <c:pt idx="210">
                  <c:v>29.0501194000244</c:v>
                </c:pt>
                <c:pt idx="211">
                  <c:v>29.0501194000244</c:v>
                </c:pt>
                <c:pt idx="212">
                  <c:v>29.0501194000244</c:v>
                </c:pt>
                <c:pt idx="213">
                  <c:v>29.0501194000244</c:v>
                </c:pt>
                <c:pt idx="214">
                  <c:v>29.0501194000244</c:v>
                </c:pt>
                <c:pt idx="215">
                  <c:v>29.0501194000244</c:v>
                </c:pt>
                <c:pt idx="216">
                  <c:v>29.0501194000244</c:v>
                </c:pt>
                <c:pt idx="217">
                  <c:v>29.0501194000244</c:v>
                </c:pt>
                <c:pt idx="218">
                  <c:v>29.0501194000244</c:v>
                </c:pt>
                <c:pt idx="219">
                  <c:v>29.0501194000244</c:v>
                </c:pt>
                <c:pt idx="220">
                  <c:v>29.0501194000244</c:v>
                </c:pt>
                <c:pt idx="221">
                  <c:v>29.0340976715087</c:v>
                </c:pt>
                <c:pt idx="222">
                  <c:v>29.0501194000244</c:v>
                </c:pt>
                <c:pt idx="223">
                  <c:v>29.0340976715087</c:v>
                </c:pt>
                <c:pt idx="224">
                  <c:v>29.0340976715087</c:v>
                </c:pt>
                <c:pt idx="225">
                  <c:v>29.0340976715087</c:v>
                </c:pt>
                <c:pt idx="226">
                  <c:v>29.0501194000244</c:v>
                </c:pt>
                <c:pt idx="227">
                  <c:v>29.0340976715087</c:v>
                </c:pt>
                <c:pt idx="228">
                  <c:v>29.0340976715087</c:v>
                </c:pt>
                <c:pt idx="229">
                  <c:v>29.0501194000244</c:v>
                </c:pt>
                <c:pt idx="230">
                  <c:v>29.0501194000244</c:v>
                </c:pt>
                <c:pt idx="231">
                  <c:v>29.0501194000244</c:v>
                </c:pt>
                <c:pt idx="232">
                  <c:v>29.0501194000244</c:v>
                </c:pt>
                <c:pt idx="233">
                  <c:v>29.0501194000244</c:v>
                </c:pt>
                <c:pt idx="234">
                  <c:v>29.0501194000244</c:v>
                </c:pt>
                <c:pt idx="235">
                  <c:v>29.0501194000244</c:v>
                </c:pt>
                <c:pt idx="236">
                  <c:v>29.0501194000244</c:v>
                </c:pt>
                <c:pt idx="237">
                  <c:v>29.0340976715087</c:v>
                </c:pt>
                <c:pt idx="238">
                  <c:v>29.0501194000244</c:v>
                </c:pt>
                <c:pt idx="239">
                  <c:v>29.0501194000244</c:v>
                </c:pt>
                <c:pt idx="240">
                  <c:v>29.0501194000244</c:v>
                </c:pt>
                <c:pt idx="241">
                  <c:v>29.0501194000244</c:v>
                </c:pt>
                <c:pt idx="242">
                  <c:v>29.0501194000244</c:v>
                </c:pt>
                <c:pt idx="243">
                  <c:v>29.0501194000244</c:v>
                </c:pt>
                <c:pt idx="244">
                  <c:v>29.0501194000244</c:v>
                </c:pt>
                <c:pt idx="245">
                  <c:v>29.0501194000244</c:v>
                </c:pt>
                <c:pt idx="246">
                  <c:v>29.0501194000244</c:v>
                </c:pt>
                <c:pt idx="247">
                  <c:v>29.0501194000244</c:v>
                </c:pt>
                <c:pt idx="248">
                  <c:v>29.0501194000244</c:v>
                </c:pt>
                <c:pt idx="249">
                  <c:v>29.0501194000244</c:v>
                </c:pt>
                <c:pt idx="250">
                  <c:v>29.0501194000244</c:v>
                </c:pt>
                <c:pt idx="251">
                  <c:v>29.0501194000244</c:v>
                </c:pt>
                <c:pt idx="252">
                  <c:v>29.0501194000244</c:v>
                </c:pt>
                <c:pt idx="253">
                  <c:v>29.0501194000244</c:v>
                </c:pt>
                <c:pt idx="254">
                  <c:v>29.0501194000244</c:v>
                </c:pt>
                <c:pt idx="255">
                  <c:v>29.0501194000244</c:v>
                </c:pt>
                <c:pt idx="256">
                  <c:v>29.0501194000244</c:v>
                </c:pt>
                <c:pt idx="257">
                  <c:v>29.0501194000244</c:v>
                </c:pt>
                <c:pt idx="258">
                  <c:v>29.0501194000244</c:v>
                </c:pt>
                <c:pt idx="259">
                  <c:v>29.0501194000244</c:v>
                </c:pt>
                <c:pt idx="260">
                  <c:v>29.0501194000244</c:v>
                </c:pt>
                <c:pt idx="261">
                  <c:v>29.0501194000244</c:v>
                </c:pt>
                <c:pt idx="262">
                  <c:v>29.0501194000244</c:v>
                </c:pt>
                <c:pt idx="263">
                  <c:v>29.0501194000244</c:v>
                </c:pt>
                <c:pt idx="264">
                  <c:v>29.0501194000244</c:v>
                </c:pt>
                <c:pt idx="265">
                  <c:v>29.0501194000244</c:v>
                </c:pt>
                <c:pt idx="266">
                  <c:v>29.0501194000244</c:v>
                </c:pt>
                <c:pt idx="267">
                  <c:v>29.0501194000244</c:v>
                </c:pt>
                <c:pt idx="268">
                  <c:v>29.0501194000244</c:v>
                </c:pt>
                <c:pt idx="269">
                  <c:v>29.0501194000244</c:v>
                </c:pt>
                <c:pt idx="270">
                  <c:v>29.0501194000244</c:v>
                </c:pt>
                <c:pt idx="271">
                  <c:v>29.0501194000244</c:v>
                </c:pt>
                <c:pt idx="272">
                  <c:v>29.0501194000244</c:v>
                </c:pt>
                <c:pt idx="273">
                  <c:v>29.0501194000244</c:v>
                </c:pt>
                <c:pt idx="274">
                  <c:v>29.0501194000244</c:v>
                </c:pt>
                <c:pt idx="275">
                  <c:v>29.0501194000244</c:v>
                </c:pt>
                <c:pt idx="276">
                  <c:v>29.0501194000244</c:v>
                </c:pt>
                <c:pt idx="277">
                  <c:v>29.0501194000244</c:v>
                </c:pt>
                <c:pt idx="278">
                  <c:v>29.0501194000244</c:v>
                </c:pt>
                <c:pt idx="279">
                  <c:v>29.0501194000244</c:v>
                </c:pt>
                <c:pt idx="280">
                  <c:v>29.0501194000244</c:v>
                </c:pt>
                <c:pt idx="281">
                  <c:v>29.0501194000244</c:v>
                </c:pt>
                <c:pt idx="282">
                  <c:v>29.0501194000244</c:v>
                </c:pt>
                <c:pt idx="283">
                  <c:v>29.0501194000244</c:v>
                </c:pt>
                <c:pt idx="284">
                  <c:v>29.0501194000244</c:v>
                </c:pt>
                <c:pt idx="285">
                  <c:v>29.0501194000244</c:v>
                </c:pt>
                <c:pt idx="286">
                  <c:v>29.0501194000244</c:v>
                </c:pt>
                <c:pt idx="287">
                  <c:v>29.0501194000244</c:v>
                </c:pt>
                <c:pt idx="288">
                  <c:v>29.0501194000244</c:v>
                </c:pt>
                <c:pt idx="289">
                  <c:v>29.0501194000244</c:v>
                </c:pt>
                <c:pt idx="290">
                  <c:v>29.0501194000244</c:v>
                </c:pt>
                <c:pt idx="291">
                  <c:v>29.0501194000244</c:v>
                </c:pt>
                <c:pt idx="292">
                  <c:v>29.0501194000244</c:v>
                </c:pt>
                <c:pt idx="293">
                  <c:v>29.0501194000244</c:v>
                </c:pt>
                <c:pt idx="294">
                  <c:v>29.0501194000244</c:v>
                </c:pt>
                <c:pt idx="295">
                  <c:v>29.0501194000244</c:v>
                </c:pt>
                <c:pt idx="296">
                  <c:v>29.0501194000244</c:v>
                </c:pt>
                <c:pt idx="297">
                  <c:v>29.0501194000244</c:v>
                </c:pt>
                <c:pt idx="298">
                  <c:v>29.0501194000244</c:v>
                </c:pt>
                <c:pt idx="299">
                  <c:v>29.0501194000244</c:v>
                </c:pt>
                <c:pt idx="300">
                  <c:v>29.0501194000244</c:v>
                </c:pt>
                <c:pt idx="301">
                  <c:v>29.0501194000244</c:v>
                </c:pt>
                <c:pt idx="302">
                  <c:v>29.0501194000244</c:v>
                </c:pt>
                <c:pt idx="303">
                  <c:v>29.0501194000244</c:v>
                </c:pt>
                <c:pt idx="304">
                  <c:v>29.0501194000244</c:v>
                </c:pt>
                <c:pt idx="305">
                  <c:v>29.0501194000244</c:v>
                </c:pt>
                <c:pt idx="306">
                  <c:v>29.0501194000244</c:v>
                </c:pt>
                <c:pt idx="307">
                  <c:v>29.0501194000244</c:v>
                </c:pt>
                <c:pt idx="308">
                  <c:v>29.0501194000244</c:v>
                </c:pt>
                <c:pt idx="309">
                  <c:v>29.0501194000244</c:v>
                </c:pt>
                <c:pt idx="310">
                  <c:v>29.0501194000244</c:v>
                </c:pt>
                <c:pt idx="311">
                  <c:v>29.0501194000244</c:v>
                </c:pt>
                <c:pt idx="312">
                  <c:v>29.0501194000244</c:v>
                </c:pt>
                <c:pt idx="313">
                  <c:v>29.0501194000244</c:v>
                </c:pt>
                <c:pt idx="314">
                  <c:v>29.0501194000244</c:v>
                </c:pt>
                <c:pt idx="315">
                  <c:v>29.0501194000244</c:v>
                </c:pt>
                <c:pt idx="316">
                  <c:v>29.0501194000244</c:v>
                </c:pt>
                <c:pt idx="317">
                  <c:v>29.0501194000244</c:v>
                </c:pt>
                <c:pt idx="318">
                  <c:v>29.0340976715087</c:v>
                </c:pt>
                <c:pt idx="319">
                  <c:v>29.0501194000244</c:v>
                </c:pt>
                <c:pt idx="320">
                  <c:v>29.0340976715087</c:v>
                </c:pt>
                <c:pt idx="321">
                  <c:v>29.0501194000244</c:v>
                </c:pt>
                <c:pt idx="322">
                  <c:v>29.0501194000244</c:v>
                </c:pt>
                <c:pt idx="323">
                  <c:v>29.0501194000244</c:v>
                </c:pt>
                <c:pt idx="324">
                  <c:v>29.0340976715087</c:v>
                </c:pt>
                <c:pt idx="325">
                  <c:v>29.0501194000244</c:v>
                </c:pt>
                <c:pt idx="326">
                  <c:v>29.0501194000244</c:v>
                </c:pt>
                <c:pt idx="327">
                  <c:v>29.0501194000244</c:v>
                </c:pt>
                <c:pt idx="328">
                  <c:v>29.0501194000244</c:v>
                </c:pt>
                <c:pt idx="329">
                  <c:v>29.0501194000244</c:v>
                </c:pt>
                <c:pt idx="330">
                  <c:v>29.0501194000244</c:v>
                </c:pt>
                <c:pt idx="331">
                  <c:v>29.0501194000244</c:v>
                </c:pt>
                <c:pt idx="332">
                  <c:v>29.0501194000244</c:v>
                </c:pt>
                <c:pt idx="333">
                  <c:v>29.0501194000244</c:v>
                </c:pt>
                <c:pt idx="334">
                  <c:v>29.0501194000244</c:v>
                </c:pt>
                <c:pt idx="335">
                  <c:v>29.0501194000244</c:v>
                </c:pt>
                <c:pt idx="336">
                  <c:v>29.0501194000244</c:v>
                </c:pt>
                <c:pt idx="337">
                  <c:v>29.0501194000244</c:v>
                </c:pt>
                <c:pt idx="338">
                  <c:v>29.0340976715087</c:v>
                </c:pt>
                <c:pt idx="339">
                  <c:v>29.0501194000244</c:v>
                </c:pt>
                <c:pt idx="340">
                  <c:v>29.0501194000244</c:v>
                </c:pt>
                <c:pt idx="341">
                  <c:v>29.0501194000244</c:v>
                </c:pt>
                <c:pt idx="342">
                  <c:v>29.0501194000244</c:v>
                </c:pt>
                <c:pt idx="343">
                  <c:v>29.0501194000244</c:v>
                </c:pt>
                <c:pt idx="344">
                  <c:v>29.0501194000244</c:v>
                </c:pt>
                <c:pt idx="345">
                  <c:v>29.0501194000244</c:v>
                </c:pt>
                <c:pt idx="346">
                  <c:v>29.0501194000244</c:v>
                </c:pt>
                <c:pt idx="347">
                  <c:v>29.0501194000244</c:v>
                </c:pt>
                <c:pt idx="348">
                  <c:v>29.0501194000244</c:v>
                </c:pt>
                <c:pt idx="349">
                  <c:v>29.0501194000244</c:v>
                </c:pt>
                <c:pt idx="350">
                  <c:v>29.0501194000244</c:v>
                </c:pt>
                <c:pt idx="351">
                  <c:v>29.0501194000244</c:v>
                </c:pt>
                <c:pt idx="352">
                  <c:v>29.0501194000244</c:v>
                </c:pt>
                <c:pt idx="353">
                  <c:v>29.0501194000244</c:v>
                </c:pt>
                <c:pt idx="354">
                  <c:v>29.0501194000244</c:v>
                </c:pt>
                <c:pt idx="355">
                  <c:v>29.0501194000244</c:v>
                </c:pt>
                <c:pt idx="356">
                  <c:v>29.0501194000244</c:v>
                </c:pt>
                <c:pt idx="357">
                  <c:v>29.0501194000244</c:v>
                </c:pt>
                <c:pt idx="358">
                  <c:v>29.0501194000244</c:v>
                </c:pt>
                <c:pt idx="359">
                  <c:v>29.0501194000244</c:v>
                </c:pt>
                <c:pt idx="360">
                  <c:v>29.0501194000244</c:v>
                </c:pt>
                <c:pt idx="361">
                  <c:v>29.0501194000244</c:v>
                </c:pt>
                <c:pt idx="362">
                  <c:v>29.0501194000244</c:v>
                </c:pt>
                <c:pt idx="363">
                  <c:v>28.986032485961889</c:v>
                </c:pt>
                <c:pt idx="364">
                  <c:v>28.986032485961889</c:v>
                </c:pt>
                <c:pt idx="365">
                  <c:v>29.0180759429931</c:v>
                </c:pt>
                <c:pt idx="366">
                  <c:v>29.0340976715087</c:v>
                </c:pt>
                <c:pt idx="367">
                  <c:v>29.0340976715087</c:v>
                </c:pt>
                <c:pt idx="368">
                  <c:v>29.0340976715087</c:v>
                </c:pt>
                <c:pt idx="369">
                  <c:v>29.0501194000244</c:v>
                </c:pt>
                <c:pt idx="370">
                  <c:v>29.0340976715087</c:v>
                </c:pt>
                <c:pt idx="371">
                  <c:v>29.0340976715087</c:v>
                </c:pt>
                <c:pt idx="372">
                  <c:v>29.0501194000244</c:v>
                </c:pt>
                <c:pt idx="373">
                  <c:v>29.0501194000244</c:v>
                </c:pt>
                <c:pt idx="374">
                  <c:v>29.0501194000244</c:v>
                </c:pt>
                <c:pt idx="375">
                  <c:v>29.0340976715087</c:v>
                </c:pt>
                <c:pt idx="376">
                  <c:v>29.0501194000244</c:v>
                </c:pt>
                <c:pt idx="377">
                  <c:v>29.0340976715087</c:v>
                </c:pt>
                <c:pt idx="378">
                  <c:v>29.0501194000244</c:v>
                </c:pt>
                <c:pt idx="379">
                  <c:v>29.0501194000244</c:v>
                </c:pt>
                <c:pt idx="380">
                  <c:v>29.0340976715087</c:v>
                </c:pt>
                <c:pt idx="381">
                  <c:v>29.0340976715087</c:v>
                </c:pt>
                <c:pt idx="382">
                  <c:v>29.0501194000244</c:v>
                </c:pt>
                <c:pt idx="383">
                  <c:v>29.0501194000244</c:v>
                </c:pt>
                <c:pt idx="384">
                  <c:v>29.0501194000244</c:v>
                </c:pt>
                <c:pt idx="385">
                  <c:v>29.0501194000244</c:v>
                </c:pt>
                <c:pt idx="386">
                  <c:v>29.0340976715087</c:v>
                </c:pt>
                <c:pt idx="387">
                  <c:v>29.0340976715087</c:v>
                </c:pt>
                <c:pt idx="388">
                  <c:v>29.0340976715087</c:v>
                </c:pt>
                <c:pt idx="389">
                  <c:v>29.0501194000244</c:v>
                </c:pt>
                <c:pt idx="390">
                  <c:v>29.0501194000244</c:v>
                </c:pt>
                <c:pt idx="391">
                  <c:v>29.06614112854</c:v>
                </c:pt>
                <c:pt idx="392">
                  <c:v>29.290462493896399</c:v>
                </c:pt>
                <c:pt idx="393">
                  <c:v>29.739070892333896</c:v>
                </c:pt>
                <c:pt idx="394">
                  <c:v>30.3479118347168</c:v>
                </c:pt>
                <c:pt idx="395">
                  <c:v>31.100933074951097</c:v>
                </c:pt>
                <c:pt idx="396">
                  <c:v>31.902034759521392</c:v>
                </c:pt>
                <c:pt idx="397">
                  <c:v>32.703136444091811</c:v>
                </c:pt>
                <c:pt idx="398">
                  <c:v>33.520259857177699</c:v>
                </c:pt>
                <c:pt idx="399">
                  <c:v>34.385448455810483</c:v>
                </c:pt>
                <c:pt idx="400">
                  <c:v>35.218578338623011</c:v>
                </c:pt>
                <c:pt idx="401">
                  <c:v>35.987636566162088</c:v>
                </c:pt>
                <c:pt idx="402">
                  <c:v>36.740673065185497</c:v>
                </c:pt>
                <c:pt idx="403">
                  <c:v>37.477691650390582</c:v>
                </c:pt>
                <c:pt idx="404">
                  <c:v>38.214691162109297</c:v>
                </c:pt>
                <c:pt idx="405">
                  <c:v>38.919662475585895</c:v>
                </c:pt>
                <c:pt idx="406">
                  <c:v>39.640655517578104</c:v>
                </c:pt>
                <c:pt idx="407">
                  <c:v>40.3616333007812</c:v>
                </c:pt>
                <c:pt idx="408">
                  <c:v>41.066604614257798</c:v>
                </c:pt>
                <c:pt idx="409">
                  <c:v>41.771575927734304</c:v>
                </c:pt>
                <c:pt idx="410">
                  <c:v>42.492553710937507</c:v>
                </c:pt>
                <c:pt idx="411">
                  <c:v>43.213546752929602</c:v>
                </c:pt>
                <c:pt idx="412">
                  <c:v>43.902496337890597</c:v>
                </c:pt>
                <c:pt idx="413">
                  <c:v>44.623489379882798</c:v>
                </c:pt>
                <c:pt idx="414">
                  <c:v>45.328445434570305</c:v>
                </c:pt>
                <c:pt idx="415">
                  <c:v>46.033416748046804</c:v>
                </c:pt>
                <c:pt idx="416">
                  <c:v>46.738388061523402</c:v>
                </c:pt>
                <c:pt idx="417">
                  <c:v>47.459365844726499</c:v>
                </c:pt>
                <c:pt idx="418">
                  <c:v>48.148319244384716</c:v>
                </c:pt>
                <c:pt idx="419">
                  <c:v>48.853290557861285</c:v>
                </c:pt>
                <c:pt idx="420">
                  <c:v>49.574268341064396</c:v>
                </c:pt>
                <c:pt idx="421">
                  <c:v>50.263217926025312</c:v>
                </c:pt>
                <c:pt idx="422">
                  <c:v>50.96818923950191</c:v>
                </c:pt>
                <c:pt idx="423">
                  <c:v>51.657123565673793</c:v>
                </c:pt>
                <c:pt idx="424">
                  <c:v>52.378116607665994</c:v>
                </c:pt>
                <c:pt idx="425">
                  <c:v>53.067066192626896</c:v>
                </c:pt>
                <c:pt idx="426">
                  <c:v>53.7560005187988</c:v>
                </c:pt>
                <c:pt idx="427">
                  <c:v>54.460971832275305</c:v>
                </c:pt>
                <c:pt idx="428">
                  <c:v>55.16594314575191</c:v>
                </c:pt>
                <c:pt idx="429">
                  <c:v>55.870914459228487</c:v>
                </c:pt>
                <c:pt idx="430">
                  <c:v>56.559848785400291</c:v>
                </c:pt>
                <c:pt idx="431">
                  <c:v>57.264820098876903</c:v>
                </c:pt>
                <c:pt idx="432">
                  <c:v>57.953773498535099</c:v>
                </c:pt>
                <c:pt idx="433">
                  <c:v>58.642707824707003</c:v>
                </c:pt>
                <c:pt idx="434">
                  <c:v>59.331657409667883</c:v>
                </c:pt>
                <c:pt idx="435">
                  <c:v>60.036628723144496</c:v>
                </c:pt>
                <c:pt idx="436">
                  <c:v>60.164802551269489</c:v>
                </c:pt>
                <c:pt idx="437">
                  <c:v>62.103462219238196</c:v>
                </c:pt>
                <c:pt idx="438">
                  <c:v>62.760353088378913</c:v>
                </c:pt>
                <c:pt idx="439">
                  <c:v>63.433265686035099</c:v>
                </c:pt>
                <c:pt idx="440">
                  <c:v>64.106208801269489</c:v>
                </c:pt>
                <c:pt idx="441">
                  <c:v>64.811164855957017</c:v>
                </c:pt>
                <c:pt idx="442">
                  <c:v>65.500099182128892</c:v>
                </c:pt>
                <c:pt idx="443">
                  <c:v>66.173042297363168</c:v>
                </c:pt>
                <c:pt idx="444">
                  <c:v>66.845954895019503</c:v>
                </c:pt>
                <c:pt idx="445">
                  <c:v>67.534889221191406</c:v>
                </c:pt>
                <c:pt idx="446">
                  <c:v>68.191810607910114</c:v>
                </c:pt>
                <c:pt idx="447">
                  <c:v>68.848701477050668</c:v>
                </c:pt>
                <c:pt idx="448">
                  <c:v>69.521614074707017</c:v>
                </c:pt>
                <c:pt idx="449">
                  <c:v>70.194557189941406</c:v>
                </c:pt>
                <c:pt idx="450">
                  <c:v>70.851448059081989</c:v>
                </c:pt>
                <c:pt idx="451">
                  <c:v>71.508338928222585</c:v>
                </c:pt>
                <c:pt idx="452">
                  <c:v>72.165267944335895</c:v>
                </c:pt>
                <c:pt idx="453">
                  <c:v>72.838180541992102</c:v>
                </c:pt>
                <c:pt idx="454">
                  <c:v>73.495071411132798</c:v>
                </c:pt>
                <c:pt idx="455">
                  <c:v>74.135971069335881</c:v>
                </c:pt>
                <c:pt idx="456">
                  <c:v>74.792861938476491</c:v>
                </c:pt>
                <c:pt idx="457">
                  <c:v>75.449752807617102</c:v>
                </c:pt>
                <c:pt idx="458">
                  <c:v>76.106674194335881</c:v>
                </c:pt>
                <c:pt idx="459">
                  <c:v>76.763565063476506</c:v>
                </c:pt>
                <c:pt idx="460">
                  <c:v>77.420455932617102</c:v>
                </c:pt>
                <c:pt idx="461">
                  <c:v>78.061355590820298</c:v>
                </c:pt>
                <c:pt idx="462">
                  <c:v>78.702224731445313</c:v>
                </c:pt>
                <c:pt idx="463">
                  <c:v>79.343093872070298</c:v>
                </c:pt>
                <c:pt idx="464">
                  <c:v>79.983993530273395</c:v>
                </c:pt>
                <c:pt idx="465">
                  <c:v>80.608840942382784</c:v>
                </c:pt>
                <c:pt idx="466">
                  <c:v>81.249710083007813</c:v>
                </c:pt>
                <c:pt idx="467">
                  <c:v>81.890579223632798</c:v>
                </c:pt>
                <c:pt idx="468">
                  <c:v>82.515457153320284</c:v>
                </c:pt>
                <c:pt idx="469">
                  <c:v>83.140304565429588</c:v>
                </c:pt>
                <c:pt idx="470">
                  <c:v>83.765151977538991</c:v>
                </c:pt>
                <c:pt idx="471">
                  <c:v>84.390029907226506</c:v>
                </c:pt>
                <c:pt idx="472">
                  <c:v>85.030899047851491</c:v>
                </c:pt>
                <c:pt idx="473">
                  <c:v>85.639724731445298</c:v>
                </c:pt>
                <c:pt idx="474">
                  <c:v>86.264602661132827</c:v>
                </c:pt>
                <c:pt idx="475">
                  <c:v>86.873428344726477</c:v>
                </c:pt>
                <c:pt idx="476">
                  <c:v>87.498275756835881</c:v>
                </c:pt>
                <c:pt idx="477">
                  <c:v>88.107101440429588</c:v>
                </c:pt>
                <c:pt idx="478">
                  <c:v>88.715957641601506</c:v>
                </c:pt>
                <c:pt idx="479">
                  <c:v>89.356826782226491</c:v>
                </c:pt>
                <c:pt idx="480">
                  <c:v>90.157913208007812</c:v>
                </c:pt>
                <c:pt idx="481">
                  <c:v>91.071182250976491</c:v>
                </c:pt>
                <c:pt idx="482">
                  <c:v>91.952377319335866</c:v>
                </c:pt>
                <c:pt idx="483">
                  <c:v>92.92974090576169</c:v>
                </c:pt>
                <c:pt idx="484">
                  <c:v>94.051261901855412</c:v>
                </c:pt>
                <c:pt idx="485">
                  <c:v>95.284965515136705</c:v>
                </c:pt>
                <c:pt idx="486">
                  <c:v>96.470603942870994</c:v>
                </c:pt>
                <c:pt idx="487">
                  <c:v>97.89653778076169</c:v>
                </c:pt>
                <c:pt idx="488">
                  <c:v>99.338523864745994</c:v>
                </c:pt>
                <c:pt idx="489">
                  <c:v>100.78050994873001</c:v>
                </c:pt>
                <c:pt idx="490">
                  <c:v>102.190422058105</c:v>
                </c:pt>
                <c:pt idx="491">
                  <c:v>103.37606048583902</c:v>
                </c:pt>
                <c:pt idx="492">
                  <c:v>104.353385925293</c:v>
                </c:pt>
                <c:pt idx="493">
                  <c:v>105.170524597168</c:v>
                </c:pt>
                <c:pt idx="494">
                  <c:v>105.955589294433</c:v>
                </c:pt>
                <c:pt idx="495">
                  <c:v>106.74068450927703</c:v>
                </c:pt>
                <c:pt idx="496">
                  <c:v>107.52574920654298</c:v>
                </c:pt>
                <c:pt idx="497">
                  <c:v>108.32683563232399</c:v>
                </c:pt>
                <c:pt idx="498">
                  <c:v>109.20806121826098</c:v>
                </c:pt>
                <c:pt idx="499">
                  <c:v>110.05721282958901</c:v>
                </c:pt>
                <c:pt idx="500">
                  <c:v>110.95446014404301</c:v>
                </c:pt>
                <c:pt idx="501">
                  <c:v>111.94780731201098</c:v>
                </c:pt>
                <c:pt idx="502">
                  <c:v>113.117431640625</c:v>
                </c:pt>
                <c:pt idx="503">
                  <c:v>114.38314819335899</c:v>
                </c:pt>
                <c:pt idx="504">
                  <c:v>115.72900390625</c:v>
                </c:pt>
                <c:pt idx="505">
                  <c:v>117.33120727539001</c:v>
                </c:pt>
                <c:pt idx="506">
                  <c:v>119.36599731445297</c:v>
                </c:pt>
                <c:pt idx="507">
                  <c:v>121.64111328125003</c:v>
                </c:pt>
                <c:pt idx="508">
                  <c:v>123.19525146484301</c:v>
                </c:pt>
                <c:pt idx="509">
                  <c:v>125.29412841796801</c:v>
                </c:pt>
                <c:pt idx="510">
                  <c:v>127.69741821288999</c:v>
                </c:pt>
                <c:pt idx="511">
                  <c:v>130.06866455078099</c:v>
                </c:pt>
                <c:pt idx="512">
                  <c:v>132.40786743164</c:v>
                </c:pt>
                <c:pt idx="513">
                  <c:v>134.76309204101497</c:v>
                </c:pt>
                <c:pt idx="514">
                  <c:v>137.08627319335898</c:v>
                </c:pt>
                <c:pt idx="515">
                  <c:v>139.04095458984295</c:v>
                </c:pt>
                <c:pt idx="516">
                  <c:v>140.43487548828099</c:v>
                </c:pt>
                <c:pt idx="517">
                  <c:v>141.57244873046801</c:v>
                </c:pt>
                <c:pt idx="518">
                  <c:v>142.67794799804599</c:v>
                </c:pt>
                <c:pt idx="519">
                  <c:v>144.02381896972599</c:v>
                </c:pt>
                <c:pt idx="520">
                  <c:v>145.72215270995997</c:v>
                </c:pt>
                <c:pt idx="521">
                  <c:v>147.46852111816401</c:v>
                </c:pt>
                <c:pt idx="522">
                  <c:v>149.15083312988196</c:v>
                </c:pt>
                <c:pt idx="523">
                  <c:v>150.68894958496003</c:v>
                </c:pt>
                <c:pt idx="524">
                  <c:v>152.14695739746</c:v>
                </c:pt>
                <c:pt idx="525">
                  <c:v>153.63697814941401</c:v>
                </c:pt>
                <c:pt idx="526">
                  <c:v>155.60768127441398</c:v>
                </c:pt>
                <c:pt idx="527">
                  <c:v>158.33143615722608</c:v>
                </c:pt>
                <c:pt idx="528">
                  <c:v>160.99107360839798</c:v>
                </c:pt>
                <c:pt idx="529">
                  <c:v>163.68275451660099</c:v>
                </c:pt>
                <c:pt idx="530">
                  <c:v>166.39048767089801</c:v>
                </c:pt>
                <c:pt idx="531">
                  <c:v>169.08216857910099</c:v>
                </c:pt>
                <c:pt idx="532">
                  <c:v>171.77384948730401</c:v>
                </c:pt>
                <c:pt idx="533">
                  <c:v>174.51362609863199</c:v>
                </c:pt>
                <c:pt idx="534">
                  <c:v>177.26939392089795</c:v>
                </c:pt>
                <c:pt idx="535">
                  <c:v>180.29753112792901</c:v>
                </c:pt>
                <c:pt idx="536">
                  <c:v>183.42182922363202</c:v>
                </c:pt>
                <c:pt idx="537">
                  <c:v>186.54611206054597</c:v>
                </c:pt>
                <c:pt idx="538">
                  <c:v>189.65438842773403</c:v>
                </c:pt>
                <c:pt idx="539">
                  <c:v>192.36209106445301</c:v>
                </c:pt>
                <c:pt idx="540">
                  <c:v>195.50241088867105</c:v>
                </c:pt>
                <c:pt idx="541">
                  <c:v>198.22613525390599</c:v>
                </c:pt>
                <c:pt idx="542">
                  <c:v>199.07531738281202</c:v>
                </c:pt>
                <c:pt idx="543">
                  <c:v>199.44381713867099</c:v>
                </c:pt>
                <c:pt idx="544">
                  <c:v>199.71618652343699</c:v>
                </c:pt>
                <c:pt idx="545">
                  <c:v>199.89242553710903</c:v>
                </c:pt>
                <c:pt idx="546">
                  <c:v>199.98855590820301</c:v>
                </c:pt>
                <c:pt idx="547">
                  <c:v>200.06866455078099</c:v>
                </c:pt>
                <c:pt idx="548">
                  <c:v>200.13275146484295</c:v>
                </c:pt>
                <c:pt idx="549">
                  <c:v>200.16479492187494</c:v>
                </c:pt>
                <c:pt idx="550">
                  <c:v>200.18081665039003</c:v>
                </c:pt>
                <c:pt idx="551">
                  <c:v>200.19683837890602</c:v>
                </c:pt>
                <c:pt idx="552">
                  <c:v>200.19683837890602</c:v>
                </c:pt>
                <c:pt idx="553">
                  <c:v>200.21286010742099</c:v>
                </c:pt>
                <c:pt idx="554">
                  <c:v>200.22888183593702</c:v>
                </c:pt>
                <c:pt idx="555">
                  <c:v>200.22888183593702</c:v>
                </c:pt>
                <c:pt idx="556">
                  <c:v>200.22888183593702</c:v>
                </c:pt>
                <c:pt idx="557">
                  <c:v>200.22888183593702</c:v>
                </c:pt>
                <c:pt idx="558">
                  <c:v>200.22888183593702</c:v>
                </c:pt>
                <c:pt idx="559">
                  <c:v>200.22888183593702</c:v>
                </c:pt>
                <c:pt idx="560">
                  <c:v>200.24490356445295</c:v>
                </c:pt>
                <c:pt idx="561">
                  <c:v>200.22888183593702</c:v>
                </c:pt>
                <c:pt idx="562">
                  <c:v>200.22888183593702</c:v>
                </c:pt>
                <c:pt idx="563">
                  <c:v>200.21286010742099</c:v>
                </c:pt>
                <c:pt idx="564">
                  <c:v>200.22888183593702</c:v>
                </c:pt>
                <c:pt idx="565">
                  <c:v>200.21286010742099</c:v>
                </c:pt>
                <c:pt idx="566">
                  <c:v>200.22888183593702</c:v>
                </c:pt>
                <c:pt idx="567">
                  <c:v>200.21286010742099</c:v>
                </c:pt>
                <c:pt idx="568">
                  <c:v>200.21286010742099</c:v>
                </c:pt>
                <c:pt idx="569">
                  <c:v>200.21286010742099</c:v>
                </c:pt>
                <c:pt idx="570">
                  <c:v>200.21286010742099</c:v>
                </c:pt>
                <c:pt idx="571">
                  <c:v>200.21286010742099</c:v>
                </c:pt>
                <c:pt idx="572">
                  <c:v>200.21286010742099</c:v>
                </c:pt>
                <c:pt idx="573">
                  <c:v>200.19683837890602</c:v>
                </c:pt>
                <c:pt idx="574">
                  <c:v>200.19683837890602</c:v>
                </c:pt>
                <c:pt idx="575">
                  <c:v>200.19683837890602</c:v>
                </c:pt>
                <c:pt idx="576">
                  <c:v>200.21286010742099</c:v>
                </c:pt>
                <c:pt idx="577">
                  <c:v>200.19683837890602</c:v>
                </c:pt>
                <c:pt idx="578">
                  <c:v>200.19683837890602</c:v>
                </c:pt>
                <c:pt idx="579">
                  <c:v>200.19683837890602</c:v>
                </c:pt>
                <c:pt idx="580">
                  <c:v>200.19683837890602</c:v>
                </c:pt>
                <c:pt idx="581">
                  <c:v>200.19683837890602</c:v>
                </c:pt>
                <c:pt idx="582">
                  <c:v>200.21286010742099</c:v>
                </c:pt>
                <c:pt idx="583">
                  <c:v>200.22888183593702</c:v>
                </c:pt>
                <c:pt idx="584">
                  <c:v>200.22888183593702</c:v>
                </c:pt>
                <c:pt idx="585">
                  <c:v>200.26092529296795</c:v>
                </c:pt>
                <c:pt idx="586">
                  <c:v>200.26092529296795</c:v>
                </c:pt>
                <c:pt idx="587">
                  <c:v>200.26092529296795</c:v>
                </c:pt>
                <c:pt idx="588">
                  <c:v>200.27694702148401</c:v>
                </c:pt>
                <c:pt idx="589">
                  <c:v>200.27694702148401</c:v>
                </c:pt>
                <c:pt idx="590">
                  <c:v>200.29296875</c:v>
                </c:pt>
                <c:pt idx="591">
                  <c:v>200.29296875</c:v>
                </c:pt>
                <c:pt idx="592">
                  <c:v>200.29296875</c:v>
                </c:pt>
                <c:pt idx="593">
                  <c:v>200.30899047851503</c:v>
                </c:pt>
                <c:pt idx="594">
                  <c:v>200.30899047851503</c:v>
                </c:pt>
                <c:pt idx="595">
                  <c:v>200.30899047851503</c:v>
                </c:pt>
                <c:pt idx="596">
                  <c:v>200.30899047851503</c:v>
                </c:pt>
                <c:pt idx="597">
                  <c:v>200.30899047851503</c:v>
                </c:pt>
                <c:pt idx="598">
                  <c:v>200.30899047851503</c:v>
                </c:pt>
                <c:pt idx="599">
                  <c:v>200.30899047851503</c:v>
                </c:pt>
                <c:pt idx="600">
                  <c:v>200.30899047851503</c:v>
                </c:pt>
                <c:pt idx="601">
                  <c:v>200.30899047851503</c:v>
                </c:pt>
                <c:pt idx="602">
                  <c:v>200.30899047851503</c:v>
                </c:pt>
                <c:pt idx="603">
                  <c:v>200.30899047851503</c:v>
                </c:pt>
                <c:pt idx="604">
                  <c:v>200.30899047851503</c:v>
                </c:pt>
                <c:pt idx="605">
                  <c:v>200.30899047851503</c:v>
                </c:pt>
                <c:pt idx="606">
                  <c:v>200.30899047851503</c:v>
                </c:pt>
                <c:pt idx="607">
                  <c:v>200.30899047851503</c:v>
                </c:pt>
                <c:pt idx="608">
                  <c:v>200.30899047851503</c:v>
                </c:pt>
                <c:pt idx="609">
                  <c:v>200.30899047851503</c:v>
                </c:pt>
                <c:pt idx="610">
                  <c:v>200.30899047851503</c:v>
                </c:pt>
                <c:pt idx="611">
                  <c:v>200.30899047851503</c:v>
                </c:pt>
                <c:pt idx="612">
                  <c:v>200.30899047851503</c:v>
                </c:pt>
                <c:pt idx="613">
                  <c:v>200.30899047851503</c:v>
                </c:pt>
                <c:pt idx="614">
                  <c:v>200.30899047851503</c:v>
                </c:pt>
                <c:pt idx="615">
                  <c:v>200.30899047851503</c:v>
                </c:pt>
                <c:pt idx="616">
                  <c:v>200.30899047851503</c:v>
                </c:pt>
                <c:pt idx="617">
                  <c:v>200.30899047851503</c:v>
                </c:pt>
                <c:pt idx="618">
                  <c:v>200.30899047851503</c:v>
                </c:pt>
                <c:pt idx="619">
                  <c:v>200.30899047851503</c:v>
                </c:pt>
                <c:pt idx="620">
                  <c:v>200.30899047851503</c:v>
                </c:pt>
                <c:pt idx="621">
                  <c:v>200.30899047851503</c:v>
                </c:pt>
                <c:pt idx="622">
                  <c:v>200.30899047851503</c:v>
                </c:pt>
                <c:pt idx="623">
                  <c:v>200.30899047851503</c:v>
                </c:pt>
                <c:pt idx="624">
                  <c:v>200.30899047851503</c:v>
                </c:pt>
                <c:pt idx="625">
                  <c:v>200.30899047851503</c:v>
                </c:pt>
                <c:pt idx="626">
                  <c:v>200.30899047851503</c:v>
                </c:pt>
                <c:pt idx="627">
                  <c:v>200.29296875</c:v>
                </c:pt>
                <c:pt idx="628">
                  <c:v>200.30899047851503</c:v>
                </c:pt>
                <c:pt idx="629">
                  <c:v>200.32501220703102</c:v>
                </c:pt>
                <c:pt idx="630">
                  <c:v>200.32501220703102</c:v>
                </c:pt>
                <c:pt idx="631">
                  <c:v>200.32501220703102</c:v>
                </c:pt>
                <c:pt idx="632">
                  <c:v>200.40512084960903</c:v>
                </c:pt>
                <c:pt idx="633">
                  <c:v>201.02999877929599</c:v>
                </c:pt>
                <c:pt idx="634">
                  <c:v>202.15151977539</c:v>
                </c:pt>
                <c:pt idx="635">
                  <c:v>203.88189697265605</c:v>
                </c:pt>
                <c:pt idx="636">
                  <c:v>206.14099121093699</c:v>
                </c:pt>
                <c:pt idx="637">
                  <c:v>208.70449829101497</c:v>
                </c:pt>
                <c:pt idx="638">
                  <c:v>211.39620971679602</c:v>
                </c:pt>
                <c:pt idx="639">
                  <c:v>214.07186889648401</c:v>
                </c:pt>
                <c:pt idx="640">
                  <c:v>216.66741943359304</c:v>
                </c:pt>
                <c:pt idx="641">
                  <c:v>219.24694824218699</c:v>
                </c:pt>
                <c:pt idx="642">
                  <c:v>221.77844238281202</c:v>
                </c:pt>
                <c:pt idx="643">
                  <c:v>224.26185607910097</c:v>
                </c:pt>
                <c:pt idx="644">
                  <c:v>226.74525451660097</c:v>
                </c:pt>
                <c:pt idx="645">
                  <c:v>229.18058776855398</c:v>
                </c:pt>
                <c:pt idx="646">
                  <c:v>231.551834106445</c:v>
                </c:pt>
                <c:pt idx="647">
                  <c:v>233.90708923339798</c:v>
                </c:pt>
                <c:pt idx="648">
                  <c:v>236.23027038574199</c:v>
                </c:pt>
                <c:pt idx="649">
                  <c:v>238.50538635253906</c:v>
                </c:pt>
                <c:pt idx="650">
                  <c:v>240.76448059081997</c:v>
                </c:pt>
                <c:pt idx="651">
                  <c:v>242.99153137207003</c:v>
                </c:pt>
                <c:pt idx="652">
                  <c:v>245.18653869628901</c:v>
                </c:pt>
                <c:pt idx="653">
                  <c:v>247.33348083496</c:v>
                </c:pt>
                <c:pt idx="654">
                  <c:v>249.44837951660102</c:v>
                </c:pt>
                <c:pt idx="655">
                  <c:v>251.54725646972599</c:v>
                </c:pt>
                <c:pt idx="656">
                  <c:v>253.58204650878906</c:v>
                </c:pt>
                <c:pt idx="657">
                  <c:v>255.58479309081997</c:v>
                </c:pt>
                <c:pt idx="658">
                  <c:v>257.53948974609295</c:v>
                </c:pt>
                <c:pt idx="659">
                  <c:v>259.46212768554602</c:v>
                </c:pt>
                <c:pt idx="660">
                  <c:v>261.36874389648398</c:v>
                </c:pt>
                <c:pt idx="661">
                  <c:v>263.14718627929602</c:v>
                </c:pt>
                <c:pt idx="662">
                  <c:v>264.95767211914006</c:v>
                </c:pt>
                <c:pt idx="663">
                  <c:v>267.28085327148392</c:v>
                </c:pt>
                <c:pt idx="664">
                  <c:v>269.92446899414</c:v>
                </c:pt>
                <c:pt idx="665">
                  <c:v>272.60012817382807</c:v>
                </c:pt>
                <c:pt idx="666">
                  <c:v>275.22775268554602</c:v>
                </c:pt>
                <c:pt idx="667">
                  <c:v>277.83932495117091</c:v>
                </c:pt>
                <c:pt idx="668">
                  <c:v>280.418853759765</c:v>
                </c:pt>
                <c:pt idx="669">
                  <c:v>282.95031738281199</c:v>
                </c:pt>
                <c:pt idx="670">
                  <c:v>285.43374633788994</c:v>
                </c:pt>
                <c:pt idx="671">
                  <c:v>287.88510131835898</c:v>
                </c:pt>
                <c:pt idx="672">
                  <c:v>290.28839111328097</c:v>
                </c:pt>
                <c:pt idx="673">
                  <c:v>292.57952880859295</c:v>
                </c:pt>
                <c:pt idx="674">
                  <c:v>294.16571044921795</c:v>
                </c:pt>
                <c:pt idx="675">
                  <c:v>295.11099243164</c:v>
                </c:pt>
                <c:pt idx="676">
                  <c:v>295.70382690429597</c:v>
                </c:pt>
                <c:pt idx="677">
                  <c:v>296.02426147460898</c:v>
                </c:pt>
                <c:pt idx="678">
                  <c:v>296.26458740234301</c:v>
                </c:pt>
                <c:pt idx="679">
                  <c:v>296.37673950195295</c:v>
                </c:pt>
                <c:pt idx="680">
                  <c:v>296.47286987304608</c:v>
                </c:pt>
                <c:pt idx="681">
                  <c:v>296.53695678710886</c:v>
                </c:pt>
                <c:pt idx="682">
                  <c:v>296.58502197265597</c:v>
                </c:pt>
                <c:pt idx="683">
                  <c:v>296.60104370117097</c:v>
                </c:pt>
                <c:pt idx="684">
                  <c:v>296.63308715820295</c:v>
                </c:pt>
                <c:pt idx="685">
                  <c:v>296.64910888671807</c:v>
                </c:pt>
                <c:pt idx="686">
                  <c:v>296.66513061523398</c:v>
                </c:pt>
                <c:pt idx="687">
                  <c:v>296.69717407226494</c:v>
                </c:pt>
                <c:pt idx="688">
                  <c:v>296.69717407226494</c:v>
                </c:pt>
                <c:pt idx="689">
                  <c:v>296.66513061523398</c:v>
                </c:pt>
                <c:pt idx="690">
                  <c:v>296.69717407226494</c:v>
                </c:pt>
                <c:pt idx="691">
                  <c:v>296.69717407226494</c:v>
                </c:pt>
                <c:pt idx="692">
                  <c:v>296.71319580078097</c:v>
                </c:pt>
                <c:pt idx="693">
                  <c:v>296.71319580078097</c:v>
                </c:pt>
                <c:pt idx="694">
                  <c:v>296.71319580078097</c:v>
                </c:pt>
                <c:pt idx="695">
                  <c:v>296.71319580078097</c:v>
                </c:pt>
                <c:pt idx="696">
                  <c:v>296.71319580078097</c:v>
                </c:pt>
                <c:pt idx="697">
                  <c:v>296.71319580078097</c:v>
                </c:pt>
                <c:pt idx="698">
                  <c:v>296.72921752929597</c:v>
                </c:pt>
                <c:pt idx="699">
                  <c:v>296.71319580078097</c:v>
                </c:pt>
                <c:pt idx="700">
                  <c:v>296.69717407226494</c:v>
                </c:pt>
                <c:pt idx="701">
                  <c:v>296.71319580078097</c:v>
                </c:pt>
                <c:pt idx="702">
                  <c:v>296.69717407226494</c:v>
                </c:pt>
                <c:pt idx="703">
                  <c:v>296.69717407226494</c:v>
                </c:pt>
                <c:pt idx="704">
                  <c:v>296.69717407226494</c:v>
                </c:pt>
                <c:pt idx="705">
                  <c:v>296.64910888671807</c:v>
                </c:pt>
                <c:pt idx="706">
                  <c:v>296.28060913085903</c:v>
                </c:pt>
                <c:pt idx="707">
                  <c:v>295.38339233398398</c:v>
                </c:pt>
                <c:pt idx="708">
                  <c:v>293.82925415039</c:v>
                </c:pt>
                <c:pt idx="709">
                  <c:v>291.73037719726494</c:v>
                </c:pt>
                <c:pt idx="710">
                  <c:v>289.32708740234301</c:v>
                </c:pt>
                <c:pt idx="711">
                  <c:v>286.74752807617097</c:v>
                </c:pt>
                <c:pt idx="712">
                  <c:v>284.07186889648398</c:v>
                </c:pt>
                <c:pt idx="713">
                  <c:v>281.31610107421795</c:v>
                </c:pt>
                <c:pt idx="714">
                  <c:v>278.52825927734295</c:v>
                </c:pt>
                <c:pt idx="715">
                  <c:v>275.72442626953102</c:v>
                </c:pt>
                <c:pt idx="716">
                  <c:v>272.88854980468699</c:v>
                </c:pt>
                <c:pt idx="717">
                  <c:v>270.03662109375006</c:v>
                </c:pt>
                <c:pt idx="718">
                  <c:v>267.18472290039</c:v>
                </c:pt>
                <c:pt idx="719">
                  <c:v>264.33279418945307</c:v>
                </c:pt>
                <c:pt idx="720">
                  <c:v>261.49691772460886</c:v>
                </c:pt>
                <c:pt idx="721">
                  <c:v>258.62899780273398</c:v>
                </c:pt>
                <c:pt idx="722">
                  <c:v>255.76103210449199</c:v>
                </c:pt>
                <c:pt idx="723">
                  <c:v>252.89311218261702</c:v>
                </c:pt>
                <c:pt idx="724">
                  <c:v>250.00914001464798</c:v>
                </c:pt>
                <c:pt idx="725">
                  <c:v>247.10917663574196</c:v>
                </c:pt>
                <c:pt idx="726">
                  <c:v>244.17716979980395</c:v>
                </c:pt>
                <c:pt idx="727">
                  <c:v>241.27717590331997</c:v>
                </c:pt>
                <c:pt idx="728">
                  <c:v>238.34516906738199</c:v>
                </c:pt>
                <c:pt idx="729">
                  <c:v>235.42915344238199</c:v>
                </c:pt>
                <c:pt idx="730">
                  <c:v>232.52919006347599</c:v>
                </c:pt>
                <c:pt idx="731">
                  <c:v>229.59715270995997</c:v>
                </c:pt>
                <c:pt idx="732">
                  <c:v>226.68116760253903</c:v>
                </c:pt>
                <c:pt idx="733">
                  <c:v>223.74916076660094</c:v>
                </c:pt>
                <c:pt idx="734">
                  <c:v>220.83312988281202</c:v>
                </c:pt>
                <c:pt idx="735">
                  <c:v>217.91714477539</c:v>
                </c:pt>
                <c:pt idx="736">
                  <c:v>214.985107421875</c:v>
                </c:pt>
                <c:pt idx="737">
                  <c:v>212.06912231445301</c:v>
                </c:pt>
                <c:pt idx="738">
                  <c:v>209.24926757812497</c:v>
                </c:pt>
                <c:pt idx="739">
                  <c:v>206.60562133789</c:v>
                </c:pt>
                <c:pt idx="740">
                  <c:v>204.09017944335901</c:v>
                </c:pt>
                <c:pt idx="741">
                  <c:v>201.51065063476494</c:v>
                </c:pt>
                <c:pt idx="742">
                  <c:v>198.78689575195298</c:v>
                </c:pt>
                <c:pt idx="743">
                  <c:v>195.99908447265599</c:v>
                </c:pt>
                <c:pt idx="744">
                  <c:v>193.14718627929599</c:v>
                </c:pt>
                <c:pt idx="745">
                  <c:v>190.27923583984295</c:v>
                </c:pt>
                <c:pt idx="746">
                  <c:v>187.68368530273401</c:v>
                </c:pt>
                <c:pt idx="747">
                  <c:v>185.48867797851503</c:v>
                </c:pt>
                <c:pt idx="748">
                  <c:v>183.98258972167901</c:v>
                </c:pt>
                <c:pt idx="749">
                  <c:v>182.46049499511699</c:v>
                </c:pt>
                <c:pt idx="750">
                  <c:v>180.82627868652304</c:v>
                </c:pt>
                <c:pt idx="751">
                  <c:v>179.14396667480395</c:v>
                </c:pt>
                <c:pt idx="752">
                  <c:v>177.55778503417898</c:v>
                </c:pt>
                <c:pt idx="753">
                  <c:v>176.29203796386699</c:v>
                </c:pt>
                <c:pt idx="754">
                  <c:v>175.01029968261702</c:v>
                </c:pt>
                <c:pt idx="755">
                  <c:v>173.76057434081997</c:v>
                </c:pt>
                <c:pt idx="756">
                  <c:v>172.51087951660099</c:v>
                </c:pt>
                <c:pt idx="757">
                  <c:v>171.34126281738202</c:v>
                </c:pt>
                <c:pt idx="758">
                  <c:v>170.18769836425699</c:v>
                </c:pt>
                <c:pt idx="759">
                  <c:v>169.05012512207</c:v>
                </c:pt>
                <c:pt idx="760">
                  <c:v>167.84846496582</c:v>
                </c:pt>
                <c:pt idx="761">
                  <c:v>166.66285705566403</c:v>
                </c:pt>
                <c:pt idx="762">
                  <c:v>165.47721862792903</c:v>
                </c:pt>
                <c:pt idx="763">
                  <c:v>164.355697631835</c:v>
                </c:pt>
                <c:pt idx="764">
                  <c:v>163.17005920410094</c:v>
                </c:pt>
                <c:pt idx="765">
                  <c:v>162.08058166503901</c:v>
                </c:pt>
                <c:pt idx="766">
                  <c:v>160.97505187988196</c:v>
                </c:pt>
                <c:pt idx="767">
                  <c:v>159.90156555175696</c:v>
                </c:pt>
                <c:pt idx="768">
                  <c:v>158.84413146972599</c:v>
                </c:pt>
                <c:pt idx="769">
                  <c:v>157.97895812988196</c:v>
                </c:pt>
                <c:pt idx="770">
                  <c:v>157.41816711425699</c:v>
                </c:pt>
                <c:pt idx="771">
                  <c:v>157.06568908691401</c:v>
                </c:pt>
                <c:pt idx="772">
                  <c:v>156.85740661621006</c:v>
                </c:pt>
                <c:pt idx="773">
                  <c:v>156.69718933105401</c:v>
                </c:pt>
                <c:pt idx="774">
                  <c:v>156.52095031738202</c:v>
                </c:pt>
                <c:pt idx="775">
                  <c:v>155.815994262695</c:v>
                </c:pt>
                <c:pt idx="776">
                  <c:v>154.870681762695</c:v>
                </c:pt>
                <c:pt idx="777">
                  <c:v>154.19776916503901</c:v>
                </c:pt>
                <c:pt idx="778">
                  <c:v>153.62095642089798</c:v>
                </c:pt>
                <c:pt idx="779">
                  <c:v>153.20439147949199</c:v>
                </c:pt>
                <c:pt idx="780">
                  <c:v>152.93202209472599</c:v>
                </c:pt>
                <c:pt idx="781">
                  <c:v>152.77180480956997</c:v>
                </c:pt>
                <c:pt idx="782">
                  <c:v>152.65965270995994</c:v>
                </c:pt>
                <c:pt idx="783">
                  <c:v>152.57954406738196</c:v>
                </c:pt>
                <c:pt idx="784">
                  <c:v>152.53147888183503</c:v>
                </c:pt>
                <c:pt idx="785">
                  <c:v>152.48341369628901</c:v>
                </c:pt>
                <c:pt idx="786">
                  <c:v>152.46739196777304</c:v>
                </c:pt>
                <c:pt idx="787">
                  <c:v>152.45137023925699</c:v>
                </c:pt>
                <c:pt idx="788">
                  <c:v>152.43534851074202</c:v>
                </c:pt>
                <c:pt idx="789">
                  <c:v>152.43534851074202</c:v>
                </c:pt>
                <c:pt idx="790">
                  <c:v>152.43534851074202</c:v>
                </c:pt>
                <c:pt idx="791">
                  <c:v>152.41932678222602</c:v>
                </c:pt>
                <c:pt idx="792">
                  <c:v>152.41932678222602</c:v>
                </c:pt>
                <c:pt idx="793">
                  <c:v>152.41932678222602</c:v>
                </c:pt>
                <c:pt idx="794">
                  <c:v>152.41932678222602</c:v>
                </c:pt>
                <c:pt idx="795">
                  <c:v>152.40330505371</c:v>
                </c:pt>
                <c:pt idx="796">
                  <c:v>152.40330505371</c:v>
                </c:pt>
                <c:pt idx="797">
                  <c:v>152.41932678222602</c:v>
                </c:pt>
                <c:pt idx="798">
                  <c:v>152.40330505371</c:v>
                </c:pt>
                <c:pt idx="799">
                  <c:v>152.17900085449199</c:v>
                </c:pt>
                <c:pt idx="800">
                  <c:v>151.68229675292906</c:v>
                </c:pt>
                <c:pt idx="801">
                  <c:v>151.02540588378903</c:v>
                </c:pt>
                <c:pt idx="802">
                  <c:v>150.27238464355398</c:v>
                </c:pt>
                <c:pt idx="803">
                  <c:v>149.42320251464798</c:v>
                </c:pt>
                <c:pt idx="804">
                  <c:v>148.57405090331997</c:v>
                </c:pt>
                <c:pt idx="805">
                  <c:v>147.72489929199196</c:v>
                </c:pt>
                <c:pt idx="806">
                  <c:v>146.85969543456997</c:v>
                </c:pt>
                <c:pt idx="807">
                  <c:v>146.01054382324196</c:v>
                </c:pt>
                <c:pt idx="808">
                  <c:v>145.11329650878901</c:v>
                </c:pt>
                <c:pt idx="809">
                  <c:v>144.20005798339798</c:v>
                </c:pt>
                <c:pt idx="810">
                  <c:v>143.27075195312497</c:v>
                </c:pt>
                <c:pt idx="811">
                  <c:v>142.32546997070304</c:v>
                </c:pt>
                <c:pt idx="812">
                  <c:v>141.36413574218699</c:v>
                </c:pt>
                <c:pt idx="813">
                  <c:v>140.40283203125</c:v>
                </c:pt>
                <c:pt idx="814">
                  <c:v>139.45755004882798</c:v>
                </c:pt>
                <c:pt idx="815">
                  <c:v>138.49621582031199</c:v>
                </c:pt>
                <c:pt idx="816">
                  <c:v>137.53491210937497</c:v>
                </c:pt>
                <c:pt idx="817">
                  <c:v>136.57357788085898</c:v>
                </c:pt>
                <c:pt idx="818">
                  <c:v>135.64431762695298</c:v>
                </c:pt>
                <c:pt idx="819">
                  <c:v>134.69900512695295</c:v>
                </c:pt>
                <c:pt idx="820">
                  <c:v>133.78576660156196</c:v>
                </c:pt>
                <c:pt idx="821">
                  <c:v>132.85647583007801</c:v>
                </c:pt>
                <c:pt idx="822">
                  <c:v>131.99130249023403</c:v>
                </c:pt>
                <c:pt idx="823">
                  <c:v>131.07803344726503</c:v>
                </c:pt>
                <c:pt idx="824">
                  <c:v>130.14877319335895</c:v>
                </c:pt>
                <c:pt idx="825">
                  <c:v>129.25155639648401</c:v>
                </c:pt>
                <c:pt idx="826">
                  <c:v>128.35430908203105</c:v>
                </c:pt>
                <c:pt idx="827">
                  <c:v>127.505157470703</c:v>
                </c:pt>
                <c:pt idx="828">
                  <c:v>126.65597534179597</c:v>
                </c:pt>
                <c:pt idx="829">
                  <c:v>125.790802001953</c:v>
                </c:pt>
                <c:pt idx="830">
                  <c:v>124.95764160156202</c:v>
                </c:pt>
                <c:pt idx="831">
                  <c:v>124.12451171874999</c:v>
                </c:pt>
                <c:pt idx="832">
                  <c:v>123.307403564453</c:v>
                </c:pt>
                <c:pt idx="833">
                  <c:v>122.44219970703099</c:v>
                </c:pt>
                <c:pt idx="834">
                  <c:v>121.593048095703</c:v>
                </c:pt>
                <c:pt idx="835">
                  <c:v>120.775909423828</c:v>
                </c:pt>
                <c:pt idx="836">
                  <c:v>119.990844726562</c:v>
                </c:pt>
                <c:pt idx="837">
                  <c:v>119.253845214843</c:v>
                </c:pt>
                <c:pt idx="838">
                  <c:v>118.436706542968</c:v>
                </c:pt>
                <c:pt idx="839">
                  <c:v>117.63562011718699</c:v>
                </c:pt>
                <c:pt idx="840">
                  <c:v>116.834503173828</c:v>
                </c:pt>
                <c:pt idx="841">
                  <c:v>116.08148193359298</c:v>
                </c:pt>
                <c:pt idx="842">
                  <c:v>115.937286376953</c:v>
                </c:pt>
                <c:pt idx="843" formatCode="0.0000E+##">
                  <c:v>115.2964172363281</c:v>
                </c:pt>
                <c:pt idx="844" formatCode="0.0000E+##">
                  <c:v>114.54336547851561</c:v>
                </c:pt>
                <c:pt idx="845" formatCode="0.0000E+##">
                  <c:v>113.74227905273439</c:v>
                </c:pt>
                <c:pt idx="846" formatCode="0.0000E+##">
                  <c:v>112.9091491699219</c:v>
                </c:pt>
                <c:pt idx="847" formatCode="0.0000E+##">
                  <c:v>112.108024597168</c:v>
                </c:pt>
                <c:pt idx="848" formatCode="0.0000E+##">
                  <c:v>111.30693817138668</c:v>
                </c:pt>
                <c:pt idx="849" formatCode="0.0000E+##">
                  <c:v>110.52184295654298</c:v>
                </c:pt>
                <c:pt idx="850" formatCode="0.0000E+##">
                  <c:v>109.752799987793</c:v>
                </c:pt>
                <c:pt idx="851" formatCode="0.0000E+##">
                  <c:v>108.983757019043</c:v>
                </c:pt>
                <c:pt idx="852" formatCode="0.0000E+##">
                  <c:v>108.19866180419919</c:v>
                </c:pt>
                <c:pt idx="853" formatCode="0.0000E+##">
                  <c:v>107.4456405639648</c:v>
                </c:pt>
                <c:pt idx="854" formatCode="0.0000E+##">
                  <c:v>106.67659759521479</c:v>
                </c:pt>
                <c:pt idx="855" formatCode="0.0000E+##">
                  <c:v>105.9075241088867</c:v>
                </c:pt>
                <c:pt idx="856" formatCode="0.0000E+##">
                  <c:v>105.18654632568357</c:v>
                </c:pt>
                <c:pt idx="857" formatCode="0.0000E+##">
                  <c:v>104.4495162963867</c:v>
                </c:pt>
                <c:pt idx="858" formatCode="0.0000E+##">
                  <c:v>103.69649505615229</c:v>
                </c:pt>
                <c:pt idx="859" formatCode="0.0000E+##">
                  <c:v>102.95949554443358</c:v>
                </c:pt>
                <c:pt idx="860" formatCode="0.0000E+##">
                  <c:v>102.254508972168</c:v>
                </c:pt>
                <c:pt idx="861" formatCode="0.0000E+##">
                  <c:v>101.50148773193358</c:v>
                </c:pt>
                <c:pt idx="862" formatCode="0.0000E+##">
                  <c:v>100.79653167724609</c:v>
                </c:pt>
                <c:pt idx="863" formatCode="0.0000E+##">
                  <c:v>100.0595016479492</c:v>
                </c:pt>
                <c:pt idx="864" formatCode="0.0000E+##">
                  <c:v>99.354545593261719</c:v>
                </c:pt>
                <c:pt idx="865" formatCode="0.0000E+##">
                  <c:v>98.649589538574219</c:v>
                </c:pt>
                <c:pt idx="866" formatCode="0.0000E+##">
                  <c:v>97.944602966308608</c:v>
                </c:pt>
                <c:pt idx="867" formatCode="0.0000E+##">
                  <c:v>97.23964691162108</c:v>
                </c:pt>
                <c:pt idx="868" formatCode="0.0000E+##">
                  <c:v>96.53469085693358</c:v>
                </c:pt>
                <c:pt idx="869" formatCode="0.0000E+##">
                  <c:v>95.845726013183565</c:v>
                </c:pt>
                <c:pt idx="870" formatCode="0.0000E+##">
                  <c:v>95.156791687011719</c:v>
                </c:pt>
                <c:pt idx="871" formatCode="0.0000E+##">
                  <c:v>94.483879089355483</c:v>
                </c:pt>
                <c:pt idx="872" formatCode="0.0000E+##">
                  <c:v>93.826957702636705</c:v>
                </c:pt>
                <c:pt idx="873" formatCode="0.0000E+##">
                  <c:v>93.154045104980455</c:v>
                </c:pt>
                <c:pt idx="874" formatCode="0.0000E+##">
                  <c:v>92.481132507324219</c:v>
                </c:pt>
                <c:pt idx="875" formatCode="0.0000E+##">
                  <c:v>91.824203491210966</c:v>
                </c:pt>
                <c:pt idx="876" formatCode="0.0000E+##">
                  <c:v>91.151290893554673</c:v>
                </c:pt>
                <c:pt idx="877" formatCode="0.0000E+##">
                  <c:v>90.510421752929688</c:v>
                </c:pt>
                <c:pt idx="878" formatCode="0.0000E+##">
                  <c:v>89.869522094726548</c:v>
                </c:pt>
                <c:pt idx="879" formatCode="0.0000E+##">
                  <c:v>89.196609497070327</c:v>
                </c:pt>
                <c:pt idx="880" formatCode="0.0000E+##">
                  <c:v>88.539718627929688</c:v>
                </c:pt>
                <c:pt idx="881" formatCode="0.0000E+##">
                  <c:v>87.91484069824223</c:v>
                </c:pt>
                <c:pt idx="882" formatCode="0.0000E+##">
                  <c:v>87.257949829101563</c:v>
                </c:pt>
                <c:pt idx="883" formatCode="0.0000E+##">
                  <c:v>86.617080688476563</c:v>
                </c:pt>
                <c:pt idx="884" formatCode="0.0000E+##">
                  <c:v>85.992202758789048</c:v>
                </c:pt>
                <c:pt idx="885" formatCode="0.0000E+##">
                  <c:v>85.367355346679688</c:v>
                </c:pt>
                <c:pt idx="886" formatCode="0.0000E+##">
                  <c:v>84.742507934570313</c:v>
                </c:pt>
                <c:pt idx="887" formatCode="0.0000E+##">
                  <c:v>84.117660522460938</c:v>
                </c:pt>
                <c:pt idx="888" formatCode="0.0000E+##">
                  <c:v>83.492782592773423</c:v>
                </c:pt>
                <c:pt idx="889" formatCode="0.0000E+##">
                  <c:v>82.883956909179687</c:v>
                </c:pt>
                <c:pt idx="890" formatCode="0.0000E+##">
                  <c:v>82.291152954101563</c:v>
                </c:pt>
                <c:pt idx="891" formatCode="0.0000E+##">
                  <c:v>81.666275024414048</c:v>
                </c:pt>
                <c:pt idx="892" formatCode="0.0000E+##">
                  <c:v>81.057449340820313</c:v>
                </c:pt>
                <c:pt idx="893" formatCode="0.0000E+##">
                  <c:v>80.432601928710952</c:v>
                </c:pt>
                <c:pt idx="894" formatCode="0.0000E+##">
                  <c:v>79.871810913085923</c:v>
                </c:pt>
                <c:pt idx="895" formatCode="0.0000E+##">
                  <c:v>79.246963500976577</c:v>
                </c:pt>
                <c:pt idx="896" formatCode="0.0000E+##">
                  <c:v>78.638137817382784</c:v>
                </c:pt>
                <c:pt idx="897" formatCode="0.0000E+##">
                  <c:v>78.045333862304688</c:v>
                </c:pt>
                <c:pt idx="898" formatCode="0.0000E+##">
                  <c:v>77.452499389648437</c:v>
                </c:pt>
                <c:pt idx="899" formatCode="0.0000E+##">
                  <c:v>76.859695434570313</c:v>
                </c:pt>
                <c:pt idx="900" formatCode="0.0000E+##">
                  <c:v>76.250869750976563</c:v>
                </c:pt>
                <c:pt idx="901" formatCode="0.0000E+##">
                  <c:v>75.674057006835923</c:v>
                </c:pt>
                <c:pt idx="902" formatCode="0.0000E+##">
                  <c:v>75.081253051757827</c:v>
                </c:pt>
                <c:pt idx="903" formatCode="0.0000E+##">
                  <c:v>74.488449096679688</c:v>
                </c:pt>
                <c:pt idx="904" formatCode="0.0000E+##">
                  <c:v>73.927688598632813</c:v>
                </c:pt>
                <c:pt idx="905" formatCode="0.0000E+##">
                  <c:v>73.334854125976563</c:v>
                </c:pt>
                <c:pt idx="906" formatCode="0.0000E+##">
                  <c:v>72.742050170898438</c:v>
                </c:pt>
                <c:pt idx="907" formatCode="0.0000E+##">
                  <c:v>72.149246215820313</c:v>
                </c:pt>
                <c:pt idx="908" formatCode="0.0000E+##">
                  <c:v>71.588447570800767</c:v>
                </c:pt>
                <c:pt idx="909" formatCode="0.0000E+##">
                  <c:v>71.027687072753878</c:v>
                </c:pt>
                <c:pt idx="910" formatCode="0.0000E+##">
                  <c:v>70.466926574707045</c:v>
                </c:pt>
                <c:pt idx="911" formatCode="0.0000E+##">
                  <c:v>69.890144348144531</c:v>
                </c:pt>
                <c:pt idx="912" formatCode="0.0000E+##">
                  <c:v>69.329353332519503</c:v>
                </c:pt>
                <c:pt idx="913" formatCode="0.0000E+##">
                  <c:v>68.768592834472642</c:v>
                </c:pt>
                <c:pt idx="914" formatCode="0.0000E+##">
                  <c:v>68.207832336425753</c:v>
                </c:pt>
                <c:pt idx="915" formatCode="0.0000E+##">
                  <c:v>67.647071838378892</c:v>
                </c:pt>
                <c:pt idx="916" formatCode="0.0000E+##">
                  <c:v>67.102302551269503</c:v>
                </c:pt>
                <c:pt idx="917" formatCode="0.0000E+##">
                  <c:v>66.55756378173831</c:v>
                </c:pt>
                <c:pt idx="918" formatCode="0.0000E+##">
                  <c:v>65.980781555175781</c:v>
                </c:pt>
                <c:pt idx="919" formatCode="0.0000E+##">
                  <c:v>65.403968811035156</c:v>
                </c:pt>
                <c:pt idx="920" formatCode="0.0000E+##">
                  <c:v>64.859230041503892</c:v>
                </c:pt>
                <c:pt idx="921" formatCode="0.0000E+##">
                  <c:v>64.330513000488281</c:v>
                </c:pt>
                <c:pt idx="922" formatCode="0.0000E+##">
                  <c:v>63.785774230957038</c:v>
                </c:pt>
                <c:pt idx="923" formatCode="0.0000E+##">
                  <c:v>63.257026672363267</c:v>
                </c:pt>
                <c:pt idx="924" formatCode="0.0000E+##">
                  <c:v>62.728309631347656</c:v>
                </c:pt>
                <c:pt idx="925" formatCode="0.0000E+##">
                  <c:v>62.199592590332031</c:v>
                </c:pt>
                <c:pt idx="926" formatCode="0.0000E+##">
                  <c:v>61.654838562011712</c:v>
                </c:pt>
                <c:pt idx="927" formatCode="0.0000E+##">
                  <c:v>61.142143249511726</c:v>
                </c:pt>
                <c:pt idx="928" formatCode="0.0000E+##">
                  <c:v>60.613410949707031</c:v>
                </c:pt>
                <c:pt idx="929" formatCode="0.0000E+##">
                  <c:v>60.084693908691399</c:v>
                </c:pt>
                <c:pt idx="930" formatCode="0.0000E+##">
                  <c:v>59.57198333740233</c:v>
                </c:pt>
                <c:pt idx="931" formatCode="0.0000E+##">
                  <c:v>59.02724456787108</c:v>
                </c:pt>
                <c:pt idx="932" formatCode="0.0000E+##">
                  <c:v>58.514533996582031</c:v>
                </c:pt>
                <c:pt idx="933" formatCode="0.0000E+##">
                  <c:v>57.985816955566399</c:v>
                </c:pt>
                <c:pt idx="934" formatCode="0.0000E+##">
                  <c:v>57.457080841064439</c:v>
                </c:pt>
                <c:pt idx="935" formatCode="0.0000E+##">
                  <c:v>56.928363800048835</c:v>
                </c:pt>
                <c:pt idx="936" formatCode="0.0000E+##">
                  <c:v>56.431674957275384</c:v>
                </c:pt>
                <c:pt idx="937" formatCode="0.0000E+##">
                  <c:v>55.935001373291016</c:v>
                </c:pt>
                <c:pt idx="938" formatCode="0.0000E+##">
                  <c:v>55.406269073486314</c:v>
                </c:pt>
                <c:pt idx="939" formatCode="0.0000E+##">
                  <c:v>54.87755203247071</c:v>
                </c:pt>
                <c:pt idx="940" formatCode="0.0000E+##">
                  <c:v>54.380863189697251</c:v>
                </c:pt>
                <c:pt idx="941" formatCode="0.0000E+##">
                  <c:v>53.900211334228523</c:v>
                </c:pt>
                <c:pt idx="942" formatCode="0.0000E+##">
                  <c:v>53.419544219970703</c:v>
                </c:pt>
                <c:pt idx="943" formatCode="0.0000E+##">
                  <c:v>52.874805450439439</c:v>
                </c:pt>
                <c:pt idx="944" formatCode="0.0000E+##">
                  <c:v>52.378116607666016</c:v>
                </c:pt>
                <c:pt idx="945" formatCode="0.0000E+##">
                  <c:v>51.881443023681626</c:v>
                </c:pt>
                <c:pt idx="946" formatCode="0.0000E+##">
                  <c:v>51.384754180908196</c:v>
                </c:pt>
                <c:pt idx="947" formatCode="0.0000E+##">
                  <c:v>50.807971954345696</c:v>
                </c:pt>
                <c:pt idx="948" formatCode="0.0000E+##">
                  <c:v>50.231174468994141</c:v>
                </c:pt>
                <c:pt idx="949" formatCode="0.0000E+##">
                  <c:v>49.63835525512696</c:v>
                </c:pt>
                <c:pt idx="950" formatCode="0.0000E+##">
                  <c:v>49.013507843017571</c:v>
                </c:pt>
                <c:pt idx="951" formatCode="0.0000E+##">
                  <c:v>48.420688629150391</c:v>
                </c:pt>
                <c:pt idx="952" formatCode="0.0000E+##">
                  <c:v>47.795841217041023</c:v>
                </c:pt>
                <c:pt idx="953" formatCode="0.0000E+##">
                  <c:v>47.170974731445305</c:v>
                </c:pt>
                <c:pt idx="954" formatCode="0.0000E+##">
                  <c:v>46.578155517578125</c:v>
                </c:pt>
                <c:pt idx="955" formatCode="0.0000E+##">
                  <c:v>45.9853515625</c:v>
                </c:pt>
                <c:pt idx="956" formatCode="0.0000E+##">
                  <c:v>45.360488891601548</c:v>
                </c:pt>
                <c:pt idx="957" formatCode="0.0000E+##">
                  <c:v>44.751663208007805</c:v>
                </c:pt>
                <c:pt idx="958" formatCode="0.0000E+##">
                  <c:v>44.142822265625</c:v>
                </c:pt>
                <c:pt idx="959" formatCode="0.0000E+##">
                  <c:v>43.566040039062493</c:v>
                </c:pt>
                <c:pt idx="960" formatCode="0.0000E+##">
                  <c:v>43.005264282226548</c:v>
                </c:pt>
                <c:pt idx="961" formatCode="0.0000E+##">
                  <c:v>42.444488525390597</c:v>
                </c:pt>
                <c:pt idx="962" formatCode="0.0000E+##">
                  <c:v>41.867706298828118</c:v>
                </c:pt>
                <c:pt idx="963" formatCode="0.0000E+##">
                  <c:v>41.354995727539055</c:v>
                </c:pt>
                <c:pt idx="964" formatCode="0.0000E+##">
                  <c:v>40.794235229492187</c:v>
                </c:pt>
                <c:pt idx="965" formatCode="0.0000E+##">
                  <c:v>40.233459472656243</c:v>
                </c:pt>
                <c:pt idx="966" formatCode="0.0000E+##">
                  <c:v>39.688720703125007</c:v>
                </c:pt>
                <c:pt idx="967" formatCode="0.0000E+##">
                  <c:v>39.159988403320298</c:v>
                </c:pt>
                <c:pt idx="968" formatCode="0.0000E+##">
                  <c:v>38.63127136230468</c:v>
                </c:pt>
                <c:pt idx="969" formatCode="0.0000E+##">
                  <c:v>38.118560791015611</c:v>
                </c:pt>
                <c:pt idx="970" formatCode="0.0000E+##">
                  <c:v>37.573822021484375</c:v>
                </c:pt>
                <c:pt idx="971" formatCode="0.0000E+##">
                  <c:v>36.997020721435547</c:v>
                </c:pt>
                <c:pt idx="972" formatCode="0.0000E+##">
                  <c:v>36.372173309326172</c:v>
                </c:pt>
                <c:pt idx="973" formatCode="0.0000E+##">
                  <c:v>35.87548446655272</c:v>
                </c:pt>
                <c:pt idx="974" formatCode="0.0000E+##">
                  <c:v>35.394832611083977</c:v>
                </c:pt>
                <c:pt idx="975" formatCode="0.0000E+##">
                  <c:v>34.882122039794922</c:v>
                </c:pt>
                <c:pt idx="976" formatCode="0.0000E+##">
                  <c:v>34.385448455810533</c:v>
                </c:pt>
                <c:pt idx="977" formatCode="0.0000E+##">
                  <c:v>33.888759613037102</c:v>
                </c:pt>
                <c:pt idx="978" formatCode="0.0000E+##">
                  <c:v>33.440151214599609</c:v>
                </c:pt>
                <c:pt idx="979" formatCode="0.0000E+##">
                  <c:v>32.975505828857429</c:v>
                </c:pt>
                <c:pt idx="980" formatCode="0.0000E+##">
                  <c:v>32.510875701904297</c:v>
                </c:pt>
                <c:pt idx="981" formatCode="0.0000E+##">
                  <c:v>32.062252044677741</c:v>
                </c:pt>
                <c:pt idx="982" formatCode="0.0000E+##">
                  <c:v>31.597621917724609</c:v>
                </c:pt>
                <c:pt idx="983" formatCode="0.0000E+##">
                  <c:v>31.100933074951165</c:v>
                </c:pt>
                <c:pt idx="984" formatCode="0.0000E+##">
                  <c:v>30.63630294799805</c:v>
                </c:pt>
                <c:pt idx="985" formatCode="0.0000E+##">
                  <c:v>30.203716278076161</c:v>
                </c:pt>
                <c:pt idx="986" formatCode="0.0000E+##">
                  <c:v>29.755092620849609</c:v>
                </c:pt>
                <c:pt idx="987" formatCode="0.0000E+##">
                  <c:v>29.290462493896484</c:v>
                </c:pt>
                <c:pt idx="988" formatCode="0.0000E+##">
                  <c:v>28.873880386352543</c:v>
                </c:pt>
                <c:pt idx="989" formatCode="0.0000E+##">
                  <c:v>28.457315444946293</c:v>
                </c:pt>
                <c:pt idx="990" formatCode="0.0000E+##">
                  <c:v>28.024713516235348</c:v>
                </c:pt>
                <c:pt idx="991" formatCode="0.0000E+##">
                  <c:v>27.65621376037598</c:v>
                </c:pt>
                <c:pt idx="992" formatCode="0.0000E+##">
                  <c:v>27.271692276000977</c:v>
                </c:pt>
                <c:pt idx="993" formatCode="0.0000E+##">
                  <c:v>26.839090347290043</c:v>
                </c:pt>
                <c:pt idx="994" formatCode="0.0000E+##">
                  <c:v>26.390481948852543</c:v>
                </c:pt>
                <c:pt idx="995" formatCode="0.0000E+##">
                  <c:v>26.005945205688484</c:v>
                </c:pt>
                <c:pt idx="996" formatCode="0.0000E+##">
                  <c:v>25.637445449829105</c:v>
                </c:pt>
                <c:pt idx="997" formatCode="0.0000E+##">
                  <c:v>25.268945693969723</c:v>
                </c:pt>
                <c:pt idx="998" formatCode="0.0000E+##">
                  <c:v>24.86838531494141</c:v>
                </c:pt>
                <c:pt idx="999" formatCode="0.0000E+##">
                  <c:v>24.51590728759766</c:v>
                </c:pt>
                <c:pt idx="1000" formatCode="0.0000E+##">
                  <c:v>24.099342346191406</c:v>
                </c:pt>
                <c:pt idx="1001" formatCode="0.0000E+##">
                  <c:v>23.730827331542969</c:v>
                </c:pt>
                <c:pt idx="1002" formatCode="0.0000E+##">
                  <c:v>23.362327575683583</c:v>
                </c:pt>
                <c:pt idx="1003" formatCode="0.0000E+##">
                  <c:v>22.993812561035156</c:v>
                </c:pt>
                <c:pt idx="1004" formatCode="0.0000E+##">
                  <c:v>22.657356262207031</c:v>
                </c:pt>
                <c:pt idx="1005" formatCode="0.0000E+##">
                  <c:v>22.288856506347656</c:v>
                </c:pt>
                <c:pt idx="1006" formatCode="0.0000E+##">
                  <c:v>21.904319763183587</c:v>
                </c:pt>
                <c:pt idx="1007" formatCode="0.0000E+##">
                  <c:v>21.55184173583984</c:v>
                </c:pt>
                <c:pt idx="1008" formatCode="0.0000E+##">
                  <c:v>21.215385437011722</c:v>
                </c:pt>
                <c:pt idx="1009" formatCode="0.0000E+##">
                  <c:v>20.878913879394528</c:v>
                </c:pt>
                <c:pt idx="1010" formatCode="0.0000E+##">
                  <c:v>20.558479309082028</c:v>
                </c:pt>
                <c:pt idx="1011" formatCode="0.0000E+##">
                  <c:v>20.350196838378906</c:v>
                </c:pt>
              </c:numCache>
            </c:numRef>
          </c:yVal>
        </c:ser>
        <c:dLbls/>
        <c:axId val="55771520"/>
        <c:axId val="55773440"/>
      </c:scatterChart>
      <c:scatterChart>
        <c:scatterStyle val="lineMarker"/>
        <c:ser>
          <c:idx val="3"/>
          <c:order val="1"/>
          <c:tx>
            <c:strRef>
              <c:f>temp0__BakeOut2013__TempMon!$E$1</c:f>
              <c:strCache>
                <c:ptCount val="1"/>
                <c:pt idx="0">
                  <c:v>pressure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temp0__BakeOut2013__TempMon!$E$2:$E$1013</c:f>
              <c:numCache>
                <c:formatCode>0.00E+00</c:formatCode>
                <c:ptCount val="1012"/>
                <c:pt idx="0">
                  <c:v>4.9598088480706729E-7</c:v>
                </c:pt>
                <c:pt idx="1">
                  <c:v>9.5672184841077939E-8</c:v>
                </c:pt>
                <c:pt idx="2">
                  <c:v>7.6279569327653007E-8</c:v>
                </c:pt>
                <c:pt idx="3">
                  <c:v>6.7884840859733244E-8</c:v>
                </c:pt>
                <c:pt idx="4">
                  <c:v>6.3087874480061132E-8</c:v>
                </c:pt>
                <c:pt idx="5">
                  <c:v>5.9218567827201742E-8</c:v>
                </c:pt>
                <c:pt idx="6">
                  <c:v>5.6708763906954118E-8</c:v>
                </c:pt>
                <c:pt idx="7">
                  <c:v>5.4486587686142243E-8</c:v>
                </c:pt>
                <c:pt idx="8">
                  <c:v>5.2877336287338033E-8</c:v>
                </c:pt>
                <c:pt idx="9">
                  <c:v>5.1658545885402412E-8</c:v>
                </c:pt>
                <c:pt idx="10">
                  <c:v>5.0300052123475325E-8</c:v>
                </c:pt>
                <c:pt idx="11">
                  <c:v>4.9469246476974109E-8</c:v>
                </c:pt>
                <c:pt idx="12">
                  <c:v>4.8814360553706124E-8</c:v>
                </c:pt>
                <c:pt idx="13">
                  <c:v>4.8008089947870731E-8</c:v>
                </c:pt>
                <c:pt idx="14">
                  <c:v>4.7372637368425739E-8</c:v>
                </c:pt>
                <c:pt idx="15">
                  <c:v>4.6745597614972212E-8</c:v>
                </c:pt>
                <c:pt idx="16">
                  <c:v>4.628072503010112E-8</c:v>
                </c:pt>
                <c:pt idx="17">
                  <c:v>4.5973411744171224E-8</c:v>
                </c:pt>
                <c:pt idx="18">
                  <c:v>4.5668137715892914E-8</c:v>
                </c:pt>
                <c:pt idx="19">
                  <c:v>4.5063657694299724E-8</c:v>
                </c:pt>
                <c:pt idx="20">
                  <c:v>4.4764423279275427E-8</c:v>
                </c:pt>
                <c:pt idx="21">
                  <c:v>4.4467178383911219E-8</c:v>
                </c:pt>
                <c:pt idx="22">
                  <c:v>4.4171905244638725E-8</c:v>
                </c:pt>
                <c:pt idx="23">
                  <c:v>4.3878596756030628E-8</c:v>
                </c:pt>
                <c:pt idx="24">
                  <c:v>4.3732711674238023E-8</c:v>
                </c:pt>
                <c:pt idx="25">
                  <c:v>4.6745597614972212E-8</c:v>
                </c:pt>
                <c:pt idx="26">
                  <c:v>4.9469246476974109E-8</c:v>
                </c:pt>
                <c:pt idx="27">
                  <c:v>5.0974772847212027E-8</c:v>
                </c:pt>
                <c:pt idx="28">
                  <c:v>5.3944834377261915E-8</c:v>
                </c:pt>
                <c:pt idx="29">
                  <c:v>5.8240452460722709E-8</c:v>
                </c:pt>
                <c:pt idx="30">
                  <c:v>6.3298323027538546E-8</c:v>
                </c:pt>
                <c:pt idx="31">
                  <c:v>6.9255314372185226E-8</c:v>
                </c:pt>
                <c:pt idx="32">
                  <c:v>7.6025820305858321E-8</c:v>
                </c:pt>
                <c:pt idx="33">
                  <c:v>8.1263479501103522E-8</c:v>
                </c:pt>
                <c:pt idx="34">
                  <c:v>8.5427274143512437E-8</c:v>
                </c:pt>
                <c:pt idx="35">
                  <c:v>8.861572808882555E-8</c:v>
                </c:pt>
                <c:pt idx="36">
                  <c:v>9.1009042080258951E-8</c:v>
                </c:pt>
                <c:pt idx="37">
                  <c:v>9.3156067748623186E-8</c:v>
                </c:pt>
                <c:pt idx="38">
                  <c:v>9.5036718050778238E-8</c:v>
                </c:pt>
                <c:pt idx="39">
                  <c:v>9.599132511084468E-8</c:v>
                </c:pt>
                <c:pt idx="40">
                  <c:v>9.7278942234879651E-8</c:v>
                </c:pt>
                <c:pt idx="41">
                  <c:v>9.8583832652821055E-8</c:v>
                </c:pt>
                <c:pt idx="42">
                  <c:v>9.9242825513101746E-8</c:v>
                </c:pt>
                <c:pt idx="43">
                  <c:v>9.9242825513101746E-8</c:v>
                </c:pt>
                <c:pt idx="44">
                  <c:v>9.9906230843771442E-8</c:v>
                </c:pt>
                <c:pt idx="45">
                  <c:v>9.9906230843771442E-8</c:v>
                </c:pt>
                <c:pt idx="46">
                  <c:v>1.0057406285568504E-7</c:v>
                </c:pt>
                <c:pt idx="47">
                  <c:v>1.0057406285568504E-7</c:v>
                </c:pt>
                <c:pt idx="48">
                  <c:v>1.0057406285568504E-7</c:v>
                </c:pt>
                <c:pt idx="49">
                  <c:v>1.0057406285568504E-7</c:v>
                </c:pt>
                <c:pt idx="50">
                  <c:v>9.9906230843771442E-8</c:v>
                </c:pt>
                <c:pt idx="51">
                  <c:v>9.8583832652821055E-8</c:v>
                </c:pt>
                <c:pt idx="52">
                  <c:v>9.7929216735792539E-8</c:v>
                </c:pt>
                <c:pt idx="53">
                  <c:v>9.7278942234879651E-8</c:v>
                </c:pt>
                <c:pt idx="54">
                  <c:v>9.7603631843412533E-8</c:v>
                </c:pt>
                <c:pt idx="55">
                  <c:v>9.6632987833800144E-8</c:v>
                </c:pt>
                <c:pt idx="56">
                  <c:v>9.599132511084468E-8</c:v>
                </c:pt>
                <c:pt idx="57">
                  <c:v>9.599132511084468E-8</c:v>
                </c:pt>
                <c:pt idx="58">
                  <c:v>9.5036718050778238E-8</c:v>
                </c:pt>
                <c:pt idx="59">
                  <c:v>9.5036718050778238E-8</c:v>
                </c:pt>
                <c:pt idx="60">
                  <c:v>9.4405649520012971E-8</c:v>
                </c:pt>
                <c:pt idx="61">
                  <c:v>9.4405649520012971E-8</c:v>
                </c:pt>
                <c:pt idx="62">
                  <c:v>9.4405649520012971E-8</c:v>
                </c:pt>
                <c:pt idx="63">
                  <c:v>9.377878029681594E-8</c:v>
                </c:pt>
                <c:pt idx="64">
                  <c:v>9.2537490559152568E-8</c:v>
                </c:pt>
                <c:pt idx="65">
                  <c:v>9.3156067748623186E-8</c:v>
                </c:pt>
                <c:pt idx="66">
                  <c:v>9.3156067748623186E-8</c:v>
                </c:pt>
                <c:pt idx="67">
                  <c:v>9.3156067748623186E-8</c:v>
                </c:pt>
                <c:pt idx="68">
                  <c:v>9.3156067748623186E-8</c:v>
                </c:pt>
                <c:pt idx="69">
                  <c:v>9.1923020306694578E-8</c:v>
                </c:pt>
                <c:pt idx="70">
                  <c:v>9.1923020306694578E-8</c:v>
                </c:pt>
                <c:pt idx="71">
                  <c:v>9.1923020306694578E-8</c:v>
                </c:pt>
                <c:pt idx="72">
                  <c:v>9.1923020306694578E-8</c:v>
                </c:pt>
                <c:pt idx="73">
                  <c:v>9.1312628569539824E-8</c:v>
                </c:pt>
                <c:pt idx="74">
                  <c:v>9.0404718378067654E-8</c:v>
                </c:pt>
                <c:pt idx="75">
                  <c:v>9.1312628569539824E-8</c:v>
                </c:pt>
                <c:pt idx="76">
                  <c:v>9.1312628569539824E-8</c:v>
                </c:pt>
                <c:pt idx="77">
                  <c:v>9.0404718378067654E-8</c:v>
                </c:pt>
                <c:pt idx="78">
                  <c:v>9.0706294031406247E-8</c:v>
                </c:pt>
                <c:pt idx="79">
                  <c:v>9.0404718378067654E-8</c:v>
                </c:pt>
                <c:pt idx="80">
                  <c:v>9.1312628569539824E-8</c:v>
                </c:pt>
                <c:pt idx="81">
                  <c:v>9.0404718378067654E-8</c:v>
                </c:pt>
                <c:pt idx="82">
                  <c:v>9.0404718378067654E-8</c:v>
                </c:pt>
                <c:pt idx="83">
                  <c:v>8.9208093356774056E-8</c:v>
                </c:pt>
                <c:pt idx="84">
                  <c:v>9.0404718378067654E-8</c:v>
                </c:pt>
                <c:pt idx="85">
                  <c:v>8.861572808882555E-8</c:v>
                </c:pt>
                <c:pt idx="86">
                  <c:v>8.9208093356774056E-8</c:v>
                </c:pt>
                <c:pt idx="87">
                  <c:v>8.861572808882555E-8</c:v>
                </c:pt>
                <c:pt idx="88">
                  <c:v>8.9208093356774056E-8</c:v>
                </c:pt>
                <c:pt idx="89">
                  <c:v>8.861572808882555E-8</c:v>
                </c:pt>
                <c:pt idx="90">
                  <c:v>8.9208093356774056E-8</c:v>
                </c:pt>
                <c:pt idx="91">
                  <c:v>8.8027299227633167E-8</c:v>
                </c:pt>
                <c:pt idx="92">
                  <c:v>8.7151896366322048E-8</c:v>
                </c:pt>
                <c:pt idx="93">
                  <c:v>8.7151896366322048E-8</c:v>
                </c:pt>
                <c:pt idx="94">
                  <c:v>8.7442778351487531E-8</c:v>
                </c:pt>
                <c:pt idx="95">
                  <c:v>8.861572808882555E-8</c:v>
                </c:pt>
                <c:pt idx="96">
                  <c:v>8.6862144144106437E-8</c:v>
                </c:pt>
                <c:pt idx="97">
                  <c:v>8.6862144144106437E-8</c:v>
                </c:pt>
                <c:pt idx="98">
                  <c:v>8.7442778351487531E-8</c:v>
                </c:pt>
                <c:pt idx="99">
                  <c:v>8.7151896366322048E-8</c:v>
                </c:pt>
                <c:pt idx="100">
                  <c:v>8.6573187729754797E-8</c:v>
                </c:pt>
                <c:pt idx="101">
                  <c:v>8.6573187729754797E-8</c:v>
                </c:pt>
                <c:pt idx="102">
                  <c:v>8.3736779288301438E-8</c:v>
                </c:pt>
                <c:pt idx="103">
                  <c:v>8.4860019455845732E-8</c:v>
                </c:pt>
                <c:pt idx="104">
                  <c:v>8.4860019455845732E-8</c:v>
                </c:pt>
                <c:pt idx="105">
                  <c:v>8.4860019455845732E-8</c:v>
                </c:pt>
                <c:pt idx="106">
                  <c:v>8.4296530644678542E-8</c:v>
                </c:pt>
                <c:pt idx="107">
                  <c:v>8.4296530644678542E-8</c:v>
                </c:pt>
                <c:pt idx="108">
                  <c:v>8.3736779288301438E-8</c:v>
                </c:pt>
                <c:pt idx="109">
                  <c:v>8.3736779288301438E-8</c:v>
                </c:pt>
                <c:pt idx="110">
                  <c:v>8.3736779288301438E-8</c:v>
                </c:pt>
                <c:pt idx="111">
                  <c:v>8.3458381539003352E-8</c:v>
                </c:pt>
                <c:pt idx="112">
                  <c:v>8.3458381539003352E-8</c:v>
                </c:pt>
                <c:pt idx="113">
                  <c:v>8.3458381539003352E-8</c:v>
                </c:pt>
                <c:pt idx="114">
                  <c:v>8.3180751175859742E-8</c:v>
                </c:pt>
                <c:pt idx="115">
                  <c:v>8.290420083767454E-8</c:v>
                </c:pt>
                <c:pt idx="116">
                  <c:v>8.290420083767454E-8</c:v>
                </c:pt>
                <c:pt idx="117">
                  <c:v>8.235369364228974E-8</c:v>
                </c:pt>
                <c:pt idx="118">
                  <c:v>8.235369364228974E-8</c:v>
                </c:pt>
                <c:pt idx="119">
                  <c:v>8.235369364228974E-8</c:v>
                </c:pt>
                <c:pt idx="120">
                  <c:v>8.1806689422592145E-8</c:v>
                </c:pt>
                <c:pt idx="121">
                  <c:v>8.1806689422592145E-8</c:v>
                </c:pt>
                <c:pt idx="122">
                  <c:v>8.1806689422592145E-8</c:v>
                </c:pt>
                <c:pt idx="123">
                  <c:v>8.1263479501103522E-8</c:v>
                </c:pt>
                <c:pt idx="124">
                  <c:v>8.1263479501103522E-8</c:v>
                </c:pt>
                <c:pt idx="125">
                  <c:v>8.1263479501103522E-8</c:v>
                </c:pt>
                <c:pt idx="126">
                  <c:v>8.0723872031285256E-8</c:v>
                </c:pt>
                <c:pt idx="127">
                  <c:v>8.0723872031285256E-8</c:v>
                </c:pt>
                <c:pt idx="128">
                  <c:v>8.0723872031285256E-8</c:v>
                </c:pt>
                <c:pt idx="129">
                  <c:v>8.0723872031285256E-8</c:v>
                </c:pt>
                <c:pt idx="130">
                  <c:v>8.0187845696855246E-8</c:v>
                </c:pt>
                <c:pt idx="131">
                  <c:v>8.0187845696855246E-8</c:v>
                </c:pt>
                <c:pt idx="132">
                  <c:v>7.9655379181531343E-8</c:v>
                </c:pt>
                <c:pt idx="133">
                  <c:v>7.9655379181531343E-8</c:v>
                </c:pt>
                <c:pt idx="134">
                  <c:v>7.9655379181531343E-8</c:v>
                </c:pt>
                <c:pt idx="135">
                  <c:v>7.9390552798486143E-8</c:v>
                </c:pt>
                <c:pt idx="136">
                  <c:v>7.9390552798486143E-8</c:v>
                </c:pt>
                <c:pt idx="137">
                  <c:v>7.9390552798486143E-8</c:v>
                </c:pt>
                <c:pt idx="138">
                  <c:v>7.9390552798486143E-8</c:v>
                </c:pt>
                <c:pt idx="139">
                  <c:v>7.8863379826543652E-8</c:v>
                </c:pt>
                <c:pt idx="140">
                  <c:v>7.8863379826543652E-8</c:v>
                </c:pt>
                <c:pt idx="141">
                  <c:v>7.8601033237646334E-8</c:v>
                </c:pt>
                <c:pt idx="142">
                  <c:v>7.8339709830288458E-8</c:v>
                </c:pt>
                <c:pt idx="143">
                  <c:v>7.8339709830288458E-8</c:v>
                </c:pt>
                <c:pt idx="144">
                  <c:v>7.7819514388011144E-8</c:v>
                </c:pt>
                <c:pt idx="145">
                  <c:v>7.7819514388011144E-8</c:v>
                </c:pt>
                <c:pt idx="146">
                  <c:v>7.7819514388011144E-8</c:v>
                </c:pt>
                <c:pt idx="147">
                  <c:v>7.7819514388011144E-8</c:v>
                </c:pt>
                <c:pt idx="148">
                  <c:v>7.7302779288856942E-8</c:v>
                </c:pt>
                <c:pt idx="149">
                  <c:v>7.7302779288856942E-8</c:v>
                </c:pt>
                <c:pt idx="150">
                  <c:v>7.7302779288856942E-8</c:v>
                </c:pt>
                <c:pt idx="151">
                  <c:v>7.6789469005689131E-8</c:v>
                </c:pt>
                <c:pt idx="152">
                  <c:v>7.6789469005689131E-8</c:v>
                </c:pt>
                <c:pt idx="153">
                  <c:v>7.6789469005689131E-8</c:v>
                </c:pt>
                <c:pt idx="154">
                  <c:v>7.653402178675603E-8</c:v>
                </c:pt>
                <c:pt idx="155">
                  <c:v>7.653402178675603E-8</c:v>
                </c:pt>
                <c:pt idx="156">
                  <c:v>7.6279569327653007E-8</c:v>
                </c:pt>
                <c:pt idx="157">
                  <c:v>7.6279569327653007E-8</c:v>
                </c:pt>
                <c:pt idx="158">
                  <c:v>7.5773058938466433E-8</c:v>
                </c:pt>
                <c:pt idx="159">
                  <c:v>7.5773058938466433E-8</c:v>
                </c:pt>
                <c:pt idx="160">
                  <c:v>7.5773058938466433E-8</c:v>
                </c:pt>
                <c:pt idx="161">
                  <c:v>7.552098679752814E-8</c:v>
                </c:pt>
                <c:pt idx="162">
                  <c:v>7.552098679752814E-8</c:v>
                </c:pt>
                <c:pt idx="163">
                  <c:v>7.552098679752814E-8</c:v>
                </c:pt>
                <c:pt idx="164">
                  <c:v>7.552098679752814E-8</c:v>
                </c:pt>
                <c:pt idx="165">
                  <c:v>7.5019514156338158E-8</c:v>
                </c:pt>
                <c:pt idx="166">
                  <c:v>7.5019514156338158E-8</c:v>
                </c:pt>
                <c:pt idx="167">
                  <c:v>7.5019514156338158E-8</c:v>
                </c:pt>
                <c:pt idx="168">
                  <c:v>7.4521366855151441E-8</c:v>
                </c:pt>
                <c:pt idx="169">
                  <c:v>7.4521366855151441E-8</c:v>
                </c:pt>
                <c:pt idx="170">
                  <c:v>7.4521366855151441E-8</c:v>
                </c:pt>
                <c:pt idx="171">
                  <c:v>7.4521366855151441E-8</c:v>
                </c:pt>
                <c:pt idx="172">
                  <c:v>7.4026530683113352E-8</c:v>
                </c:pt>
                <c:pt idx="173">
                  <c:v>7.4026530683113352E-8</c:v>
                </c:pt>
                <c:pt idx="174">
                  <c:v>7.4026530683113352E-8</c:v>
                </c:pt>
                <c:pt idx="175">
                  <c:v>7.3534977218514541E-8</c:v>
                </c:pt>
                <c:pt idx="176">
                  <c:v>7.3534977218514541E-8</c:v>
                </c:pt>
                <c:pt idx="177">
                  <c:v>7.3534977218514541E-8</c:v>
                </c:pt>
                <c:pt idx="178">
                  <c:v>7.3046685145072829E-8</c:v>
                </c:pt>
                <c:pt idx="179">
                  <c:v>7.3046685145072829E-8</c:v>
                </c:pt>
                <c:pt idx="180">
                  <c:v>7.3046685145072829E-8</c:v>
                </c:pt>
                <c:pt idx="181">
                  <c:v>7.3046685145072829E-8</c:v>
                </c:pt>
                <c:pt idx="182">
                  <c:v>7.2561640251933541E-8</c:v>
                </c:pt>
                <c:pt idx="183">
                  <c:v>7.2561640251933541E-8</c:v>
                </c:pt>
                <c:pt idx="184">
                  <c:v>7.2561640251933541E-8</c:v>
                </c:pt>
                <c:pt idx="185">
                  <c:v>7.2561640251933541E-8</c:v>
                </c:pt>
                <c:pt idx="186">
                  <c:v>7.2320396782288338E-8</c:v>
                </c:pt>
                <c:pt idx="187">
                  <c:v>7.2320396782288338E-8</c:v>
                </c:pt>
                <c:pt idx="188">
                  <c:v>7.1840169368897411E-8</c:v>
                </c:pt>
                <c:pt idx="189">
                  <c:v>7.1840169368897411E-8</c:v>
                </c:pt>
                <c:pt idx="190">
                  <c:v>7.1840169368897411E-8</c:v>
                </c:pt>
                <c:pt idx="191">
                  <c:v>7.1840169368897411E-8</c:v>
                </c:pt>
                <c:pt idx="192">
                  <c:v>7.1363139397817537E-8</c:v>
                </c:pt>
                <c:pt idx="193">
                  <c:v>7.1363139397817537E-8</c:v>
                </c:pt>
                <c:pt idx="194">
                  <c:v>7.1363139397817537E-8</c:v>
                </c:pt>
                <c:pt idx="195">
                  <c:v>7.0889271341911848E-8</c:v>
                </c:pt>
                <c:pt idx="196">
                  <c:v>7.0889271341911848E-8</c:v>
                </c:pt>
                <c:pt idx="197">
                  <c:v>7.0889271341911848E-8</c:v>
                </c:pt>
                <c:pt idx="198">
                  <c:v>7.0889271341911848E-8</c:v>
                </c:pt>
                <c:pt idx="199">
                  <c:v>7.0418550990325444E-8</c:v>
                </c:pt>
                <c:pt idx="200">
                  <c:v>7.0418550990325444E-8</c:v>
                </c:pt>
                <c:pt idx="201">
                  <c:v>7.0418550990325444E-8</c:v>
                </c:pt>
                <c:pt idx="202">
                  <c:v>6.9950822023656643E-8</c:v>
                </c:pt>
                <c:pt idx="203">
                  <c:v>6.9950822023656643E-8</c:v>
                </c:pt>
                <c:pt idx="204">
                  <c:v>6.9950822023656643E-8</c:v>
                </c:pt>
                <c:pt idx="205">
                  <c:v>6.9718254280815044E-8</c:v>
                </c:pt>
                <c:pt idx="206">
                  <c:v>6.9486333131862934E-8</c:v>
                </c:pt>
                <c:pt idx="207">
                  <c:v>6.9486333131862934E-8</c:v>
                </c:pt>
                <c:pt idx="208">
                  <c:v>6.9718254280815044E-8</c:v>
                </c:pt>
                <c:pt idx="209">
                  <c:v>6.9486333131862934E-8</c:v>
                </c:pt>
                <c:pt idx="210">
                  <c:v>6.9255314372185226E-8</c:v>
                </c:pt>
                <c:pt idx="211">
                  <c:v>6.9024927995542358E-8</c:v>
                </c:pt>
                <c:pt idx="212">
                  <c:v>6.9255314372185226E-8</c:v>
                </c:pt>
                <c:pt idx="213">
                  <c:v>6.9255314372185226E-8</c:v>
                </c:pt>
                <c:pt idx="214">
                  <c:v>6.8795436902746548E-8</c:v>
                </c:pt>
                <c:pt idx="215">
                  <c:v>6.8795436902746548E-8</c:v>
                </c:pt>
                <c:pt idx="216">
                  <c:v>6.8795436902746548E-8</c:v>
                </c:pt>
                <c:pt idx="217">
                  <c:v>6.8338621872499048E-8</c:v>
                </c:pt>
                <c:pt idx="218">
                  <c:v>6.8338621872499048E-8</c:v>
                </c:pt>
                <c:pt idx="219">
                  <c:v>6.8338621872499048E-8</c:v>
                </c:pt>
                <c:pt idx="220">
                  <c:v>6.8338621872499048E-8</c:v>
                </c:pt>
                <c:pt idx="221">
                  <c:v>6.7884840859733244E-8</c:v>
                </c:pt>
                <c:pt idx="222">
                  <c:v>6.7884840859733244E-8</c:v>
                </c:pt>
                <c:pt idx="223">
                  <c:v>6.7434065442739639E-8</c:v>
                </c:pt>
                <c:pt idx="224">
                  <c:v>6.7434065442739639E-8</c:v>
                </c:pt>
                <c:pt idx="225">
                  <c:v>6.7434065442739639E-8</c:v>
                </c:pt>
                <c:pt idx="226">
                  <c:v>6.7434065442739639E-8</c:v>
                </c:pt>
                <c:pt idx="227">
                  <c:v>6.6986288516091021E-8</c:v>
                </c:pt>
                <c:pt idx="228">
                  <c:v>6.6986288516091021E-8</c:v>
                </c:pt>
                <c:pt idx="229">
                  <c:v>6.6986288516091021E-8</c:v>
                </c:pt>
                <c:pt idx="230">
                  <c:v>6.6986288516091021E-8</c:v>
                </c:pt>
                <c:pt idx="231">
                  <c:v>6.6986288516091021E-8</c:v>
                </c:pt>
                <c:pt idx="232">
                  <c:v>6.6541488763505119E-8</c:v>
                </c:pt>
                <c:pt idx="233">
                  <c:v>6.6541488763505119E-8</c:v>
                </c:pt>
                <c:pt idx="234">
                  <c:v>6.6541488763505119E-8</c:v>
                </c:pt>
                <c:pt idx="235">
                  <c:v>6.6541488763505119E-8</c:v>
                </c:pt>
                <c:pt idx="236">
                  <c:v>6.6320133385033828E-8</c:v>
                </c:pt>
                <c:pt idx="237">
                  <c:v>6.6320133385033828E-8</c:v>
                </c:pt>
                <c:pt idx="238">
                  <c:v>6.6320133385033828E-8</c:v>
                </c:pt>
                <c:pt idx="239">
                  <c:v>6.6320133385033828E-8</c:v>
                </c:pt>
                <c:pt idx="240">
                  <c:v>6.5879753208264407E-8</c:v>
                </c:pt>
                <c:pt idx="241">
                  <c:v>6.5879753208264407E-8</c:v>
                </c:pt>
                <c:pt idx="242">
                  <c:v>6.5442293362139039E-8</c:v>
                </c:pt>
                <c:pt idx="243">
                  <c:v>6.5442293362139039E-8</c:v>
                </c:pt>
                <c:pt idx="244">
                  <c:v>6.5442293362139039E-8</c:v>
                </c:pt>
                <c:pt idx="245">
                  <c:v>6.5442293362139039E-8</c:v>
                </c:pt>
                <c:pt idx="246">
                  <c:v>6.5442293362139039E-8</c:v>
                </c:pt>
                <c:pt idx="247">
                  <c:v>6.500786753349534E-8</c:v>
                </c:pt>
                <c:pt idx="248">
                  <c:v>6.500786753349534E-8</c:v>
                </c:pt>
                <c:pt idx="249">
                  <c:v>6.500786753349534E-8</c:v>
                </c:pt>
                <c:pt idx="250">
                  <c:v>6.500786753349534E-8</c:v>
                </c:pt>
                <c:pt idx="251">
                  <c:v>6.500786753349534E-8</c:v>
                </c:pt>
                <c:pt idx="252">
                  <c:v>6.4576198610666338E-8</c:v>
                </c:pt>
                <c:pt idx="253">
                  <c:v>6.4576198610666338E-8</c:v>
                </c:pt>
                <c:pt idx="254">
                  <c:v>6.4576198610666338E-8</c:v>
                </c:pt>
                <c:pt idx="255">
                  <c:v>6.4576198610666338E-8</c:v>
                </c:pt>
                <c:pt idx="256">
                  <c:v>6.4147400280489832E-8</c:v>
                </c:pt>
                <c:pt idx="257">
                  <c:v>6.4147400280489832E-8</c:v>
                </c:pt>
                <c:pt idx="258">
                  <c:v>6.4147400280489832E-8</c:v>
                </c:pt>
                <c:pt idx="259">
                  <c:v>6.3721444121256328E-8</c:v>
                </c:pt>
                <c:pt idx="260">
                  <c:v>6.3721444121256328E-8</c:v>
                </c:pt>
                <c:pt idx="261">
                  <c:v>6.3721444121256328E-8</c:v>
                </c:pt>
                <c:pt idx="262">
                  <c:v>6.3721444121256328E-8</c:v>
                </c:pt>
                <c:pt idx="263">
                  <c:v>6.3721444121256328E-8</c:v>
                </c:pt>
                <c:pt idx="264">
                  <c:v>6.3298323027538546E-8</c:v>
                </c:pt>
                <c:pt idx="265">
                  <c:v>6.3298323027538546E-8</c:v>
                </c:pt>
                <c:pt idx="266">
                  <c:v>6.3298323027538546E-8</c:v>
                </c:pt>
                <c:pt idx="267">
                  <c:v>6.3087874480061132E-8</c:v>
                </c:pt>
                <c:pt idx="268">
                  <c:v>6.3087874480061132E-8</c:v>
                </c:pt>
                <c:pt idx="269">
                  <c:v>6.3087874480061132E-8</c:v>
                </c:pt>
                <c:pt idx="270">
                  <c:v>6.3087874480061132E-8</c:v>
                </c:pt>
                <c:pt idx="271">
                  <c:v>6.2668959799339024E-8</c:v>
                </c:pt>
                <c:pt idx="272">
                  <c:v>6.2668959799339024E-8</c:v>
                </c:pt>
                <c:pt idx="273">
                  <c:v>6.2668959799339024E-8</c:v>
                </c:pt>
                <c:pt idx="274">
                  <c:v>6.225282334071383E-8</c:v>
                </c:pt>
                <c:pt idx="275">
                  <c:v>6.225282334071383E-8</c:v>
                </c:pt>
                <c:pt idx="276">
                  <c:v>6.225282334071383E-8</c:v>
                </c:pt>
                <c:pt idx="277">
                  <c:v>6.225282334071383E-8</c:v>
                </c:pt>
                <c:pt idx="278">
                  <c:v>6.225282334071383E-8</c:v>
                </c:pt>
                <c:pt idx="279">
                  <c:v>6.1839450893330623E-8</c:v>
                </c:pt>
                <c:pt idx="280">
                  <c:v>6.1839450893330623E-8</c:v>
                </c:pt>
                <c:pt idx="281">
                  <c:v>6.1839450893330623E-8</c:v>
                </c:pt>
                <c:pt idx="282">
                  <c:v>6.142882114090753E-8</c:v>
                </c:pt>
                <c:pt idx="283">
                  <c:v>6.1633734560473333E-8</c:v>
                </c:pt>
                <c:pt idx="284">
                  <c:v>6.142882114090753E-8</c:v>
                </c:pt>
                <c:pt idx="285">
                  <c:v>6.142882114090753E-8</c:v>
                </c:pt>
                <c:pt idx="286">
                  <c:v>6.142882114090753E-8</c:v>
                </c:pt>
                <c:pt idx="287">
                  <c:v>6.142882114090753E-8</c:v>
                </c:pt>
                <c:pt idx="288">
                  <c:v>6.1020919872589729E-8</c:v>
                </c:pt>
                <c:pt idx="289">
                  <c:v>6.1020919872589729E-8</c:v>
                </c:pt>
                <c:pt idx="290">
                  <c:v>6.1020919872589729E-8</c:v>
                </c:pt>
                <c:pt idx="291">
                  <c:v>6.0615725772095122E-8</c:v>
                </c:pt>
                <c:pt idx="292">
                  <c:v>6.1020919872589729E-8</c:v>
                </c:pt>
                <c:pt idx="293">
                  <c:v>6.0615725772095122E-8</c:v>
                </c:pt>
                <c:pt idx="294">
                  <c:v>6.0615725772095122E-8</c:v>
                </c:pt>
                <c:pt idx="295">
                  <c:v>6.0615725772095122E-8</c:v>
                </c:pt>
                <c:pt idx="296">
                  <c:v>6.0615725772095122E-8</c:v>
                </c:pt>
                <c:pt idx="297">
                  <c:v>6.0213224628569124E-8</c:v>
                </c:pt>
                <c:pt idx="298">
                  <c:v>6.0414080849113842E-8</c:v>
                </c:pt>
                <c:pt idx="299">
                  <c:v>6.0213224628569124E-8</c:v>
                </c:pt>
                <c:pt idx="300">
                  <c:v>6.0414080849113842E-8</c:v>
                </c:pt>
                <c:pt idx="301">
                  <c:v>5.9813395125729545E-8</c:v>
                </c:pt>
                <c:pt idx="302">
                  <c:v>5.9813395125729545E-8</c:v>
                </c:pt>
                <c:pt idx="303">
                  <c:v>5.9813395125729545E-8</c:v>
                </c:pt>
                <c:pt idx="304">
                  <c:v>5.9813395125729545E-8</c:v>
                </c:pt>
                <c:pt idx="305">
                  <c:v>5.9813395125729545E-8</c:v>
                </c:pt>
                <c:pt idx="306">
                  <c:v>5.9614421843434658E-8</c:v>
                </c:pt>
                <c:pt idx="307">
                  <c:v>5.9614421843434658E-8</c:v>
                </c:pt>
                <c:pt idx="308">
                  <c:v>5.9614421843434658E-8</c:v>
                </c:pt>
                <c:pt idx="309">
                  <c:v>5.9614421843434658E-8</c:v>
                </c:pt>
                <c:pt idx="310">
                  <c:v>5.9218567827201742E-8</c:v>
                </c:pt>
                <c:pt idx="311">
                  <c:v>5.9218567827201742E-8</c:v>
                </c:pt>
                <c:pt idx="312">
                  <c:v>5.9218567827201742E-8</c:v>
                </c:pt>
                <c:pt idx="313">
                  <c:v>5.8825342819091027E-8</c:v>
                </c:pt>
                <c:pt idx="314">
                  <c:v>5.8825342819091027E-8</c:v>
                </c:pt>
                <c:pt idx="315">
                  <c:v>5.8825342819091027E-8</c:v>
                </c:pt>
                <c:pt idx="316">
                  <c:v>5.8825342819091027E-8</c:v>
                </c:pt>
                <c:pt idx="317">
                  <c:v>5.8825342819091027E-8</c:v>
                </c:pt>
                <c:pt idx="318">
                  <c:v>5.8825342819091027E-8</c:v>
                </c:pt>
                <c:pt idx="319">
                  <c:v>5.8434729055534243E-8</c:v>
                </c:pt>
                <c:pt idx="320">
                  <c:v>5.8434729055534243E-8</c:v>
                </c:pt>
                <c:pt idx="321">
                  <c:v>5.8240452460722709E-8</c:v>
                </c:pt>
                <c:pt idx="322">
                  <c:v>5.8240452460722709E-8</c:v>
                </c:pt>
                <c:pt idx="323">
                  <c:v>5.8240452460722709E-8</c:v>
                </c:pt>
                <c:pt idx="324">
                  <c:v>5.8240452460722709E-8</c:v>
                </c:pt>
                <c:pt idx="325">
                  <c:v>5.8240452460722709E-8</c:v>
                </c:pt>
                <c:pt idx="326">
                  <c:v>5.8240452460722709E-8</c:v>
                </c:pt>
                <c:pt idx="327">
                  <c:v>5.7661264207808927E-8</c:v>
                </c:pt>
                <c:pt idx="328">
                  <c:v>5.7661264207808927E-8</c:v>
                </c:pt>
                <c:pt idx="329">
                  <c:v>5.7661264207808927E-8</c:v>
                </c:pt>
                <c:pt idx="330">
                  <c:v>5.7661264207808927E-8</c:v>
                </c:pt>
                <c:pt idx="331">
                  <c:v>5.7469559777700818E-8</c:v>
                </c:pt>
                <c:pt idx="332">
                  <c:v>5.7469559777700818E-8</c:v>
                </c:pt>
                <c:pt idx="333">
                  <c:v>5.7469559777700818E-8</c:v>
                </c:pt>
                <c:pt idx="334">
                  <c:v>5.7469559777700818E-8</c:v>
                </c:pt>
                <c:pt idx="335">
                  <c:v>5.7087842009195824E-8</c:v>
                </c:pt>
                <c:pt idx="336">
                  <c:v>5.7087842009195824E-8</c:v>
                </c:pt>
                <c:pt idx="337">
                  <c:v>5.7469559777700818E-8</c:v>
                </c:pt>
                <c:pt idx="338">
                  <c:v>5.7469559777700818E-8</c:v>
                </c:pt>
                <c:pt idx="339">
                  <c:v>5.7469559777700818E-8</c:v>
                </c:pt>
                <c:pt idx="340">
                  <c:v>5.7469559777700818E-8</c:v>
                </c:pt>
                <c:pt idx="341">
                  <c:v>5.7469559777700818E-8</c:v>
                </c:pt>
                <c:pt idx="342">
                  <c:v>5.7469559777700818E-8</c:v>
                </c:pt>
                <c:pt idx="343">
                  <c:v>5.7469559777700818E-8</c:v>
                </c:pt>
                <c:pt idx="344">
                  <c:v>5.7469559777700818E-8</c:v>
                </c:pt>
                <c:pt idx="345">
                  <c:v>5.7087842009195824E-8</c:v>
                </c:pt>
                <c:pt idx="346">
                  <c:v>5.7087842009195824E-8</c:v>
                </c:pt>
                <c:pt idx="347">
                  <c:v>5.7087842009195824E-8</c:v>
                </c:pt>
                <c:pt idx="348">
                  <c:v>5.6708763906954118E-8</c:v>
                </c:pt>
                <c:pt idx="349">
                  <c:v>5.6708763906954118E-8</c:v>
                </c:pt>
                <c:pt idx="350">
                  <c:v>5.6708763906954118E-8</c:v>
                </c:pt>
                <c:pt idx="351">
                  <c:v>5.6708763906954118E-8</c:v>
                </c:pt>
                <c:pt idx="352">
                  <c:v>5.6332204678710735E-8</c:v>
                </c:pt>
                <c:pt idx="353">
                  <c:v>5.6520224944733841E-8</c:v>
                </c:pt>
                <c:pt idx="354">
                  <c:v>5.6332204678710735E-8</c:v>
                </c:pt>
                <c:pt idx="355">
                  <c:v>5.6332204678710735E-8</c:v>
                </c:pt>
                <c:pt idx="356">
                  <c:v>5.6332204678710735E-8</c:v>
                </c:pt>
                <c:pt idx="357">
                  <c:v>5.5958146560897109E-8</c:v>
                </c:pt>
                <c:pt idx="358">
                  <c:v>5.5958146560897109E-8</c:v>
                </c:pt>
                <c:pt idx="359">
                  <c:v>5.5958146560897109E-8</c:v>
                </c:pt>
                <c:pt idx="360">
                  <c:v>5.5958146560897109E-8</c:v>
                </c:pt>
                <c:pt idx="361">
                  <c:v>5.5586571789945023E-8</c:v>
                </c:pt>
                <c:pt idx="362">
                  <c:v>5.5586571789945023E-8</c:v>
                </c:pt>
                <c:pt idx="363">
                  <c:v>5.8825342819091027E-8</c:v>
                </c:pt>
                <c:pt idx="364">
                  <c:v>5.6708763906954118E-8</c:v>
                </c:pt>
                <c:pt idx="365">
                  <c:v>5.5586571789945023E-8</c:v>
                </c:pt>
                <c:pt idx="366">
                  <c:v>5.4668447546646342E-8</c:v>
                </c:pt>
                <c:pt idx="367">
                  <c:v>5.3944834377261915E-8</c:v>
                </c:pt>
                <c:pt idx="368">
                  <c:v>5.3586628467883228E-8</c:v>
                </c:pt>
                <c:pt idx="369">
                  <c:v>5.2877336287338033E-8</c:v>
                </c:pt>
                <c:pt idx="370">
                  <c:v>5.2526221594462126E-8</c:v>
                </c:pt>
                <c:pt idx="371">
                  <c:v>5.2351488477597721E-8</c:v>
                </c:pt>
                <c:pt idx="372">
                  <c:v>5.2003862549554416E-8</c:v>
                </c:pt>
                <c:pt idx="373">
                  <c:v>5.1658545885402412E-8</c:v>
                </c:pt>
                <c:pt idx="374">
                  <c:v>5.1658545885402412E-8</c:v>
                </c:pt>
                <c:pt idx="375">
                  <c:v>5.1315520721573121E-8</c:v>
                </c:pt>
                <c:pt idx="376">
                  <c:v>5.0974772847212027E-8</c:v>
                </c:pt>
                <c:pt idx="377">
                  <c:v>5.0636288051464329E-8</c:v>
                </c:pt>
                <c:pt idx="378">
                  <c:v>5.0636288051464329E-8</c:v>
                </c:pt>
                <c:pt idx="379">
                  <c:v>5.0300052123475325E-8</c:v>
                </c:pt>
                <c:pt idx="380">
                  <c:v>5.0300052123475325E-8</c:v>
                </c:pt>
                <c:pt idx="381">
                  <c:v>5.0132822337900527E-8</c:v>
                </c:pt>
                <c:pt idx="382">
                  <c:v>5.0132822337900527E-8</c:v>
                </c:pt>
                <c:pt idx="383">
                  <c:v>4.9966050852390247E-8</c:v>
                </c:pt>
                <c:pt idx="384">
                  <c:v>4.9966050852390247E-8</c:v>
                </c:pt>
                <c:pt idx="385">
                  <c:v>4.9799929513483241E-8</c:v>
                </c:pt>
                <c:pt idx="386">
                  <c:v>4.9799929513483241E-8</c:v>
                </c:pt>
                <c:pt idx="387">
                  <c:v>4.9799929513483241E-8</c:v>
                </c:pt>
                <c:pt idx="388">
                  <c:v>4.9799929513483241E-8</c:v>
                </c:pt>
                <c:pt idx="389">
                  <c:v>4.9799929513483241E-8</c:v>
                </c:pt>
                <c:pt idx="390">
                  <c:v>4.9799929513483241E-8</c:v>
                </c:pt>
                <c:pt idx="391">
                  <c:v>5.0974772847212027E-8</c:v>
                </c:pt>
                <c:pt idx="392">
                  <c:v>5.4305434815660139E-8</c:v>
                </c:pt>
                <c:pt idx="393">
                  <c:v>5.8434729055534243E-8</c:v>
                </c:pt>
                <c:pt idx="394">
                  <c:v>6.3087874480061132E-8</c:v>
                </c:pt>
                <c:pt idx="395">
                  <c:v>6.8566585298412935E-8</c:v>
                </c:pt>
                <c:pt idx="396">
                  <c:v>7.4521366855151441E-8</c:v>
                </c:pt>
                <c:pt idx="397">
                  <c:v>8.1806689422592145E-8</c:v>
                </c:pt>
                <c:pt idx="398">
                  <c:v>9.0404718378067654E-8</c:v>
                </c:pt>
                <c:pt idx="399">
                  <c:v>9.9906230843771442E-8</c:v>
                </c:pt>
                <c:pt idx="400">
                  <c:v>1.0967321628641005E-7</c:v>
                </c:pt>
                <c:pt idx="401">
                  <c:v>1.2079699729383704E-7</c:v>
                </c:pt>
                <c:pt idx="402">
                  <c:v>1.3216529737292109E-7</c:v>
                </c:pt>
                <c:pt idx="403">
                  <c:v>1.4605555520574806E-7</c:v>
                </c:pt>
                <c:pt idx="404">
                  <c:v>1.5926967478208106E-7</c:v>
                </c:pt>
                <c:pt idx="405">
                  <c:v>1.7542367913847509E-7</c:v>
                </c:pt>
                <c:pt idx="406">
                  <c:v>1.9193294065189505E-7</c:v>
                </c:pt>
                <c:pt idx="407">
                  <c:v>2.1069681110930105E-7</c:v>
                </c:pt>
                <c:pt idx="408">
                  <c:v>2.3284097494524716E-7</c:v>
                </c:pt>
                <c:pt idx="409">
                  <c:v>2.5306243855993613E-7</c:v>
                </c:pt>
                <c:pt idx="410">
                  <c:v>2.7687860892910918E-7</c:v>
                </c:pt>
                <c:pt idx="411">
                  <c:v>3.0293588793028908E-7</c:v>
                </c:pt>
                <c:pt idx="412">
                  <c:v>3.303425160083861E-7</c:v>
                </c:pt>
                <c:pt idx="413">
                  <c:v>3.6143165971225223E-7</c:v>
                </c:pt>
                <c:pt idx="414">
                  <c:v>3.9413154695466817E-7</c:v>
                </c:pt>
                <c:pt idx="415">
                  <c:v>4.2693559976214622E-7</c:v>
                </c:pt>
                <c:pt idx="416">
                  <c:v>4.6556183974644222E-7</c:v>
                </c:pt>
                <c:pt idx="417">
                  <c:v>5.0431111731086233E-7</c:v>
                </c:pt>
                <c:pt idx="418">
                  <c:v>5.4628605994366829E-7</c:v>
                </c:pt>
                <c:pt idx="419">
                  <c:v>5.8978611150450825E-7</c:v>
                </c:pt>
                <c:pt idx="420">
                  <c:v>6.3463306787525632E-7</c:v>
                </c:pt>
                <c:pt idx="421">
                  <c:v>6.8516811779772937E-7</c:v>
                </c:pt>
                <c:pt idx="422">
                  <c:v>7.3237009701188019E-7</c:v>
                </c:pt>
                <c:pt idx="423">
                  <c:v>7.9068860259212638E-7</c:v>
                </c:pt>
                <c:pt idx="424">
                  <c:v>8.4516165088643976E-7</c:v>
                </c:pt>
                <c:pt idx="425">
                  <c:v>9.0038400912817441E-7</c:v>
                </c:pt>
                <c:pt idx="426">
                  <c:v>9.5602365490776762E-7</c:v>
                </c:pt>
                <c:pt idx="427">
                  <c:v>1.0184916163780102E-6</c:v>
                </c:pt>
                <c:pt idx="428">
                  <c:v>1.0778313708215103E-6</c:v>
                </c:pt>
                <c:pt idx="429">
                  <c:v>1.1406282283132904E-6</c:v>
                </c:pt>
                <c:pt idx="430">
                  <c:v>1.2355641274552902E-6</c:v>
                </c:pt>
                <c:pt idx="431">
                  <c:v>1.2988747357667305E-6</c:v>
                </c:pt>
                <c:pt idx="432">
                  <c:v>1.3654228041559604E-6</c:v>
                </c:pt>
                <c:pt idx="433">
                  <c:v>1.4258561122915104E-6</c:v>
                </c:pt>
                <c:pt idx="434">
                  <c:v>1.4889569683873505E-6</c:v>
                </c:pt>
                <c:pt idx="435">
                  <c:v>1.5139675042519206E-6</c:v>
                </c:pt>
                <c:pt idx="436">
                  <c:v>1.5652499314455707E-6</c:v>
                </c:pt>
                <c:pt idx="437">
                  <c:v>1.6454458773296206E-6</c:v>
                </c:pt>
                <c:pt idx="438">
                  <c:v>1.7471286355430406E-6</c:v>
                </c:pt>
                <c:pt idx="439">
                  <c:v>1.7588075706953511E-6</c:v>
                </c:pt>
                <c:pt idx="455">
                  <c:v>2.2730921500624314E-6</c:v>
                </c:pt>
                <c:pt idx="456">
                  <c:v>2.2430047010857311E-6</c:v>
                </c:pt>
                <c:pt idx="457">
                  <c:v>2.2579981759918109E-6</c:v>
                </c:pt>
                <c:pt idx="458">
                  <c:v>2.2430047010857311E-6</c:v>
                </c:pt>
                <c:pt idx="459">
                  <c:v>2.2579981759918109E-6</c:v>
                </c:pt>
                <c:pt idx="460">
                  <c:v>2.2430047010857311E-6</c:v>
                </c:pt>
                <c:pt idx="461">
                  <c:v>2.2281105884758214E-6</c:v>
                </c:pt>
                <c:pt idx="462">
                  <c:v>2.2882868506712814E-6</c:v>
                </c:pt>
                <c:pt idx="463">
                  <c:v>2.1840171484655015E-6</c:v>
                </c:pt>
                <c:pt idx="464">
                  <c:v>2.1767496036773006E-6</c:v>
                </c:pt>
                <c:pt idx="465">
                  <c:v>2.140798187610921E-6</c:v>
                </c:pt>
                <c:pt idx="466">
                  <c:v>2.1336745703592909E-6</c:v>
                </c:pt>
                <c:pt idx="467">
                  <c:v>2.1336745703592909E-6</c:v>
                </c:pt>
                <c:pt idx="468">
                  <c:v>2.0914519609505006E-6</c:v>
                </c:pt>
                <c:pt idx="469">
                  <c:v>2.07065909307857E-6</c:v>
                </c:pt>
                <c:pt idx="470">
                  <c:v>2.0500649497989806E-6</c:v>
                </c:pt>
                <c:pt idx="471">
                  <c:v>2.0432510154932902E-6</c:v>
                </c:pt>
                <c:pt idx="472">
                  <c:v>2.0296834009059205E-6</c:v>
                </c:pt>
                <c:pt idx="473">
                  <c:v>1.9961532871093305E-6</c:v>
                </c:pt>
                <c:pt idx="474">
                  <c:v>1.9828964923362904E-6</c:v>
                </c:pt>
                <c:pt idx="475">
                  <c:v>1.956650294232531E-6</c:v>
                </c:pt>
                <c:pt idx="476">
                  <c:v>1.956650294232531E-6</c:v>
                </c:pt>
                <c:pt idx="477">
                  <c:v>1.9179306036676204E-6</c:v>
                </c:pt>
                <c:pt idx="478">
                  <c:v>1.8988646388606805E-6</c:v>
                </c:pt>
                <c:pt idx="479">
                  <c:v>1.8988646388606805E-6</c:v>
                </c:pt>
                <c:pt idx="480">
                  <c:v>1.9307512957311705E-6</c:v>
                </c:pt>
                <c:pt idx="481">
                  <c:v>1.956650294232531E-6</c:v>
                </c:pt>
                <c:pt idx="482">
                  <c:v>1.9828964923362904E-6</c:v>
                </c:pt>
                <c:pt idx="483">
                  <c:v>2.0500649497989806E-6</c:v>
                </c:pt>
                <c:pt idx="484">
                  <c:v>2.126582785422211E-6</c:v>
                </c:pt>
                <c:pt idx="485">
                  <c:v>2.1840171484655015E-6</c:v>
                </c:pt>
                <c:pt idx="486">
                  <c:v>2.2430047010857311E-6</c:v>
                </c:pt>
                <c:pt idx="487">
                  <c:v>2.3975323983904609E-6</c:v>
                </c:pt>
                <c:pt idx="488">
                  <c:v>2.5203728455380714E-6</c:v>
                </c:pt>
                <c:pt idx="489">
                  <c:v>2.6057425657199907E-6</c:v>
                </c:pt>
                <c:pt idx="490">
                  <c:v>2.6495019938010913E-6</c:v>
                </c:pt>
                <c:pt idx="491">
                  <c:v>2.6231584797642405E-6</c:v>
                </c:pt>
                <c:pt idx="492">
                  <c:v>2.5541760351188705E-6</c:v>
                </c:pt>
                <c:pt idx="493">
                  <c:v>2.4622747787361715E-6</c:v>
                </c:pt>
                <c:pt idx="494">
                  <c:v>2.3975323983904609E-6</c:v>
                </c:pt>
                <c:pt idx="495">
                  <c:v>2.3422683170792799E-6</c:v>
                </c:pt>
                <c:pt idx="496">
                  <c:v>2.303583187313051E-6</c:v>
                </c:pt>
                <c:pt idx="497">
                  <c:v>2.2579981759918109E-6</c:v>
                </c:pt>
                <c:pt idx="498">
                  <c:v>2.2430047010857311E-6</c:v>
                </c:pt>
                <c:pt idx="499">
                  <c:v>2.2133153834147303E-6</c:v>
                </c:pt>
                <c:pt idx="500">
                  <c:v>2.4704954739718203E-6</c:v>
                </c:pt>
                <c:pt idx="501">
                  <c:v>2.5372180516569613E-6</c:v>
                </c:pt>
                <c:pt idx="502">
                  <c:v>2.6319112294004307E-6</c:v>
                </c:pt>
                <c:pt idx="503">
                  <c:v>2.7392457013775108E-6</c:v>
                </c:pt>
                <c:pt idx="504">
                  <c:v>2.889205461542581E-6</c:v>
                </c:pt>
                <c:pt idx="505">
                  <c:v>4.4998128032602819E-6</c:v>
                </c:pt>
                <c:pt idx="506">
                  <c:v>5.2624750424001815E-6</c:v>
                </c:pt>
                <c:pt idx="507">
                  <c:v>5.5876666920084921E-6</c:v>
                </c:pt>
                <c:pt idx="508">
                  <c:v>5.6815028983692114E-6</c:v>
                </c:pt>
                <c:pt idx="509">
                  <c:v>3.7841193716303623E-6</c:v>
                </c:pt>
                <c:pt idx="510">
                  <c:v>4.0990762499859497E-6</c:v>
                </c:pt>
                <c:pt idx="511">
                  <c:v>4.4998128032602819E-6</c:v>
                </c:pt>
                <c:pt idx="512">
                  <c:v>4.9397212933399731E-6</c:v>
                </c:pt>
                <c:pt idx="513">
                  <c:v>5.3508651944866827E-6</c:v>
                </c:pt>
                <c:pt idx="514">
                  <c:v>5.5876666920084921E-6</c:v>
                </c:pt>
                <c:pt idx="515">
                  <c:v>5.5505688578705312E-6</c:v>
                </c:pt>
                <c:pt idx="516">
                  <c:v>5.3508651944866827E-6</c:v>
                </c:pt>
                <c:pt idx="517">
                  <c:v>5.1928041102655706E-6</c:v>
                </c:pt>
                <c:pt idx="518">
                  <c:v>5.0900503083539619E-6</c:v>
                </c:pt>
                <c:pt idx="519">
                  <c:v>5.1928041102655706E-6</c:v>
                </c:pt>
                <c:pt idx="520">
                  <c:v>5.3153394219407321E-6</c:v>
                </c:pt>
                <c:pt idx="521">
                  <c:v>5.4588635975960625E-6</c:v>
                </c:pt>
                <c:pt idx="522">
                  <c:v>5.422610229288691E-6</c:v>
                </c:pt>
                <c:pt idx="523">
                  <c:v>5.3866287998971529E-6</c:v>
                </c:pt>
                <c:pt idx="524">
                  <c:v>5.3153394219407321E-6</c:v>
                </c:pt>
                <c:pt idx="525">
                  <c:v>5.3508651944866827E-6</c:v>
                </c:pt>
                <c:pt idx="526">
                  <c:v>5.7769316299527418E-6</c:v>
                </c:pt>
                <c:pt idx="527">
                  <c:v>6.133931492513513E-6</c:v>
                </c:pt>
                <c:pt idx="528">
                  <c:v>6.6003390202240527E-6</c:v>
                </c:pt>
                <c:pt idx="529">
                  <c:v>6.9385155256895823E-6</c:v>
                </c:pt>
                <c:pt idx="530">
                  <c:v>7.0785845309728723E-6</c:v>
                </c:pt>
                <c:pt idx="531">
                  <c:v>7.2214952524518526E-6</c:v>
                </c:pt>
                <c:pt idx="532">
                  <c:v>7.3427972893114227E-6</c:v>
                </c:pt>
                <c:pt idx="533">
                  <c:v>7.3918881753343132E-6</c:v>
                </c:pt>
                <c:pt idx="534">
                  <c:v>7.3918881753343132E-6</c:v>
                </c:pt>
                <c:pt idx="535">
                  <c:v>7.3427972893114227E-6</c:v>
                </c:pt>
                <c:pt idx="536">
                  <c:v>6.8924355218769009E-6</c:v>
                </c:pt>
                <c:pt idx="537">
                  <c:v>6.133931492513513E-6</c:v>
                </c:pt>
                <c:pt idx="538">
                  <c:v>4.9397212933399731E-6</c:v>
                </c:pt>
                <c:pt idx="539">
                  <c:v>4.0448194340569907E-6</c:v>
                </c:pt>
                <c:pt idx="540">
                  <c:v>3.1928661883284808E-6</c:v>
                </c:pt>
                <c:pt idx="541">
                  <c:v>2.3816121483832805E-6</c:v>
                </c:pt>
                <c:pt idx="542">
                  <c:v>1.8366501990385508E-6</c:v>
                </c:pt>
                <c:pt idx="543">
                  <c:v>1.5039144045658704E-6</c:v>
                </c:pt>
                <c:pt idx="544">
                  <c:v>1.2816823300454404E-6</c:v>
                </c:pt>
                <c:pt idx="545">
                  <c:v>1.1069411129938005E-6</c:v>
                </c:pt>
                <c:pt idx="546">
                  <c:v>9.8840700957225636E-7</c:v>
                </c:pt>
                <c:pt idx="547">
                  <c:v>9.0640270400399427E-7</c:v>
                </c:pt>
                <c:pt idx="548">
                  <c:v>8.1475286606291711E-7</c:v>
                </c:pt>
                <c:pt idx="549">
                  <c:v>7.5214978778603825E-7</c:v>
                </c:pt>
                <c:pt idx="550">
                  <c:v>6.9667578372900628E-7</c:v>
                </c:pt>
                <c:pt idx="551">
                  <c:v>6.5394789316997038E-7</c:v>
                </c:pt>
                <c:pt idx="552">
                  <c:v>6.1588872313222911E-7</c:v>
                </c:pt>
                <c:pt idx="553">
                  <c:v>5.8197952057525928E-7</c:v>
                </c:pt>
                <c:pt idx="554">
                  <c:v>5.5361385875585224E-7</c:v>
                </c:pt>
                <c:pt idx="555">
                  <c:v>5.3015111234344627E-7</c:v>
                </c:pt>
                <c:pt idx="556">
                  <c:v>5.076822162664034E-7</c:v>
                </c:pt>
                <c:pt idx="557">
                  <c:v>4.8616607273288537E-7</c:v>
                </c:pt>
                <c:pt idx="558">
                  <c:v>4.6711528511877912E-7</c:v>
                </c:pt>
                <c:pt idx="559">
                  <c:v>4.5331873366194412E-7</c:v>
                </c:pt>
                <c:pt idx="560">
                  <c:v>4.3700799778889616E-7</c:v>
                </c:pt>
                <c:pt idx="561">
                  <c:v>4.2128453969780816E-7</c:v>
                </c:pt>
                <c:pt idx="562">
                  <c:v>4.10205785783546E-7</c:v>
                </c:pt>
                <c:pt idx="563">
                  <c:v>3.9544667629343119E-7</c:v>
                </c:pt>
                <c:pt idx="564">
                  <c:v>3.8633183407910121E-7</c:v>
                </c:pt>
                <c:pt idx="565">
                  <c:v>3.7617226666952721E-7</c:v>
                </c:pt>
                <c:pt idx="566">
                  <c:v>3.6506176570583119E-7</c:v>
                </c:pt>
                <c:pt idx="567">
                  <c:v>3.5546156595955814E-7</c:v>
                </c:pt>
                <c:pt idx="568">
                  <c:v>3.4959003869516817E-7</c:v>
                </c:pt>
                <c:pt idx="569">
                  <c:v>3.4039669571939115E-7</c:v>
                </c:pt>
                <c:pt idx="570">
                  <c:v>3.3255105336138513E-7</c:v>
                </c:pt>
                <c:pt idx="571">
                  <c:v>3.2597000654277513E-7</c:v>
                </c:pt>
                <c:pt idx="572">
                  <c:v>3.2058653687272417E-7</c:v>
                </c:pt>
                <c:pt idx="573">
                  <c:v>3.1319720505962318E-7</c:v>
                </c:pt>
                <c:pt idx="574">
                  <c:v>3.0905161452210418E-7</c:v>
                </c:pt>
                <c:pt idx="575">
                  <c:v>3.0293588793028908E-7</c:v>
                </c:pt>
                <c:pt idx="576">
                  <c:v>2.9793199018968116E-7</c:v>
                </c:pt>
                <c:pt idx="577">
                  <c:v>2.9203630447227614E-7</c:v>
                </c:pt>
                <c:pt idx="578">
                  <c:v>2.8625728987208213E-7</c:v>
                </c:pt>
                <c:pt idx="579">
                  <c:v>2.8341082725091811E-7</c:v>
                </c:pt>
                <c:pt idx="580">
                  <c:v>2.7780248501585415E-7</c:v>
                </c:pt>
                <c:pt idx="581">
                  <c:v>2.7687860892910918E-7</c:v>
                </c:pt>
                <c:pt idx="582">
                  <c:v>2.7139930125485915E-7</c:v>
                </c:pt>
                <c:pt idx="583">
                  <c:v>2.6959713750329615E-7</c:v>
                </c:pt>
                <c:pt idx="584">
                  <c:v>2.6602864977576214E-7</c:v>
                </c:pt>
                <c:pt idx="585">
                  <c:v>2.6338332759223714E-7</c:v>
                </c:pt>
                <c:pt idx="586">
                  <c:v>2.5989709229179415E-7</c:v>
                </c:pt>
                <c:pt idx="587">
                  <c:v>2.5817132609518017E-7</c:v>
                </c:pt>
                <c:pt idx="588">
                  <c:v>2.5306243855993613E-7</c:v>
                </c:pt>
                <c:pt idx="589">
                  <c:v>2.5054603725038712E-7</c:v>
                </c:pt>
                <c:pt idx="590">
                  <c:v>2.5054603725038712E-7</c:v>
                </c:pt>
                <c:pt idx="591">
                  <c:v>2.455880689922191E-7</c:v>
                </c:pt>
                <c:pt idx="592">
                  <c:v>2.4233739281953614E-7</c:v>
                </c:pt>
                <c:pt idx="593">
                  <c:v>2.3992762976376911E-7</c:v>
                </c:pt>
                <c:pt idx="594">
                  <c:v>2.3675185900629014E-7</c:v>
                </c:pt>
                <c:pt idx="595">
                  <c:v>2.3517978320342007E-7</c:v>
                </c:pt>
                <c:pt idx="596">
                  <c:v>2.3361812395705709E-7</c:v>
                </c:pt>
                <c:pt idx="597">
                  <c:v>2.3052565722991808E-7</c:v>
                </c:pt>
                <c:pt idx="598">
                  <c:v>2.2823336109922813E-7</c:v>
                </c:pt>
                <c:pt idx="599">
                  <c:v>2.2446340608439617E-7</c:v>
                </c:pt>
                <c:pt idx="600">
                  <c:v>2.222313923994071E-7</c:v>
                </c:pt>
                <c:pt idx="601">
                  <c:v>2.2075572303492613E-7</c:v>
                </c:pt>
                <c:pt idx="602">
                  <c:v>2.1856057230706909E-7</c:v>
                </c:pt>
                <c:pt idx="603">
                  <c:v>2.1566762598013114E-7</c:v>
                </c:pt>
                <c:pt idx="604">
                  <c:v>2.1423555551791609E-7</c:v>
                </c:pt>
                <c:pt idx="605">
                  <c:v>2.1281297790665119E-7</c:v>
                </c:pt>
                <c:pt idx="606">
                  <c:v>2.1069681110930105E-7</c:v>
                </c:pt>
                <c:pt idx="607">
                  <c:v>2.0790795929315209E-7</c:v>
                </c:pt>
                <c:pt idx="608">
                  <c:v>2.0652740317927912E-7</c:v>
                </c:pt>
                <c:pt idx="609">
                  <c:v>2.0379373211198907E-7</c:v>
                </c:pt>
                <c:pt idx="610">
                  <c:v>2.0244048926088009E-7</c:v>
                </c:pt>
                <c:pt idx="611">
                  <c:v>2.0042746484705215E-7</c:v>
                </c:pt>
                <c:pt idx="612">
                  <c:v>1.9909639092929807E-7</c:v>
                </c:pt>
                <c:pt idx="613">
                  <c:v>1.964610873983471E-7</c:v>
                </c:pt>
                <c:pt idx="614">
                  <c:v>1.9515653093549105E-7</c:v>
                </c:pt>
                <c:pt idx="615">
                  <c:v>1.9386065730486708E-7</c:v>
                </c:pt>
                <c:pt idx="616">
                  <c:v>1.9257338124134504E-7</c:v>
                </c:pt>
                <c:pt idx="617">
                  <c:v>1.9065846856847207E-7</c:v>
                </c:pt>
                <c:pt idx="618">
                  <c:v>1.8813484814472711E-7</c:v>
                </c:pt>
                <c:pt idx="619">
                  <c:v>1.8813484814472711E-7</c:v>
                </c:pt>
                <c:pt idx="620">
                  <c:v>1.8564462322956308E-7</c:v>
                </c:pt>
                <c:pt idx="621">
                  <c:v>1.844119026372931E-7</c:v>
                </c:pt>
                <c:pt idx="622">
                  <c:v>1.8318736749733909E-7</c:v>
                </c:pt>
                <c:pt idx="623">
                  <c:v>1.8939245194360407E-7</c:v>
                </c:pt>
                <c:pt idx="624">
                  <c:v>1.8688558611756812E-7</c:v>
                </c:pt>
                <c:pt idx="625">
                  <c:v>1.8136579171823507E-7</c:v>
                </c:pt>
                <c:pt idx="626">
                  <c:v>1.7659631623700909E-7</c:v>
                </c:pt>
                <c:pt idx="627">
                  <c:v>1.7659631623700909E-7</c:v>
                </c:pt>
                <c:pt idx="628">
                  <c:v>1.7425882958832509E-7</c:v>
                </c:pt>
                <c:pt idx="629">
                  <c:v>1.7252604322948107E-7</c:v>
                </c:pt>
                <c:pt idx="630">
                  <c:v>1.702422594007651E-7</c:v>
                </c:pt>
                <c:pt idx="631">
                  <c:v>1.691118143298801E-7</c:v>
                </c:pt>
                <c:pt idx="632">
                  <c:v>1.691118143298801E-7</c:v>
                </c:pt>
                <c:pt idx="633">
                  <c:v>1.7425882958832509E-7</c:v>
                </c:pt>
                <c:pt idx="634">
                  <c:v>1.8016147862454006E-7</c:v>
                </c:pt>
                <c:pt idx="635">
                  <c:v>1.9065846856847207E-7</c:v>
                </c:pt>
                <c:pt idx="636">
                  <c:v>2.0379373211198907E-7</c:v>
                </c:pt>
                <c:pt idx="637">
                  <c:v>2.1856057230706909E-7</c:v>
                </c:pt>
                <c:pt idx="638">
                  <c:v>2.3517978320342007E-7</c:v>
                </c:pt>
                <c:pt idx="639">
                  <c:v>2.5222084332199307E-7</c:v>
                </c:pt>
                <c:pt idx="640">
                  <c:v>2.6959713750329615E-7</c:v>
                </c:pt>
                <c:pt idx="641">
                  <c:v>2.8817080988119415E-7</c:v>
                </c:pt>
                <c:pt idx="642">
                  <c:v>3.0905161452210418E-7</c:v>
                </c:pt>
                <c:pt idx="643">
                  <c:v>3.2814898531796617E-7</c:v>
                </c:pt>
                <c:pt idx="644">
                  <c:v>3.4842742024920823E-7</c:v>
                </c:pt>
                <c:pt idx="645">
                  <c:v>3.7243171391310123E-7</c:v>
                </c:pt>
                <c:pt idx="646">
                  <c:v>3.9151444752860714E-7</c:v>
                </c:pt>
                <c:pt idx="647">
                  <c:v>4.1432576836086831E-7</c:v>
                </c:pt>
                <c:pt idx="648">
                  <c:v>4.3122358306391112E-7</c:v>
                </c:pt>
                <c:pt idx="649">
                  <c:v>4.5483133703783117E-7</c:v>
                </c:pt>
                <c:pt idx="650">
                  <c:v>4.7180685669445628E-7</c:v>
                </c:pt>
                <c:pt idx="651">
                  <c:v>4.9268749080511022E-7</c:v>
                </c:pt>
                <c:pt idx="652">
                  <c:v>5.1107588205923009E-7</c:v>
                </c:pt>
                <c:pt idx="653">
                  <c:v>5.3015111234344627E-7</c:v>
                </c:pt>
                <c:pt idx="654">
                  <c:v>5.4628605994366829E-7</c:v>
                </c:pt>
                <c:pt idx="655">
                  <c:v>5.6479035492884503E-7</c:v>
                </c:pt>
                <c:pt idx="656">
                  <c:v>5.8197952057525928E-7</c:v>
                </c:pt>
                <c:pt idx="657">
                  <c:v>5.9969181620544923E-7</c:v>
                </c:pt>
                <c:pt idx="658">
                  <c:v>6.2000572143006128E-7</c:v>
                </c:pt>
                <c:pt idx="659">
                  <c:v>6.3463306787525632E-7</c:v>
                </c:pt>
                <c:pt idx="660">
                  <c:v>6.5394789316997038E-7</c:v>
                </c:pt>
                <c:pt idx="661">
                  <c:v>6.7160954131395535E-7</c:v>
                </c:pt>
                <c:pt idx="662">
                  <c:v>7.0133279450601538E-7</c:v>
                </c:pt>
                <c:pt idx="663">
                  <c:v>7.4219406087649933E-7</c:v>
                </c:pt>
                <c:pt idx="664">
                  <c:v>7.8805902603562519E-7</c:v>
                </c:pt>
                <c:pt idx="665">
                  <c:v>8.3397475236779449E-7</c:v>
                </c:pt>
                <c:pt idx="666">
                  <c:v>8.825666100165105E-7</c:v>
                </c:pt>
                <c:pt idx="667">
                  <c:v>9.3398875833372564E-7</c:v>
                </c:pt>
                <c:pt idx="668">
                  <c:v>9.8840700957225636E-7</c:v>
                </c:pt>
                <c:pt idx="669">
                  <c:v>1.0425181926621003E-6</c:v>
                </c:pt>
                <c:pt idx="670">
                  <c:v>1.0995908041877505E-6</c:v>
                </c:pt>
                <c:pt idx="671">
                  <c:v>1.1675405175992603E-6</c:v>
                </c:pt>
                <c:pt idx="672">
                  <c:v>1.2521390999609103E-6</c:v>
                </c:pt>
                <c:pt idx="673">
                  <c:v>1.2988747357667305E-6</c:v>
                </c:pt>
                <c:pt idx="674">
                  <c:v>1.3206872608861808E-6</c:v>
                </c:pt>
                <c:pt idx="675">
                  <c:v>1.3295156122694601E-6</c:v>
                </c:pt>
                <c:pt idx="676">
                  <c:v>1.3339544011614605E-6</c:v>
                </c:pt>
                <c:pt idx="677">
                  <c:v>1.3384028534346705E-6</c:v>
                </c:pt>
                <c:pt idx="678">
                  <c:v>1.3883583278584406E-6</c:v>
                </c:pt>
                <c:pt idx="679">
                  <c:v>1.3976402897242205E-6</c:v>
                </c:pt>
                <c:pt idx="680">
                  <c:v>1.4163880450723803E-6</c:v>
                </c:pt>
                <c:pt idx="681">
                  <c:v>1.4594925232813607E-6</c:v>
                </c:pt>
                <c:pt idx="682">
                  <c:v>1.4889569683873505E-6</c:v>
                </c:pt>
                <c:pt idx="683">
                  <c:v>1.5039144045658704E-6</c:v>
                </c:pt>
                <c:pt idx="684">
                  <c:v>1.5190163367151405E-6</c:v>
                </c:pt>
                <c:pt idx="685">
                  <c:v>1.5809678188816107E-6</c:v>
                </c:pt>
                <c:pt idx="686">
                  <c:v>1.6128847164509306E-6</c:v>
                </c:pt>
                <c:pt idx="687">
                  <c:v>1.6345197764167109E-6</c:v>
                </c:pt>
                <c:pt idx="688">
                  <c:v>1.6619769667158807E-6</c:v>
                </c:pt>
                <c:pt idx="689">
                  <c:v>1.6619769667158807E-6</c:v>
                </c:pt>
                <c:pt idx="690">
                  <c:v>1.6619769667158807E-6</c:v>
                </c:pt>
                <c:pt idx="691">
                  <c:v>1.6955292494458206E-6</c:v>
                </c:pt>
                <c:pt idx="692">
                  <c:v>1.7068631450456406E-6</c:v>
                </c:pt>
                <c:pt idx="693">
                  <c:v>1.7125552176366907E-6</c:v>
                </c:pt>
                <c:pt idx="694">
                  <c:v>1.7297588783549107E-6</c:v>
                </c:pt>
                <c:pt idx="695">
                  <c:v>1.7355273485009006E-6</c:v>
                </c:pt>
                <c:pt idx="696">
                  <c:v>1.7588075706953511E-6</c:v>
                </c:pt>
                <c:pt idx="697">
                  <c:v>1.7823999769461809E-6</c:v>
                </c:pt>
                <c:pt idx="698">
                  <c:v>1.7823999769461809E-6</c:v>
                </c:pt>
                <c:pt idx="699">
                  <c:v>1.7943146985999105E-6</c:v>
                </c:pt>
                <c:pt idx="700">
                  <c:v>1.8123396330338405E-6</c:v>
                </c:pt>
                <c:pt idx="701">
                  <c:v>1.8244543298351307E-6</c:v>
                </c:pt>
                <c:pt idx="702">
                  <c:v>1.8489274680177908E-6</c:v>
                </c:pt>
                <c:pt idx="703">
                  <c:v>1.8612868188938507E-6</c:v>
                </c:pt>
                <c:pt idx="704">
                  <c:v>1.8612868188938507E-6</c:v>
                </c:pt>
                <c:pt idx="705">
                  <c:v>1.8612868188938507E-6</c:v>
                </c:pt>
                <c:pt idx="706">
                  <c:v>1.8183834527008007E-6</c:v>
                </c:pt>
                <c:pt idx="707">
                  <c:v>1.7240030274479009E-6</c:v>
                </c:pt>
                <c:pt idx="708">
                  <c:v>1.5548563396805508E-6</c:v>
                </c:pt>
                <c:pt idx="709">
                  <c:v>1.3976402897242205E-6</c:v>
                </c:pt>
                <c:pt idx="710">
                  <c:v>1.2438233625289201E-6</c:v>
                </c:pt>
                <c:pt idx="711">
                  <c:v>1.1106325246146306E-6</c:v>
                </c:pt>
                <c:pt idx="712">
                  <c:v>9.9170506473456065E-7</c:v>
                </c:pt>
                <c:pt idx="713">
                  <c:v>8.825666100165105E-7</c:v>
                </c:pt>
                <c:pt idx="714">
                  <c:v>7.8022276284173131E-7</c:v>
                </c:pt>
                <c:pt idx="715">
                  <c:v>6.8745436010431138E-7</c:v>
                </c:pt>
                <c:pt idx="716">
                  <c:v>6.1179849808468113E-7</c:v>
                </c:pt>
                <c:pt idx="717">
                  <c:v>5.4085387546365329E-7</c:v>
                </c:pt>
                <c:pt idx="718">
                  <c:v>4.797310566573281E-7</c:v>
                </c:pt>
                <c:pt idx="719">
                  <c:v>4.2693559976214622E-7</c:v>
                </c:pt>
                <c:pt idx="720">
                  <c:v>3.7617226666952721E-7</c:v>
                </c:pt>
                <c:pt idx="721">
                  <c:v>3.3366069374096707E-7</c:v>
                </c:pt>
                <c:pt idx="722">
                  <c:v>2.9203630447227614E-7</c:v>
                </c:pt>
                <c:pt idx="723">
                  <c:v>2.5645701384746612E-7</c:v>
                </c:pt>
                <c:pt idx="724">
                  <c:v>2.222313923994071E-7</c:v>
                </c:pt>
                <c:pt idx="725">
                  <c:v>1.9193294065189505E-7</c:v>
                </c:pt>
                <c:pt idx="726">
                  <c:v>1.6521403267688512E-7</c:v>
                </c:pt>
                <c:pt idx="727">
                  <c:v>1.4316572105599303E-7</c:v>
                </c:pt>
                <c:pt idx="728">
                  <c:v>1.2160448648046406E-7</c:v>
                </c:pt>
                <c:pt idx="729">
                  <c:v>1.0750292744887704E-7</c:v>
                </c:pt>
                <c:pt idx="730">
                  <c:v>9.4405649520012971E-8</c:v>
                </c:pt>
                <c:pt idx="731">
                  <c:v>8.3736779288301438E-8</c:v>
                </c:pt>
                <c:pt idx="732">
                  <c:v>7.552098679752814E-8</c:v>
                </c:pt>
                <c:pt idx="733">
                  <c:v>6.7884840859733244E-8</c:v>
                </c:pt>
                <c:pt idx="734">
                  <c:v>6.1020919872589729E-8</c:v>
                </c:pt>
                <c:pt idx="735">
                  <c:v>5.5033883228361433E-8</c:v>
                </c:pt>
                <c:pt idx="736">
                  <c:v>4.9799929513483241E-8</c:v>
                </c:pt>
                <c:pt idx="737">
                  <c:v>4.536488873441152E-8</c:v>
                </c:pt>
                <c:pt idx="738">
                  <c:v>4.1601143863090309E-8</c:v>
                </c:pt>
                <c:pt idx="739">
                  <c:v>3.8276919411828229E-8</c:v>
                </c:pt>
                <c:pt idx="740">
                  <c:v>3.510123391947672E-8</c:v>
                </c:pt>
                <c:pt idx="741">
                  <c:v>3.2189024778972413E-8</c:v>
                </c:pt>
                <c:pt idx="742">
                  <c:v>2.9518371746917113E-8</c:v>
                </c:pt>
                <c:pt idx="743">
                  <c:v>2.7069399166634814E-8</c:v>
                </c:pt>
                <c:pt idx="744">
                  <c:v>2.4494985595424613E-8</c:v>
                </c:pt>
                <c:pt idx="745">
                  <c:v>2.2612887562445318E-8</c:v>
                </c:pt>
                <c:pt idx="746">
                  <c:v>2.0945037704223012E-8</c:v>
                </c:pt>
                <c:pt idx="747">
                  <c:v>1.9857917976651105E-8</c:v>
                </c:pt>
                <c:pt idx="748">
                  <c:v>1.901629964606851E-8</c:v>
                </c:pt>
                <c:pt idx="749">
                  <c:v>1.796931137221231E-8</c:v>
                </c:pt>
                <c:pt idx="750">
                  <c:v>1.7093505277898611E-8</c:v>
                </c:pt>
                <c:pt idx="751">
                  <c:v>1.6260353064012611E-8</c:v>
                </c:pt>
                <c:pt idx="752">
                  <c:v>1.5467810143832109E-8</c:v>
                </c:pt>
                <c:pt idx="753">
                  <c:v>1.4911297085973205E-8</c:v>
                </c:pt>
                <c:pt idx="754">
                  <c:v>1.4279325277755106E-8</c:v>
                </c:pt>
                <c:pt idx="755">
                  <c:v>1.376557090537741E-8</c:v>
                </c:pt>
                <c:pt idx="756">
                  <c:v>1.3226131301280409E-8</c:v>
                </c:pt>
                <c:pt idx="757">
                  <c:v>1.2665629434138707E-8</c:v>
                </c:pt>
                <c:pt idx="758">
                  <c:v>1.2373694069367507E-8</c:v>
                </c:pt>
                <c:pt idx="759">
                  <c:v>1.1770612040606904E-8</c:v>
                </c:pt>
                <c:pt idx="760">
                  <c:v>1.1347097483849203E-8</c:v>
                </c:pt>
                <c:pt idx="761">
                  <c:v>1.0866184396718309E-8</c:v>
                </c:pt>
                <c:pt idx="762">
                  <c:v>1.0651156401308905E-8</c:v>
                </c:pt>
                <c:pt idx="763">
                  <c:v>1.0199758371243203E-8</c:v>
                </c:pt>
                <c:pt idx="764">
                  <c:v>9.7674721644125318E-9</c:v>
                </c:pt>
                <c:pt idx="765">
                  <c:v>9.3535073020234482E-9</c:v>
                </c:pt>
                <c:pt idx="766">
                  <c:v>9.0772536154304312E-9</c:v>
                </c:pt>
                <c:pt idx="767">
                  <c:v>8.7215541455520923E-9</c:v>
                </c:pt>
                <c:pt idx="768">
                  <c:v>8.2964586312073152E-9</c:v>
                </c:pt>
                <c:pt idx="769">
                  <c:v>8.2139521850876934E-9</c:v>
                </c:pt>
                <c:pt idx="770">
                  <c:v>8.1052293765537814E-9</c:v>
                </c:pt>
                <c:pt idx="771">
                  <c:v>7.9979454170597836E-9</c:v>
                </c:pt>
                <c:pt idx="772">
                  <c:v>8.1052293765537814E-9</c:v>
                </c:pt>
                <c:pt idx="773">
                  <c:v>7.8136119796567916E-9</c:v>
                </c:pt>
                <c:pt idx="774">
                  <c:v>7.7101889317532335E-9</c:v>
                </c:pt>
                <c:pt idx="775">
                  <c:v>7.5324733117554338E-9</c:v>
                </c:pt>
                <c:pt idx="776">
                  <c:v>7.2373071979825446E-9</c:v>
                </c:pt>
                <c:pt idx="777">
                  <c:v>7.2373071979825446E-9</c:v>
                </c:pt>
                <c:pt idx="778">
                  <c:v>7.000190205275203E-9</c:v>
                </c:pt>
                <c:pt idx="779">
                  <c:v>7.0235413041075332E-9</c:v>
                </c:pt>
                <c:pt idx="780">
                  <c:v>6.9769034993782944E-9</c:v>
                </c:pt>
                <c:pt idx="781">
                  <c:v>7.0705046262276028E-9</c:v>
                </c:pt>
                <c:pt idx="782">
                  <c:v>6.8161027932944737E-9</c:v>
                </c:pt>
                <c:pt idx="783">
                  <c:v>6.8845547041007616E-9</c:v>
                </c:pt>
                <c:pt idx="784">
                  <c:v>6.8845547041007616E-9</c:v>
                </c:pt>
                <c:pt idx="785">
                  <c:v>6.7708425532941841E-9</c:v>
                </c:pt>
                <c:pt idx="786">
                  <c:v>6.7708425532941841E-9</c:v>
                </c:pt>
                <c:pt idx="787">
                  <c:v>6.9305752248283129E-9</c:v>
                </c:pt>
                <c:pt idx="788">
                  <c:v>6.8161027932944737E-9</c:v>
                </c:pt>
                <c:pt idx="789">
                  <c:v>6.7708425532941841E-9</c:v>
                </c:pt>
                <c:pt idx="790">
                  <c:v>6.6368563977903233E-9</c:v>
                </c:pt>
                <c:pt idx="791">
                  <c:v>6.7934284864179534E-9</c:v>
                </c:pt>
                <c:pt idx="792">
                  <c:v>6.7258825175997514E-9</c:v>
                </c:pt>
                <c:pt idx="793">
                  <c:v>6.6368563977903233E-9</c:v>
                </c:pt>
                <c:pt idx="794">
                  <c:v>6.6368563977903233E-9</c:v>
                </c:pt>
                <c:pt idx="795">
                  <c:v>6.7258825175997514E-9</c:v>
                </c:pt>
                <c:pt idx="796">
                  <c:v>6.5490084466546242E-9</c:v>
                </c:pt>
                <c:pt idx="797">
                  <c:v>6.7258825175997514E-9</c:v>
                </c:pt>
                <c:pt idx="798">
                  <c:v>6.6812209098543438E-9</c:v>
                </c:pt>
                <c:pt idx="799">
                  <c:v>6.5490084466546242E-9</c:v>
                </c:pt>
                <c:pt idx="800">
                  <c:v>6.3980571951560738E-9</c:v>
                </c:pt>
                <c:pt idx="801">
                  <c:v>6.2505978171145621E-9</c:v>
                </c:pt>
                <c:pt idx="802">
                  <c:v>6.0862226369806632E-9</c:v>
                </c:pt>
                <c:pt idx="803">
                  <c:v>5.9459384083027031E-9</c:v>
                </c:pt>
                <c:pt idx="804">
                  <c:v>5.7129532216038123E-9</c:v>
                </c:pt>
                <c:pt idx="805">
                  <c:v>5.6185811558862017E-9</c:v>
                </c:pt>
                <c:pt idx="806">
                  <c:v>5.4344990729759924E-9</c:v>
                </c:pt>
                <c:pt idx="807">
                  <c:v>5.2739923539490924E-9</c:v>
                </c:pt>
                <c:pt idx="808">
                  <c:v>5.0336788071092525E-9</c:v>
                </c:pt>
                <c:pt idx="809">
                  <c:v>4.9505275434569219E-9</c:v>
                </c:pt>
                <c:pt idx="810">
                  <c:v>4.7249528734027907E-9</c:v>
                </c:pt>
                <c:pt idx="811">
                  <c:v>4.6006984888435934E-9</c:v>
                </c:pt>
                <c:pt idx="812">
                  <c:v>4.5398018677644814E-9</c:v>
                </c:pt>
                <c:pt idx="813">
                  <c:v>4.2755896600965513E-9</c:v>
                </c:pt>
                <c:pt idx="814">
                  <c:v>4.3041703534640816E-9</c:v>
                </c:pt>
                <c:pt idx="815">
                  <c:v>3.9602370272007126E-9</c:v>
                </c:pt>
                <c:pt idx="816">
                  <c:v>3.7923939544270921E-9</c:v>
                </c:pt>
                <c:pt idx="817">
                  <c:v>3.7049885381890119E-9</c:v>
                </c:pt>
                <c:pt idx="818">
                  <c:v>3.6075498144327817E-9</c:v>
                </c:pt>
                <c:pt idx="819">
                  <c:v>3.5716805069085918E-9</c:v>
                </c:pt>
                <c:pt idx="820">
                  <c:v>3.4431688611391515E-9</c:v>
                </c:pt>
                <c:pt idx="821">
                  <c:v>3.2319984466511117E-9</c:v>
                </c:pt>
                <c:pt idx="822">
                  <c:v>3.033773454674811E-9</c:v>
                </c:pt>
                <c:pt idx="823">
                  <c:v>2.9638467236026112E-9</c:v>
                </c:pt>
                <c:pt idx="824">
                  <c:v>2.9441660220896814E-9</c:v>
                </c:pt>
                <c:pt idx="825">
                  <c:v>2.8006703622907013E-9</c:v>
                </c:pt>
                <c:pt idx="826">
                  <c:v>2.6641633343871213E-9</c:v>
                </c:pt>
                <c:pt idx="827">
                  <c:v>2.5683146720467618E-9</c:v>
                </c:pt>
                <c:pt idx="828">
                  <c:v>2.4512825103073514E-9</c:v>
                </c:pt>
                <c:pt idx="829">
                  <c:v>2.4188364644572808E-9</c:v>
                </c:pt>
                <c:pt idx="830">
                  <c:v>2.2107804475979219E-9</c:v>
                </c:pt>
                <c:pt idx="831">
                  <c:v>2.2255588483233111E-9</c:v>
                </c:pt>
                <c:pt idx="832">
                  <c:v>2.1170831754346806E-9</c:v>
                </c:pt>
                <c:pt idx="833">
                  <c:v>2.0545516399295109E-9</c:v>
                </c:pt>
                <c:pt idx="834">
                  <c:v>2.0409089973583113E-9</c:v>
                </c:pt>
                <c:pt idx="835">
                  <c:v>1.8778261168250707E-9</c:v>
                </c:pt>
                <c:pt idx="836">
                  <c:v>1.8284438407789509E-9</c:v>
                </c:pt>
                <c:pt idx="837">
                  <c:v>1.8163026638262611E-9</c:v>
                </c:pt>
                <c:pt idx="838">
                  <c:v>1.7685384268162315E-9</c:v>
                </c:pt>
                <c:pt idx="839">
                  <c:v>1.6490502297017412E-9</c:v>
                </c:pt>
                <c:pt idx="840">
                  <c:v>1.7049083256281909E-9</c:v>
                </c:pt>
                <c:pt idx="841">
                  <c:v>1.4872545417432508E-9</c:v>
                </c:pt>
                <c:pt idx="842">
                  <c:v>1.5427613631047106E-9</c:v>
                </c:pt>
                <c:pt idx="843">
                  <c:v>1.5072044723396504E-9</c:v>
                </c:pt>
                <c:pt idx="844">
                  <c:v>1.5427613631047106E-9</c:v>
                </c:pt>
                <c:pt idx="845">
                  <c:v>1.4433261252833005E-9</c:v>
                </c:pt>
                <c:pt idx="846">
                  <c:v>1.3684124944290908E-9</c:v>
                </c:pt>
                <c:pt idx="847">
                  <c:v>1.2802143789514205E-9</c:v>
                </c:pt>
                <c:pt idx="848">
                  <c:v>1.2632690449265707E-9</c:v>
                </c:pt>
                <c:pt idx="849">
                  <c:v>1.3867682557844302E-9</c:v>
                </c:pt>
                <c:pt idx="850">
                  <c:v>1.1242456965376804E-9</c:v>
                </c:pt>
                <c:pt idx="851">
                  <c:v>1.2178157371423003E-9</c:v>
                </c:pt>
                <c:pt idx="852">
                  <c:v>1.0448008014307607E-9</c:v>
                </c:pt>
                <c:pt idx="853">
                  <c:v>1.1779185404847606E-9</c:v>
                </c:pt>
                <c:pt idx="854">
                  <c:v>1.0946809014811207E-9</c:v>
                </c:pt>
                <c:pt idx="855">
                  <c:v>1.0173252240619403E-9</c:v>
                </c:pt>
                <c:pt idx="856">
                  <c:v>9.9719366097872374E-10</c:v>
                </c:pt>
                <c:pt idx="857">
                  <c:v>9.9719366097872374E-10</c:v>
                </c:pt>
                <c:pt idx="858">
                  <c:v>9.6773988822462839E-10</c:v>
                </c:pt>
                <c:pt idx="859">
                  <c:v>8.8155749367047075E-10</c:v>
                </c:pt>
                <c:pt idx="860">
                  <c:v>8.6411261479568607E-10</c:v>
                </c:pt>
                <c:pt idx="861">
                  <c:v>8.5551926654048347E-10</c:v>
                </c:pt>
                <c:pt idx="862">
                  <c:v>8.2748979890467953E-10</c:v>
                </c:pt>
                <c:pt idx="863">
                  <c:v>8.0304851657331224E-10</c:v>
                </c:pt>
                <c:pt idx="864">
                  <c:v>7.8193035379925349E-10</c:v>
                </c:pt>
                <c:pt idx="865">
                  <c:v>7.4879197287103239E-10</c:v>
                </c:pt>
                <c:pt idx="866">
                  <c:v>7.4381983905524852E-10</c:v>
                </c:pt>
                <c:pt idx="867">
                  <c:v>7.3153272328596534E-10</c:v>
                </c:pt>
                <c:pt idx="868">
                  <c:v>7.0521166684045521E-10</c:v>
                </c:pt>
                <c:pt idx="869">
                  <c:v>6.9125644097667346E-10</c:v>
                </c:pt>
                <c:pt idx="870">
                  <c:v>6.4027294577329041E-10</c:v>
                </c:pt>
                <c:pt idx="871">
                  <c:v>6.3814303841169838E-10</c:v>
                </c:pt>
                <c:pt idx="872">
                  <c:v>6.1109839410988818E-10</c:v>
                </c:pt>
                <c:pt idx="873">
                  <c:v>6.070394187318584E-10</c:v>
                </c:pt>
                <c:pt idx="874">
                  <c:v>5.8131299773833627E-10</c:v>
                </c:pt>
                <c:pt idx="875">
                  <c:v>5.6039695106591136E-10</c:v>
                </c:pt>
                <c:pt idx="876">
                  <c:v>5.456598506370362E-10</c:v>
                </c:pt>
                <c:pt idx="877">
                  <c:v>5.4203658228502129E-10</c:v>
                </c:pt>
                <c:pt idx="878">
                  <c:v>5.1561921399212431E-10</c:v>
                </c:pt>
                <c:pt idx="879">
                  <c:v>5.1906595688322423E-10</c:v>
                </c:pt>
                <c:pt idx="880">
                  <c:v>4.8238518735033122E-10</c:v>
                </c:pt>
                <c:pt idx="881">
                  <c:v>4.7126741398173522E-10</c:v>
                </c:pt>
                <c:pt idx="882">
                  <c:v>4.5887424415802529E-10</c:v>
                </c:pt>
                <c:pt idx="883">
                  <c:v>4.4532064147340138E-10</c:v>
                </c:pt>
                <c:pt idx="884">
                  <c:v>4.4829742695817711E-10</c:v>
                </c:pt>
                <c:pt idx="885">
                  <c:v>4.2361533725276925E-10</c:v>
                </c:pt>
                <c:pt idx="886">
                  <c:v>4.1523254279418614E-10</c:v>
                </c:pt>
                <c:pt idx="887">
                  <c:v>4.0029293768562008E-10</c:v>
                </c:pt>
                <c:pt idx="888">
                  <c:v>3.9763492498678922E-10</c:v>
                </c:pt>
                <c:pt idx="889">
                  <c:v>3.7574215960844924E-10</c:v>
                </c:pt>
                <c:pt idx="890">
                  <c:v>4.937662501092174E-10</c:v>
                </c:pt>
                <c:pt idx="891">
                  <c:v>4.8560977461420428E-10</c:v>
                </c:pt>
                <c:pt idx="892">
                  <c:v>6.1109839410988818E-10</c:v>
                </c:pt>
                <c:pt idx="893">
                  <c:v>5.295439642338802E-10</c:v>
                </c:pt>
                <c:pt idx="894">
                  <c:v>4.8885590020475423E-10</c:v>
                </c:pt>
                <c:pt idx="895">
                  <c:v>4.8238518735033122E-10</c:v>
                </c:pt>
                <c:pt idx="896">
                  <c:v>4.5887424415802529E-10</c:v>
                </c:pt>
                <c:pt idx="897">
                  <c:v>4.4236361795846335E-10</c:v>
                </c:pt>
                <c:pt idx="898">
                  <c:v>4.3073053457298722E-10</c:v>
                </c:pt>
                <c:pt idx="899">
                  <c:v>4.1800821137805124E-10</c:v>
                </c:pt>
                <c:pt idx="900">
                  <c:v>4.0029293768562008E-10</c:v>
                </c:pt>
                <c:pt idx="901">
                  <c:v>3.8589012540946023E-10</c:v>
                </c:pt>
                <c:pt idx="902">
                  <c:v>3.7200623137501018E-10</c:v>
                </c:pt>
                <c:pt idx="903">
                  <c:v>3.6708222572734423E-10</c:v>
                </c:pt>
                <c:pt idx="904">
                  <c:v>3.5152453170539316E-10</c:v>
                </c:pt>
                <c:pt idx="905">
                  <c:v>3.4456831832230214E-10</c:v>
                </c:pt>
                <c:pt idx="906">
                  <c:v>3.343909316111392E-10</c:v>
                </c:pt>
                <c:pt idx="907">
                  <c:v>3.2668404092994716E-10</c:v>
                </c:pt>
                <c:pt idx="908">
                  <c:v>3.1598085259432211E-10</c:v>
                </c:pt>
                <c:pt idx="909">
                  <c:v>3.0562774533393611E-10</c:v>
                </c:pt>
                <c:pt idx="910">
                  <c:v>2.9858376882074822E-10</c:v>
                </c:pt>
                <c:pt idx="911">
                  <c:v>2.8784050143393312E-10</c:v>
                </c:pt>
                <c:pt idx="912">
                  <c:v>2.8120647477258811E-10</c:v>
                </c:pt>
                <c:pt idx="913">
                  <c:v>2.7381144573901322E-10</c:v>
                </c:pt>
                <c:pt idx="914">
                  <c:v>2.6395952090751915E-10</c:v>
                </c:pt>
                <c:pt idx="915">
                  <c:v>2.587361158656872E-10</c:v>
                </c:pt>
                <c:pt idx="916">
                  <c:v>2.5277238635545917E-10</c:v>
                </c:pt>
                <c:pt idx="917">
                  <c:v>2.4530680264867008E-10</c:v>
                </c:pt>
                <c:pt idx="918">
                  <c:v>2.3569471374607004E-10</c:v>
                </c:pt>
                <c:pt idx="919">
                  <c:v>2.2873308802573423E-10</c:v>
                </c:pt>
                <c:pt idx="920">
                  <c:v>2.2050310188870221E-10</c:v>
                </c:pt>
                <c:pt idx="921">
                  <c:v>2.1256965632154811E-10</c:v>
                </c:pt>
                <c:pt idx="922">
                  <c:v>2.1115814652361512E-10</c:v>
                </c:pt>
                <c:pt idx="923">
                  <c:v>2.0560521341028701E-10</c:v>
                </c:pt>
                <c:pt idx="924">
                  <c:v>1.968912394234571E-10</c:v>
                </c:pt>
                <c:pt idx="925">
                  <c:v>1.9558384078965908E-10</c:v>
                </c:pt>
                <c:pt idx="926">
                  <c:v>1.8854659500355811E-10</c:v>
                </c:pt>
                <c:pt idx="927">
                  <c:v>1.7757337267276811E-10</c:v>
                </c:pt>
                <c:pt idx="928">
                  <c:v>1.7061500823256611E-10</c:v>
                </c:pt>
                <c:pt idx="929">
                  <c:v>1.7175551259018815E-10</c:v>
                </c:pt>
                <c:pt idx="930">
                  <c:v>1.6284079640271911E-10</c:v>
                </c:pt>
                <c:pt idx="931">
                  <c:v>1.5750563353567011E-10</c:v>
                </c:pt>
                <c:pt idx="932">
                  <c:v>1.5285345211779607E-10</c:v>
                </c:pt>
                <c:pt idx="933">
                  <c:v>1.4833895223276208E-10</c:v>
                </c:pt>
                <c:pt idx="934">
                  <c:v>1.4540352255565308E-10</c:v>
                </c:pt>
                <c:pt idx="935">
                  <c:v>1.4017180471892405E-10</c:v>
                </c:pt>
                <c:pt idx="936">
                  <c:v>1.4017180471892405E-10</c:v>
                </c:pt>
                <c:pt idx="937">
                  <c:v>1.3423102906973107E-10</c:v>
                </c:pt>
                <c:pt idx="938">
                  <c:v>1.2897108381260107E-10</c:v>
                </c:pt>
                <c:pt idx="939">
                  <c:v>1.2684087113967709E-10</c:v>
                </c:pt>
                <c:pt idx="940">
                  <c:v>1.2227703571898703E-10</c:v>
                </c:pt>
                <c:pt idx="941">
                  <c:v>1.1906145513940208E-10</c:v>
                </c:pt>
                <c:pt idx="942">
                  <c:v>1.1748552131152208E-10</c:v>
                </c:pt>
                <c:pt idx="943">
                  <c:v>1.6411698311458109E-7</c:v>
                </c:pt>
                <c:pt idx="944">
                  <c:v>2.222313923994071E-7</c:v>
                </c:pt>
                <c:pt idx="945">
                  <c:v>2.6959713750329615E-7</c:v>
                </c:pt>
                <c:pt idx="946">
                  <c:v>7.986300261109135E-7</c:v>
                </c:pt>
                <c:pt idx="947">
                  <c:v>1.5548563396805508E-6</c:v>
                </c:pt>
                <c:pt idx="948">
                  <c:v>2.1986163574183508E-6</c:v>
                </c:pt>
                <c:pt idx="949">
                  <c:v>2.9870770958950713E-6</c:v>
                </c:pt>
                <c:pt idx="950">
                  <c:v>3.8992802728898815E-6</c:v>
                </c:pt>
                <c:pt idx="951">
                  <c:v>4.9069299166148926E-6</c:v>
                </c:pt>
                <c:pt idx="952">
                  <c:v>5.7577140069042815E-6</c:v>
                </c:pt>
                <c:pt idx="953">
                  <c:v>6.6003390202240527E-6</c:v>
                </c:pt>
                <c:pt idx="954">
                  <c:v>7.3427972893114227E-6</c:v>
                </c:pt>
                <c:pt idx="955">
                  <c:v>7.8225566539913416E-6</c:v>
                </c:pt>
                <c:pt idx="956">
                  <c:v>8.333693585882424E-6</c:v>
                </c:pt>
                <c:pt idx="957">
                  <c:v>6.7785990722768432E-6</c:v>
                </c:pt>
                <c:pt idx="958">
                  <c:v>2.1856057230706909E-7</c:v>
                </c:pt>
                <c:pt idx="959">
                  <c:v>4.1631444958056818E-9</c:v>
                </c:pt>
                <c:pt idx="960">
                  <c:v>2.7452486950352303E-9</c:v>
                </c:pt>
                <c:pt idx="961">
                  <c:v>2.3552271244398001E-9</c:v>
                </c:pt>
                <c:pt idx="962">
                  <c:v>6.1109839410988818E-10</c:v>
                </c:pt>
                <c:pt idx="963">
                  <c:v>7.5883621608596751E-10</c:v>
                </c:pt>
                <c:pt idx="964">
                  <c:v>7.5883621608596751E-10</c:v>
                </c:pt>
                <c:pt idx="965">
                  <c:v>2.9660110478779726E-10</c:v>
                </c:pt>
                <c:pt idx="966">
                  <c:v>2.2721424741689509E-10</c:v>
                </c:pt>
                <c:pt idx="967">
                  <c:v>3.0869767853047816E-10</c:v>
                </c:pt>
                <c:pt idx="968">
                  <c:v>3.1809305189867127E-10</c:v>
                </c:pt>
                <c:pt idx="969">
                  <c:v>3.3662622689334419E-10</c:v>
                </c:pt>
                <c:pt idx="970">
                  <c:v>3.5981745361013426E-10</c:v>
                </c:pt>
                <c:pt idx="971">
                  <c:v>3.9499453707847413E-10</c:v>
                </c:pt>
                <c:pt idx="972">
                  <c:v>4.0973638371077915E-10</c:v>
                </c:pt>
                <c:pt idx="973">
                  <c:v>4.4236361795846335E-10</c:v>
                </c:pt>
                <c:pt idx="974">
                  <c:v>4.5582720931136542E-10</c:v>
                </c:pt>
                <c:pt idx="975">
                  <c:v>4.5280040827933026E-10</c:v>
                </c:pt>
                <c:pt idx="976">
                  <c:v>4.5887424415802529E-10</c:v>
                </c:pt>
                <c:pt idx="977">
                  <c:v>4.6969966804866234E-10</c:v>
                </c:pt>
                <c:pt idx="978">
                  <c:v>4.7600018371340918E-10</c:v>
                </c:pt>
                <c:pt idx="979">
                  <c:v>4.7918208290198519E-10</c:v>
                </c:pt>
                <c:pt idx="980">
                  <c:v>4.8560977461420428E-10</c:v>
                </c:pt>
                <c:pt idx="981">
                  <c:v>4.937662501092174E-10</c:v>
                </c:pt>
                <c:pt idx="982">
                  <c:v>5.0373449855811745E-10</c:v>
                </c:pt>
                <c:pt idx="983">
                  <c:v>5.1390397493022936E-10</c:v>
                </c:pt>
                <c:pt idx="984">
                  <c:v>1.8543236390833311E-10</c:v>
                </c:pt>
                <c:pt idx="985">
                  <c:v>1.2983321362458608E-10</c:v>
                </c:pt>
                <c:pt idx="986">
                  <c:v>1.2350526157334206E-10</c:v>
                </c:pt>
                <c:pt idx="987">
                  <c:v>1.198573323923921E-10</c:v>
                </c:pt>
                <c:pt idx="988">
                  <c:v>1.1554478207553809E-10</c:v>
                </c:pt>
                <c:pt idx="989">
                  <c:v>1.1064797689197507E-10</c:v>
                </c:pt>
                <c:pt idx="990">
                  <c:v>1.0631214658607305E-10</c:v>
                </c:pt>
                <c:pt idx="991">
                  <c:v>1.0702280034413607E-10</c:v>
                </c:pt>
                <c:pt idx="992">
                  <c:v>1.0595869320839605E-10</c:v>
                </c:pt>
                <c:pt idx="993">
                  <c:v>1.0317224158340402E-10</c:v>
                </c:pt>
                <c:pt idx="994">
                  <c:v>1.0248715764937807E-10</c:v>
                </c:pt>
                <c:pt idx="995">
                  <c:v>9.9460217839464323E-11</c:v>
                </c:pt>
                <c:pt idx="996">
                  <c:v>9.9460217839464323E-11</c:v>
                </c:pt>
                <c:pt idx="997">
                  <c:v>9.8143729254651633E-11</c:v>
                </c:pt>
                <c:pt idx="998">
                  <c:v>9.7167718315915811E-11</c:v>
                </c:pt>
                <c:pt idx="999">
                  <c:v>9.5244895303991978E-11</c:v>
                </c:pt>
                <c:pt idx="1000">
                  <c:v>9.4612449819120353E-11</c:v>
                </c:pt>
                <c:pt idx="1001">
                  <c:v>9.398420236506058E-11</c:v>
                </c:pt>
                <c:pt idx="1002">
                  <c:v>9.3049554172885949E-11</c:v>
                </c:pt>
                <c:pt idx="1003">
                  <c:v>9.2431680365212543E-11</c:v>
                </c:pt>
                <c:pt idx="1004">
                  <c:v>9.1817914382730237E-11</c:v>
                </c:pt>
                <c:pt idx="1005">
                  <c:v>9.0000958075098277E-11</c:v>
                </c:pt>
                <c:pt idx="1006">
                  <c:v>9.0000958075098277E-11</c:v>
                </c:pt>
                <c:pt idx="1007">
                  <c:v>8.9403331959836446E-11</c:v>
                </c:pt>
                <c:pt idx="1008">
                  <c:v>9.0602580993248655E-11</c:v>
                </c:pt>
                <c:pt idx="1009">
                  <c:v>8.7342799659495514E-11</c:v>
                </c:pt>
                <c:pt idx="1010">
                  <c:v>8.7926652070358154E-11</c:v>
                </c:pt>
                <c:pt idx="1011">
                  <c:v>8.6186703607271627E-11</c:v>
                </c:pt>
              </c:numCache>
            </c:numRef>
          </c:yVal>
        </c:ser>
        <c:dLbls/>
        <c:axId val="55781632"/>
        <c:axId val="55779712"/>
      </c:scatterChart>
      <c:valAx>
        <c:axId val="55771520"/>
        <c:scaling>
          <c:orientation val="minMax"/>
          <c:max val="1000"/>
          <c:min val="350"/>
        </c:scaling>
        <c:axPos val="b"/>
        <c:majorGridlines/>
        <c:title>
          <c:tx>
            <c:rich>
              <a:bodyPr/>
              <a:lstStyle/>
              <a:p>
                <a:pPr>
                  <a:defRPr sz="2400" b="1"/>
                </a:pPr>
                <a:r>
                  <a:rPr lang="en-US" sz="1800" b="1" dirty="0"/>
                  <a:t>time in hours</a:t>
                </a:r>
              </a:p>
            </c:rich>
          </c:tx>
          <c:layout/>
        </c:title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it-IT"/>
          </a:p>
        </c:txPr>
        <c:crossAx val="55773440"/>
        <c:crosses val="autoZero"/>
        <c:crossBetween val="midCat"/>
      </c:valAx>
      <c:valAx>
        <c:axId val="5577344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temperature in °C</a:t>
                </a:r>
              </a:p>
            </c:rich>
          </c:tx>
          <c:layout/>
        </c:title>
        <c:numFmt formatCode="General" sourceLinked="1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it-IT"/>
          </a:p>
        </c:txPr>
        <c:crossAx val="55771520"/>
        <c:crosses val="autoZero"/>
        <c:crossBetween val="midCat"/>
      </c:valAx>
      <c:valAx>
        <c:axId val="55779712"/>
        <c:scaling>
          <c:logBase val="10"/>
          <c:orientation val="minMax"/>
          <c:max val="1.0000000000000006E-4"/>
          <c:min val="1.0000000000000012E-11"/>
        </c:scaling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pressure in mbar</a:t>
                </a:r>
              </a:p>
            </c:rich>
          </c:tx>
          <c:layout/>
        </c:title>
        <c:numFmt formatCode="0.E+00" sourceLinked="0"/>
        <c:tickLblPos val="nextTo"/>
        <c:txPr>
          <a:bodyPr/>
          <a:lstStyle/>
          <a:p>
            <a:pPr>
              <a:defRPr sz="1400" b="1"/>
            </a:pPr>
            <a:endParaRPr lang="it-IT"/>
          </a:p>
        </c:txPr>
        <c:crossAx val="55781632"/>
        <c:crosses val="max"/>
        <c:crossBetween val="midCat"/>
      </c:valAx>
      <c:valAx>
        <c:axId val="55781632"/>
        <c:scaling>
          <c:orientation val="minMax"/>
        </c:scaling>
        <c:delete val="1"/>
        <c:axPos val="b"/>
        <c:tickLblPos val="none"/>
        <c:crossAx val="55779712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35186771716204612"/>
          <c:y val="0.55277349839703815"/>
          <c:w val="0.25217857578179659"/>
          <c:h val="0.19363888437988139"/>
        </c:manualLayout>
      </c:layout>
      <c:overlay val="1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400" b="1"/>
          </a:pPr>
          <a:endParaRPr lang="it-IT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temp0__BakeOut2013__TempMon!$B$1</c:f>
              <c:strCache>
                <c:ptCount val="1"/>
                <c:pt idx="0">
                  <c:v>temperature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temp0__BakeOut2013__TempMon!$B$2:$B$1013</c:f>
              <c:numCache>
                <c:formatCode>General</c:formatCode>
                <c:ptCount val="1012"/>
                <c:pt idx="0">
                  <c:v>22.2407913208007</c:v>
                </c:pt>
                <c:pt idx="1">
                  <c:v>22.208747863769492</c:v>
                </c:pt>
                <c:pt idx="2">
                  <c:v>22.160682678222596</c:v>
                </c:pt>
                <c:pt idx="3">
                  <c:v>22.128639221191392</c:v>
                </c:pt>
                <c:pt idx="4">
                  <c:v>22.096595764160099</c:v>
                </c:pt>
                <c:pt idx="5">
                  <c:v>22.080574035644499</c:v>
                </c:pt>
                <c:pt idx="6">
                  <c:v>22.064552307128896</c:v>
                </c:pt>
                <c:pt idx="7">
                  <c:v>22.048530578613192</c:v>
                </c:pt>
                <c:pt idx="8">
                  <c:v>22.048530578613192</c:v>
                </c:pt>
                <c:pt idx="9">
                  <c:v>22.048530578613192</c:v>
                </c:pt>
                <c:pt idx="10">
                  <c:v>22.032508850097599</c:v>
                </c:pt>
                <c:pt idx="11">
                  <c:v>22.032508850097599</c:v>
                </c:pt>
                <c:pt idx="12">
                  <c:v>22.032508850097599</c:v>
                </c:pt>
                <c:pt idx="13">
                  <c:v>22.032508850097599</c:v>
                </c:pt>
                <c:pt idx="14">
                  <c:v>22.032508850097599</c:v>
                </c:pt>
                <c:pt idx="15">
                  <c:v>22.032508850097599</c:v>
                </c:pt>
                <c:pt idx="16">
                  <c:v>22.032508850097599</c:v>
                </c:pt>
                <c:pt idx="17">
                  <c:v>22.016487121581999</c:v>
                </c:pt>
                <c:pt idx="18">
                  <c:v>22.032508850097599</c:v>
                </c:pt>
                <c:pt idx="19">
                  <c:v>22.032508850097599</c:v>
                </c:pt>
                <c:pt idx="20">
                  <c:v>22.032508850097599</c:v>
                </c:pt>
                <c:pt idx="21">
                  <c:v>22.016487121581999</c:v>
                </c:pt>
                <c:pt idx="22">
                  <c:v>22.032508850097599</c:v>
                </c:pt>
                <c:pt idx="23">
                  <c:v>22.016487121581999</c:v>
                </c:pt>
                <c:pt idx="24">
                  <c:v>22.032508850097599</c:v>
                </c:pt>
                <c:pt idx="25">
                  <c:v>22.016487121581999</c:v>
                </c:pt>
                <c:pt idx="26">
                  <c:v>22.032508850097599</c:v>
                </c:pt>
                <c:pt idx="27">
                  <c:v>22.144660949706999</c:v>
                </c:pt>
                <c:pt idx="28">
                  <c:v>22.4971389770507</c:v>
                </c:pt>
                <c:pt idx="29">
                  <c:v>23.041893005370998</c:v>
                </c:pt>
                <c:pt idx="30">
                  <c:v>23.730827331542898</c:v>
                </c:pt>
                <c:pt idx="31">
                  <c:v>24.499885559081999</c:v>
                </c:pt>
                <c:pt idx="32">
                  <c:v>25.333032608032202</c:v>
                </c:pt>
                <c:pt idx="33">
                  <c:v>26.198221206664996</c:v>
                </c:pt>
                <c:pt idx="34">
                  <c:v>27.047372817993097</c:v>
                </c:pt>
                <c:pt idx="35">
                  <c:v>27.640192031860291</c:v>
                </c:pt>
                <c:pt idx="36">
                  <c:v>28.040735244750891</c:v>
                </c:pt>
                <c:pt idx="37">
                  <c:v>28.329141616821197</c:v>
                </c:pt>
                <c:pt idx="38">
                  <c:v>28.5374240875244</c:v>
                </c:pt>
                <c:pt idx="39">
                  <c:v>28.681619644164993</c:v>
                </c:pt>
                <c:pt idx="40">
                  <c:v>28.777750015258704</c:v>
                </c:pt>
                <c:pt idx="41">
                  <c:v>28.857858657836907</c:v>
                </c:pt>
                <c:pt idx="42">
                  <c:v>28.8899021148681</c:v>
                </c:pt>
                <c:pt idx="43">
                  <c:v>28.9219455718994</c:v>
                </c:pt>
                <c:pt idx="44">
                  <c:v>28.9539890289306</c:v>
                </c:pt>
                <c:pt idx="45">
                  <c:v>28.9700107574462</c:v>
                </c:pt>
                <c:pt idx="46">
                  <c:v>28.986032485961889</c:v>
                </c:pt>
                <c:pt idx="47">
                  <c:v>29.0020542144775</c:v>
                </c:pt>
                <c:pt idx="48">
                  <c:v>29.0020542144775</c:v>
                </c:pt>
                <c:pt idx="49">
                  <c:v>29.0020542144775</c:v>
                </c:pt>
                <c:pt idx="50">
                  <c:v>29.0180759429931</c:v>
                </c:pt>
                <c:pt idx="51">
                  <c:v>29.0180759429931</c:v>
                </c:pt>
                <c:pt idx="52">
                  <c:v>29.0340976715087</c:v>
                </c:pt>
                <c:pt idx="53">
                  <c:v>29.0340976715087</c:v>
                </c:pt>
                <c:pt idx="54">
                  <c:v>29.0340976715087</c:v>
                </c:pt>
                <c:pt idx="55">
                  <c:v>29.0340976715087</c:v>
                </c:pt>
                <c:pt idx="56">
                  <c:v>29.0340976715087</c:v>
                </c:pt>
                <c:pt idx="57">
                  <c:v>29.0340976715087</c:v>
                </c:pt>
                <c:pt idx="58">
                  <c:v>29.0501194000244</c:v>
                </c:pt>
                <c:pt idx="59">
                  <c:v>29.0501194000244</c:v>
                </c:pt>
                <c:pt idx="60">
                  <c:v>29.0501194000244</c:v>
                </c:pt>
                <c:pt idx="61">
                  <c:v>29.0501194000244</c:v>
                </c:pt>
                <c:pt idx="62">
                  <c:v>29.0501194000244</c:v>
                </c:pt>
                <c:pt idx="63">
                  <c:v>29.0340976715087</c:v>
                </c:pt>
                <c:pt idx="64">
                  <c:v>29.0501194000244</c:v>
                </c:pt>
                <c:pt idx="65">
                  <c:v>29.0501194000244</c:v>
                </c:pt>
                <c:pt idx="66">
                  <c:v>29.0340976715087</c:v>
                </c:pt>
                <c:pt idx="67">
                  <c:v>29.0501194000244</c:v>
                </c:pt>
                <c:pt idx="68">
                  <c:v>29.0340976715087</c:v>
                </c:pt>
                <c:pt idx="69">
                  <c:v>29.0340976715087</c:v>
                </c:pt>
                <c:pt idx="70">
                  <c:v>29.0501194000244</c:v>
                </c:pt>
                <c:pt idx="71">
                  <c:v>29.0501194000244</c:v>
                </c:pt>
                <c:pt idx="72">
                  <c:v>29.0340976715087</c:v>
                </c:pt>
                <c:pt idx="73">
                  <c:v>29.0340976715087</c:v>
                </c:pt>
                <c:pt idx="74">
                  <c:v>29.0501194000244</c:v>
                </c:pt>
                <c:pt idx="75">
                  <c:v>29.0501194000244</c:v>
                </c:pt>
                <c:pt idx="76">
                  <c:v>29.0501194000244</c:v>
                </c:pt>
                <c:pt idx="77">
                  <c:v>29.0501194000244</c:v>
                </c:pt>
                <c:pt idx="78">
                  <c:v>29.0501194000244</c:v>
                </c:pt>
                <c:pt idx="79">
                  <c:v>29.0501194000244</c:v>
                </c:pt>
                <c:pt idx="80">
                  <c:v>29.0501194000244</c:v>
                </c:pt>
                <c:pt idx="81">
                  <c:v>29.0501194000244</c:v>
                </c:pt>
                <c:pt idx="82">
                  <c:v>29.0501194000244</c:v>
                </c:pt>
                <c:pt idx="83">
                  <c:v>29.0501194000244</c:v>
                </c:pt>
                <c:pt idx="84">
                  <c:v>29.0501194000244</c:v>
                </c:pt>
                <c:pt idx="85">
                  <c:v>29.0501194000244</c:v>
                </c:pt>
                <c:pt idx="86">
                  <c:v>29.0501194000244</c:v>
                </c:pt>
                <c:pt idx="87">
                  <c:v>29.0340976715087</c:v>
                </c:pt>
                <c:pt idx="88">
                  <c:v>29.0501194000244</c:v>
                </c:pt>
                <c:pt idx="89">
                  <c:v>29.0501194000244</c:v>
                </c:pt>
                <c:pt idx="90">
                  <c:v>29.0501194000244</c:v>
                </c:pt>
                <c:pt idx="91">
                  <c:v>29.0501194000244</c:v>
                </c:pt>
                <c:pt idx="92">
                  <c:v>29.0340976715087</c:v>
                </c:pt>
                <c:pt idx="93">
                  <c:v>29.0501194000244</c:v>
                </c:pt>
                <c:pt idx="94">
                  <c:v>29.0501194000244</c:v>
                </c:pt>
                <c:pt idx="95">
                  <c:v>29.0501194000244</c:v>
                </c:pt>
                <c:pt idx="96">
                  <c:v>29.0501194000244</c:v>
                </c:pt>
                <c:pt idx="97">
                  <c:v>29.0501194000244</c:v>
                </c:pt>
                <c:pt idx="98">
                  <c:v>29.0501194000244</c:v>
                </c:pt>
                <c:pt idx="99">
                  <c:v>29.0501194000244</c:v>
                </c:pt>
                <c:pt idx="100">
                  <c:v>29.0340976715087</c:v>
                </c:pt>
                <c:pt idx="101">
                  <c:v>29.0501194000244</c:v>
                </c:pt>
                <c:pt idx="102">
                  <c:v>29.0501194000244</c:v>
                </c:pt>
                <c:pt idx="103">
                  <c:v>29.0501194000244</c:v>
                </c:pt>
                <c:pt idx="104">
                  <c:v>29.0340976715087</c:v>
                </c:pt>
                <c:pt idx="105">
                  <c:v>29.0501194000244</c:v>
                </c:pt>
                <c:pt idx="106">
                  <c:v>29.0340976715087</c:v>
                </c:pt>
                <c:pt idx="107">
                  <c:v>29.0501194000244</c:v>
                </c:pt>
                <c:pt idx="108">
                  <c:v>29.0501194000244</c:v>
                </c:pt>
                <c:pt idx="109">
                  <c:v>29.0501194000244</c:v>
                </c:pt>
                <c:pt idx="110">
                  <c:v>29.0501194000244</c:v>
                </c:pt>
                <c:pt idx="111">
                  <c:v>29.0501194000244</c:v>
                </c:pt>
                <c:pt idx="112">
                  <c:v>29.0501194000244</c:v>
                </c:pt>
                <c:pt idx="113">
                  <c:v>29.0501194000244</c:v>
                </c:pt>
                <c:pt idx="114">
                  <c:v>29.0501194000244</c:v>
                </c:pt>
                <c:pt idx="115">
                  <c:v>29.0501194000244</c:v>
                </c:pt>
                <c:pt idx="116">
                  <c:v>29.0501194000244</c:v>
                </c:pt>
                <c:pt idx="117">
                  <c:v>29.0501194000244</c:v>
                </c:pt>
                <c:pt idx="118">
                  <c:v>29.0501194000244</c:v>
                </c:pt>
                <c:pt idx="119">
                  <c:v>29.0340976715087</c:v>
                </c:pt>
                <c:pt idx="120">
                  <c:v>29.0340976715087</c:v>
                </c:pt>
                <c:pt idx="121">
                  <c:v>29.0501194000244</c:v>
                </c:pt>
                <c:pt idx="122">
                  <c:v>29.0340976715087</c:v>
                </c:pt>
                <c:pt idx="123">
                  <c:v>29.0501194000244</c:v>
                </c:pt>
                <c:pt idx="124">
                  <c:v>29.0501194000244</c:v>
                </c:pt>
                <c:pt idx="125">
                  <c:v>29.0501194000244</c:v>
                </c:pt>
                <c:pt idx="126">
                  <c:v>29.0501194000244</c:v>
                </c:pt>
                <c:pt idx="127">
                  <c:v>29.0501194000244</c:v>
                </c:pt>
                <c:pt idx="128">
                  <c:v>29.0501194000244</c:v>
                </c:pt>
                <c:pt idx="129">
                  <c:v>29.0501194000244</c:v>
                </c:pt>
                <c:pt idx="130">
                  <c:v>29.0501194000244</c:v>
                </c:pt>
                <c:pt idx="131">
                  <c:v>29.0501194000244</c:v>
                </c:pt>
                <c:pt idx="132">
                  <c:v>29.0501194000244</c:v>
                </c:pt>
                <c:pt idx="133">
                  <c:v>29.0501194000244</c:v>
                </c:pt>
                <c:pt idx="134">
                  <c:v>29.0501194000244</c:v>
                </c:pt>
                <c:pt idx="135">
                  <c:v>29.0501194000244</c:v>
                </c:pt>
                <c:pt idx="136">
                  <c:v>29.0501194000244</c:v>
                </c:pt>
                <c:pt idx="137">
                  <c:v>29.0501194000244</c:v>
                </c:pt>
                <c:pt idx="138">
                  <c:v>29.0501194000244</c:v>
                </c:pt>
                <c:pt idx="139">
                  <c:v>29.0501194000244</c:v>
                </c:pt>
                <c:pt idx="140">
                  <c:v>29.0501194000244</c:v>
                </c:pt>
                <c:pt idx="141">
                  <c:v>29.0501194000244</c:v>
                </c:pt>
                <c:pt idx="142">
                  <c:v>29.0501194000244</c:v>
                </c:pt>
                <c:pt idx="143">
                  <c:v>29.0501194000244</c:v>
                </c:pt>
                <c:pt idx="144">
                  <c:v>29.0501194000244</c:v>
                </c:pt>
                <c:pt idx="145">
                  <c:v>29.0501194000244</c:v>
                </c:pt>
                <c:pt idx="146">
                  <c:v>29.0501194000244</c:v>
                </c:pt>
                <c:pt idx="147">
                  <c:v>29.0501194000244</c:v>
                </c:pt>
                <c:pt idx="148">
                  <c:v>29.0501194000244</c:v>
                </c:pt>
                <c:pt idx="149">
                  <c:v>29.0501194000244</c:v>
                </c:pt>
                <c:pt idx="150">
                  <c:v>29.0501194000244</c:v>
                </c:pt>
                <c:pt idx="151">
                  <c:v>29.0501194000244</c:v>
                </c:pt>
                <c:pt idx="152">
                  <c:v>29.0501194000244</c:v>
                </c:pt>
                <c:pt idx="153">
                  <c:v>29.0501194000244</c:v>
                </c:pt>
                <c:pt idx="154">
                  <c:v>29.0501194000244</c:v>
                </c:pt>
                <c:pt idx="155">
                  <c:v>29.0501194000244</c:v>
                </c:pt>
                <c:pt idx="156">
                  <c:v>29.0501194000244</c:v>
                </c:pt>
                <c:pt idx="157">
                  <c:v>29.0501194000244</c:v>
                </c:pt>
                <c:pt idx="158">
                  <c:v>29.0501194000244</c:v>
                </c:pt>
                <c:pt idx="159">
                  <c:v>29.0501194000244</c:v>
                </c:pt>
                <c:pt idx="160">
                  <c:v>29.0501194000244</c:v>
                </c:pt>
                <c:pt idx="161">
                  <c:v>29.0340976715087</c:v>
                </c:pt>
                <c:pt idx="162">
                  <c:v>29.0501194000244</c:v>
                </c:pt>
                <c:pt idx="163">
                  <c:v>29.0501194000244</c:v>
                </c:pt>
                <c:pt idx="164">
                  <c:v>29.0501194000244</c:v>
                </c:pt>
                <c:pt idx="165">
                  <c:v>29.0501194000244</c:v>
                </c:pt>
                <c:pt idx="166">
                  <c:v>29.0340976715087</c:v>
                </c:pt>
                <c:pt idx="167">
                  <c:v>29.0501194000244</c:v>
                </c:pt>
                <c:pt idx="168">
                  <c:v>29.0501194000244</c:v>
                </c:pt>
                <c:pt idx="169">
                  <c:v>29.0501194000244</c:v>
                </c:pt>
                <c:pt idx="170">
                  <c:v>29.0501194000244</c:v>
                </c:pt>
                <c:pt idx="171">
                  <c:v>29.0501194000244</c:v>
                </c:pt>
                <c:pt idx="172">
                  <c:v>29.0501194000244</c:v>
                </c:pt>
                <c:pt idx="173">
                  <c:v>29.0501194000244</c:v>
                </c:pt>
                <c:pt idx="174">
                  <c:v>29.0501194000244</c:v>
                </c:pt>
                <c:pt idx="175">
                  <c:v>29.0501194000244</c:v>
                </c:pt>
                <c:pt idx="176">
                  <c:v>29.0501194000244</c:v>
                </c:pt>
                <c:pt idx="177">
                  <c:v>29.0340976715087</c:v>
                </c:pt>
                <c:pt idx="178">
                  <c:v>29.0501194000244</c:v>
                </c:pt>
                <c:pt idx="179">
                  <c:v>29.0501194000244</c:v>
                </c:pt>
                <c:pt idx="180">
                  <c:v>29.0501194000244</c:v>
                </c:pt>
                <c:pt idx="181">
                  <c:v>29.0501194000244</c:v>
                </c:pt>
                <c:pt idx="182">
                  <c:v>29.0501194000244</c:v>
                </c:pt>
                <c:pt idx="183">
                  <c:v>29.0501194000244</c:v>
                </c:pt>
                <c:pt idx="184">
                  <c:v>29.0501194000244</c:v>
                </c:pt>
                <c:pt idx="185">
                  <c:v>29.0501194000244</c:v>
                </c:pt>
                <c:pt idx="186">
                  <c:v>29.0501194000244</c:v>
                </c:pt>
                <c:pt idx="187">
                  <c:v>29.0340976715087</c:v>
                </c:pt>
                <c:pt idx="188">
                  <c:v>29.0501194000244</c:v>
                </c:pt>
                <c:pt idx="189">
                  <c:v>29.0501194000244</c:v>
                </c:pt>
                <c:pt idx="190">
                  <c:v>29.0501194000244</c:v>
                </c:pt>
                <c:pt idx="191">
                  <c:v>29.0501194000244</c:v>
                </c:pt>
                <c:pt idx="192">
                  <c:v>29.0501194000244</c:v>
                </c:pt>
                <c:pt idx="193">
                  <c:v>29.0501194000244</c:v>
                </c:pt>
                <c:pt idx="194">
                  <c:v>29.0501194000244</c:v>
                </c:pt>
                <c:pt idx="195">
                  <c:v>29.0340976715087</c:v>
                </c:pt>
                <c:pt idx="196">
                  <c:v>29.0340976715087</c:v>
                </c:pt>
                <c:pt idx="197">
                  <c:v>29.0340976715087</c:v>
                </c:pt>
                <c:pt idx="198">
                  <c:v>29.0501194000244</c:v>
                </c:pt>
                <c:pt idx="199">
                  <c:v>29.0501194000244</c:v>
                </c:pt>
                <c:pt idx="200">
                  <c:v>29.0501194000244</c:v>
                </c:pt>
                <c:pt idx="201">
                  <c:v>29.0501194000244</c:v>
                </c:pt>
                <c:pt idx="202">
                  <c:v>29.0501194000244</c:v>
                </c:pt>
                <c:pt idx="203">
                  <c:v>29.0501194000244</c:v>
                </c:pt>
                <c:pt idx="204">
                  <c:v>29.0501194000244</c:v>
                </c:pt>
                <c:pt idx="205">
                  <c:v>29.0501194000244</c:v>
                </c:pt>
                <c:pt idx="206">
                  <c:v>29.0501194000244</c:v>
                </c:pt>
                <c:pt idx="207">
                  <c:v>29.0501194000244</c:v>
                </c:pt>
                <c:pt idx="208">
                  <c:v>29.0501194000244</c:v>
                </c:pt>
                <c:pt idx="209">
                  <c:v>29.0501194000244</c:v>
                </c:pt>
                <c:pt idx="210">
                  <c:v>29.0501194000244</c:v>
                </c:pt>
                <c:pt idx="211">
                  <c:v>29.0501194000244</c:v>
                </c:pt>
                <c:pt idx="212">
                  <c:v>29.0501194000244</c:v>
                </c:pt>
                <c:pt idx="213">
                  <c:v>29.0501194000244</c:v>
                </c:pt>
                <c:pt idx="214">
                  <c:v>29.0501194000244</c:v>
                </c:pt>
                <c:pt idx="215">
                  <c:v>29.0501194000244</c:v>
                </c:pt>
                <c:pt idx="216">
                  <c:v>29.0501194000244</c:v>
                </c:pt>
                <c:pt idx="217">
                  <c:v>29.0501194000244</c:v>
                </c:pt>
                <c:pt idx="218">
                  <c:v>29.0501194000244</c:v>
                </c:pt>
                <c:pt idx="219">
                  <c:v>29.0501194000244</c:v>
                </c:pt>
                <c:pt idx="220">
                  <c:v>29.0501194000244</c:v>
                </c:pt>
                <c:pt idx="221">
                  <c:v>29.0340976715087</c:v>
                </c:pt>
                <c:pt idx="222">
                  <c:v>29.0501194000244</c:v>
                </c:pt>
                <c:pt idx="223">
                  <c:v>29.0340976715087</c:v>
                </c:pt>
                <c:pt idx="224">
                  <c:v>29.0340976715087</c:v>
                </c:pt>
                <c:pt idx="225">
                  <c:v>29.0340976715087</c:v>
                </c:pt>
                <c:pt idx="226">
                  <c:v>29.0501194000244</c:v>
                </c:pt>
                <c:pt idx="227">
                  <c:v>29.0340976715087</c:v>
                </c:pt>
                <c:pt idx="228">
                  <c:v>29.0340976715087</c:v>
                </c:pt>
                <c:pt idx="229">
                  <c:v>29.0501194000244</c:v>
                </c:pt>
                <c:pt idx="230">
                  <c:v>29.0501194000244</c:v>
                </c:pt>
                <c:pt idx="231">
                  <c:v>29.0501194000244</c:v>
                </c:pt>
                <c:pt idx="232">
                  <c:v>29.0501194000244</c:v>
                </c:pt>
                <c:pt idx="233">
                  <c:v>29.0501194000244</c:v>
                </c:pt>
                <c:pt idx="234">
                  <c:v>29.0501194000244</c:v>
                </c:pt>
                <c:pt idx="235">
                  <c:v>29.0501194000244</c:v>
                </c:pt>
                <c:pt idx="236">
                  <c:v>29.0501194000244</c:v>
                </c:pt>
                <c:pt idx="237">
                  <c:v>29.0340976715087</c:v>
                </c:pt>
                <c:pt idx="238">
                  <c:v>29.0501194000244</c:v>
                </c:pt>
                <c:pt idx="239">
                  <c:v>29.0501194000244</c:v>
                </c:pt>
                <c:pt idx="240">
                  <c:v>29.0501194000244</c:v>
                </c:pt>
                <c:pt idx="241">
                  <c:v>29.0501194000244</c:v>
                </c:pt>
                <c:pt idx="242">
                  <c:v>29.0501194000244</c:v>
                </c:pt>
                <c:pt idx="243">
                  <c:v>29.0501194000244</c:v>
                </c:pt>
                <c:pt idx="244">
                  <c:v>29.0501194000244</c:v>
                </c:pt>
                <c:pt idx="245">
                  <c:v>29.0501194000244</c:v>
                </c:pt>
                <c:pt idx="246">
                  <c:v>29.0501194000244</c:v>
                </c:pt>
                <c:pt idx="247">
                  <c:v>29.0501194000244</c:v>
                </c:pt>
                <c:pt idx="248">
                  <c:v>29.0501194000244</c:v>
                </c:pt>
                <c:pt idx="249">
                  <c:v>29.0501194000244</c:v>
                </c:pt>
                <c:pt idx="250">
                  <c:v>29.0501194000244</c:v>
                </c:pt>
                <c:pt idx="251">
                  <c:v>29.0501194000244</c:v>
                </c:pt>
                <c:pt idx="252">
                  <c:v>29.0501194000244</c:v>
                </c:pt>
                <c:pt idx="253">
                  <c:v>29.0501194000244</c:v>
                </c:pt>
                <c:pt idx="254">
                  <c:v>29.0501194000244</c:v>
                </c:pt>
                <c:pt idx="255">
                  <c:v>29.0501194000244</c:v>
                </c:pt>
                <c:pt idx="256">
                  <c:v>29.0501194000244</c:v>
                </c:pt>
                <c:pt idx="257">
                  <c:v>29.0501194000244</c:v>
                </c:pt>
                <c:pt idx="258">
                  <c:v>29.0501194000244</c:v>
                </c:pt>
                <c:pt idx="259">
                  <c:v>29.0501194000244</c:v>
                </c:pt>
                <c:pt idx="260">
                  <c:v>29.0501194000244</c:v>
                </c:pt>
                <c:pt idx="261">
                  <c:v>29.0501194000244</c:v>
                </c:pt>
                <c:pt idx="262">
                  <c:v>29.0501194000244</c:v>
                </c:pt>
                <c:pt idx="263">
                  <c:v>29.0501194000244</c:v>
                </c:pt>
                <c:pt idx="264">
                  <c:v>29.0501194000244</c:v>
                </c:pt>
                <c:pt idx="265">
                  <c:v>29.0501194000244</c:v>
                </c:pt>
                <c:pt idx="266">
                  <c:v>29.0501194000244</c:v>
                </c:pt>
                <c:pt idx="267">
                  <c:v>29.0501194000244</c:v>
                </c:pt>
                <c:pt idx="268">
                  <c:v>29.0501194000244</c:v>
                </c:pt>
                <c:pt idx="269">
                  <c:v>29.0501194000244</c:v>
                </c:pt>
                <c:pt idx="270">
                  <c:v>29.0501194000244</c:v>
                </c:pt>
                <c:pt idx="271">
                  <c:v>29.0501194000244</c:v>
                </c:pt>
                <c:pt idx="272">
                  <c:v>29.0501194000244</c:v>
                </c:pt>
                <c:pt idx="273">
                  <c:v>29.0501194000244</c:v>
                </c:pt>
                <c:pt idx="274">
                  <c:v>29.0501194000244</c:v>
                </c:pt>
                <c:pt idx="275">
                  <c:v>29.0501194000244</c:v>
                </c:pt>
                <c:pt idx="276">
                  <c:v>29.0501194000244</c:v>
                </c:pt>
                <c:pt idx="277">
                  <c:v>29.0501194000244</c:v>
                </c:pt>
                <c:pt idx="278">
                  <c:v>29.0501194000244</c:v>
                </c:pt>
                <c:pt idx="279">
                  <c:v>29.0501194000244</c:v>
                </c:pt>
                <c:pt idx="280">
                  <c:v>29.0501194000244</c:v>
                </c:pt>
                <c:pt idx="281">
                  <c:v>29.0501194000244</c:v>
                </c:pt>
                <c:pt idx="282">
                  <c:v>29.0501194000244</c:v>
                </c:pt>
                <c:pt idx="283">
                  <c:v>29.0501194000244</c:v>
                </c:pt>
                <c:pt idx="284">
                  <c:v>29.0501194000244</c:v>
                </c:pt>
                <c:pt idx="285">
                  <c:v>29.0501194000244</c:v>
                </c:pt>
                <c:pt idx="286">
                  <c:v>29.0501194000244</c:v>
                </c:pt>
                <c:pt idx="287">
                  <c:v>29.0501194000244</c:v>
                </c:pt>
                <c:pt idx="288">
                  <c:v>29.0501194000244</c:v>
                </c:pt>
                <c:pt idx="289">
                  <c:v>29.0501194000244</c:v>
                </c:pt>
                <c:pt idx="290">
                  <c:v>29.0501194000244</c:v>
                </c:pt>
                <c:pt idx="291">
                  <c:v>29.0501194000244</c:v>
                </c:pt>
                <c:pt idx="292">
                  <c:v>29.0501194000244</c:v>
                </c:pt>
                <c:pt idx="293">
                  <c:v>29.0501194000244</c:v>
                </c:pt>
                <c:pt idx="294">
                  <c:v>29.0501194000244</c:v>
                </c:pt>
                <c:pt idx="295">
                  <c:v>29.0501194000244</c:v>
                </c:pt>
                <c:pt idx="296">
                  <c:v>29.0501194000244</c:v>
                </c:pt>
                <c:pt idx="297">
                  <c:v>29.0501194000244</c:v>
                </c:pt>
                <c:pt idx="298">
                  <c:v>29.0501194000244</c:v>
                </c:pt>
                <c:pt idx="299">
                  <c:v>29.0501194000244</c:v>
                </c:pt>
                <c:pt idx="300">
                  <c:v>29.0501194000244</c:v>
                </c:pt>
                <c:pt idx="301">
                  <c:v>29.0501194000244</c:v>
                </c:pt>
                <c:pt idx="302">
                  <c:v>29.0501194000244</c:v>
                </c:pt>
                <c:pt idx="303">
                  <c:v>29.0501194000244</c:v>
                </c:pt>
                <c:pt idx="304">
                  <c:v>29.0501194000244</c:v>
                </c:pt>
                <c:pt idx="305">
                  <c:v>29.0501194000244</c:v>
                </c:pt>
                <c:pt idx="306">
                  <c:v>29.0501194000244</c:v>
                </c:pt>
                <c:pt idx="307">
                  <c:v>29.0501194000244</c:v>
                </c:pt>
                <c:pt idx="308">
                  <c:v>29.0501194000244</c:v>
                </c:pt>
                <c:pt idx="309">
                  <c:v>29.0501194000244</c:v>
                </c:pt>
                <c:pt idx="310">
                  <c:v>29.0501194000244</c:v>
                </c:pt>
                <c:pt idx="311">
                  <c:v>29.0501194000244</c:v>
                </c:pt>
                <c:pt idx="312">
                  <c:v>29.0501194000244</c:v>
                </c:pt>
                <c:pt idx="313">
                  <c:v>29.0501194000244</c:v>
                </c:pt>
                <c:pt idx="314">
                  <c:v>29.0501194000244</c:v>
                </c:pt>
                <c:pt idx="315">
                  <c:v>29.0501194000244</c:v>
                </c:pt>
                <c:pt idx="316">
                  <c:v>29.0501194000244</c:v>
                </c:pt>
                <c:pt idx="317">
                  <c:v>29.0501194000244</c:v>
                </c:pt>
                <c:pt idx="318">
                  <c:v>29.0340976715087</c:v>
                </c:pt>
                <c:pt idx="319">
                  <c:v>29.0501194000244</c:v>
                </c:pt>
                <c:pt idx="320">
                  <c:v>29.0340976715087</c:v>
                </c:pt>
                <c:pt idx="321">
                  <c:v>29.0501194000244</c:v>
                </c:pt>
                <c:pt idx="322">
                  <c:v>29.0501194000244</c:v>
                </c:pt>
                <c:pt idx="323">
                  <c:v>29.0501194000244</c:v>
                </c:pt>
                <c:pt idx="324">
                  <c:v>29.0340976715087</c:v>
                </c:pt>
                <c:pt idx="325">
                  <c:v>29.0501194000244</c:v>
                </c:pt>
                <c:pt idx="326">
                  <c:v>29.0501194000244</c:v>
                </c:pt>
                <c:pt idx="327">
                  <c:v>29.0501194000244</c:v>
                </c:pt>
                <c:pt idx="328">
                  <c:v>29.0501194000244</c:v>
                </c:pt>
                <c:pt idx="329">
                  <c:v>29.0501194000244</c:v>
                </c:pt>
                <c:pt idx="330">
                  <c:v>29.0501194000244</c:v>
                </c:pt>
                <c:pt idx="331">
                  <c:v>29.0501194000244</c:v>
                </c:pt>
                <c:pt idx="332">
                  <c:v>29.0501194000244</c:v>
                </c:pt>
                <c:pt idx="333">
                  <c:v>29.0501194000244</c:v>
                </c:pt>
                <c:pt idx="334">
                  <c:v>29.0501194000244</c:v>
                </c:pt>
                <c:pt idx="335">
                  <c:v>29.0501194000244</c:v>
                </c:pt>
                <c:pt idx="336">
                  <c:v>29.0501194000244</c:v>
                </c:pt>
                <c:pt idx="337">
                  <c:v>29.0501194000244</c:v>
                </c:pt>
                <c:pt idx="338">
                  <c:v>29.0340976715087</c:v>
                </c:pt>
                <c:pt idx="339">
                  <c:v>29.0501194000244</c:v>
                </c:pt>
                <c:pt idx="340">
                  <c:v>29.0501194000244</c:v>
                </c:pt>
                <c:pt idx="341">
                  <c:v>29.0501194000244</c:v>
                </c:pt>
                <c:pt idx="342">
                  <c:v>29.0501194000244</c:v>
                </c:pt>
                <c:pt idx="343">
                  <c:v>29.0501194000244</c:v>
                </c:pt>
                <c:pt idx="344">
                  <c:v>29.0501194000244</c:v>
                </c:pt>
                <c:pt idx="345">
                  <c:v>29.0501194000244</c:v>
                </c:pt>
                <c:pt idx="346">
                  <c:v>29.0501194000244</c:v>
                </c:pt>
                <c:pt idx="347">
                  <c:v>29.0501194000244</c:v>
                </c:pt>
                <c:pt idx="348">
                  <c:v>29.0501194000244</c:v>
                </c:pt>
                <c:pt idx="349">
                  <c:v>29.0501194000244</c:v>
                </c:pt>
                <c:pt idx="350">
                  <c:v>29.0501194000244</c:v>
                </c:pt>
                <c:pt idx="351">
                  <c:v>29.0501194000244</c:v>
                </c:pt>
                <c:pt idx="352">
                  <c:v>29.0501194000244</c:v>
                </c:pt>
                <c:pt idx="353">
                  <c:v>29.0501194000244</c:v>
                </c:pt>
                <c:pt idx="354">
                  <c:v>29.0501194000244</c:v>
                </c:pt>
                <c:pt idx="355">
                  <c:v>29.0501194000244</c:v>
                </c:pt>
                <c:pt idx="356">
                  <c:v>29.0501194000244</c:v>
                </c:pt>
                <c:pt idx="357">
                  <c:v>29.0501194000244</c:v>
                </c:pt>
                <c:pt idx="358">
                  <c:v>29.0501194000244</c:v>
                </c:pt>
                <c:pt idx="359">
                  <c:v>29.0501194000244</c:v>
                </c:pt>
                <c:pt idx="360">
                  <c:v>29.0501194000244</c:v>
                </c:pt>
                <c:pt idx="361">
                  <c:v>29.0501194000244</c:v>
                </c:pt>
                <c:pt idx="362">
                  <c:v>29.0501194000244</c:v>
                </c:pt>
                <c:pt idx="363">
                  <c:v>28.986032485961889</c:v>
                </c:pt>
                <c:pt idx="364">
                  <c:v>28.986032485961889</c:v>
                </c:pt>
                <c:pt idx="365">
                  <c:v>29.0180759429931</c:v>
                </c:pt>
                <c:pt idx="366">
                  <c:v>29.0340976715087</c:v>
                </c:pt>
                <c:pt idx="367">
                  <c:v>29.0340976715087</c:v>
                </c:pt>
                <c:pt idx="368">
                  <c:v>29.0340976715087</c:v>
                </c:pt>
                <c:pt idx="369">
                  <c:v>29.0501194000244</c:v>
                </c:pt>
                <c:pt idx="370">
                  <c:v>29.0340976715087</c:v>
                </c:pt>
                <c:pt idx="371">
                  <c:v>29.0340976715087</c:v>
                </c:pt>
                <c:pt idx="372">
                  <c:v>29.0501194000244</c:v>
                </c:pt>
                <c:pt idx="373">
                  <c:v>29.0501194000244</c:v>
                </c:pt>
                <c:pt idx="374">
                  <c:v>29.0501194000244</c:v>
                </c:pt>
                <c:pt idx="375">
                  <c:v>29.0340976715087</c:v>
                </c:pt>
                <c:pt idx="376">
                  <c:v>29.0501194000244</c:v>
                </c:pt>
                <c:pt idx="377">
                  <c:v>29.0340976715087</c:v>
                </c:pt>
                <c:pt idx="378">
                  <c:v>29.0501194000244</c:v>
                </c:pt>
                <c:pt idx="379">
                  <c:v>29.0501194000244</c:v>
                </c:pt>
                <c:pt idx="380">
                  <c:v>29.0340976715087</c:v>
                </c:pt>
                <c:pt idx="381">
                  <c:v>29.0340976715087</c:v>
                </c:pt>
                <c:pt idx="382">
                  <c:v>29.0501194000244</c:v>
                </c:pt>
                <c:pt idx="383">
                  <c:v>29.0501194000244</c:v>
                </c:pt>
                <c:pt idx="384">
                  <c:v>29.0501194000244</c:v>
                </c:pt>
                <c:pt idx="385">
                  <c:v>29.0501194000244</c:v>
                </c:pt>
                <c:pt idx="386">
                  <c:v>29.0340976715087</c:v>
                </c:pt>
                <c:pt idx="387">
                  <c:v>29.0340976715087</c:v>
                </c:pt>
                <c:pt idx="388">
                  <c:v>29.0340976715087</c:v>
                </c:pt>
                <c:pt idx="389">
                  <c:v>29.0501194000244</c:v>
                </c:pt>
                <c:pt idx="390">
                  <c:v>29.0501194000244</c:v>
                </c:pt>
                <c:pt idx="391">
                  <c:v>29.06614112854</c:v>
                </c:pt>
                <c:pt idx="392">
                  <c:v>29.290462493896399</c:v>
                </c:pt>
                <c:pt idx="393">
                  <c:v>29.739070892333896</c:v>
                </c:pt>
                <c:pt idx="394">
                  <c:v>30.3479118347168</c:v>
                </c:pt>
                <c:pt idx="395">
                  <c:v>31.100933074951097</c:v>
                </c:pt>
                <c:pt idx="396">
                  <c:v>31.902034759521392</c:v>
                </c:pt>
                <c:pt idx="397">
                  <c:v>32.703136444091811</c:v>
                </c:pt>
                <c:pt idx="398">
                  <c:v>33.520259857177699</c:v>
                </c:pt>
                <c:pt idx="399">
                  <c:v>34.385448455810483</c:v>
                </c:pt>
                <c:pt idx="400">
                  <c:v>35.218578338623011</c:v>
                </c:pt>
                <c:pt idx="401">
                  <c:v>35.987636566162088</c:v>
                </c:pt>
                <c:pt idx="402">
                  <c:v>36.740673065185497</c:v>
                </c:pt>
                <c:pt idx="403">
                  <c:v>37.477691650390582</c:v>
                </c:pt>
                <c:pt idx="404">
                  <c:v>38.214691162109297</c:v>
                </c:pt>
                <c:pt idx="405">
                  <c:v>38.919662475585895</c:v>
                </c:pt>
                <c:pt idx="406">
                  <c:v>39.640655517578104</c:v>
                </c:pt>
                <c:pt idx="407">
                  <c:v>40.3616333007812</c:v>
                </c:pt>
                <c:pt idx="408">
                  <c:v>41.066604614257798</c:v>
                </c:pt>
                <c:pt idx="409">
                  <c:v>41.771575927734304</c:v>
                </c:pt>
                <c:pt idx="410">
                  <c:v>42.492553710937507</c:v>
                </c:pt>
                <c:pt idx="411">
                  <c:v>43.213546752929602</c:v>
                </c:pt>
                <c:pt idx="412">
                  <c:v>43.902496337890597</c:v>
                </c:pt>
                <c:pt idx="413">
                  <c:v>44.623489379882798</c:v>
                </c:pt>
                <c:pt idx="414">
                  <c:v>45.328445434570305</c:v>
                </c:pt>
                <c:pt idx="415">
                  <c:v>46.033416748046804</c:v>
                </c:pt>
                <c:pt idx="416">
                  <c:v>46.738388061523402</c:v>
                </c:pt>
                <c:pt idx="417">
                  <c:v>47.459365844726499</c:v>
                </c:pt>
                <c:pt idx="418">
                  <c:v>48.148319244384716</c:v>
                </c:pt>
                <c:pt idx="419">
                  <c:v>48.853290557861285</c:v>
                </c:pt>
                <c:pt idx="420">
                  <c:v>49.574268341064396</c:v>
                </c:pt>
                <c:pt idx="421">
                  <c:v>50.263217926025312</c:v>
                </c:pt>
                <c:pt idx="422">
                  <c:v>50.96818923950191</c:v>
                </c:pt>
                <c:pt idx="423">
                  <c:v>51.657123565673793</c:v>
                </c:pt>
                <c:pt idx="424">
                  <c:v>52.378116607665994</c:v>
                </c:pt>
                <c:pt idx="425">
                  <c:v>53.067066192626896</c:v>
                </c:pt>
                <c:pt idx="426">
                  <c:v>53.7560005187988</c:v>
                </c:pt>
                <c:pt idx="427">
                  <c:v>54.460971832275305</c:v>
                </c:pt>
                <c:pt idx="428">
                  <c:v>55.16594314575191</c:v>
                </c:pt>
                <c:pt idx="429">
                  <c:v>55.870914459228487</c:v>
                </c:pt>
                <c:pt idx="430">
                  <c:v>56.559848785400291</c:v>
                </c:pt>
                <c:pt idx="431">
                  <c:v>57.264820098876903</c:v>
                </c:pt>
                <c:pt idx="432">
                  <c:v>57.953773498535099</c:v>
                </c:pt>
                <c:pt idx="433">
                  <c:v>58.642707824707003</c:v>
                </c:pt>
                <c:pt idx="434">
                  <c:v>59.331657409667883</c:v>
                </c:pt>
                <c:pt idx="435">
                  <c:v>60.036628723144496</c:v>
                </c:pt>
                <c:pt idx="436">
                  <c:v>60.164802551269489</c:v>
                </c:pt>
                <c:pt idx="437">
                  <c:v>62.103462219238196</c:v>
                </c:pt>
                <c:pt idx="438">
                  <c:v>62.760353088378913</c:v>
                </c:pt>
                <c:pt idx="439">
                  <c:v>63.433265686035099</c:v>
                </c:pt>
                <c:pt idx="440">
                  <c:v>64.106208801269489</c:v>
                </c:pt>
                <c:pt idx="441">
                  <c:v>64.811164855957017</c:v>
                </c:pt>
                <c:pt idx="442">
                  <c:v>65.500099182128892</c:v>
                </c:pt>
                <c:pt idx="443">
                  <c:v>66.173042297363168</c:v>
                </c:pt>
                <c:pt idx="444">
                  <c:v>66.845954895019503</c:v>
                </c:pt>
                <c:pt idx="445">
                  <c:v>67.534889221191406</c:v>
                </c:pt>
                <c:pt idx="446">
                  <c:v>68.191810607910114</c:v>
                </c:pt>
                <c:pt idx="447">
                  <c:v>68.848701477050668</c:v>
                </c:pt>
                <c:pt idx="448">
                  <c:v>69.521614074707017</c:v>
                </c:pt>
                <c:pt idx="449">
                  <c:v>70.194557189941406</c:v>
                </c:pt>
                <c:pt idx="450">
                  <c:v>70.851448059081989</c:v>
                </c:pt>
                <c:pt idx="451">
                  <c:v>71.508338928222585</c:v>
                </c:pt>
                <c:pt idx="452">
                  <c:v>72.165267944335895</c:v>
                </c:pt>
                <c:pt idx="453">
                  <c:v>72.838180541992102</c:v>
                </c:pt>
                <c:pt idx="454">
                  <c:v>73.495071411132798</c:v>
                </c:pt>
                <c:pt idx="455">
                  <c:v>74.135971069335881</c:v>
                </c:pt>
                <c:pt idx="456">
                  <c:v>74.792861938476491</c:v>
                </c:pt>
                <c:pt idx="457">
                  <c:v>75.449752807617102</c:v>
                </c:pt>
                <c:pt idx="458">
                  <c:v>76.106674194335881</c:v>
                </c:pt>
                <c:pt idx="459">
                  <c:v>76.763565063476506</c:v>
                </c:pt>
                <c:pt idx="460">
                  <c:v>77.420455932617102</c:v>
                </c:pt>
                <c:pt idx="461">
                  <c:v>78.061355590820298</c:v>
                </c:pt>
                <c:pt idx="462">
                  <c:v>78.702224731445313</c:v>
                </c:pt>
                <c:pt idx="463">
                  <c:v>79.343093872070298</c:v>
                </c:pt>
                <c:pt idx="464">
                  <c:v>79.983993530273395</c:v>
                </c:pt>
                <c:pt idx="465">
                  <c:v>80.608840942382784</c:v>
                </c:pt>
                <c:pt idx="466">
                  <c:v>81.249710083007813</c:v>
                </c:pt>
                <c:pt idx="467">
                  <c:v>81.890579223632798</c:v>
                </c:pt>
                <c:pt idx="468">
                  <c:v>82.515457153320284</c:v>
                </c:pt>
                <c:pt idx="469">
                  <c:v>83.140304565429588</c:v>
                </c:pt>
                <c:pt idx="470">
                  <c:v>83.765151977538991</c:v>
                </c:pt>
                <c:pt idx="471">
                  <c:v>84.390029907226506</c:v>
                </c:pt>
                <c:pt idx="472">
                  <c:v>85.030899047851491</c:v>
                </c:pt>
                <c:pt idx="473">
                  <c:v>85.639724731445298</c:v>
                </c:pt>
                <c:pt idx="474">
                  <c:v>86.264602661132827</c:v>
                </c:pt>
                <c:pt idx="475">
                  <c:v>86.873428344726477</c:v>
                </c:pt>
                <c:pt idx="476">
                  <c:v>87.498275756835881</c:v>
                </c:pt>
                <c:pt idx="477">
                  <c:v>88.107101440429588</c:v>
                </c:pt>
                <c:pt idx="478">
                  <c:v>88.715957641601506</c:v>
                </c:pt>
                <c:pt idx="479">
                  <c:v>89.356826782226491</c:v>
                </c:pt>
                <c:pt idx="480">
                  <c:v>90.157913208007812</c:v>
                </c:pt>
                <c:pt idx="481">
                  <c:v>91.071182250976491</c:v>
                </c:pt>
                <c:pt idx="482">
                  <c:v>91.952377319335866</c:v>
                </c:pt>
                <c:pt idx="483">
                  <c:v>92.92974090576169</c:v>
                </c:pt>
                <c:pt idx="484">
                  <c:v>94.051261901855412</c:v>
                </c:pt>
                <c:pt idx="485">
                  <c:v>95.284965515136705</c:v>
                </c:pt>
                <c:pt idx="486">
                  <c:v>96.470603942870994</c:v>
                </c:pt>
                <c:pt idx="487">
                  <c:v>97.89653778076169</c:v>
                </c:pt>
                <c:pt idx="488">
                  <c:v>99.338523864745994</c:v>
                </c:pt>
                <c:pt idx="489">
                  <c:v>100.78050994873001</c:v>
                </c:pt>
                <c:pt idx="490">
                  <c:v>102.190422058105</c:v>
                </c:pt>
                <c:pt idx="491">
                  <c:v>103.37606048583902</c:v>
                </c:pt>
                <c:pt idx="492">
                  <c:v>104.353385925293</c:v>
                </c:pt>
                <c:pt idx="493">
                  <c:v>105.170524597168</c:v>
                </c:pt>
                <c:pt idx="494">
                  <c:v>105.955589294433</c:v>
                </c:pt>
                <c:pt idx="495">
                  <c:v>106.74068450927703</c:v>
                </c:pt>
                <c:pt idx="496">
                  <c:v>107.52574920654298</c:v>
                </c:pt>
                <c:pt idx="497">
                  <c:v>108.32683563232399</c:v>
                </c:pt>
                <c:pt idx="498">
                  <c:v>109.20806121826098</c:v>
                </c:pt>
                <c:pt idx="499">
                  <c:v>110.05721282958901</c:v>
                </c:pt>
                <c:pt idx="500">
                  <c:v>110.95446014404301</c:v>
                </c:pt>
                <c:pt idx="501">
                  <c:v>111.94780731201098</c:v>
                </c:pt>
                <c:pt idx="502">
                  <c:v>113.117431640625</c:v>
                </c:pt>
                <c:pt idx="503">
                  <c:v>114.38314819335899</c:v>
                </c:pt>
                <c:pt idx="504">
                  <c:v>115.72900390625</c:v>
                </c:pt>
                <c:pt idx="505">
                  <c:v>117.33120727539001</c:v>
                </c:pt>
                <c:pt idx="506">
                  <c:v>119.36599731445297</c:v>
                </c:pt>
                <c:pt idx="507">
                  <c:v>121.64111328125003</c:v>
                </c:pt>
                <c:pt idx="508">
                  <c:v>123.19525146484301</c:v>
                </c:pt>
                <c:pt idx="509">
                  <c:v>125.29412841796801</c:v>
                </c:pt>
                <c:pt idx="510">
                  <c:v>127.69741821288999</c:v>
                </c:pt>
                <c:pt idx="511">
                  <c:v>130.06866455078099</c:v>
                </c:pt>
                <c:pt idx="512">
                  <c:v>132.40786743164</c:v>
                </c:pt>
                <c:pt idx="513">
                  <c:v>134.76309204101497</c:v>
                </c:pt>
                <c:pt idx="514">
                  <c:v>137.08627319335898</c:v>
                </c:pt>
                <c:pt idx="515">
                  <c:v>139.04095458984295</c:v>
                </c:pt>
                <c:pt idx="516">
                  <c:v>140.43487548828099</c:v>
                </c:pt>
                <c:pt idx="517">
                  <c:v>141.57244873046801</c:v>
                </c:pt>
                <c:pt idx="518">
                  <c:v>142.67794799804599</c:v>
                </c:pt>
                <c:pt idx="519">
                  <c:v>144.02381896972599</c:v>
                </c:pt>
                <c:pt idx="520">
                  <c:v>145.72215270995997</c:v>
                </c:pt>
                <c:pt idx="521">
                  <c:v>147.46852111816401</c:v>
                </c:pt>
                <c:pt idx="522">
                  <c:v>149.15083312988196</c:v>
                </c:pt>
                <c:pt idx="523">
                  <c:v>150.68894958496003</c:v>
                </c:pt>
                <c:pt idx="524">
                  <c:v>152.14695739746</c:v>
                </c:pt>
                <c:pt idx="525">
                  <c:v>153.63697814941401</c:v>
                </c:pt>
                <c:pt idx="526">
                  <c:v>155.60768127441398</c:v>
                </c:pt>
                <c:pt idx="527">
                  <c:v>158.33143615722608</c:v>
                </c:pt>
                <c:pt idx="528">
                  <c:v>160.99107360839798</c:v>
                </c:pt>
                <c:pt idx="529">
                  <c:v>163.68275451660099</c:v>
                </c:pt>
                <c:pt idx="530">
                  <c:v>166.39048767089801</c:v>
                </c:pt>
                <c:pt idx="531">
                  <c:v>169.08216857910099</c:v>
                </c:pt>
                <c:pt idx="532">
                  <c:v>171.77384948730401</c:v>
                </c:pt>
                <c:pt idx="533">
                  <c:v>174.51362609863199</c:v>
                </c:pt>
                <c:pt idx="534">
                  <c:v>177.26939392089795</c:v>
                </c:pt>
                <c:pt idx="535">
                  <c:v>180.29753112792901</c:v>
                </c:pt>
                <c:pt idx="536">
                  <c:v>183.42182922363202</c:v>
                </c:pt>
                <c:pt idx="537">
                  <c:v>186.54611206054597</c:v>
                </c:pt>
                <c:pt idx="538">
                  <c:v>189.65438842773403</c:v>
                </c:pt>
                <c:pt idx="539">
                  <c:v>192.36209106445301</c:v>
                </c:pt>
                <c:pt idx="540">
                  <c:v>195.50241088867105</c:v>
                </c:pt>
                <c:pt idx="541">
                  <c:v>198.22613525390599</c:v>
                </c:pt>
                <c:pt idx="542">
                  <c:v>199.07531738281202</c:v>
                </c:pt>
                <c:pt idx="543">
                  <c:v>199.44381713867099</c:v>
                </c:pt>
                <c:pt idx="544">
                  <c:v>199.71618652343699</c:v>
                </c:pt>
                <c:pt idx="545">
                  <c:v>199.89242553710903</c:v>
                </c:pt>
                <c:pt idx="546">
                  <c:v>199.98855590820301</c:v>
                </c:pt>
                <c:pt idx="547">
                  <c:v>200.06866455078099</c:v>
                </c:pt>
                <c:pt idx="548">
                  <c:v>200.13275146484295</c:v>
                </c:pt>
                <c:pt idx="549">
                  <c:v>200.16479492187494</c:v>
                </c:pt>
                <c:pt idx="550">
                  <c:v>200.18081665039003</c:v>
                </c:pt>
                <c:pt idx="551">
                  <c:v>200.19683837890602</c:v>
                </c:pt>
                <c:pt idx="552">
                  <c:v>200.19683837890602</c:v>
                </c:pt>
                <c:pt idx="553">
                  <c:v>200.21286010742099</c:v>
                </c:pt>
                <c:pt idx="554">
                  <c:v>200.22888183593702</c:v>
                </c:pt>
                <c:pt idx="555">
                  <c:v>200.22888183593702</c:v>
                </c:pt>
                <c:pt idx="556">
                  <c:v>200.22888183593702</c:v>
                </c:pt>
                <c:pt idx="557">
                  <c:v>200.22888183593702</c:v>
                </c:pt>
                <c:pt idx="558">
                  <c:v>200.22888183593702</c:v>
                </c:pt>
                <c:pt idx="559">
                  <c:v>200.22888183593702</c:v>
                </c:pt>
                <c:pt idx="560">
                  <c:v>200.24490356445295</c:v>
                </c:pt>
                <c:pt idx="561">
                  <c:v>200.22888183593702</c:v>
                </c:pt>
                <c:pt idx="562">
                  <c:v>200.22888183593702</c:v>
                </c:pt>
                <c:pt idx="563">
                  <c:v>200.21286010742099</c:v>
                </c:pt>
                <c:pt idx="564">
                  <c:v>200.22888183593702</c:v>
                </c:pt>
                <c:pt idx="565">
                  <c:v>200.21286010742099</c:v>
                </c:pt>
                <c:pt idx="566">
                  <c:v>200.22888183593702</c:v>
                </c:pt>
                <c:pt idx="567">
                  <c:v>200.21286010742099</c:v>
                </c:pt>
                <c:pt idx="568">
                  <c:v>200.21286010742099</c:v>
                </c:pt>
                <c:pt idx="569">
                  <c:v>200.21286010742099</c:v>
                </c:pt>
                <c:pt idx="570">
                  <c:v>200.21286010742099</c:v>
                </c:pt>
                <c:pt idx="571">
                  <c:v>200.21286010742099</c:v>
                </c:pt>
                <c:pt idx="572">
                  <c:v>200.21286010742099</c:v>
                </c:pt>
                <c:pt idx="573">
                  <c:v>200.19683837890602</c:v>
                </c:pt>
                <c:pt idx="574">
                  <c:v>200.19683837890602</c:v>
                </c:pt>
                <c:pt idx="575">
                  <c:v>200.19683837890602</c:v>
                </c:pt>
                <c:pt idx="576">
                  <c:v>200.21286010742099</c:v>
                </c:pt>
                <c:pt idx="577">
                  <c:v>200.19683837890602</c:v>
                </c:pt>
                <c:pt idx="578">
                  <c:v>200.19683837890602</c:v>
                </c:pt>
                <c:pt idx="579">
                  <c:v>200.19683837890602</c:v>
                </c:pt>
                <c:pt idx="580">
                  <c:v>200.19683837890602</c:v>
                </c:pt>
                <c:pt idx="581">
                  <c:v>200.19683837890602</c:v>
                </c:pt>
                <c:pt idx="582">
                  <c:v>200.21286010742099</c:v>
                </c:pt>
                <c:pt idx="583">
                  <c:v>200.22888183593702</c:v>
                </c:pt>
                <c:pt idx="584">
                  <c:v>200.22888183593702</c:v>
                </c:pt>
                <c:pt idx="585">
                  <c:v>200.26092529296795</c:v>
                </c:pt>
                <c:pt idx="586">
                  <c:v>200.26092529296795</c:v>
                </c:pt>
                <c:pt idx="587">
                  <c:v>200.26092529296795</c:v>
                </c:pt>
                <c:pt idx="588">
                  <c:v>200.27694702148401</c:v>
                </c:pt>
                <c:pt idx="589">
                  <c:v>200.27694702148401</c:v>
                </c:pt>
                <c:pt idx="590">
                  <c:v>200.29296875</c:v>
                </c:pt>
                <c:pt idx="591">
                  <c:v>200.29296875</c:v>
                </c:pt>
                <c:pt idx="592">
                  <c:v>200.29296875</c:v>
                </c:pt>
                <c:pt idx="593">
                  <c:v>200.30899047851503</c:v>
                </c:pt>
                <c:pt idx="594">
                  <c:v>200.30899047851503</c:v>
                </c:pt>
                <c:pt idx="595">
                  <c:v>200.30899047851503</c:v>
                </c:pt>
                <c:pt idx="596">
                  <c:v>200.30899047851503</c:v>
                </c:pt>
                <c:pt idx="597">
                  <c:v>200.30899047851503</c:v>
                </c:pt>
                <c:pt idx="598">
                  <c:v>200.30899047851503</c:v>
                </c:pt>
                <c:pt idx="599">
                  <c:v>200.30899047851503</c:v>
                </c:pt>
                <c:pt idx="600">
                  <c:v>200.30899047851503</c:v>
                </c:pt>
                <c:pt idx="601">
                  <c:v>200.30899047851503</c:v>
                </c:pt>
                <c:pt idx="602">
                  <c:v>200.30899047851503</c:v>
                </c:pt>
                <c:pt idx="603">
                  <c:v>200.30899047851503</c:v>
                </c:pt>
                <c:pt idx="604">
                  <c:v>200.30899047851503</c:v>
                </c:pt>
                <c:pt idx="605">
                  <c:v>200.30899047851503</c:v>
                </c:pt>
                <c:pt idx="606">
                  <c:v>200.30899047851503</c:v>
                </c:pt>
                <c:pt idx="607">
                  <c:v>200.30899047851503</c:v>
                </c:pt>
                <c:pt idx="608">
                  <c:v>200.30899047851503</c:v>
                </c:pt>
                <c:pt idx="609">
                  <c:v>200.30899047851503</c:v>
                </c:pt>
                <c:pt idx="610">
                  <c:v>200.30899047851503</c:v>
                </c:pt>
                <c:pt idx="611">
                  <c:v>200.30899047851503</c:v>
                </c:pt>
                <c:pt idx="612">
                  <c:v>200.30899047851503</c:v>
                </c:pt>
                <c:pt idx="613">
                  <c:v>200.30899047851503</c:v>
                </c:pt>
                <c:pt idx="614">
                  <c:v>200.30899047851503</c:v>
                </c:pt>
                <c:pt idx="615">
                  <c:v>200.30899047851503</c:v>
                </c:pt>
                <c:pt idx="616">
                  <c:v>200.30899047851503</c:v>
                </c:pt>
                <c:pt idx="617">
                  <c:v>200.30899047851503</c:v>
                </c:pt>
                <c:pt idx="618">
                  <c:v>200.30899047851503</c:v>
                </c:pt>
                <c:pt idx="619">
                  <c:v>200.30899047851503</c:v>
                </c:pt>
                <c:pt idx="620">
                  <c:v>200.30899047851503</c:v>
                </c:pt>
                <c:pt idx="621">
                  <c:v>200.30899047851503</c:v>
                </c:pt>
                <c:pt idx="622">
                  <c:v>200.30899047851503</c:v>
                </c:pt>
                <c:pt idx="623">
                  <c:v>200.30899047851503</c:v>
                </c:pt>
                <c:pt idx="624">
                  <c:v>200.30899047851503</c:v>
                </c:pt>
                <c:pt idx="625">
                  <c:v>200.30899047851503</c:v>
                </c:pt>
                <c:pt idx="626">
                  <c:v>200.30899047851503</c:v>
                </c:pt>
                <c:pt idx="627">
                  <c:v>200.29296875</c:v>
                </c:pt>
                <c:pt idx="628">
                  <c:v>200.30899047851503</c:v>
                </c:pt>
                <c:pt idx="629">
                  <c:v>200.32501220703102</c:v>
                </c:pt>
                <c:pt idx="630">
                  <c:v>200.32501220703102</c:v>
                </c:pt>
                <c:pt idx="631">
                  <c:v>200.32501220703102</c:v>
                </c:pt>
                <c:pt idx="632">
                  <c:v>200.40512084960903</c:v>
                </c:pt>
                <c:pt idx="633">
                  <c:v>201.02999877929599</c:v>
                </c:pt>
                <c:pt idx="634">
                  <c:v>202.15151977539</c:v>
                </c:pt>
                <c:pt idx="635">
                  <c:v>203.88189697265605</c:v>
                </c:pt>
                <c:pt idx="636">
                  <c:v>206.14099121093699</c:v>
                </c:pt>
                <c:pt idx="637">
                  <c:v>208.70449829101497</c:v>
                </c:pt>
                <c:pt idx="638">
                  <c:v>211.39620971679602</c:v>
                </c:pt>
                <c:pt idx="639">
                  <c:v>214.07186889648401</c:v>
                </c:pt>
                <c:pt idx="640">
                  <c:v>216.66741943359304</c:v>
                </c:pt>
                <c:pt idx="641">
                  <c:v>219.24694824218699</c:v>
                </c:pt>
                <c:pt idx="642">
                  <c:v>221.77844238281202</c:v>
                </c:pt>
                <c:pt idx="643">
                  <c:v>224.26185607910097</c:v>
                </c:pt>
                <c:pt idx="644">
                  <c:v>226.74525451660097</c:v>
                </c:pt>
                <c:pt idx="645">
                  <c:v>229.18058776855398</c:v>
                </c:pt>
                <c:pt idx="646">
                  <c:v>231.551834106445</c:v>
                </c:pt>
                <c:pt idx="647">
                  <c:v>233.90708923339798</c:v>
                </c:pt>
                <c:pt idx="648">
                  <c:v>236.23027038574199</c:v>
                </c:pt>
                <c:pt idx="649">
                  <c:v>238.50538635253906</c:v>
                </c:pt>
                <c:pt idx="650">
                  <c:v>240.76448059081997</c:v>
                </c:pt>
                <c:pt idx="651">
                  <c:v>242.99153137207003</c:v>
                </c:pt>
                <c:pt idx="652">
                  <c:v>245.18653869628901</c:v>
                </c:pt>
                <c:pt idx="653">
                  <c:v>247.33348083496</c:v>
                </c:pt>
                <c:pt idx="654">
                  <c:v>249.44837951660102</c:v>
                </c:pt>
                <c:pt idx="655">
                  <c:v>251.54725646972599</c:v>
                </c:pt>
                <c:pt idx="656">
                  <c:v>253.58204650878906</c:v>
                </c:pt>
                <c:pt idx="657">
                  <c:v>255.58479309081997</c:v>
                </c:pt>
                <c:pt idx="658">
                  <c:v>257.53948974609295</c:v>
                </c:pt>
                <c:pt idx="659">
                  <c:v>259.46212768554602</c:v>
                </c:pt>
                <c:pt idx="660">
                  <c:v>261.36874389648398</c:v>
                </c:pt>
                <c:pt idx="661">
                  <c:v>263.14718627929602</c:v>
                </c:pt>
                <c:pt idx="662">
                  <c:v>264.95767211914006</c:v>
                </c:pt>
                <c:pt idx="663">
                  <c:v>267.28085327148392</c:v>
                </c:pt>
                <c:pt idx="664">
                  <c:v>269.92446899414</c:v>
                </c:pt>
                <c:pt idx="665">
                  <c:v>272.60012817382807</c:v>
                </c:pt>
                <c:pt idx="666">
                  <c:v>275.22775268554602</c:v>
                </c:pt>
                <c:pt idx="667">
                  <c:v>277.83932495117091</c:v>
                </c:pt>
                <c:pt idx="668">
                  <c:v>280.418853759765</c:v>
                </c:pt>
                <c:pt idx="669">
                  <c:v>282.95031738281199</c:v>
                </c:pt>
                <c:pt idx="670">
                  <c:v>285.43374633788994</c:v>
                </c:pt>
                <c:pt idx="671">
                  <c:v>287.88510131835898</c:v>
                </c:pt>
                <c:pt idx="672">
                  <c:v>290.28839111328097</c:v>
                </c:pt>
                <c:pt idx="673">
                  <c:v>292.57952880859295</c:v>
                </c:pt>
                <c:pt idx="674">
                  <c:v>294.16571044921795</c:v>
                </c:pt>
                <c:pt idx="675">
                  <c:v>295.11099243164</c:v>
                </c:pt>
                <c:pt idx="676">
                  <c:v>295.70382690429597</c:v>
                </c:pt>
                <c:pt idx="677">
                  <c:v>296.02426147460898</c:v>
                </c:pt>
                <c:pt idx="678">
                  <c:v>296.26458740234301</c:v>
                </c:pt>
                <c:pt idx="679">
                  <c:v>296.37673950195295</c:v>
                </c:pt>
                <c:pt idx="680">
                  <c:v>296.47286987304608</c:v>
                </c:pt>
                <c:pt idx="681">
                  <c:v>296.53695678710886</c:v>
                </c:pt>
                <c:pt idx="682">
                  <c:v>296.58502197265597</c:v>
                </c:pt>
                <c:pt idx="683">
                  <c:v>296.60104370117097</c:v>
                </c:pt>
                <c:pt idx="684">
                  <c:v>296.63308715820295</c:v>
                </c:pt>
                <c:pt idx="685">
                  <c:v>296.64910888671807</c:v>
                </c:pt>
                <c:pt idx="686">
                  <c:v>296.66513061523398</c:v>
                </c:pt>
                <c:pt idx="687">
                  <c:v>296.69717407226494</c:v>
                </c:pt>
                <c:pt idx="688">
                  <c:v>296.69717407226494</c:v>
                </c:pt>
                <c:pt idx="689">
                  <c:v>296.66513061523398</c:v>
                </c:pt>
                <c:pt idx="690">
                  <c:v>296.69717407226494</c:v>
                </c:pt>
                <c:pt idx="691">
                  <c:v>296.69717407226494</c:v>
                </c:pt>
                <c:pt idx="692">
                  <c:v>296.71319580078097</c:v>
                </c:pt>
                <c:pt idx="693">
                  <c:v>296.71319580078097</c:v>
                </c:pt>
                <c:pt idx="694">
                  <c:v>296.71319580078097</c:v>
                </c:pt>
                <c:pt idx="695">
                  <c:v>296.71319580078097</c:v>
                </c:pt>
                <c:pt idx="696">
                  <c:v>296.71319580078097</c:v>
                </c:pt>
                <c:pt idx="697">
                  <c:v>296.71319580078097</c:v>
                </c:pt>
                <c:pt idx="698">
                  <c:v>296.72921752929597</c:v>
                </c:pt>
                <c:pt idx="699">
                  <c:v>296.71319580078097</c:v>
                </c:pt>
                <c:pt idx="700">
                  <c:v>296.69717407226494</c:v>
                </c:pt>
                <c:pt idx="701">
                  <c:v>296.71319580078097</c:v>
                </c:pt>
                <c:pt idx="702">
                  <c:v>296.69717407226494</c:v>
                </c:pt>
                <c:pt idx="703">
                  <c:v>296.69717407226494</c:v>
                </c:pt>
                <c:pt idx="704">
                  <c:v>296.69717407226494</c:v>
                </c:pt>
                <c:pt idx="705">
                  <c:v>296.64910888671807</c:v>
                </c:pt>
                <c:pt idx="706">
                  <c:v>296.28060913085903</c:v>
                </c:pt>
                <c:pt idx="707">
                  <c:v>295.38339233398398</c:v>
                </c:pt>
                <c:pt idx="708">
                  <c:v>293.82925415039</c:v>
                </c:pt>
                <c:pt idx="709">
                  <c:v>291.73037719726494</c:v>
                </c:pt>
                <c:pt idx="710">
                  <c:v>289.32708740234301</c:v>
                </c:pt>
                <c:pt idx="711">
                  <c:v>286.74752807617097</c:v>
                </c:pt>
                <c:pt idx="712">
                  <c:v>284.07186889648398</c:v>
                </c:pt>
                <c:pt idx="713">
                  <c:v>281.31610107421795</c:v>
                </c:pt>
                <c:pt idx="714">
                  <c:v>278.52825927734295</c:v>
                </c:pt>
                <c:pt idx="715">
                  <c:v>275.72442626953102</c:v>
                </c:pt>
                <c:pt idx="716">
                  <c:v>272.88854980468699</c:v>
                </c:pt>
                <c:pt idx="717">
                  <c:v>270.03662109375006</c:v>
                </c:pt>
                <c:pt idx="718">
                  <c:v>267.18472290039</c:v>
                </c:pt>
                <c:pt idx="719">
                  <c:v>264.33279418945307</c:v>
                </c:pt>
                <c:pt idx="720">
                  <c:v>261.49691772460886</c:v>
                </c:pt>
                <c:pt idx="721">
                  <c:v>258.62899780273398</c:v>
                </c:pt>
                <c:pt idx="722">
                  <c:v>255.76103210449199</c:v>
                </c:pt>
                <c:pt idx="723">
                  <c:v>252.89311218261702</c:v>
                </c:pt>
                <c:pt idx="724">
                  <c:v>250.00914001464798</c:v>
                </c:pt>
                <c:pt idx="725">
                  <c:v>247.10917663574196</c:v>
                </c:pt>
                <c:pt idx="726">
                  <c:v>244.17716979980395</c:v>
                </c:pt>
                <c:pt idx="727">
                  <c:v>241.27717590331997</c:v>
                </c:pt>
                <c:pt idx="728">
                  <c:v>238.34516906738199</c:v>
                </c:pt>
                <c:pt idx="729">
                  <c:v>235.42915344238199</c:v>
                </c:pt>
                <c:pt idx="730">
                  <c:v>232.52919006347599</c:v>
                </c:pt>
                <c:pt idx="731">
                  <c:v>229.59715270995997</c:v>
                </c:pt>
                <c:pt idx="732">
                  <c:v>226.68116760253903</c:v>
                </c:pt>
                <c:pt idx="733">
                  <c:v>223.74916076660094</c:v>
                </c:pt>
                <c:pt idx="734">
                  <c:v>220.83312988281202</c:v>
                </c:pt>
                <c:pt idx="735">
                  <c:v>217.91714477539</c:v>
                </c:pt>
                <c:pt idx="736">
                  <c:v>214.985107421875</c:v>
                </c:pt>
                <c:pt idx="737">
                  <c:v>212.06912231445301</c:v>
                </c:pt>
                <c:pt idx="738">
                  <c:v>209.24926757812497</c:v>
                </c:pt>
                <c:pt idx="739">
                  <c:v>206.60562133789</c:v>
                </c:pt>
                <c:pt idx="740">
                  <c:v>204.09017944335901</c:v>
                </c:pt>
                <c:pt idx="741">
                  <c:v>201.51065063476494</c:v>
                </c:pt>
                <c:pt idx="742">
                  <c:v>198.78689575195298</c:v>
                </c:pt>
                <c:pt idx="743">
                  <c:v>195.99908447265599</c:v>
                </c:pt>
                <c:pt idx="744">
                  <c:v>193.14718627929599</c:v>
                </c:pt>
                <c:pt idx="745">
                  <c:v>190.27923583984295</c:v>
                </c:pt>
                <c:pt idx="746">
                  <c:v>187.68368530273401</c:v>
                </c:pt>
                <c:pt idx="747">
                  <c:v>185.48867797851503</c:v>
                </c:pt>
                <c:pt idx="748">
                  <c:v>183.98258972167901</c:v>
                </c:pt>
                <c:pt idx="749">
                  <c:v>182.46049499511699</c:v>
                </c:pt>
                <c:pt idx="750">
                  <c:v>180.82627868652304</c:v>
                </c:pt>
                <c:pt idx="751">
                  <c:v>179.14396667480395</c:v>
                </c:pt>
                <c:pt idx="752">
                  <c:v>177.55778503417898</c:v>
                </c:pt>
                <c:pt idx="753">
                  <c:v>176.29203796386699</c:v>
                </c:pt>
                <c:pt idx="754">
                  <c:v>175.01029968261702</c:v>
                </c:pt>
                <c:pt idx="755">
                  <c:v>173.76057434081997</c:v>
                </c:pt>
                <c:pt idx="756">
                  <c:v>172.51087951660099</c:v>
                </c:pt>
                <c:pt idx="757">
                  <c:v>171.34126281738202</c:v>
                </c:pt>
                <c:pt idx="758">
                  <c:v>170.18769836425699</c:v>
                </c:pt>
                <c:pt idx="759">
                  <c:v>169.05012512207</c:v>
                </c:pt>
                <c:pt idx="760">
                  <c:v>167.84846496582</c:v>
                </c:pt>
                <c:pt idx="761">
                  <c:v>166.66285705566403</c:v>
                </c:pt>
                <c:pt idx="762">
                  <c:v>165.47721862792903</c:v>
                </c:pt>
                <c:pt idx="763">
                  <c:v>164.355697631835</c:v>
                </c:pt>
                <c:pt idx="764">
                  <c:v>163.17005920410094</c:v>
                </c:pt>
                <c:pt idx="765">
                  <c:v>162.08058166503901</c:v>
                </c:pt>
                <c:pt idx="766">
                  <c:v>160.97505187988196</c:v>
                </c:pt>
                <c:pt idx="767">
                  <c:v>159.90156555175696</c:v>
                </c:pt>
                <c:pt idx="768">
                  <c:v>158.84413146972599</c:v>
                </c:pt>
                <c:pt idx="769">
                  <c:v>157.97895812988196</c:v>
                </c:pt>
                <c:pt idx="770">
                  <c:v>157.41816711425699</c:v>
                </c:pt>
                <c:pt idx="771">
                  <c:v>157.06568908691401</c:v>
                </c:pt>
                <c:pt idx="772">
                  <c:v>156.85740661621006</c:v>
                </c:pt>
                <c:pt idx="773">
                  <c:v>156.69718933105401</c:v>
                </c:pt>
                <c:pt idx="774">
                  <c:v>156.52095031738202</c:v>
                </c:pt>
                <c:pt idx="775">
                  <c:v>155.815994262695</c:v>
                </c:pt>
                <c:pt idx="776">
                  <c:v>154.870681762695</c:v>
                </c:pt>
                <c:pt idx="777">
                  <c:v>154.19776916503901</c:v>
                </c:pt>
                <c:pt idx="778">
                  <c:v>153.62095642089798</c:v>
                </c:pt>
                <c:pt idx="779">
                  <c:v>153.20439147949199</c:v>
                </c:pt>
                <c:pt idx="780">
                  <c:v>152.93202209472599</c:v>
                </c:pt>
                <c:pt idx="781">
                  <c:v>152.77180480956997</c:v>
                </c:pt>
                <c:pt idx="782">
                  <c:v>152.65965270995994</c:v>
                </c:pt>
                <c:pt idx="783">
                  <c:v>152.57954406738196</c:v>
                </c:pt>
                <c:pt idx="784">
                  <c:v>152.53147888183503</c:v>
                </c:pt>
                <c:pt idx="785">
                  <c:v>152.48341369628901</c:v>
                </c:pt>
                <c:pt idx="786">
                  <c:v>152.46739196777304</c:v>
                </c:pt>
                <c:pt idx="787">
                  <c:v>152.45137023925699</c:v>
                </c:pt>
                <c:pt idx="788">
                  <c:v>152.43534851074202</c:v>
                </c:pt>
                <c:pt idx="789">
                  <c:v>152.43534851074202</c:v>
                </c:pt>
                <c:pt idx="790">
                  <c:v>152.43534851074202</c:v>
                </c:pt>
                <c:pt idx="791">
                  <c:v>152.41932678222602</c:v>
                </c:pt>
                <c:pt idx="792">
                  <c:v>152.41932678222602</c:v>
                </c:pt>
                <c:pt idx="793">
                  <c:v>152.41932678222602</c:v>
                </c:pt>
                <c:pt idx="794">
                  <c:v>152.41932678222602</c:v>
                </c:pt>
                <c:pt idx="795">
                  <c:v>152.40330505371</c:v>
                </c:pt>
                <c:pt idx="796">
                  <c:v>152.40330505371</c:v>
                </c:pt>
                <c:pt idx="797">
                  <c:v>152.41932678222602</c:v>
                </c:pt>
                <c:pt idx="798">
                  <c:v>152.40330505371</c:v>
                </c:pt>
                <c:pt idx="799">
                  <c:v>152.17900085449199</c:v>
                </c:pt>
                <c:pt idx="800">
                  <c:v>151.68229675292906</c:v>
                </c:pt>
                <c:pt idx="801">
                  <c:v>151.02540588378903</c:v>
                </c:pt>
                <c:pt idx="802">
                  <c:v>150.27238464355398</c:v>
                </c:pt>
                <c:pt idx="803">
                  <c:v>149.42320251464798</c:v>
                </c:pt>
                <c:pt idx="804">
                  <c:v>148.57405090331997</c:v>
                </c:pt>
                <c:pt idx="805">
                  <c:v>147.72489929199196</c:v>
                </c:pt>
                <c:pt idx="806">
                  <c:v>146.85969543456997</c:v>
                </c:pt>
                <c:pt idx="807">
                  <c:v>146.01054382324196</c:v>
                </c:pt>
                <c:pt idx="808">
                  <c:v>145.11329650878901</c:v>
                </c:pt>
                <c:pt idx="809">
                  <c:v>144.20005798339798</c:v>
                </c:pt>
                <c:pt idx="810">
                  <c:v>143.27075195312497</c:v>
                </c:pt>
                <c:pt idx="811">
                  <c:v>142.32546997070304</c:v>
                </c:pt>
                <c:pt idx="812">
                  <c:v>141.36413574218699</c:v>
                </c:pt>
                <c:pt idx="813">
                  <c:v>140.40283203125</c:v>
                </c:pt>
                <c:pt idx="814">
                  <c:v>139.45755004882798</c:v>
                </c:pt>
                <c:pt idx="815">
                  <c:v>138.49621582031199</c:v>
                </c:pt>
                <c:pt idx="816">
                  <c:v>137.53491210937497</c:v>
                </c:pt>
                <c:pt idx="817">
                  <c:v>136.57357788085898</c:v>
                </c:pt>
                <c:pt idx="818">
                  <c:v>135.64431762695298</c:v>
                </c:pt>
                <c:pt idx="819">
                  <c:v>134.69900512695295</c:v>
                </c:pt>
                <c:pt idx="820">
                  <c:v>133.78576660156196</c:v>
                </c:pt>
                <c:pt idx="821">
                  <c:v>132.85647583007801</c:v>
                </c:pt>
                <c:pt idx="822">
                  <c:v>131.99130249023403</c:v>
                </c:pt>
                <c:pt idx="823">
                  <c:v>131.07803344726503</c:v>
                </c:pt>
                <c:pt idx="824">
                  <c:v>130.14877319335895</c:v>
                </c:pt>
                <c:pt idx="825">
                  <c:v>129.25155639648401</c:v>
                </c:pt>
                <c:pt idx="826">
                  <c:v>128.35430908203105</c:v>
                </c:pt>
                <c:pt idx="827">
                  <c:v>127.505157470703</c:v>
                </c:pt>
                <c:pt idx="828">
                  <c:v>126.65597534179597</c:v>
                </c:pt>
                <c:pt idx="829">
                  <c:v>125.790802001953</c:v>
                </c:pt>
                <c:pt idx="830">
                  <c:v>124.95764160156202</c:v>
                </c:pt>
                <c:pt idx="831">
                  <c:v>124.12451171874999</c:v>
                </c:pt>
                <c:pt idx="832">
                  <c:v>123.307403564453</c:v>
                </c:pt>
                <c:pt idx="833">
                  <c:v>122.44219970703099</c:v>
                </c:pt>
                <c:pt idx="834">
                  <c:v>121.593048095703</c:v>
                </c:pt>
                <c:pt idx="835">
                  <c:v>120.775909423828</c:v>
                </c:pt>
                <c:pt idx="836">
                  <c:v>119.990844726562</c:v>
                </c:pt>
                <c:pt idx="837">
                  <c:v>119.253845214843</c:v>
                </c:pt>
                <c:pt idx="838">
                  <c:v>118.436706542968</c:v>
                </c:pt>
                <c:pt idx="839">
                  <c:v>117.63562011718699</c:v>
                </c:pt>
                <c:pt idx="840">
                  <c:v>116.834503173828</c:v>
                </c:pt>
                <c:pt idx="841">
                  <c:v>116.08148193359298</c:v>
                </c:pt>
                <c:pt idx="842">
                  <c:v>115.937286376953</c:v>
                </c:pt>
                <c:pt idx="843" formatCode="0.0000E+##">
                  <c:v>115.2964172363281</c:v>
                </c:pt>
                <c:pt idx="844" formatCode="0.0000E+##">
                  <c:v>114.54336547851561</c:v>
                </c:pt>
                <c:pt idx="845" formatCode="0.0000E+##">
                  <c:v>113.74227905273439</c:v>
                </c:pt>
                <c:pt idx="846" formatCode="0.0000E+##">
                  <c:v>112.9091491699219</c:v>
                </c:pt>
                <c:pt idx="847" formatCode="0.0000E+##">
                  <c:v>112.108024597168</c:v>
                </c:pt>
                <c:pt idx="848" formatCode="0.0000E+##">
                  <c:v>111.30693817138668</c:v>
                </c:pt>
                <c:pt idx="849" formatCode="0.0000E+##">
                  <c:v>110.52184295654298</c:v>
                </c:pt>
                <c:pt idx="850" formatCode="0.0000E+##">
                  <c:v>109.752799987793</c:v>
                </c:pt>
                <c:pt idx="851" formatCode="0.0000E+##">
                  <c:v>108.983757019043</c:v>
                </c:pt>
                <c:pt idx="852" formatCode="0.0000E+##">
                  <c:v>108.19866180419919</c:v>
                </c:pt>
                <c:pt idx="853" formatCode="0.0000E+##">
                  <c:v>107.4456405639648</c:v>
                </c:pt>
                <c:pt idx="854" formatCode="0.0000E+##">
                  <c:v>106.67659759521479</c:v>
                </c:pt>
                <c:pt idx="855" formatCode="0.0000E+##">
                  <c:v>105.9075241088867</c:v>
                </c:pt>
                <c:pt idx="856" formatCode="0.0000E+##">
                  <c:v>105.18654632568357</c:v>
                </c:pt>
                <c:pt idx="857" formatCode="0.0000E+##">
                  <c:v>104.4495162963867</c:v>
                </c:pt>
                <c:pt idx="858" formatCode="0.0000E+##">
                  <c:v>103.69649505615229</c:v>
                </c:pt>
                <c:pt idx="859" formatCode="0.0000E+##">
                  <c:v>102.95949554443358</c:v>
                </c:pt>
                <c:pt idx="860" formatCode="0.0000E+##">
                  <c:v>102.254508972168</c:v>
                </c:pt>
                <c:pt idx="861" formatCode="0.0000E+##">
                  <c:v>101.50148773193358</c:v>
                </c:pt>
                <c:pt idx="862" formatCode="0.0000E+##">
                  <c:v>100.79653167724609</c:v>
                </c:pt>
                <c:pt idx="863" formatCode="0.0000E+##">
                  <c:v>100.0595016479492</c:v>
                </c:pt>
                <c:pt idx="864" formatCode="0.0000E+##">
                  <c:v>99.354545593261719</c:v>
                </c:pt>
                <c:pt idx="865" formatCode="0.0000E+##">
                  <c:v>98.649589538574219</c:v>
                </c:pt>
                <c:pt idx="866" formatCode="0.0000E+##">
                  <c:v>97.944602966308608</c:v>
                </c:pt>
                <c:pt idx="867" formatCode="0.0000E+##">
                  <c:v>97.23964691162108</c:v>
                </c:pt>
                <c:pt idx="868" formatCode="0.0000E+##">
                  <c:v>96.53469085693358</c:v>
                </c:pt>
                <c:pt idx="869" formatCode="0.0000E+##">
                  <c:v>95.845726013183565</c:v>
                </c:pt>
                <c:pt idx="870" formatCode="0.0000E+##">
                  <c:v>95.156791687011719</c:v>
                </c:pt>
                <c:pt idx="871" formatCode="0.0000E+##">
                  <c:v>94.483879089355483</c:v>
                </c:pt>
                <c:pt idx="872" formatCode="0.0000E+##">
                  <c:v>93.826957702636705</c:v>
                </c:pt>
                <c:pt idx="873" formatCode="0.0000E+##">
                  <c:v>93.154045104980455</c:v>
                </c:pt>
                <c:pt idx="874" formatCode="0.0000E+##">
                  <c:v>92.481132507324219</c:v>
                </c:pt>
                <c:pt idx="875" formatCode="0.0000E+##">
                  <c:v>91.824203491210966</c:v>
                </c:pt>
                <c:pt idx="876" formatCode="0.0000E+##">
                  <c:v>91.151290893554673</c:v>
                </c:pt>
                <c:pt idx="877" formatCode="0.0000E+##">
                  <c:v>90.510421752929688</c:v>
                </c:pt>
                <c:pt idx="878" formatCode="0.0000E+##">
                  <c:v>89.869522094726548</c:v>
                </c:pt>
                <c:pt idx="879" formatCode="0.0000E+##">
                  <c:v>89.196609497070327</c:v>
                </c:pt>
                <c:pt idx="880" formatCode="0.0000E+##">
                  <c:v>88.539718627929688</c:v>
                </c:pt>
                <c:pt idx="881" formatCode="0.0000E+##">
                  <c:v>87.91484069824223</c:v>
                </c:pt>
                <c:pt idx="882" formatCode="0.0000E+##">
                  <c:v>87.257949829101563</c:v>
                </c:pt>
                <c:pt idx="883" formatCode="0.0000E+##">
                  <c:v>86.617080688476563</c:v>
                </c:pt>
                <c:pt idx="884" formatCode="0.0000E+##">
                  <c:v>85.992202758789048</c:v>
                </c:pt>
                <c:pt idx="885" formatCode="0.0000E+##">
                  <c:v>85.367355346679688</c:v>
                </c:pt>
                <c:pt idx="886" formatCode="0.0000E+##">
                  <c:v>84.742507934570313</c:v>
                </c:pt>
                <c:pt idx="887" formatCode="0.0000E+##">
                  <c:v>84.117660522460938</c:v>
                </c:pt>
                <c:pt idx="888" formatCode="0.0000E+##">
                  <c:v>83.492782592773423</c:v>
                </c:pt>
                <c:pt idx="889" formatCode="0.0000E+##">
                  <c:v>82.883956909179687</c:v>
                </c:pt>
                <c:pt idx="890" formatCode="0.0000E+##">
                  <c:v>82.291152954101563</c:v>
                </c:pt>
                <c:pt idx="891" formatCode="0.0000E+##">
                  <c:v>81.666275024414048</c:v>
                </c:pt>
                <c:pt idx="892" formatCode="0.0000E+##">
                  <c:v>81.057449340820313</c:v>
                </c:pt>
                <c:pt idx="893" formatCode="0.0000E+##">
                  <c:v>80.432601928710952</c:v>
                </c:pt>
                <c:pt idx="894" formatCode="0.0000E+##">
                  <c:v>79.871810913085923</c:v>
                </c:pt>
                <c:pt idx="895" formatCode="0.0000E+##">
                  <c:v>79.246963500976577</c:v>
                </c:pt>
                <c:pt idx="896" formatCode="0.0000E+##">
                  <c:v>78.638137817382784</c:v>
                </c:pt>
                <c:pt idx="897" formatCode="0.0000E+##">
                  <c:v>78.045333862304688</c:v>
                </c:pt>
                <c:pt idx="898" formatCode="0.0000E+##">
                  <c:v>77.452499389648437</c:v>
                </c:pt>
                <c:pt idx="899" formatCode="0.0000E+##">
                  <c:v>76.859695434570313</c:v>
                </c:pt>
                <c:pt idx="900" formatCode="0.0000E+##">
                  <c:v>76.250869750976563</c:v>
                </c:pt>
                <c:pt idx="901" formatCode="0.0000E+##">
                  <c:v>75.674057006835923</c:v>
                </c:pt>
                <c:pt idx="902" formatCode="0.0000E+##">
                  <c:v>75.081253051757827</c:v>
                </c:pt>
                <c:pt idx="903" formatCode="0.0000E+##">
                  <c:v>74.488449096679688</c:v>
                </c:pt>
                <c:pt idx="904" formatCode="0.0000E+##">
                  <c:v>73.927688598632813</c:v>
                </c:pt>
                <c:pt idx="905" formatCode="0.0000E+##">
                  <c:v>73.334854125976563</c:v>
                </c:pt>
                <c:pt idx="906" formatCode="0.0000E+##">
                  <c:v>72.742050170898438</c:v>
                </c:pt>
                <c:pt idx="907" formatCode="0.0000E+##">
                  <c:v>72.149246215820313</c:v>
                </c:pt>
                <c:pt idx="908" formatCode="0.0000E+##">
                  <c:v>71.588447570800767</c:v>
                </c:pt>
                <c:pt idx="909" formatCode="0.0000E+##">
                  <c:v>71.027687072753878</c:v>
                </c:pt>
                <c:pt idx="910" formatCode="0.0000E+##">
                  <c:v>70.466926574707045</c:v>
                </c:pt>
                <c:pt idx="911" formatCode="0.0000E+##">
                  <c:v>69.890144348144531</c:v>
                </c:pt>
                <c:pt idx="912" formatCode="0.0000E+##">
                  <c:v>69.329353332519503</c:v>
                </c:pt>
                <c:pt idx="913" formatCode="0.0000E+##">
                  <c:v>68.768592834472642</c:v>
                </c:pt>
                <c:pt idx="914" formatCode="0.0000E+##">
                  <c:v>68.207832336425753</c:v>
                </c:pt>
                <c:pt idx="915" formatCode="0.0000E+##">
                  <c:v>67.647071838378892</c:v>
                </c:pt>
                <c:pt idx="916" formatCode="0.0000E+##">
                  <c:v>67.102302551269503</c:v>
                </c:pt>
                <c:pt idx="917" formatCode="0.0000E+##">
                  <c:v>66.55756378173831</c:v>
                </c:pt>
                <c:pt idx="918" formatCode="0.0000E+##">
                  <c:v>65.980781555175781</c:v>
                </c:pt>
                <c:pt idx="919" formatCode="0.0000E+##">
                  <c:v>65.403968811035156</c:v>
                </c:pt>
                <c:pt idx="920" formatCode="0.0000E+##">
                  <c:v>64.859230041503892</c:v>
                </c:pt>
                <c:pt idx="921" formatCode="0.0000E+##">
                  <c:v>64.330513000488281</c:v>
                </c:pt>
                <c:pt idx="922" formatCode="0.0000E+##">
                  <c:v>63.785774230957038</c:v>
                </c:pt>
                <c:pt idx="923" formatCode="0.0000E+##">
                  <c:v>63.257026672363267</c:v>
                </c:pt>
                <c:pt idx="924" formatCode="0.0000E+##">
                  <c:v>62.728309631347656</c:v>
                </c:pt>
                <c:pt idx="925" formatCode="0.0000E+##">
                  <c:v>62.199592590332031</c:v>
                </c:pt>
                <c:pt idx="926" formatCode="0.0000E+##">
                  <c:v>61.654838562011712</c:v>
                </c:pt>
                <c:pt idx="927" formatCode="0.0000E+##">
                  <c:v>61.142143249511726</c:v>
                </c:pt>
                <c:pt idx="928" formatCode="0.0000E+##">
                  <c:v>60.613410949707031</c:v>
                </c:pt>
                <c:pt idx="929" formatCode="0.0000E+##">
                  <c:v>60.084693908691399</c:v>
                </c:pt>
                <c:pt idx="930" formatCode="0.0000E+##">
                  <c:v>59.57198333740233</c:v>
                </c:pt>
                <c:pt idx="931" formatCode="0.0000E+##">
                  <c:v>59.02724456787108</c:v>
                </c:pt>
                <c:pt idx="932" formatCode="0.0000E+##">
                  <c:v>58.514533996582031</c:v>
                </c:pt>
                <c:pt idx="933" formatCode="0.0000E+##">
                  <c:v>57.985816955566399</c:v>
                </c:pt>
                <c:pt idx="934" formatCode="0.0000E+##">
                  <c:v>57.457080841064439</c:v>
                </c:pt>
                <c:pt idx="935" formatCode="0.0000E+##">
                  <c:v>56.928363800048835</c:v>
                </c:pt>
                <c:pt idx="936" formatCode="0.0000E+##">
                  <c:v>56.431674957275384</c:v>
                </c:pt>
                <c:pt idx="937" formatCode="0.0000E+##">
                  <c:v>55.935001373291016</c:v>
                </c:pt>
                <c:pt idx="938" formatCode="0.0000E+##">
                  <c:v>55.406269073486314</c:v>
                </c:pt>
                <c:pt idx="939" formatCode="0.0000E+##">
                  <c:v>54.87755203247071</c:v>
                </c:pt>
                <c:pt idx="940" formatCode="0.0000E+##">
                  <c:v>54.380863189697251</c:v>
                </c:pt>
                <c:pt idx="941" formatCode="0.0000E+##">
                  <c:v>53.900211334228523</c:v>
                </c:pt>
                <c:pt idx="942" formatCode="0.0000E+##">
                  <c:v>53.419544219970703</c:v>
                </c:pt>
                <c:pt idx="943" formatCode="0.0000E+##">
                  <c:v>52.874805450439439</c:v>
                </c:pt>
                <c:pt idx="944" formatCode="0.0000E+##">
                  <c:v>52.378116607666016</c:v>
                </c:pt>
                <c:pt idx="945" formatCode="0.0000E+##">
                  <c:v>51.881443023681626</c:v>
                </c:pt>
                <c:pt idx="946" formatCode="0.0000E+##">
                  <c:v>51.384754180908196</c:v>
                </c:pt>
                <c:pt idx="947" formatCode="0.0000E+##">
                  <c:v>50.807971954345696</c:v>
                </c:pt>
                <c:pt idx="948" formatCode="0.0000E+##">
                  <c:v>50.231174468994141</c:v>
                </c:pt>
                <c:pt idx="949" formatCode="0.0000E+##">
                  <c:v>49.63835525512696</c:v>
                </c:pt>
                <c:pt idx="950" formatCode="0.0000E+##">
                  <c:v>49.013507843017571</c:v>
                </c:pt>
                <c:pt idx="951" formatCode="0.0000E+##">
                  <c:v>48.420688629150391</c:v>
                </c:pt>
                <c:pt idx="952" formatCode="0.0000E+##">
                  <c:v>47.795841217041023</c:v>
                </c:pt>
                <c:pt idx="953" formatCode="0.0000E+##">
                  <c:v>47.170974731445305</c:v>
                </c:pt>
                <c:pt idx="954" formatCode="0.0000E+##">
                  <c:v>46.578155517578125</c:v>
                </c:pt>
                <c:pt idx="955" formatCode="0.0000E+##">
                  <c:v>45.9853515625</c:v>
                </c:pt>
                <c:pt idx="956" formatCode="0.0000E+##">
                  <c:v>45.360488891601548</c:v>
                </c:pt>
                <c:pt idx="957" formatCode="0.0000E+##">
                  <c:v>44.751663208007805</c:v>
                </c:pt>
                <c:pt idx="958" formatCode="0.0000E+##">
                  <c:v>44.142822265625</c:v>
                </c:pt>
                <c:pt idx="959" formatCode="0.0000E+##">
                  <c:v>43.566040039062493</c:v>
                </c:pt>
                <c:pt idx="960" formatCode="0.0000E+##">
                  <c:v>43.005264282226548</c:v>
                </c:pt>
                <c:pt idx="961" formatCode="0.0000E+##">
                  <c:v>42.444488525390597</c:v>
                </c:pt>
                <c:pt idx="962" formatCode="0.0000E+##">
                  <c:v>41.867706298828118</c:v>
                </c:pt>
                <c:pt idx="963" formatCode="0.0000E+##">
                  <c:v>41.354995727539055</c:v>
                </c:pt>
                <c:pt idx="964" formatCode="0.0000E+##">
                  <c:v>40.794235229492187</c:v>
                </c:pt>
                <c:pt idx="965" formatCode="0.0000E+##">
                  <c:v>40.233459472656243</c:v>
                </c:pt>
                <c:pt idx="966" formatCode="0.0000E+##">
                  <c:v>39.688720703125007</c:v>
                </c:pt>
                <c:pt idx="967" formatCode="0.0000E+##">
                  <c:v>39.159988403320298</c:v>
                </c:pt>
                <c:pt idx="968" formatCode="0.0000E+##">
                  <c:v>38.63127136230468</c:v>
                </c:pt>
                <c:pt idx="969" formatCode="0.0000E+##">
                  <c:v>38.118560791015611</c:v>
                </c:pt>
                <c:pt idx="970" formatCode="0.0000E+##">
                  <c:v>37.573822021484375</c:v>
                </c:pt>
                <c:pt idx="971" formatCode="0.0000E+##">
                  <c:v>36.997020721435547</c:v>
                </c:pt>
                <c:pt idx="972" formatCode="0.0000E+##">
                  <c:v>36.372173309326172</c:v>
                </c:pt>
                <c:pt idx="973" formatCode="0.0000E+##">
                  <c:v>35.87548446655272</c:v>
                </c:pt>
                <c:pt idx="974" formatCode="0.0000E+##">
                  <c:v>35.394832611083977</c:v>
                </c:pt>
                <c:pt idx="975" formatCode="0.0000E+##">
                  <c:v>34.882122039794922</c:v>
                </c:pt>
                <c:pt idx="976" formatCode="0.0000E+##">
                  <c:v>34.385448455810533</c:v>
                </c:pt>
                <c:pt idx="977" formatCode="0.0000E+##">
                  <c:v>33.888759613037102</c:v>
                </c:pt>
                <c:pt idx="978" formatCode="0.0000E+##">
                  <c:v>33.440151214599609</c:v>
                </c:pt>
                <c:pt idx="979" formatCode="0.0000E+##">
                  <c:v>32.975505828857429</c:v>
                </c:pt>
                <c:pt idx="980" formatCode="0.0000E+##">
                  <c:v>32.510875701904297</c:v>
                </c:pt>
                <c:pt idx="981" formatCode="0.0000E+##">
                  <c:v>32.062252044677741</c:v>
                </c:pt>
                <c:pt idx="982" formatCode="0.0000E+##">
                  <c:v>31.597621917724609</c:v>
                </c:pt>
                <c:pt idx="983" formatCode="0.0000E+##">
                  <c:v>31.100933074951165</c:v>
                </c:pt>
                <c:pt idx="984" formatCode="0.0000E+##">
                  <c:v>30.63630294799805</c:v>
                </c:pt>
                <c:pt idx="985" formatCode="0.0000E+##">
                  <c:v>30.203716278076161</c:v>
                </c:pt>
                <c:pt idx="986" formatCode="0.0000E+##">
                  <c:v>29.755092620849609</c:v>
                </c:pt>
                <c:pt idx="987" formatCode="0.0000E+##">
                  <c:v>29.290462493896484</c:v>
                </c:pt>
                <c:pt idx="988" formatCode="0.0000E+##">
                  <c:v>28.873880386352543</c:v>
                </c:pt>
                <c:pt idx="989" formatCode="0.0000E+##">
                  <c:v>28.457315444946293</c:v>
                </c:pt>
                <c:pt idx="990" formatCode="0.0000E+##">
                  <c:v>28.024713516235348</c:v>
                </c:pt>
                <c:pt idx="991" formatCode="0.0000E+##">
                  <c:v>27.65621376037598</c:v>
                </c:pt>
                <c:pt idx="992" formatCode="0.0000E+##">
                  <c:v>27.271692276000977</c:v>
                </c:pt>
                <c:pt idx="993" formatCode="0.0000E+##">
                  <c:v>26.839090347290043</c:v>
                </c:pt>
                <c:pt idx="994" formatCode="0.0000E+##">
                  <c:v>26.390481948852543</c:v>
                </c:pt>
                <c:pt idx="995" formatCode="0.0000E+##">
                  <c:v>26.005945205688484</c:v>
                </c:pt>
                <c:pt idx="996" formatCode="0.0000E+##">
                  <c:v>25.637445449829105</c:v>
                </c:pt>
                <c:pt idx="997" formatCode="0.0000E+##">
                  <c:v>25.268945693969723</c:v>
                </c:pt>
                <c:pt idx="998" formatCode="0.0000E+##">
                  <c:v>24.86838531494141</c:v>
                </c:pt>
                <c:pt idx="999" formatCode="0.0000E+##">
                  <c:v>24.51590728759766</c:v>
                </c:pt>
                <c:pt idx="1000" formatCode="0.0000E+##">
                  <c:v>24.099342346191406</c:v>
                </c:pt>
                <c:pt idx="1001" formatCode="0.0000E+##">
                  <c:v>23.730827331542969</c:v>
                </c:pt>
                <c:pt idx="1002" formatCode="0.0000E+##">
                  <c:v>23.362327575683583</c:v>
                </c:pt>
                <c:pt idx="1003" formatCode="0.0000E+##">
                  <c:v>22.993812561035156</c:v>
                </c:pt>
                <c:pt idx="1004" formatCode="0.0000E+##">
                  <c:v>22.657356262207031</c:v>
                </c:pt>
                <c:pt idx="1005" formatCode="0.0000E+##">
                  <c:v>22.288856506347656</c:v>
                </c:pt>
                <c:pt idx="1006" formatCode="0.0000E+##">
                  <c:v>21.904319763183587</c:v>
                </c:pt>
                <c:pt idx="1007" formatCode="0.0000E+##">
                  <c:v>21.55184173583984</c:v>
                </c:pt>
                <c:pt idx="1008" formatCode="0.0000E+##">
                  <c:v>21.215385437011722</c:v>
                </c:pt>
                <c:pt idx="1009" formatCode="0.0000E+##">
                  <c:v>20.878913879394528</c:v>
                </c:pt>
                <c:pt idx="1010" formatCode="0.0000E+##">
                  <c:v>20.558479309082028</c:v>
                </c:pt>
                <c:pt idx="1011" formatCode="0.0000E+##">
                  <c:v>20.350196838378906</c:v>
                </c:pt>
              </c:numCache>
            </c:numRef>
          </c:yVal>
        </c:ser>
        <c:dLbls/>
        <c:axId val="56285824"/>
        <c:axId val="56164736"/>
      </c:scatterChart>
      <c:valAx>
        <c:axId val="56285824"/>
        <c:scaling>
          <c:orientation val="minMax"/>
          <c:max val="1000"/>
          <c:min val="350"/>
        </c:scaling>
        <c:delete val="1"/>
        <c:axPos val="b"/>
        <c:majorGridlines/>
        <c:tickLblPos val="none"/>
        <c:crossAx val="56164736"/>
        <c:crosses val="autoZero"/>
        <c:crossBetween val="midCat"/>
      </c:valAx>
      <c:valAx>
        <c:axId val="56164736"/>
        <c:scaling>
          <c:orientation val="minMax"/>
        </c:scaling>
        <c:axPos val="l"/>
        <c:majorGridlines/>
        <c:numFmt formatCode="General" sourceLinked="1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800" b="1">
                <a:solidFill>
                  <a:schemeClr val="tx1"/>
                </a:solidFill>
              </a:defRPr>
            </a:pPr>
            <a:endParaRPr lang="it-IT"/>
          </a:p>
        </c:txPr>
        <c:crossAx val="56285824"/>
        <c:crosses val="autoZero"/>
        <c:crossBetween val="midCat"/>
      </c:valAx>
    </c:plotArea>
    <c:plotVisOnly val="1"/>
    <c:dispBlanksAs val="gap"/>
  </c:chart>
  <c:spPr>
    <a:noFill/>
    <a:ln>
      <a:noFill/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theme" Target="../theme/theme3.xml"/><Relationship Id="rId4" Type="http://schemas.openxmlformats.org/officeDocument/2006/relationships/image" Target="../media/image10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pic>
        <p:nvPicPr>
          <p:cNvPr id="9219" name="Picture 6" descr="KITlogo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7950"/>
            <a:ext cx="1081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259238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KIT – die Kooperation von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Forschungszentrum Karlsruhe GmbH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und Universität Karlsruhe (TH)</a:t>
            </a:r>
          </a:p>
        </p:txBody>
      </p:sp>
      <p:pic>
        <p:nvPicPr>
          <p:cNvPr id="9221" name="Picture 9" descr="fzk_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4900" y="8493125"/>
            <a:ext cx="11525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Wortbildmarke_schwar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3325" y="8493125"/>
            <a:ext cx="1292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46663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0DC44C-73B8-48E7-BDA7-2E924E99E48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4663067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mustertitelbild_o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3249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1" y="2564904"/>
            <a:ext cx="9094563" cy="5993950"/>
          </a:xfrm>
          <a:prstGeom prst="rect">
            <a:avLst/>
          </a:prstGeom>
        </p:spPr>
      </p:pic>
      <p:pic>
        <p:nvPicPr>
          <p:cNvPr id="5" name="Picture 9" descr="II_rahmen_neu_tit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75"/>
            <a:ext cx="9180512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/>
              <a:t>KIT – University of the State of Baden-Württemberg and</a:t>
            </a:r>
          </a:p>
          <a:p>
            <a:pPr eaLnBrk="1" hangingPunct="1"/>
            <a:r>
              <a:rPr lang="en-US" sz="800"/>
              <a:t>National Large-scale Research Center of the Helmholtz Association</a:t>
            </a:r>
            <a:endParaRPr lang="de-DE" sz="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1930921"/>
            <a:ext cx="7705229" cy="561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KATRIN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– </a:t>
            </a:r>
            <a:r>
              <a:rPr lang="de-DE" dirty="0" err="1" smtClean="0"/>
              <a:t>latest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6811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736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57206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I_rahmen_neu_fol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pic>
        <p:nvPicPr>
          <p:cNvPr id="1038" name="Picture 9" descr="KITlogo_4c_fruti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9D2E8-0673-459E-9413-C68D8E65A464}" type="slidenum">
              <a:rPr lang="de-DE" smtClean="0"/>
              <a:pPr/>
              <a:t>‹N›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microsoft.com/office/2007/relationships/hdphoto" Target="../media/hdphoto10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6" Type="http://schemas.openxmlformats.org/officeDocument/2006/relationships/image" Target="../media/image91.png"/><Relationship Id="rId5" Type="http://schemas.openxmlformats.org/officeDocument/2006/relationships/chart" Target="../charts/chart2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12.wdp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126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microsoft.com/office/2007/relationships/hdphoto" Target="../media/hdphoto14.wdp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786905"/>
            <a:ext cx="8892480" cy="561975"/>
          </a:xfrm>
        </p:spPr>
        <p:txBody>
          <a:bodyPr/>
          <a:lstStyle/>
          <a:p>
            <a:r>
              <a:rPr lang="en-US" sz="3000" dirty="0" smtClean="0"/>
              <a:t>The absolute neutrino mass scale </a:t>
            </a:r>
            <a:br>
              <a:rPr lang="en-US" sz="3000" dirty="0" smtClean="0"/>
            </a:br>
            <a:r>
              <a:rPr lang="en-US" sz="3000" dirty="0" smtClean="0"/>
              <a:t>and the KATRIN experiment</a:t>
            </a:r>
            <a:endParaRPr lang="de-DE" sz="3000" b="0" dirty="0"/>
          </a:p>
        </p:txBody>
      </p:sp>
      <p:pic>
        <p:nvPicPr>
          <p:cNvPr id="3" name="Bild 2" descr="katrin-logo-home-large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0312" y="188640"/>
            <a:ext cx="1547664" cy="155731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2448247"/>
            <a:ext cx="8370888" cy="6207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de-DE" sz="1600" kern="0" dirty="0" smtClean="0">
                <a:latin typeface="Frutiger LT Std 55 Roman"/>
                <a:cs typeface="Frutiger LT Std 55 Roman"/>
              </a:rPr>
              <a:t>Nancy Wandkowsky</a:t>
            </a:r>
          </a:p>
          <a:p>
            <a:pPr marL="0" indent="0" eaLnBrk="1" hangingPunct="1">
              <a:buNone/>
            </a:pPr>
            <a:r>
              <a:rPr lang="de-DE" sz="1600" kern="0" dirty="0" smtClean="0">
                <a:latin typeface="Frutiger LT Std 55 Roman"/>
                <a:cs typeface="Frutiger LT Std 55 Roman"/>
              </a:rPr>
              <a:t>LNGS Seminar, November 21, 2013</a:t>
            </a:r>
            <a:endParaRPr lang="de-DE" sz="1600" kern="0" dirty="0">
              <a:latin typeface="Frutiger LT Std 55 Roman"/>
              <a:cs typeface="Frutiger LT Std 55 Roman"/>
            </a:endParaRPr>
          </a:p>
        </p:txBody>
      </p:sp>
      <p:sp>
        <p:nvSpPr>
          <p:cNvPr id="5" name="Diagonal liegende Ecken des Rechtecks abrunden 4"/>
          <p:cNvSpPr/>
          <p:nvPr/>
        </p:nvSpPr>
        <p:spPr>
          <a:xfrm flipH="1">
            <a:off x="4067944" y="3861048"/>
            <a:ext cx="4851648" cy="2232248"/>
          </a:xfrm>
          <a:prstGeom prst="round2DiagRect">
            <a:avLst>
              <a:gd name="adj1" fmla="val 6016"/>
              <a:gd name="adj2" fmla="val 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0000"/>
                </a:schemeClr>
              </a:gs>
              <a:gs pos="42000">
                <a:schemeClr val="bg1">
                  <a:lumMod val="95000"/>
                  <a:alpha val="95000"/>
                </a:schemeClr>
              </a:gs>
              <a:gs pos="100000">
                <a:schemeClr val="bg1">
                  <a:alpha val="73000"/>
                </a:schemeClr>
              </a:gs>
            </a:gsLst>
            <a:lin ang="2022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84663" y="3933056"/>
            <a:ext cx="4535809" cy="18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The absolute neutrino mass scale</a:t>
            </a:r>
          </a:p>
          <a:p>
            <a:pPr marL="781050" lvl="1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direct &amp; indirect methods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The KATRIN experiment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Radon-induced background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Summary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85763" y="3335566"/>
            <a:ext cx="776838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400" noProof="0" dirty="0" smtClean="0">
                <a:solidFill>
                  <a:schemeClr val="bg1"/>
                </a:solidFill>
              </a:rPr>
              <a:t>Karlsruhe</a:t>
            </a:r>
            <a:r>
              <a:rPr lang="en-US" sz="1400" baseline="0" noProof="0" dirty="0" smtClean="0">
                <a:solidFill>
                  <a:schemeClr val="bg1"/>
                </a:solidFill>
              </a:rPr>
              <a:t> Institute of</a:t>
            </a:r>
            <a:r>
              <a:rPr lang="de-DE" sz="1400" baseline="0" dirty="0" smtClean="0">
                <a:solidFill>
                  <a:schemeClr val="bg1"/>
                </a:solidFill>
              </a:rPr>
              <a:t> </a:t>
            </a:r>
            <a:r>
              <a:rPr lang="en-US" sz="1400" baseline="0" noProof="0" dirty="0" smtClean="0">
                <a:solidFill>
                  <a:schemeClr val="bg1"/>
                </a:solidFill>
              </a:rPr>
              <a:t>Technology</a:t>
            </a:r>
            <a:r>
              <a:rPr lang="de-DE" sz="1400" baseline="0" dirty="0" smtClean="0">
                <a:solidFill>
                  <a:schemeClr val="bg1"/>
                </a:solidFill>
              </a:rPr>
              <a:t> (KIT) </a:t>
            </a:r>
            <a:r>
              <a:rPr lang="en-US" sz="1400" baseline="0" noProof="0" dirty="0" smtClean="0">
                <a:solidFill>
                  <a:schemeClr val="bg1"/>
                </a:solidFill>
              </a:rPr>
              <a:t>– Institute for Experimental nuclear Physics (IEKP)</a:t>
            </a:r>
            <a:endParaRPr lang="en-US" sz="1400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10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 Box 15"/>
              <p:cNvSpPr txBox="1">
                <a:spLocks noChangeArrowheads="1"/>
              </p:cNvSpPr>
              <p:nvPr/>
            </p:nvSpPr>
            <p:spPr bwMode="auto">
              <a:xfrm>
                <a:off x="780581" y="3171421"/>
                <a:ext cx="4727523" cy="59850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𝒆𝒆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𝟏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𝟎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νββ</m:t>
                                  </m:r>
                                </m:sup>
                              </m:sSubSup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𝑮</m:t>
                                  </m:r>
                                </m:e>
                                <m:sup>
                                  <m:r>
                                    <a:rPr lang="de-DE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𝟎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νββ</m:t>
                                  </m:r>
                                </m:sup>
                              </m:sSup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𝒁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)∙</m:t>
                              </m:r>
                              <m:sSup>
                                <m:sSup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b="1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𝑴</m:t>
                                          </m:r>
                                        </m:e>
                                        <m:sup>
                                          <m:r>
                                            <a:rPr lang="de-DE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𝟎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b="1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νββ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81" y="3171421"/>
                <a:ext cx="4727523" cy="59850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6"/>
          <p:cNvCxnSpPr/>
          <p:nvPr/>
        </p:nvCxnSpPr>
        <p:spPr>
          <a:xfrm flipV="1">
            <a:off x="2771800" y="3769925"/>
            <a:ext cx="216024" cy="2520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1645994" y="398594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space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501634" y="253649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</a:t>
            </a:r>
            <a:r>
              <a:rPr lang="de-DE" dirty="0" err="1" smtClean="0"/>
              <a:t>uclear</a:t>
            </a:r>
            <a:r>
              <a:rPr lang="de-DE" dirty="0" smtClean="0"/>
              <a:t> </a:t>
            </a:r>
            <a:r>
              <a:rPr lang="de-DE" dirty="0" err="1" smtClean="0"/>
              <a:t>matrix</a:t>
            </a:r>
            <a:r>
              <a:rPr lang="de-DE" dirty="0" smtClean="0"/>
              <a:t> </a:t>
            </a:r>
            <a:r>
              <a:rPr lang="de-DE" dirty="0" err="1" smtClean="0"/>
              <a:t>element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4572000" y="2856261"/>
            <a:ext cx="360040" cy="2655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 Box 15"/>
              <p:cNvSpPr txBox="1">
                <a:spLocks noChangeArrowheads="1"/>
              </p:cNvSpPr>
              <p:nvPr/>
            </p:nvSpPr>
            <p:spPr bwMode="auto">
              <a:xfrm>
                <a:off x="1453424" y="4653136"/>
                <a:ext cx="3555727" cy="942445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𝒆𝒆</m:t>
                        </m:r>
                      </m:sub>
                    </m:sSub>
                    <m:d>
                      <m:dPr>
                        <m:ctrlPr>
                          <a:rPr lang="de-DE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PrePr>
                          <m:sub/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76</m:t>
                            </m:r>
                          </m:sup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𝐺𝑒</m:t>
                            </m:r>
                          </m:e>
                        </m:sPre>
                      </m:e>
                    </m:d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/>
                      </a:rPr>
                      <m:t>&lt;</m:t>
                    </m:r>
                    <m:d>
                      <m:dPr>
                        <m:ctrlP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e>
                    </m:d>
                    <m:r>
                      <a:rPr lang="de-DE" b="1" i="1" smtClean="0">
                        <a:solidFill>
                          <a:schemeClr val="bg1"/>
                        </a:solidFill>
                        <a:latin typeface="Cambria Math"/>
                      </a:rPr>
                      <m:t>𝒆𝑽</m:t>
                    </m:r>
                  </m:oMath>
                </a14:m>
                <a:r>
                  <a:rPr lang="de-DE" b="1" i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de-DE" b="1" i="1" dirty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𝒆𝒆</m:t>
                          </m:r>
                        </m:sub>
                      </m:sSub>
                      <m:d>
                        <m:d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13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d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𝟏𝟒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𝟑𝟖</m:t>
                          </m:r>
                        </m:e>
                      </m:d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𝒆𝑽</m:t>
                      </m:r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1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3424" y="4653136"/>
                <a:ext cx="3555727" cy="94244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378229" y="980728"/>
            <a:ext cx="294824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Indirect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: 0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νββ</a:t>
            </a:r>
            <a:endParaRPr lang="de-DE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6988199" cy="1584176"/>
              </a:xfrm>
            </p:spPr>
            <p:txBody>
              <a:bodyPr/>
              <a:lstStyle/>
              <a:p>
                <a:r>
                  <a:rPr lang="de-DE" sz="2000" dirty="0"/>
                  <a:t>Experimental observable </a:t>
                </a:r>
                <a:r>
                  <a:rPr lang="de-DE" sz="2000" dirty="0" smtClean="0"/>
                  <a:t>: half-</a:t>
                </a:r>
                <a:r>
                  <a:rPr lang="de-DE" sz="2000" dirty="0" err="1" smtClean="0"/>
                  <a:t>life</a:t>
                </a:r>
                <a:r>
                  <a:rPr lang="de-DE" sz="2000" dirty="0" smtClean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1/2</m:t>
                        </m:r>
                      </m:sub>
                      <m:sup>
                        <m:r>
                          <a:rPr lang="de-DE" sz="2000" b="0" i="1" smtClean="0">
                            <a:latin typeface="Cambria Math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/>
                            <a:ea typeface="Cambria Math"/>
                          </a:rPr>
                          <m:t>νββ</m:t>
                        </m:r>
                      </m:sup>
                    </m:sSubSup>
                  </m:oMath>
                </a14:m>
                <a:endParaRPr lang="de-DE" sz="2000" dirty="0" smtClean="0"/>
              </a:p>
              <a:p>
                <a:r>
                  <a:rPr lang="de-DE" sz="2000" dirty="0" err="1"/>
                  <a:t>a</a:t>
                </a:r>
                <a:r>
                  <a:rPr lang="de-DE" sz="2000" dirty="0" err="1" smtClean="0"/>
                  <a:t>ssume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Majorana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neutrino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exchange</a:t>
                </a:r>
                <a:endParaRPr lang="de-DE" sz="2000" dirty="0"/>
              </a:p>
            </p:txBody>
          </p:sp>
        </mc:Choice>
        <mc:Fallback>
          <p:sp>
            <p:nvSpPr>
              <p:cNvPr id="14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6988199" cy="1584176"/>
              </a:xfrm>
              <a:blipFill rotWithShape="1">
                <a:blip r:embed="rId4" cstate="print"/>
                <a:stretch>
                  <a:fillRect t="-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0574" y="3356992"/>
            <a:ext cx="2351906" cy="28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3070505" y="55596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GERDA</a:t>
            </a:r>
            <a:r>
              <a:rPr lang="de-DE" sz="1200" dirty="0"/>
              <a:t>: </a:t>
            </a:r>
            <a:r>
              <a:rPr lang="de-DE" sz="1200" dirty="0" smtClean="0"/>
              <a:t>arXiv:1307.4720</a:t>
            </a:r>
          </a:p>
          <a:p>
            <a:r>
              <a:rPr lang="de-DE" sz="1200" dirty="0" smtClean="0"/>
              <a:t>EXO: arXiv:1205.5608</a:t>
            </a:r>
            <a:endParaRPr lang="de-DE" sz="1200" dirty="0"/>
          </a:p>
        </p:txBody>
      </p:sp>
      <p:sp>
        <p:nvSpPr>
          <p:cNvPr id="17" name="Textfeld 16"/>
          <p:cNvSpPr txBox="1"/>
          <p:nvPr/>
        </p:nvSpPr>
        <p:spPr bwMode="auto">
          <a:xfrm rot="19941175">
            <a:off x="1248210" y="2780158"/>
            <a:ext cx="6839951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de-DE" sz="2000" b="1" dirty="0" smtClean="0">
              <a:solidFill>
                <a:srgbClr val="FF0000"/>
              </a:solidFill>
              <a:latin typeface="Frutiger LT Std 55 Roman"/>
              <a:cs typeface="Frutiger LT Std 55 Roman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Pro: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Lepton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number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violation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,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Majorana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nature</a:t>
            </a:r>
            <a:endParaRPr lang="de-DE" sz="2000" b="1" dirty="0" smtClean="0">
              <a:solidFill>
                <a:srgbClr val="FF0000"/>
              </a:solidFill>
              <a:latin typeface="Frutiger LT Std 55 Roman"/>
              <a:cs typeface="Frutiger LT Std 55 Roman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Frutiger LT Std 55 Roman"/>
              </a:rPr>
              <a:t>Contra: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</a:rPr>
              <a:t>model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</a:rPr>
              <a:t>dependence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</a:rPr>
              <a:t>,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</a:rPr>
              <a:t>matrix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</a:rPr>
              <a:t>elements</a:t>
            </a:r>
            <a:endParaRPr lang="de-DE" sz="2000" b="1" dirty="0" smtClean="0">
              <a:solidFill>
                <a:srgbClr val="FF0000"/>
              </a:solidFill>
              <a:latin typeface="Frutiger LT Std 55 Roman"/>
            </a:endParaRP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48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</p:spPr>
            <p:txBody>
              <a:bodyPr/>
              <a:lstStyle/>
              <a:p>
                <a:r>
                  <a:rPr lang="el-GR" dirty="0" smtClean="0"/>
                  <a:t>β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(A,Z) → (A,Z+1) + e</a:t>
                </a:r>
                <a:r>
                  <a:rPr lang="de-DE" baseline="30000" dirty="0" smtClean="0"/>
                  <a:t>-</a:t>
                </a:r>
                <a:r>
                  <a:rPr lang="de-DE" dirty="0" smtClean="0"/>
                  <a:t> +</a:t>
                </a:r>
                <a:r>
                  <a:rPr lang="de-DE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  <a:ea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  <a:blipFill rotWithShape="1">
                <a:blip r:embed="rId2" cstate="print"/>
                <a:stretch>
                  <a:fillRect t="-2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367921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determination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m(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</a:t>
            </a:r>
            <a:r>
              <a:rPr lang="de-DE" sz="2000" b="1" baseline="-25000" dirty="0" smtClean="0">
                <a:solidFill>
                  <a:schemeClr val="bg1"/>
                </a:solidFill>
                <a:latin typeface="Cambria Math"/>
                <a:ea typeface="Cambria Math"/>
              </a:rPr>
              <a:t>e</a:t>
            </a:r>
            <a:r>
              <a:rPr lang="de-DE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271" y="2420888"/>
            <a:ext cx="7341137" cy="3548216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4427984" y="1524854"/>
            <a:ext cx="432048" cy="4639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006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</p:spPr>
            <p:txBody>
              <a:bodyPr/>
              <a:lstStyle/>
              <a:p>
                <a:r>
                  <a:rPr lang="el-GR" dirty="0" smtClean="0"/>
                  <a:t>β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(A,Z) → (A,Z+1) + e</a:t>
                </a:r>
                <a:r>
                  <a:rPr lang="de-DE" baseline="30000" dirty="0" smtClean="0"/>
                  <a:t>-</a:t>
                </a:r>
                <a:r>
                  <a:rPr lang="de-DE" dirty="0" smtClean="0"/>
                  <a:t> +</a:t>
                </a:r>
                <a:r>
                  <a:rPr lang="de-DE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  <a:ea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  <a:blipFill rotWithShape="1">
                <a:blip r:embed="rId2" cstate="print"/>
                <a:stretch>
                  <a:fillRect t="-2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367921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determination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m(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</a:t>
            </a:r>
            <a:r>
              <a:rPr lang="de-DE" sz="2000" b="1" baseline="-25000" dirty="0" smtClean="0">
                <a:solidFill>
                  <a:schemeClr val="bg1"/>
                </a:solidFill>
                <a:latin typeface="Cambria Math"/>
                <a:ea typeface="Cambria Math"/>
              </a:rPr>
              <a:t>e</a:t>
            </a:r>
            <a:r>
              <a:rPr lang="de-DE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85249" y="2114272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e</a:t>
            </a:r>
            <a:r>
              <a:rPr lang="de-DE" b="1" dirty="0" err="1" smtClean="0">
                <a:solidFill>
                  <a:srgbClr val="FF0000"/>
                </a:solidFill>
              </a:rPr>
              <a:t>lectron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energy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spectrum</a:t>
            </a:r>
            <a:r>
              <a:rPr lang="de-DE" b="1" dirty="0" smtClean="0">
                <a:solidFill>
                  <a:srgbClr val="FF0000"/>
                </a:solidFill>
              </a:rPr>
              <a:t>:</a:t>
            </a:r>
            <a:endParaRPr lang="de-DE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feld 8"/>
              <p:cNvSpPr txBox="1"/>
              <p:nvPr/>
            </p:nvSpPr>
            <p:spPr>
              <a:xfrm>
                <a:off x="199329" y="2420888"/>
                <a:ext cx="8621143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𝐾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∙(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)∙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"</m:t>
                              </m:r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ν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)"</m:t>
                              </m:r>
                            </m:e>
                            <m:sup>
                              <m:r>
                                <a:rPr lang="de-DE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sz="2400" dirty="0"/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29" y="2420888"/>
                <a:ext cx="8621143" cy="793551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hteck 9"/>
              <p:cNvSpPr/>
              <p:nvPr/>
            </p:nvSpPr>
            <p:spPr>
              <a:xfrm>
                <a:off x="223187" y="5107505"/>
                <a:ext cx="4780861" cy="481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"</m:t>
                        </m:r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ν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)"</m:t>
                        </m:r>
                      </m:e>
                      <m:sup>
                        <m:r>
                          <a:rPr lang="de-DE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sz="24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de-DE" sz="2400" i="1"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de-DE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/>
                            <a:ea typeface="Cambria Math"/>
                          </a:rPr>
                          <m:t>ν</m:t>
                        </m:r>
                      </m:e>
                      <m:sub>
                        <m:r>
                          <a:rPr lang="de-DE" sz="2400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de-DE" sz="2400" i="1">
                        <a:latin typeface="Cambria Math"/>
                        <a:ea typeface="Cambria Math"/>
                      </a:rPr>
                      <m:t>)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𝑒𝑖</m:t>
                            </m:r>
                          </m:sub>
                        </m:sSub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|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e>
                    </m:nary>
                    <m:sSubSup>
                      <m:sSubSup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  <m:sup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7" y="5107505"/>
                <a:ext cx="4780861" cy="48173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1206524" y="4653136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</a:t>
            </a:r>
            <a:r>
              <a:rPr lang="de-DE" dirty="0" err="1" smtClean="0"/>
              <a:t>ffective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51520" y="4643844"/>
            <a:ext cx="4636845" cy="10174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34992" y="3284984"/>
            <a:ext cx="78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(</a:t>
            </a:r>
            <a:r>
              <a:rPr lang="de-DE" dirty="0" err="1" smtClean="0"/>
              <a:t>modified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electronic final </a:t>
            </a:r>
            <a:r>
              <a:rPr lang="de-DE" dirty="0" err="1" smtClean="0"/>
              <a:t>states</a:t>
            </a:r>
            <a:r>
              <a:rPr lang="de-DE" dirty="0" smtClean="0"/>
              <a:t>, </a:t>
            </a:r>
            <a:r>
              <a:rPr lang="de-DE" dirty="0" err="1" smtClean="0"/>
              <a:t>recoil</a:t>
            </a:r>
            <a:r>
              <a:rPr lang="de-DE" dirty="0" smtClean="0"/>
              <a:t> </a:t>
            </a:r>
            <a:r>
              <a:rPr lang="de-DE" dirty="0" err="1" smtClean="0"/>
              <a:t>corrections</a:t>
            </a:r>
            <a:r>
              <a:rPr lang="de-DE" dirty="0" smtClean="0"/>
              <a:t>, </a:t>
            </a:r>
            <a:r>
              <a:rPr lang="de-DE" dirty="0" err="1" smtClean="0"/>
              <a:t>radiative</a:t>
            </a:r>
            <a:r>
              <a:rPr lang="de-DE" dirty="0" smtClean="0"/>
              <a:t> </a:t>
            </a:r>
            <a:r>
              <a:rPr lang="de-DE" dirty="0" err="1" smtClean="0"/>
              <a:t>corrections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34186"/>
            <a:ext cx="4058843" cy="25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23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</p:spPr>
            <p:txBody>
              <a:bodyPr/>
              <a:lstStyle/>
              <a:p>
                <a:r>
                  <a:rPr lang="el-GR" dirty="0" smtClean="0"/>
                  <a:t>β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(A,Z) → (A,Z+1) + e</a:t>
                </a:r>
                <a:r>
                  <a:rPr lang="de-DE" baseline="30000" dirty="0" smtClean="0"/>
                  <a:t>-</a:t>
                </a:r>
                <a:r>
                  <a:rPr lang="de-DE" dirty="0" smtClean="0"/>
                  <a:t> +</a:t>
                </a:r>
                <a:r>
                  <a:rPr lang="de-DE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  <a:ea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  <a:blipFill rotWithShape="1">
                <a:blip r:embed="rId2" cstate="print"/>
                <a:stretch>
                  <a:fillRect t="-2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367921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determination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m(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</a:t>
            </a:r>
            <a:r>
              <a:rPr lang="de-DE" sz="2000" b="1" baseline="-25000" dirty="0" smtClean="0">
                <a:solidFill>
                  <a:schemeClr val="bg1"/>
                </a:solidFill>
                <a:latin typeface="Cambria Math"/>
                <a:ea typeface="Cambria Math"/>
              </a:rPr>
              <a:t>e</a:t>
            </a:r>
            <a:r>
              <a:rPr lang="de-DE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5478487"/>
              </p:ext>
            </p:extLst>
          </p:nvPr>
        </p:nvGraphicFramePr>
        <p:xfrm>
          <a:off x="179512" y="2204864"/>
          <a:ext cx="423711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711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ß-</a:t>
                      </a:r>
                      <a:r>
                        <a:rPr lang="de-DE" sz="2000" dirty="0" err="1" smtClean="0"/>
                        <a:t>source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requirements</a:t>
                      </a:r>
                      <a:endParaRPr lang="de-DE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aseline="0" dirty="0" err="1" smtClean="0"/>
                        <a:t>short</a:t>
                      </a:r>
                      <a:r>
                        <a:rPr lang="de-DE" sz="2000" baseline="0" dirty="0" smtClean="0"/>
                        <a:t> half </a:t>
                      </a:r>
                      <a:r>
                        <a:rPr lang="de-DE" sz="2000" baseline="0" dirty="0" err="1" smtClean="0"/>
                        <a:t>life</a:t>
                      </a:r>
                      <a:r>
                        <a:rPr lang="de-DE" sz="2000" baseline="0" dirty="0" smtClean="0"/>
                        <a:t> t</a:t>
                      </a:r>
                      <a:r>
                        <a:rPr lang="de-DE" sz="2000" b="1" baseline="-25000" dirty="0" smtClean="0">
                          <a:latin typeface="Arial"/>
                          <a:cs typeface="Arial"/>
                        </a:rPr>
                        <a:t>½</a:t>
                      </a:r>
                      <a:r>
                        <a:rPr lang="de-DE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de-DE" sz="2000" baseline="0" dirty="0" smtClean="0">
                          <a:latin typeface="Arial"/>
                          <a:cs typeface="Arial"/>
                          <a:sym typeface="Wingdings"/>
                        </a:rPr>
                        <a:t>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high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luminosity</a:t>
                      </a:r>
                      <a:endParaRPr lang="de-DE" sz="2000" b="1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low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endpoint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energy</a:t>
                      </a:r>
                      <a:r>
                        <a:rPr lang="de-DE" sz="2000" dirty="0" smtClean="0"/>
                        <a:t> E</a:t>
                      </a:r>
                      <a:r>
                        <a:rPr lang="de-DE" sz="2000" b="1" baseline="-25000" dirty="0" smtClean="0"/>
                        <a:t>0</a:t>
                      </a:r>
                      <a:endParaRPr lang="de-DE" sz="2000" b="1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 smtClean="0"/>
                        <a:t>simple </a:t>
                      </a:r>
                      <a:r>
                        <a:rPr lang="de-DE" sz="2000" baseline="0" dirty="0" err="1" smtClean="0"/>
                        <a:t>atomic</a:t>
                      </a:r>
                      <a:r>
                        <a:rPr lang="de-DE" sz="2000" baseline="0" dirty="0" smtClean="0"/>
                        <a:t>/</a:t>
                      </a:r>
                      <a:r>
                        <a:rPr lang="de-DE" sz="2000" baseline="0" dirty="0" err="1" smtClean="0"/>
                        <a:t>molecular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structure</a:t>
                      </a:r>
                      <a:endParaRPr lang="de-DE" sz="20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0826334"/>
              </p:ext>
            </p:extLst>
          </p:nvPr>
        </p:nvGraphicFramePr>
        <p:xfrm>
          <a:off x="179512" y="4495012"/>
          <a:ext cx="1954959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950"/>
                <a:gridCol w="1355009"/>
              </a:tblGrid>
              <a:tr h="346971">
                <a:tc gridSpan="2">
                  <a:txBody>
                    <a:bodyPr/>
                    <a:lstStyle/>
                    <a:p>
                      <a:pPr algn="ctr"/>
                      <a:r>
                        <a:rPr lang="de-DE" sz="1900" baseline="30000" dirty="0" smtClean="0"/>
                        <a:t>3</a:t>
                      </a:r>
                      <a:r>
                        <a:rPr lang="de-DE" sz="1900" dirty="0" smtClean="0"/>
                        <a:t>H:</a:t>
                      </a:r>
                      <a:r>
                        <a:rPr lang="de-DE" sz="1900" baseline="0" dirty="0" smtClean="0"/>
                        <a:t> </a:t>
                      </a:r>
                    </a:p>
                    <a:p>
                      <a:pPr algn="ctr"/>
                      <a:r>
                        <a:rPr lang="de-DE" sz="1900" dirty="0" smtClean="0"/>
                        <a:t>super-</a:t>
                      </a:r>
                      <a:r>
                        <a:rPr lang="de-DE" sz="1900" dirty="0" err="1" smtClean="0"/>
                        <a:t>allowed</a:t>
                      </a:r>
                      <a:r>
                        <a:rPr lang="de-DE" sz="1900" dirty="0" smtClean="0"/>
                        <a:t> </a:t>
                      </a:r>
                      <a:endParaRPr lang="de-DE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33626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E</a:t>
                      </a:r>
                      <a:r>
                        <a:rPr lang="de-DE" sz="1900" b="1" baseline="-25000" dirty="0" smtClean="0"/>
                        <a:t>0</a:t>
                      </a:r>
                      <a:endParaRPr lang="de-DE" sz="19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18. 6</a:t>
                      </a:r>
                      <a:r>
                        <a:rPr lang="de-DE" sz="1900" baseline="0" dirty="0" smtClean="0"/>
                        <a:t> keV</a:t>
                      </a:r>
                      <a:endParaRPr lang="de-DE" sz="1900" dirty="0"/>
                    </a:p>
                  </a:txBody>
                  <a:tcPr/>
                </a:tc>
              </a:tr>
              <a:tr h="333626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t</a:t>
                      </a:r>
                      <a:r>
                        <a:rPr lang="de-DE" sz="1900" b="1" baseline="-25000" dirty="0" smtClean="0"/>
                        <a:t>1/2</a:t>
                      </a:r>
                      <a:endParaRPr lang="de-DE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>
                          <a:solidFill>
                            <a:srgbClr val="C00000"/>
                          </a:solidFill>
                        </a:rPr>
                        <a:t>12.3 y</a:t>
                      </a:r>
                      <a:endParaRPr lang="de-DE" sz="19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3253401"/>
              </p:ext>
            </p:extLst>
          </p:nvPr>
        </p:nvGraphicFramePr>
        <p:xfrm>
          <a:off x="2256388" y="4508724"/>
          <a:ext cx="22145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623"/>
                <a:gridCol w="153495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900" baseline="30000" dirty="0" smtClean="0"/>
                        <a:t>187</a:t>
                      </a:r>
                      <a:r>
                        <a:rPr lang="de-DE" sz="1900" dirty="0" smtClean="0"/>
                        <a:t>Re: </a:t>
                      </a:r>
                    </a:p>
                    <a:p>
                      <a:pPr algn="ctr"/>
                      <a:r>
                        <a:rPr lang="de-DE" sz="1900" dirty="0" err="1" smtClean="0"/>
                        <a:t>unique</a:t>
                      </a:r>
                      <a:r>
                        <a:rPr lang="de-DE" sz="1900" dirty="0" smtClean="0"/>
                        <a:t> 1</a:t>
                      </a:r>
                      <a:r>
                        <a:rPr lang="de-DE" sz="1900" baseline="30000" dirty="0" smtClean="0"/>
                        <a:t>st</a:t>
                      </a:r>
                      <a:r>
                        <a:rPr lang="de-DE" sz="1900" dirty="0" smtClean="0"/>
                        <a:t> </a:t>
                      </a:r>
                      <a:endParaRPr lang="de-DE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E</a:t>
                      </a:r>
                      <a:r>
                        <a:rPr lang="de-DE" sz="1900" b="1" baseline="-25000" dirty="0" smtClean="0"/>
                        <a:t>0</a:t>
                      </a:r>
                      <a:endParaRPr lang="de-DE" sz="19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>
                          <a:solidFill>
                            <a:srgbClr val="C00000"/>
                          </a:solidFill>
                        </a:rPr>
                        <a:t>2.47</a:t>
                      </a:r>
                      <a:r>
                        <a:rPr lang="de-DE" sz="1900" baseline="0" dirty="0" smtClean="0">
                          <a:solidFill>
                            <a:srgbClr val="C00000"/>
                          </a:solidFill>
                        </a:rPr>
                        <a:t> keV</a:t>
                      </a:r>
                      <a:endParaRPr lang="de-DE" sz="19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t</a:t>
                      </a:r>
                      <a:r>
                        <a:rPr lang="de-DE" sz="1900" b="1" baseline="-25000" dirty="0" smtClean="0"/>
                        <a:t>1/2</a:t>
                      </a:r>
                      <a:endParaRPr lang="de-DE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smtClean="0"/>
                        <a:t>43.2 </a:t>
                      </a:r>
                      <a:r>
                        <a:rPr lang="de-DE" sz="1900" dirty="0" err="1" smtClean="0"/>
                        <a:t>Gy</a:t>
                      </a:r>
                      <a:endParaRPr lang="de-DE" sz="19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774330" cy="326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feil nach unten 18"/>
          <p:cNvSpPr/>
          <p:nvPr/>
        </p:nvSpPr>
        <p:spPr bwMode="auto">
          <a:xfrm>
            <a:off x="1979712" y="3933112"/>
            <a:ext cx="360000" cy="504000"/>
          </a:xfrm>
          <a:prstGeom prst="downArrow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8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</p:spPr>
            <p:txBody>
              <a:bodyPr/>
              <a:lstStyle/>
              <a:p>
                <a:r>
                  <a:rPr lang="el-GR" dirty="0" smtClean="0"/>
                  <a:t>β</a:t>
                </a:r>
                <a:r>
                  <a:rPr lang="de-DE" dirty="0" smtClean="0"/>
                  <a:t>-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(A,Z) → (A,Z+1) + e</a:t>
                </a:r>
                <a:r>
                  <a:rPr lang="de-DE" baseline="30000" dirty="0" smtClean="0"/>
                  <a:t>-</a:t>
                </a:r>
                <a:r>
                  <a:rPr lang="de-DE" dirty="0" smtClean="0"/>
                  <a:t> +</a:t>
                </a:r>
                <a:r>
                  <a:rPr lang="de-DE" dirty="0">
                    <a:latin typeface="Cambria Math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/>
                                <a:ea typeface="Cambria Math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8356600" cy="3960440"/>
              </a:xfrm>
              <a:blipFill rotWithShape="1">
                <a:blip r:embed="rId2" cstate="print"/>
                <a:stretch>
                  <a:fillRect t="-2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367921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determination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m(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</a:t>
            </a:r>
            <a:r>
              <a:rPr lang="de-DE" sz="2000" b="1" baseline="-25000" dirty="0" smtClean="0">
                <a:solidFill>
                  <a:schemeClr val="bg1"/>
                </a:solidFill>
                <a:latin typeface="Cambria Math"/>
                <a:ea typeface="Cambria Math"/>
              </a:rPr>
              <a:t>e</a:t>
            </a:r>
            <a:r>
              <a:rPr lang="de-DE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1576279"/>
              </p:ext>
            </p:extLst>
          </p:nvPr>
        </p:nvGraphicFramePr>
        <p:xfrm>
          <a:off x="4560644" y="4642480"/>
          <a:ext cx="2068892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8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err="1" smtClean="0"/>
                        <a:t>calorimeter</a:t>
                      </a:r>
                      <a:r>
                        <a:rPr lang="de-DE" sz="1900" dirty="0" smtClean="0"/>
                        <a:t> </a:t>
                      </a:r>
                      <a:endParaRPr lang="de-DE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b="0" baseline="0" dirty="0" err="1" smtClean="0"/>
                        <a:t>source</a:t>
                      </a:r>
                      <a:r>
                        <a:rPr lang="de-DE" sz="800" b="0" baseline="0" dirty="0" smtClean="0"/>
                        <a:t> </a:t>
                      </a:r>
                      <a:r>
                        <a:rPr lang="de-DE" sz="1900" b="0" baseline="0" dirty="0" smtClean="0"/>
                        <a:t>=</a:t>
                      </a:r>
                      <a:r>
                        <a:rPr lang="de-DE" sz="800" b="0" baseline="0" dirty="0" smtClean="0"/>
                        <a:t> </a:t>
                      </a:r>
                      <a:r>
                        <a:rPr lang="de-DE" sz="1900" b="0" baseline="0" dirty="0" err="1" smtClean="0"/>
                        <a:t>detector</a:t>
                      </a:r>
                      <a:endParaRPr lang="de-DE" sz="1900" b="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b="0" dirty="0" err="1" smtClean="0"/>
                        <a:t>source</a:t>
                      </a:r>
                      <a:r>
                        <a:rPr lang="de-DE" sz="1900" b="0" dirty="0" smtClean="0"/>
                        <a:t>: </a:t>
                      </a:r>
                      <a:r>
                        <a:rPr lang="de-DE" sz="1900" b="1" baseline="30000" dirty="0" smtClean="0"/>
                        <a:t>187</a:t>
                      </a:r>
                      <a:r>
                        <a:rPr lang="de-DE" sz="1900" b="0" dirty="0" smtClean="0"/>
                        <a:t>Re</a:t>
                      </a:r>
                      <a:endParaRPr lang="de-DE" sz="19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8045594"/>
              </p:ext>
            </p:extLst>
          </p:nvPr>
        </p:nvGraphicFramePr>
        <p:xfrm>
          <a:off x="6732240" y="4642480"/>
          <a:ext cx="2213976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39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900" dirty="0" err="1" smtClean="0"/>
                        <a:t>spectrometer</a:t>
                      </a:r>
                      <a:r>
                        <a:rPr lang="de-DE" sz="1900" dirty="0" smtClean="0"/>
                        <a:t> </a:t>
                      </a:r>
                      <a:endParaRPr lang="de-DE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b="0" baseline="0" dirty="0" err="1" smtClean="0"/>
                        <a:t>external</a:t>
                      </a:r>
                      <a:r>
                        <a:rPr lang="de-DE" sz="1900" b="0" baseline="0" dirty="0" smtClean="0"/>
                        <a:t> ß-</a:t>
                      </a:r>
                      <a:r>
                        <a:rPr lang="de-DE" sz="1900" b="0" baseline="0" dirty="0" err="1" smtClean="0"/>
                        <a:t>source</a:t>
                      </a:r>
                      <a:endParaRPr lang="de-DE" sz="1900" b="0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b="0" dirty="0" err="1" smtClean="0"/>
                        <a:t>source</a:t>
                      </a:r>
                      <a:r>
                        <a:rPr lang="de-DE" sz="1900" b="0" dirty="0" smtClean="0"/>
                        <a:t>: </a:t>
                      </a:r>
                      <a:r>
                        <a:rPr lang="de-DE" sz="1900" b="1" baseline="30000" dirty="0" smtClean="0"/>
                        <a:t>3</a:t>
                      </a:r>
                      <a:r>
                        <a:rPr lang="de-DE" sz="1900" b="0" dirty="0" smtClean="0"/>
                        <a:t>H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075867"/>
              </p:ext>
            </p:extLst>
          </p:nvPr>
        </p:nvGraphicFramePr>
        <p:xfrm>
          <a:off x="4560644" y="2209408"/>
          <a:ext cx="432048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2200" dirty="0" smtClean="0"/>
                        <a:t>ß-</a:t>
                      </a:r>
                      <a:r>
                        <a:rPr lang="de-DE" sz="2200" dirty="0" err="1" smtClean="0"/>
                        <a:t>detection</a:t>
                      </a:r>
                      <a:r>
                        <a:rPr lang="de-DE" sz="2200" dirty="0" smtClean="0"/>
                        <a:t> </a:t>
                      </a:r>
                      <a:r>
                        <a:rPr lang="de-DE" sz="2200" dirty="0" err="1" smtClean="0"/>
                        <a:t>requirements</a:t>
                      </a:r>
                      <a:endParaRPr lang="de-DE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large </a:t>
                      </a:r>
                      <a:r>
                        <a:rPr lang="de-DE" sz="2000" dirty="0" err="1" smtClean="0"/>
                        <a:t>acceptance</a:t>
                      </a:r>
                      <a:r>
                        <a:rPr lang="de-DE" sz="2000" dirty="0" smtClean="0"/>
                        <a:t> angle (~2</a:t>
                      </a:r>
                      <a:r>
                        <a:rPr lang="de-DE" sz="2000" b="1" dirty="0" smtClean="0">
                          <a:latin typeface="Symbol" pitchFamily="18" charset="2"/>
                        </a:rPr>
                        <a:t>p</a:t>
                      </a:r>
                      <a:r>
                        <a:rPr lang="de-DE" sz="2000" dirty="0" smtClean="0"/>
                        <a:t>)</a:t>
                      </a:r>
                      <a:endParaRPr lang="de-DE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low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background</a:t>
                      </a:r>
                      <a:r>
                        <a:rPr lang="de-DE" sz="2000" dirty="0" smtClean="0"/>
                        <a:t> rate</a:t>
                      </a:r>
                      <a:endParaRPr lang="de-DE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high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energy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resolution</a:t>
                      </a:r>
                      <a:r>
                        <a:rPr lang="de-DE" sz="2000" dirty="0" smtClean="0"/>
                        <a:t> (~eV)</a:t>
                      </a:r>
                      <a:endParaRPr lang="de-DE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short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dead</a:t>
                      </a:r>
                      <a:r>
                        <a:rPr lang="de-DE" sz="2000" baseline="0" dirty="0" smtClean="0"/>
                        <a:t> time, </a:t>
                      </a:r>
                      <a:r>
                        <a:rPr lang="de-DE" sz="2000" baseline="0" dirty="0" err="1" smtClean="0"/>
                        <a:t>no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pile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up</a:t>
                      </a:r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Pfeil nach unten 17"/>
          <p:cNvSpPr/>
          <p:nvPr/>
        </p:nvSpPr>
        <p:spPr bwMode="auto">
          <a:xfrm>
            <a:off x="6516256" y="4229084"/>
            <a:ext cx="360000" cy="504000"/>
          </a:xfrm>
          <a:prstGeom prst="downArrow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30" y="2564904"/>
            <a:ext cx="3774330" cy="326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6696256" y="4509120"/>
            <a:ext cx="2268232" cy="13961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7348844" y="5949280"/>
            <a:ext cx="103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KATRIN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1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16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4013946"/>
            <a:ext cx="8928000" cy="1863326"/>
          </a:xfrm>
          <a:prstGeom prst="rect">
            <a:avLst/>
          </a:prstGeom>
          <a:noFill/>
        </p:spPr>
      </p:pic>
      <p:sp>
        <p:nvSpPr>
          <p:cNvPr id="17" name="Rechteck 16"/>
          <p:cNvSpPr/>
          <p:nvPr/>
        </p:nvSpPr>
        <p:spPr>
          <a:xfrm>
            <a:off x="899592" y="5867980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ource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823567" y="5867980"/>
            <a:ext cx="13883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664249" y="5856161"/>
            <a:ext cx="17799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spectrometer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360071" y="5856161"/>
            <a:ext cx="13883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detector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60" name="Diagonal liegende Ecken des Rechtecks abrunden 59"/>
          <p:cNvSpPr/>
          <p:nvPr/>
        </p:nvSpPr>
        <p:spPr bwMode="auto">
          <a:xfrm flipH="1">
            <a:off x="398415" y="1484784"/>
            <a:ext cx="6355470" cy="752744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1" name="Rechteck 60"/>
          <p:cNvSpPr/>
          <p:nvPr/>
        </p:nvSpPr>
        <p:spPr>
          <a:xfrm>
            <a:off x="464663" y="1510919"/>
            <a:ext cx="628922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determination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m(</a:t>
            </a:r>
            <a:r>
              <a:rPr lang="el-GR" dirty="0" smtClean="0">
                <a:latin typeface="Cambria Math"/>
                <a:ea typeface="Cambria Math"/>
                <a:sym typeface="Wingdings"/>
              </a:rPr>
              <a:t>ν</a:t>
            </a:r>
            <a:r>
              <a:rPr lang="de-DE" baseline="-25000" dirty="0" smtClean="0">
                <a:sym typeface="Wingdings"/>
              </a:rPr>
              <a:t>e</a:t>
            </a:r>
            <a:r>
              <a:rPr lang="de-DE" dirty="0" smtClean="0">
                <a:sym typeface="Wingdings"/>
              </a:rPr>
              <a:t>)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a </a:t>
            </a:r>
            <a:r>
              <a:rPr lang="de-DE" dirty="0" err="1" smtClean="0">
                <a:sym typeface="Wingdings"/>
              </a:rPr>
              <a:t>sensitivity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200 </a:t>
            </a:r>
            <a:r>
              <a:rPr lang="de-DE" dirty="0" err="1" smtClean="0">
                <a:sym typeface="Wingdings"/>
              </a:rPr>
              <a:t>meV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predecessor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experiments</a:t>
            </a:r>
            <a:r>
              <a:rPr lang="de-DE" dirty="0" smtClean="0">
                <a:sym typeface="Wingdings"/>
              </a:rPr>
              <a:t> (Mainz, </a:t>
            </a:r>
            <a:r>
              <a:rPr lang="de-DE" dirty="0" err="1" smtClean="0">
                <a:sym typeface="Wingdings"/>
              </a:rPr>
              <a:t>Troitsk</a:t>
            </a:r>
            <a:r>
              <a:rPr lang="de-DE" dirty="0" smtClean="0">
                <a:sym typeface="Wingdings"/>
              </a:rPr>
              <a:t>): </a:t>
            </a:r>
            <a:r>
              <a:rPr lang="de-DE" dirty="0">
                <a:sym typeface="Wingdings"/>
              </a:rPr>
              <a:t>m(</a:t>
            </a:r>
            <a:r>
              <a:rPr lang="el-GR" dirty="0">
                <a:latin typeface="Cambria Math"/>
                <a:ea typeface="Cambria Math"/>
                <a:sym typeface="Wingdings"/>
              </a:rPr>
              <a:t>ν</a:t>
            </a:r>
            <a:r>
              <a:rPr lang="de-DE" baseline="-25000" dirty="0">
                <a:sym typeface="Wingdings"/>
              </a:rPr>
              <a:t>e</a:t>
            </a:r>
            <a:r>
              <a:rPr lang="de-DE" dirty="0">
                <a:sym typeface="Wingdings"/>
              </a:rPr>
              <a:t>) </a:t>
            </a:r>
            <a:r>
              <a:rPr lang="de-DE" dirty="0" smtClean="0">
                <a:sym typeface="Wingdings"/>
              </a:rPr>
              <a:t>&lt; 2.1 eV</a:t>
            </a:r>
            <a:endParaRPr lang="de-DE" dirty="0" smtClean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2" name="Textfeld 61"/>
              <p:cNvSpPr txBox="1"/>
              <p:nvPr/>
            </p:nvSpPr>
            <p:spPr>
              <a:xfrm>
                <a:off x="602126" y="2333822"/>
                <a:ext cx="6902210" cy="676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de-DE" sz="2000" b="0" i="1" smtClean="0">
                          <a:latin typeface="Cambria Math"/>
                        </a:rPr>
                        <m:t>=</m:t>
                      </m:r>
                      <m:r>
                        <a:rPr lang="de-DE" sz="2000" b="0" i="1" smtClean="0">
                          <a:latin typeface="Cambria Math"/>
                        </a:rPr>
                        <m:t>𝐾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𝐹</m:t>
                      </m:r>
                      <m:d>
                        <m:d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∙(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)∙</m:t>
                      </m:r>
                      <m:rad>
                        <m:radPr>
                          <m:degHide m:val="on"/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0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de-DE" sz="2000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20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20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0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de-DE" sz="20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20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de-DE" sz="2200" dirty="0"/>
              </a:p>
            </p:txBody>
          </p:sp>
        </mc:Choice>
        <mc:Fallback>
          <p:sp>
            <p:nvSpPr>
              <p:cNvPr id="62" name="Textfeld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26" y="2333822"/>
                <a:ext cx="6902210" cy="67666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feld 62"/>
          <p:cNvSpPr txBox="1"/>
          <p:nvPr/>
        </p:nvSpPr>
        <p:spPr bwMode="auto">
          <a:xfrm>
            <a:off x="378229" y="980728"/>
            <a:ext cx="6375656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KArlsruhe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TRItium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Neutrino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experiment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(KATRIN)</a:t>
            </a:r>
            <a:endParaRPr lang="de-DE" sz="2000" b="1" dirty="0">
              <a:solidFill>
                <a:schemeClr val="bg1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251520" y="3933056"/>
            <a:ext cx="8496944" cy="36004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21430020">
            <a:off x="3780848" y="382417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70 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1" name="Textfeld 62"/>
          <p:cNvSpPr txBox="1"/>
          <p:nvPr/>
        </p:nvSpPr>
        <p:spPr bwMode="auto">
          <a:xfrm>
            <a:off x="467544" y="3140968"/>
            <a:ext cx="6484467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r</a:t>
            </a:r>
            <a:r>
              <a:rPr lang="de-DE" sz="2000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equirement</a:t>
            </a:r>
            <a:r>
              <a:rPr lang="de-DE" sz="2000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: </a:t>
            </a:r>
            <a:r>
              <a:rPr lang="de-DE" sz="2000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improve</a:t>
            </a:r>
            <a:r>
              <a:rPr lang="de-DE" sz="2000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m</a:t>
            </a:r>
            <a:r>
              <a:rPr lang="it-IT" sz="2000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r>
              <a:rPr lang="it-IT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( </a:t>
            </a:r>
            <a:r>
              <a:rPr lang="el-GR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ν</a:t>
            </a:r>
            <a:r>
              <a:rPr lang="it-IT" sz="2000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it-IT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r>
              <a:rPr lang="it-IT" sz="2000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 </a:t>
            </a:r>
            <a:r>
              <a:rPr lang="it-IT" sz="2000" dirty="0" err="1" smtClean="0">
                <a:solidFill>
                  <a:schemeClr val="bg1"/>
                </a:solidFill>
                <a:cs typeface="Times New Roman"/>
              </a:rPr>
              <a:t>by</a:t>
            </a:r>
            <a:r>
              <a:rPr lang="it-IT" sz="2000" dirty="0" smtClean="0">
                <a:solidFill>
                  <a:schemeClr val="bg1"/>
                </a:solidFill>
                <a:cs typeface="Times New Roman"/>
              </a:rPr>
              <a:t> 2 </a:t>
            </a:r>
            <a:r>
              <a:rPr lang="it-IT" sz="2000" dirty="0" err="1" smtClean="0">
                <a:solidFill>
                  <a:schemeClr val="bg1"/>
                </a:solidFill>
                <a:cs typeface="Times New Roman"/>
              </a:rPr>
              <a:t>orders</a:t>
            </a:r>
            <a:r>
              <a:rPr lang="it-IT" sz="2000" dirty="0" smtClean="0">
                <a:solidFill>
                  <a:schemeClr val="bg1"/>
                </a:solidFill>
                <a:cs typeface="Times New Roman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cs typeface="Times New Roman"/>
              </a:rPr>
              <a:t>of</a:t>
            </a:r>
            <a:r>
              <a:rPr lang="it-IT" sz="2000" dirty="0" smtClean="0">
                <a:solidFill>
                  <a:schemeClr val="bg1"/>
                </a:solidFill>
                <a:cs typeface="Times New Roman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cs typeface="Times New Roman"/>
              </a:rPr>
              <a:t>magnitude</a:t>
            </a:r>
            <a:r>
              <a:rPr lang="it-IT" sz="2000" dirty="0" smtClean="0">
                <a:solidFill>
                  <a:schemeClr val="bg1"/>
                </a:solidFill>
                <a:cs typeface="Times New Roman"/>
              </a:rPr>
              <a:t>!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9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81" y="3645024"/>
            <a:ext cx="2798075" cy="20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bgerundetes Rechteck 12"/>
          <p:cNvSpPr/>
          <p:nvPr/>
        </p:nvSpPr>
        <p:spPr>
          <a:xfrm>
            <a:off x="2233753" y="4149080"/>
            <a:ext cx="555306" cy="5098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" descr="http://ej.iop.org/images/1367-2630/14/10/103046/Full/nj434555f2_on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51835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179512" y="1340768"/>
            <a:ext cx="258190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w</a:t>
            </a:r>
            <a:r>
              <a:rPr lang="de-DE" dirty="0" err="1" smtClean="0">
                <a:latin typeface="Frutiger LT Std 55 Roman"/>
                <a:cs typeface="Frutiger LT Std 55 Roman"/>
              </a:rPr>
              <a:t>indowless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gaseous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smtClean="0">
                <a:latin typeface="Frutiger LT Std 55 Roman"/>
                <a:cs typeface="Frutiger LT Std 55 Roman"/>
              </a:rPr>
              <a:t>     </a:t>
            </a:r>
            <a:r>
              <a:rPr lang="de-DE" dirty="0" err="1" smtClean="0">
                <a:latin typeface="Frutiger LT Std 55 Roman"/>
                <a:cs typeface="Frutiger LT Std 55 Roman"/>
              </a:rPr>
              <a:t>tritium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source</a:t>
            </a:r>
            <a:endParaRPr lang="de-DE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5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pic>
        <p:nvPicPr>
          <p:cNvPr id="16" name="Grafik 2" descr="DSC0156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78654"/>
            <a:ext cx="4176464" cy="278376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4683779" y="5970766"/>
            <a:ext cx="2101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/>
              <a:t>WGTS Demonstrator</a:t>
            </a:r>
          </a:p>
        </p:txBody>
      </p: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323528" y="3278654"/>
            <a:ext cx="3933098" cy="2970663"/>
            <a:chOff x="3152" y="1933"/>
            <a:chExt cx="2177" cy="1727"/>
          </a:xfrm>
        </p:grpSpPr>
        <p:sp>
          <p:nvSpPr>
            <p:cNvPr id="19" name="Textfeld 22"/>
            <p:cNvSpPr txBox="1">
              <a:spLocks noChangeArrowheads="1"/>
            </p:cNvSpPr>
            <p:nvPr/>
          </p:nvSpPr>
          <p:spPr bwMode="auto">
            <a:xfrm>
              <a:off x="3505" y="3487"/>
              <a:ext cx="1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</a:rPr>
                <a:t>06:00      07:00     08:00    09:00    10:00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534" r="-2" b="13634"/>
            <a:stretch>
              <a:fillRect/>
            </a:stretch>
          </p:blipFill>
          <p:spPr bwMode="auto">
            <a:xfrm>
              <a:off x="3704" y="1952"/>
              <a:ext cx="1510" cy="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hteck 20"/>
            <p:cNvSpPr/>
            <p:nvPr/>
          </p:nvSpPr>
          <p:spPr>
            <a:xfrm>
              <a:off x="3911" y="2013"/>
              <a:ext cx="1077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>
                  <a:solidFill>
                    <a:srgbClr val="000000"/>
                  </a:solidFill>
                </a:rPr>
                <a:t>4h measurement</a:t>
              </a:r>
            </a:p>
          </p:txBody>
        </p:sp>
        <p:sp>
          <p:nvSpPr>
            <p:cNvPr id="22" name="Textfeld 24"/>
            <p:cNvSpPr txBox="1">
              <a:spLocks noChangeArrowheads="1"/>
            </p:cNvSpPr>
            <p:nvPr/>
          </p:nvSpPr>
          <p:spPr bwMode="auto">
            <a:xfrm>
              <a:off x="3827" y="2355"/>
              <a:ext cx="11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400" dirty="0">
                  <a:solidFill>
                    <a:srgbClr val="000000"/>
                  </a:solidFill>
                </a:rPr>
                <a:t>KATRIN </a:t>
              </a:r>
              <a:r>
                <a:rPr lang="de-DE" sz="1400" dirty="0" err="1">
                  <a:solidFill>
                    <a:srgbClr val="000000"/>
                  </a:solidFill>
                </a:rPr>
                <a:t>specification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3751" y="3055"/>
              <a:ext cx="1353" cy="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4" name="Textfeld 28"/>
            <p:cNvSpPr txBox="1">
              <a:spLocks noChangeArrowheads="1"/>
            </p:cNvSpPr>
            <p:nvPr/>
          </p:nvSpPr>
          <p:spPr bwMode="auto">
            <a:xfrm rot="-5400000">
              <a:off x="2621" y="2495"/>
              <a:ext cx="127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600">
                  <a:solidFill>
                    <a:srgbClr val="000000"/>
                  </a:solidFill>
                </a:rPr>
                <a:t>Temperature T</a:t>
              </a:r>
              <a:r>
                <a:rPr lang="de-DE" sz="1600" b="1" baseline="-25000">
                  <a:solidFill>
                    <a:srgbClr val="000000"/>
                  </a:solidFill>
                </a:rPr>
                <a:t>BT</a:t>
              </a:r>
              <a:r>
                <a:rPr lang="de-DE" sz="1600">
                  <a:solidFill>
                    <a:srgbClr val="000000"/>
                  </a:solidFill>
                </a:rPr>
                <a:t> [K]</a:t>
              </a:r>
            </a:p>
          </p:txBody>
        </p:sp>
        <p:sp>
          <p:nvSpPr>
            <p:cNvPr id="25" name="Textfeld 29"/>
            <p:cNvSpPr txBox="1">
              <a:spLocks noChangeArrowheads="1"/>
            </p:cNvSpPr>
            <p:nvPr/>
          </p:nvSpPr>
          <p:spPr bwMode="auto">
            <a:xfrm>
              <a:off x="3386" y="1933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</a:rPr>
                <a:t>30.35</a:t>
              </a: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3386" y="2643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30.25</a:t>
              </a:r>
            </a:p>
          </p:txBody>
        </p:sp>
        <p:sp>
          <p:nvSpPr>
            <p:cNvPr id="27" name="Rectangle 37"/>
            <p:cNvSpPr>
              <a:spLocks noChangeArrowheads="1"/>
            </p:cNvSpPr>
            <p:nvPr/>
          </p:nvSpPr>
          <p:spPr bwMode="auto">
            <a:xfrm>
              <a:off x="3386" y="3022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30.20</a:t>
              </a:r>
            </a:p>
          </p:txBody>
        </p:sp>
        <p:sp>
          <p:nvSpPr>
            <p:cNvPr id="28" name="Rectangle 38"/>
            <p:cNvSpPr>
              <a:spLocks noChangeArrowheads="1"/>
            </p:cNvSpPr>
            <p:nvPr/>
          </p:nvSpPr>
          <p:spPr bwMode="auto">
            <a:xfrm>
              <a:off x="3396" y="2268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30.30</a:t>
              </a:r>
            </a:p>
          </p:txBody>
        </p:sp>
      </p:grpSp>
      <p:sp>
        <p:nvSpPr>
          <p:cNvPr id="29" name="Rechteck 28"/>
          <p:cNvSpPr/>
          <p:nvPr/>
        </p:nvSpPr>
        <p:spPr>
          <a:xfrm>
            <a:off x="179512" y="1340768"/>
            <a:ext cx="258190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w</a:t>
            </a:r>
            <a:r>
              <a:rPr lang="de-DE" dirty="0" err="1" smtClean="0">
                <a:latin typeface="Frutiger LT Std 55 Roman"/>
                <a:cs typeface="Frutiger LT Std 55 Roman"/>
              </a:rPr>
              <a:t>indowless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gaseous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smtClean="0">
                <a:latin typeface="Frutiger LT Std 55 Roman"/>
                <a:cs typeface="Frutiger LT Std 55 Roman"/>
              </a:rPr>
              <a:t>     </a:t>
            </a:r>
            <a:r>
              <a:rPr lang="de-DE" dirty="0" err="1" smtClean="0">
                <a:latin typeface="Frutiger LT Std 55 Roman"/>
                <a:cs typeface="Frutiger LT Std 55 Roman"/>
              </a:rPr>
              <a:t>tritium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source</a:t>
            </a:r>
            <a:endParaRPr lang="de-DE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4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9" descr="dps_bla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6665559" cy="28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uppieren 33"/>
          <p:cNvGrpSpPr/>
          <p:nvPr/>
        </p:nvGrpSpPr>
        <p:grpSpPr>
          <a:xfrm>
            <a:off x="323528" y="4941168"/>
            <a:ext cx="257897" cy="252028"/>
            <a:chOff x="4572000" y="4401108"/>
            <a:chExt cx="257897" cy="252028"/>
          </a:xfrm>
        </p:grpSpPr>
        <p:sp>
          <p:nvSpPr>
            <p:cNvPr id="35" name="Ellipse 34"/>
            <p:cNvSpPr/>
            <p:nvPr/>
          </p:nvSpPr>
          <p:spPr>
            <a:xfrm>
              <a:off x="4572000" y="4451514"/>
              <a:ext cx="151217" cy="15121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4678680" y="4401108"/>
              <a:ext cx="151217" cy="15121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672811" y="4501919"/>
              <a:ext cx="151217" cy="151217"/>
            </a:xfrm>
            <a:prstGeom prst="ellipse">
              <a:avLst/>
            </a:prstGeom>
            <a:gradFill flip="none" rotWithShape="1">
              <a:gsLst>
                <a:gs pos="43000">
                  <a:srgbClr val="0000CC"/>
                </a:gs>
                <a:gs pos="100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823567" y="1124744"/>
            <a:ext cx="138839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148064" y="3284984"/>
            <a:ext cx="3783811" cy="9424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10372" tIns="55187" rIns="110372" bIns="55187">
            <a:spAutoFit/>
          </a:bodyPr>
          <a:lstStyle/>
          <a:p>
            <a:pPr defTabSz="1103313" eaLnBrk="1" hangingPunct="1"/>
            <a:r>
              <a:rPr lang="de-DE" dirty="0" smtClean="0">
                <a:solidFill>
                  <a:schemeClr val="bg1"/>
                </a:solidFill>
              </a:rPr>
              <a:t>differential </a:t>
            </a:r>
            <a:r>
              <a:rPr lang="de-DE" dirty="0" err="1" smtClean="0">
                <a:solidFill>
                  <a:schemeClr val="bg1"/>
                </a:solidFill>
              </a:rPr>
              <a:t>pumping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section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b="1" dirty="0" smtClean="0">
                <a:solidFill>
                  <a:schemeClr val="bg1"/>
                </a:solidFill>
              </a:rPr>
              <a:t>DPS</a:t>
            </a:r>
            <a:r>
              <a:rPr lang="de-DE" dirty="0" smtClean="0">
                <a:solidFill>
                  <a:schemeClr val="bg1"/>
                </a:solidFill>
              </a:rPr>
              <a:t>):</a:t>
            </a:r>
          </a:p>
          <a:p>
            <a:pPr marL="285750" indent="-285750" defTabSz="1103313" eaLnBrk="1" hangingPunct="1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bg1"/>
                </a:solidFill>
              </a:rPr>
              <a:t>active</a:t>
            </a:r>
            <a:r>
              <a:rPr lang="de-DE" dirty="0" smtClean="0">
                <a:solidFill>
                  <a:schemeClr val="bg1"/>
                </a:solidFill>
              </a:rPr>
              <a:t> T</a:t>
            </a:r>
            <a:r>
              <a:rPr lang="de-DE" baseline="-25000" dirty="0" smtClean="0">
                <a:solidFill>
                  <a:schemeClr val="bg1"/>
                </a:solidFill>
              </a:rPr>
              <a:t>2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pumping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with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4 </a:t>
            </a:r>
            <a:r>
              <a:rPr lang="de-DE" dirty="0" err="1" smtClean="0">
                <a:solidFill>
                  <a:schemeClr val="bg1"/>
                </a:solidFill>
              </a:rPr>
              <a:t>TMP´s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 defTabSz="1103313" eaLnBrk="1" hangingPunct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bg1"/>
                </a:solidFill>
              </a:rPr>
              <a:t>m</a:t>
            </a:r>
            <a:r>
              <a:rPr lang="de-DE" dirty="0" err="1" smtClean="0">
                <a:solidFill>
                  <a:schemeClr val="bg1"/>
                </a:solidFill>
              </a:rPr>
              <a:t>agnetic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guiding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signal-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3563888" y="2060848"/>
            <a:ext cx="0" cy="6525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/>
          <p:cNvGrpSpPr/>
          <p:nvPr/>
        </p:nvGrpSpPr>
        <p:grpSpPr>
          <a:xfrm>
            <a:off x="251520" y="4869160"/>
            <a:ext cx="282624" cy="369332"/>
            <a:chOff x="-3207264" y="3453329"/>
            <a:chExt cx="282624" cy="369332"/>
          </a:xfrm>
        </p:grpSpPr>
        <p:sp>
          <p:nvSpPr>
            <p:cNvPr id="41" name="Ellipse 40"/>
            <p:cNvSpPr/>
            <p:nvPr/>
          </p:nvSpPr>
          <p:spPr>
            <a:xfrm>
              <a:off x="-3135436" y="3581453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-3207264" y="3453329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7" name="Textfeld 6"/>
          <p:cNvSpPr txBox="1"/>
          <p:nvPr/>
        </p:nvSpPr>
        <p:spPr>
          <a:xfrm rot="21343536">
            <a:off x="2823567" y="26035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DPS</a:t>
            </a:r>
            <a:endParaRPr lang="de-DE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4427984" y="908720"/>
            <a:ext cx="0" cy="208823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4427984" y="1268760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427984" y="83671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</a:t>
            </a:r>
            <a:r>
              <a:rPr lang="de-DE" dirty="0" err="1" smtClean="0">
                <a:solidFill>
                  <a:srgbClr val="FF0000"/>
                </a:solidFill>
              </a:rPr>
              <a:t>ritium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free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8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89017E-7 L 0.03004 -0.01687 L 0.06024 0.0148 L 0.09201 -0.01479 L 0.12205 0.0148 L 0.14445 -0.01687 L 0.18559 0.00625 L 0.2 -0.03167 L 0.23004 -0.01479 L 0.25382 -0.06543 L 0.29653 -0.02335 L 0.35399 -0.05502 L 0.40469 -0.01896 L 0.43004 -0.14381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116 L 0.17136 0.00393 C 0.22535 -0.01942 0.23073 -0.02705 0.27778 -0.03422 C 0.32483 -0.04138 0.42327 -0.03884 0.454 -0.03838 L 0.46181 -0.0319 L 0.55556 0.00393 L 0.74184 0.00324 " pathEditMode="relative" rAng="0" ptsTypes="FfaFAFF"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49" y="-1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823567" y="1124744"/>
            <a:ext cx="138839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408671" y="3422421"/>
            <a:ext cx="4555817" cy="2382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10372" tIns="55187" rIns="110372" bIns="55187">
            <a:spAutoFit/>
          </a:bodyPr>
          <a:lstStyle/>
          <a:p>
            <a:pPr defTabSz="1103313" eaLnBrk="1" hangingPunct="1"/>
            <a:r>
              <a:rPr lang="de-DE" dirty="0" smtClean="0">
                <a:solidFill>
                  <a:schemeClr val="bg1"/>
                </a:solidFill>
              </a:rPr>
              <a:t>differential </a:t>
            </a:r>
            <a:r>
              <a:rPr lang="de-DE" dirty="0" err="1" smtClean="0">
                <a:solidFill>
                  <a:schemeClr val="bg1"/>
                </a:solidFill>
              </a:rPr>
              <a:t>pumping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section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b="1" dirty="0" smtClean="0">
                <a:solidFill>
                  <a:schemeClr val="bg1"/>
                </a:solidFill>
              </a:rPr>
              <a:t>DPS</a:t>
            </a:r>
            <a:r>
              <a:rPr lang="de-DE" dirty="0" smtClean="0">
                <a:solidFill>
                  <a:schemeClr val="bg1"/>
                </a:solidFill>
              </a:rPr>
              <a:t>):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>
                <a:sym typeface="Wingdings"/>
              </a:rPr>
              <a:t> DPS </a:t>
            </a:r>
            <a:r>
              <a:rPr lang="de-DE" dirty="0" err="1">
                <a:sym typeface="Wingdings"/>
              </a:rPr>
              <a:t>pumping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concept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successfully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  </a:t>
            </a:r>
            <a:r>
              <a:rPr lang="de-DE" dirty="0" err="1" smtClean="0">
                <a:sym typeface="Wingdings"/>
              </a:rPr>
              <a:t>tested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in 2011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>
                <a:latin typeface="Frutiger LT Std 55 Roman"/>
                <a:cs typeface="Frutiger LT Std 55 Roman"/>
              </a:rPr>
              <a:t> gas </a:t>
            </a:r>
            <a:r>
              <a:rPr lang="de-DE" dirty="0" err="1">
                <a:latin typeface="Frutiger LT Std 55 Roman"/>
                <a:cs typeface="Frutiger LT Std 55 Roman"/>
              </a:rPr>
              <a:t>flow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reduction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by</a:t>
            </a:r>
            <a:r>
              <a:rPr lang="de-DE" dirty="0">
                <a:latin typeface="Frutiger LT Std 55 Roman"/>
                <a:cs typeface="Frutiger LT Std 55 Roman"/>
              </a:rPr>
              <a:t> 2.5·10</a:t>
            </a:r>
            <a:r>
              <a:rPr lang="de-DE" baseline="30000" dirty="0">
                <a:latin typeface="Frutiger LT Std 55 Roman"/>
                <a:cs typeface="Frutiger LT Std 55 Roman"/>
              </a:rPr>
              <a:t>4  </a:t>
            </a:r>
            <a:r>
              <a:rPr lang="de-DE" dirty="0" err="1">
                <a:latin typeface="Frutiger LT Std 55 Roman"/>
                <a:cs typeface="Frutiger LT Std 55 Roman"/>
              </a:rPr>
              <a:t>achieved</a:t>
            </a:r>
            <a:endParaRPr lang="de-DE" dirty="0">
              <a:latin typeface="Frutiger LT Std 55 Roman"/>
              <a:cs typeface="Frutiger LT Std 55 Roman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failure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of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protection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diode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Frutiger LT Std 55 Roman"/>
                <a:ea typeface="Cambria Math"/>
                <a:cs typeface="Frutiger LT Std 55 Roman"/>
              </a:rPr>
              <a:t> </a:t>
            </a:r>
            <a:r>
              <a:rPr lang="de-DE" dirty="0" smtClean="0">
                <a:latin typeface="Frutiger LT Std 55 Roman"/>
                <a:ea typeface="Cambria Math"/>
                <a:cs typeface="Frutiger LT Std 55 Roman"/>
              </a:rPr>
              <a:t>     </a:t>
            </a:r>
            <a:r>
              <a:rPr lang="de-DE" dirty="0" smtClean="0">
                <a:latin typeface="Cambria Math"/>
                <a:ea typeface="Cambria Math"/>
                <a:cs typeface="Frutiger LT Std 55 Roman"/>
              </a:rPr>
              <a:t>→ </a:t>
            </a:r>
            <a:r>
              <a:rPr lang="de-DE" dirty="0" err="1">
                <a:latin typeface="Frutiger LT Std 55 Roman"/>
                <a:cs typeface="Frutiger LT Std 55 Roman"/>
              </a:rPr>
              <a:t>new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concept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worked</a:t>
            </a:r>
            <a:r>
              <a:rPr lang="de-DE" dirty="0">
                <a:latin typeface="Frutiger LT Std 55 Roman"/>
                <a:cs typeface="Frutiger LT Std 55 Roman"/>
              </a:rPr>
              <a:t> out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delivery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and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commissioning</a:t>
            </a:r>
            <a:r>
              <a:rPr lang="de-DE" dirty="0">
                <a:latin typeface="Frutiger LT Std 55 Roman"/>
                <a:cs typeface="Frutiger LT Std 55 Roman"/>
              </a:rPr>
              <a:t> in 2014</a:t>
            </a:r>
          </a:p>
        </p:txBody>
      </p:sp>
      <p:pic>
        <p:nvPicPr>
          <p:cNvPr id="18" name="Grafik 6" descr="DSC0222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74"/>
          <a:stretch>
            <a:fillRect/>
          </a:stretch>
        </p:blipFill>
        <p:spPr bwMode="auto">
          <a:xfrm>
            <a:off x="267454" y="3150060"/>
            <a:ext cx="4088522" cy="30872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3563888" y="2060848"/>
            <a:ext cx="0" cy="6525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21343536">
            <a:off x="2823567" y="26035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555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92113" y="1556792"/>
            <a:ext cx="8356600" cy="3960440"/>
          </a:xfrm>
          <a:blipFill rotWithShape="1">
            <a:blip r:embed="rId2" cstate="print"/>
            <a:stretch>
              <a:fillRect l="-1823" t="-1846"/>
            </a:stretch>
          </a:blipFill>
        </p:spPr>
        <p:txBody>
          <a:bodyPr/>
          <a:lstStyle/>
          <a:p>
            <a:pPr>
              <a:buNone/>
            </a:pPr>
            <a:endParaRPr lang="de-DE" dirty="0">
              <a:noFill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27190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Neutrino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oscillations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072" y="3150441"/>
            <a:ext cx="7596336" cy="29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feld 7"/>
              <p:cNvSpPr txBox="1"/>
              <p:nvPr/>
            </p:nvSpPr>
            <p:spPr>
              <a:xfrm>
                <a:off x="3159576" y="2083112"/>
                <a:ext cx="2348528" cy="913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/>
                          <a:ea typeface="Cambria Math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l-GR" sz="22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200" i="1"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200" i="1"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</m:e>
                      </m:d>
                      <m:r>
                        <a:rPr lang="de-DE" sz="2200" b="0" i="0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b="0" i="1" smtClean="0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200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de-DE" sz="22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200" i="1">
                              <a:latin typeface="Cambria Math"/>
                              <a:ea typeface="Cambria Math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l-GR" sz="22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200" i="1">
                                      <a:latin typeface="Cambria Math"/>
                                      <a:ea typeface="Cambria Math"/>
                                    </a:rPr>
                                    <m:t>ν</m:t>
                                  </m:r>
                                </m:e>
                                <m:sub>
                                  <m:r>
                                    <a:rPr lang="de-DE" sz="22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sz="2200" dirty="0"/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576" y="2083112"/>
                <a:ext cx="2348528" cy="91384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Rechteck 8"/>
              <p:cNvSpPr/>
              <p:nvPr/>
            </p:nvSpPr>
            <p:spPr>
              <a:xfrm>
                <a:off x="7276460" y="2134597"/>
                <a:ext cx="15440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de-DE" i="1"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 smtClean="0"/>
                  <a:t>: PMNS </a:t>
                </a:r>
              </a:p>
              <a:p>
                <a:r>
                  <a:rPr lang="de-DE" dirty="0" err="1" smtClean="0"/>
                  <a:t>mixing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matrix</a:t>
                </a:r>
                <a:endParaRPr lang="de-DE" dirty="0"/>
              </a:p>
            </p:txBody>
          </p:sp>
        </mc:Choice>
        <mc:Fallback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6460" y="2134597"/>
                <a:ext cx="1544012" cy="646331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l="-3557" t="-4717" r="-3162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bgerundetes Rechteck 10"/>
          <p:cNvSpPr/>
          <p:nvPr/>
        </p:nvSpPr>
        <p:spPr>
          <a:xfrm>
            <a:off x="7276461" y="2139218"/>
            <a:ext cx="1616020" cy="641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 bwMode="auto">
          <a:xfrm rot="20546722">
            <a:off x="1386792" y="3683141"/>
            <a:ext cx="6118897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de-DE" sz="2000" b="1" dirty="0" smtClean="0">
              <a:solidFill>
                <a:srgbClr val="FF0000"/>
              </a:solidFill>
              <a:latin typeface="Frutiger LT Std 55 Roman"/>
              <a:cs typeface="Frutiger LT Std 55 Roman"/>
            </a:endParaRPr>
          </a:p>
          <a:p>
            <a:pPr algn="ctr"/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Observation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of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neutrino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oscillations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requires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the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existence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of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massive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neutrinos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!</a:t>
            </a: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9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823567" y="1124744"/>
            <a:ext cx="138839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148064" y="3284984"/>
            <a:ext cx="3783811" cy="94244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10372" tIns="55187" rIns="110372" bIns="55187">
            <a:spAutoFit/>
          </a:bodyPr>
          <a:lstStyle/>
          <a:p>
            <a:pPr defTabSz="1103313" eaLnBrk="1" hangingPunct="1"/>
            <a:r>
              <a:rPr lang="de-DE" dirty="0" err="1" smtClean="0">
                <a:solidFill>
                  <a:schemeClr val="bg1"/>
                </a:solidFill>
              </a:rPr>
              <a:t>cryogenic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pumping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section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b="1" dirty="0">
                <a:solidFill>
                  <a:schemeClr val="bg1"/>
                </a:solidFill>
              </a:rPr>
              <a:t>C</a:t>
            </a:r>
            <a:r>
              <a:rPr lang="de-DE" b="1" dirty="0" smtClean="0">
                <a:solidFill>
                  <a:schemeClr val="bg1"/>
                </a:solidFill>
              </a:rPr>
              <a:t>PS</a:t>
            </a:r>
            <a:r>
              <a:rPr lang="de-DE" dirty="0" smtClean="0">
                <a:solidFill>
                  <a:schemeClr val="bg1"/>
                </a:solidFill>
              </a:rPr>
              <a:t>):</a:t>
            </a:r>
          </a:p>
          <a:p>
            <a:pPr marL="285750" indent="-285750" defTabSz="1103313" eaLnBrk="1" hangingPunct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bg1"/>
                </a:solidFill>
              </a:rPr>
              <a:t>a</a:t>
            </a:r>
            <a:r>
              <a:rPr lang="de-DE" dirty="0" err="1" smtClean="0">
                <a:solidFill>
                  <a:schemeClr val="bg1"/>
                </a:solidFill>
              </a:rPr>
              <a:t>rgon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frost</a:t>
            </a:r>
            <a:r>
              <a:rPr lang="de-DE" dirty="0" smtClean="0">
                <a:solidFill>
                  <a:schemeClr val="bg1"/>
                </a:solidFill>
              </a:rPr>
              <a:t> pump: </a:t>
            </a:r>
            <a:r>
              <a:rPr lang="de-DE" dirty="0" err="1" smtClean="0">
                <a:solidFill>
                  <a:schemeClr val="bg1"/>
                </a:solidFill>
              </a:rPr>
              <a:t>cryosorption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 defTabSz="1103313" eaLnBrk="1" hangingPunct="1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bg1"/>
                </a:solidFill>
              </a:rPr>
              <a:t>m</a:t>
            </a:r>
            <a:r>
              <a:rPr lang="de-DE" dirty="0" err="1" smtClean="0">
                <a:solidFill>
                  <a:schemeClr val="bg1"/>
                </a:solidFill>
              </a:rPr>
              <a:t>agnetic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guiding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signal-</a:t>
            </a:r>
            <a:r>
              <a:rPr lang="el-GR" dirty="0" smtClean="0">
                <a:solidFill>
                  <a:schemeClr val="bg1"/>
                </a:solidFill>
              </a:rPr>
              <a:t>β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747" y="2852936"/>
            <a:ext cx="4667285" cy="34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3563888" y="2060848"/>
            <a:ext cx="0" cy="6525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21343536">
            <a:off x="3611965" y="25315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</a:t>
            </a:r>
            <a:r>
              <a:rPr lang="de-DE" dirty="0" smtClean="0"/>
              <a:t>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7581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823567" y="1124744"/>
            <a:ext cx="138839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 marL="454025" indent="-274638"/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211960" y="3466788"/>
            <a:ext cx="4281703" cy="20504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10372" tIns="55187" rIns="110372" bIns="55187">
            <a:spAutoFit/>
          </a:bodyPr>
          <a:lstStyle/>
          <a:p>
            <a:pPr defTabSz="1103313" eaLnBrk="1" hangingPunct="1"/>
            <a:r>
              <a:rPr lang="de-DE" dirty="0" err="1" smtClean="0">
                <a:solidFill>
                  <a:schemeClr val="bg1"/>
                </a:solidFill>
              </a:rPr>
              <a:t>cryogenic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pumping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section</a:t>
            </a:r>
            <a:r>
              <a:rPr lang="de-DE" dirty="0" smtClean="0">
                <a:solidFill>
                  <a:schemeClr val="bg1"/>
                </a:solidFill>
              </a:rPr>
              <a:t> (</a:t>
            </a:r>
            <a:r>
              <a:rPr lang="de-DE" b="1" dirty="0">
                <a:solidFill>
                  <a:schemeClr val="bg1"/>
                </a:solidFill>
              </a:rPr>
              <a:t>C</a:t>
            </a:r>
            <a:r>
              <a:rPr lang="de-DE" b="1" dirty="0" smtClean="0">
                <a:solidFill>
                  <a:schemeClr val="bg1"/>
                </a:solidFill>
              </a:rPr>
              <a:t>PS</a:t>
            </a:r>
            <a:r>
              <a:rPr lang="de-DE" dirty="0" smtClean="0">
                <a:solidFill>
                  <a:schemeClr val="bg1"/>
                </a:solidFill>
              </a:rPr>
              <a:t>):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/>
              </a:rPr>
              <a:t>CPS </a:t>
            </a:r>
            <a:r>
              <a:rPr lang="de-DE" dirty="0" err="1">
                <a:sym typeface="Wingdings"/>
              </a:rPr>
              <a:t>pumping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concept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demonstrated</a:t>
            </a:r>
            <a:endParaRPr lang="de-DE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 smtClean="0">
                <a:sym typeface="Wingdings"/>
              </a:rPr>
              <a:t>beam </a:t>
            </a:r>
            <a:r>
              <a:rPr lang="de-DE" dirty="0" err="1">
                <a:sym typeface="Wingdings"/>
              </a:rPr>
              <a:t>tube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gold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coating</a:t>
            </a:r>
            <a:r>
              <a:rPr lang="de-DE" dirty="0">
                <a:sym typeface="Wingdings"/>
              </a:rPr>
              <a:t>, </a:t>
            </a:r>
            <a:r>
              <a:rPr lang="de-DE" dirty="0" err="1">
                <a:sym typeface="Wingdings"/>
              </a:rPr>
              <a:t>cold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tests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 </a:t>
            </a:r>
            <a:r>
              <a:rPr lang="de-DE" dirty="0" err="1" smtClean="0">
                <a:sym typeface="Wingdings"/>
              </a:rPr>
              <a:t>magnets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successfully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passed</a:t>
            </a:r>
            <a:endParaRPr lang="de-DE" dirty="0">
              <a:sym typeface="Wingdings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 err="1" smtClean="0">
                <a:sym typeface="Wingdings"/>
              </a:rPr>
              <a:t>reworking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protection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diodes</a:t>
            </a:r>
            <a:r>
              <a:rPr lang="de-DE" dirty="0">
                <a:sym typeface="Wingdings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delivery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and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commissioning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in 2014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13" name="Picture 51" descr="IMG_37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406006" cy="255525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3563888" y="2132856"/>
            <a:ext cx="0" cy="65251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 rot="21343536">
            <a:off x="3611965" y="26035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</a:t>
            </a:r>
            <a:r>
              <a:rPr lang="de-DE" dirty="0" smtClean="0"/>
              <a:t>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597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4479751" y="908720"/>
            <a:ext cx="2612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pectrometer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14632" y="586798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analyzing</a:t>
            </a:r>
            <a:r>
              <a:rPr lang="de-DE" dirty="0" smtClean="0"/>
              <a:t> plane (m)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56426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-10</a:t>
            </a:r>
            <a:endParaRPr lang="de-DE" baseline="30000" dirty="0"/>
          </a:p>
        </p:txBody>
      </p:sp>
      <p:sp>
        <p:nvSpPr>
          <p:cNvPr id="13" name="Textfeld 12"/>
          <p:cNvSpPr txBox="1"/>
          <p:nvPr/>
        </p:nvSpPr>
        <p:spPr>
          <a:xfrm>
            <a:off x="6649393" y="56388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endParaRPr lang="de-DE" baseline="300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61313" y="563888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baseline="30000" dirty="0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3" t="9608" r="723" b="57654"/>
          <a:stretch>
            <a:fillRect/>
          </a:stretch>
        </p:blipFill>
        <p:spPr bwMode="auto">
          <a:xfrm>
            <a:off x="855663" y="4424645"/>
            <a:ext cx="7892801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 bwMode="auto">
          <a:xfrm>
            <a:off x="836613" y="4286533"/>
            <a:ext cx="150812" cy="1074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Textfeld 29"/>
          <p:cNvSpPr txBox="1">
            <a:spLocks noChangeArrowheads="1"/>
          </p:cNvSpPr>
          <p:nvPr/>
        </p:nvSpPr>
        <p:spPr bwMode="auto">
          <a:xfrm rot="-5400000">
            <a:off x="-411715" y="4596006"/>
            <a:ext cx="1582256" cy="38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0377" tIns="55189" rIns="110377" bIns="551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potential </a:t>
            </a:r>
            <a:r>
              <a:rPr lang="de-DE" dirty="0" smtClean="0">
                <a:solidFill>
                  <a:srgbClr val="000000"/>
                </a:solidFill>
              </a:rPr>
              <a:t>(</a:t>
            </a:r>
            <a:r>
              <a:rPr lang="de-DE" dirty="0" err="1" smtClean="0">
                <a:solidFill>
                  <a:srgbClr val="000000"/>
                </a:solidFill>
              </a:rPr>
              <a:t>kV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extfeld 23"/>
          <p:cNvSpPr txBox="1">
            <a:spLocks noChangeArrowheads="1"/>
          </p:cNvSpPr>
          <p:nvPr/>
        </p:nvSpPr>
        <p:spPr bwMode="auto">
          <a:xfrm>
            <a:off x="466159" y="4196092"/>
            <a:ext cx="518091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>
                <a:solidFill>
                  <a:srgbClr val="000000"/>
                </a:solidFill>
              </a:rPr>
              <a:t>-20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rot="5400000">
            <a:off x="996157" y="5464111"/>
            <a:ext cx="0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804863" y="5617305"/>
            <a:ext cx="809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43965" y="5571268"/>
            <a:ext cx="15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4040382" y="5571268"/>
            <a:ext cx="15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36411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680556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817081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1435100" y="55839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H="1">
            <a:off x="952500" y="4029358"/>
            <a:ext cx="1588" cy="1597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779912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-20</a:t>
            </a:r>
            <a:endParaRPr lang="de-DE" baseline="30000" dirty="0"/>
          </a:p>
        </p:txBody>
      </p:sp>
      <p:sp>
        <p:nvSpPr>
          <p:cNvPr id="31" name="Textfeld 30"/>
          <p:cNvSpPr txBox="1"/>
          <p:nvPr/>
        </p:nvSpPr>
        <p:spPr>
          <a:xfrm>
            <a:off x="2483768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-30</a:t>
            </a:r>
            <a:endParaRPr lang="de-DE" baseline="30000" dirty="0"/>
          </a:p>
        </p:txBody>
      </p:sp>
      <p:sp>
        <p:nvSpPr>
          <p:cNvPr id="33" name="Textfeld 32"/>
          <p:cNvSpPr txBox="1"/>
          <p:nvPr/>
        </p:nvSpPr>
        <p:spPr>
          <a:xfrm>
            <a:off x="1152750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-40</a:t>
            </a:r>
            <a:endParaRPr lang="de-DE" baseline="30000" dirty="0"/>
          </a:p>
        </p:txBody>
      </p:sp>
      <p:sp>
        <p:nvSpPr>
          <p:cNvPr id="34" name="Textfeld 23"/>
          <p:cNvSpPr txBox="1">
            <a:spLocks noChangeArrowheads="1"/>
          </p:cNvSpPr>
          <p:nvPr/>
        </p:nvSpPr>
        <p:spPr bwMode="auto">
          <a:xfrm>
            <a:off x="453509" y="4643844"/>
            <a:ext cx="518091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 smtClean="0">
                <a:solidFill>
                  <a:srgbClr val="000000"/>
                </a:solidFill>
              </a:rPr>
              <a:t>-10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5" name="Textfeld 23"/>
          <p:cNvSpPr txBox="1">
            <a:spLocks noChangeArrowheads="1"/>
          </p:cNvSpPr>
          <p:nvPr/>
        </p:nvSpPr>
        <p:spPr bwMode="auto">
          <a:xfrm>
            <a:off x="658694" y="5276212"/>
            <a:ext cx="312906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 smtClean="0">
                <a:solidFill>
                  <a:srgbClr val="000000"/>
                </a:solidFill>
              </a:rPr>
              <a:t>0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6" name="Picture 3" descr="minigol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27515" y="4029358"/>
            <a:ext cx="1368821" cy="15530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1592"/>
            <a:ext cx="17399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18"/>
          <p:cNvSpPr>
            <a:spLocks noChangeShapeType="1"/>
          </p:cNvSpPr>
          <p:nvPr/>
        </p:nvSpPr>
        <p:spPr bwMode="auto">
          <a:xfrm rot="19845025">
            <a:off x="5638709" y="3171499"/>
            <a:ext cx="891897" cy="503767"/>
          </a:xfrm>
          <a:prstGeom prst="line">
            <a:avLst/>
          </a:prstGeom>
          <a:noFill/>
          <a:ln w="22225">
            <a:solidFill>
              <a:srgbClr val="A50021"/>
            </a:solidFill>
            <a:round/>
            <a:headEnd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 rot="19845025">
            <a:off x="5638709" y="3271798"/>
            <a:ext cx="891897" cy="503767"/>
          </a:xfrm>
          <a:prstGeom prst="line">
            <a:avLst/>
          </a:prstGeom>
          <a:noFill/>
          <a:ln w="22225">
            <a:solidFill>
              <a:srgbClr val="A50021"/>
            </a:solidFill>
            <a:round/>
            <a:headEnd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 rot="19845025">
            <a:off x="5626674" y="3387711"/>
            <a:ext cx="891897" cy="503767"/>
          </a:xfrm>
          <a:prstGeom prst="line">
            <a:avLst/>
          </a:prstGeom>
          <a:noFill/>
          <a:ln w="22225">
            <a:solidFill>
              <a:srgbClr val="A50021"/>
            </a:solidFill>
            <a:round/>
            <a:headEnd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5475509" y="3648345"/>
            <a:ext cx="987543" cy="38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377" tIns="55189" rIns="110377" bIns="55189">
            <a:spAutoFit/>
          </a:bodyPr>
          <a:lstStyle/>
          <a:p>
            <a:r>
              <a:rPr lang="de-DE" dirty="0">
                <a:solidFill>
                  <a:srgbClr val="000066"/>
                </a:solidFill>
              </a:rPr>
              <a:t>10</a:t>
            </a:r>
            <a:r>
              <a:rPr lang="de-DE" baseline="30000" dirty="0">
                <a:solidFill>
                  <a:srgbClr val="000066"/>
                </a:solidFill>
              </a:rPr>
              <a:t>3</a:t>
            </a:r>
            <a:r>
              <a:rPr lang="de-DE" dirty="0">
                <a:solidFill>
                  <a:srgbClr val="000066"/>
                </a:solidFill>
              </a:rPr>
              <a:t> e</a:t>
            </a:r>
            <a:r>
              <a:rPr lang="de-DE" baseline="30000" dirty="0">
                <a:solidFill>
                  <a:srgbClr val="000066"/>
                </a:solidFill>
              </a:rPr>
              <a:t>-</a:t>
            </a:r>
            <a:r>
              <a:rPr lang="de-DE" dirty="0">
                <a:solidFill>
                  <a:srgbClr val="000066"/>
                </a:solidFill>
              </a:rPr>
              <a:t>/s</a:t>
            </a:r>
          </a:p>
        </p:txBody>
      </p:sp>
      <p:grpSp>
        <p:nvGrpSpPr>
          <p:cNvPr id="66" name="Gruppieren 65"/>
          <p:cNvGrpSpPr/>
          <p:nvPr/>
        </p:nvGrpSpPr>
        <p:grpSpPr>
          <a:xfrm>
            <a:off x="3779912" y="2994471"/>
            <a:ext cx="1072501" cy="1494324"/>
            <a:chOff x="4435603" y="2994471"/>
            <a:chExt cx="1072501" cy="1494324"/>
          </a:xfrm>
        </p:grpSpPr>
        <p:sp>
          <p:nvSpPr>
            <p:cNvPr id="58" name="Line 17"/>
            <p:cNvSpPr>
              <a:spLocks noChangeShapeType="1"/>
            </p:cNvSpPr>
            <p:nvPr/>
          </p:nvSpPr>
          <p:spPr bwMode="auto">
            <a:xfrm rot="19837401">
              <a:off x="4549988" y="3831620"/>
              <a:ext cx="891897" cy="503767"/>
            </a:xfrm>
            <a:prstGeom prst="line">
              <a:avLst/>
            </a:prstGeom>
            <a:noFill/>
            <a:ln w="22225">
              <a:solidFill>
                <a:srgbClr val="A50021"/>
              </a:solidFill>
              <a:round/>
              <a:headEnd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10377" tIns="55189" rIns="110377" bIns="55189"/>
            <a:lstStyle/>
            <a:p>
              <a:endParaRPr lang="de-DE"/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4435603" y="2994471"/>
              <a:ext cx="1072501" cy="1494324"/>
              <a:chOff x="4435603" y="2994471"/>
              <a:chExt cx="1072501" cy="1494324"/>
            </a:xfrm>
          </p:grpSpPr>
          <p:sp>
            <p:nvSpPr>
              <p:cNvPr id="57" name="Rectangle 16"/>
              <p:cNvSpPr>
                <a:spLocks noChangeArrowheads="1"/>
              </p:cNvSpPr>
              <p:nvPr/>
            </p:nvSpPr>
            <p:spPr bwMode="auto">
              <a:xfrm>
                <a:off x="4435603" y="4100340"/>
                <a:ext cx="1072501" cy="388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10377" tIns="55189" rIns="110377" bIns="55189">
                <a:spAutoFit/>
              </a:bodyPr>
              <a:lstStyle/>
              <a:p>
                <a:r>
                  <a:rPr lang="de-DE" dirty="0">
                    <a:solidFill>
                      <a:srgbClr val="000066"/>
                    </a:solidFill>
                  </a:rPr>
                  <a:t>10</a:t>
                </a:r>
                <a:r>
                  <a:rPr lang="de-DE" baseline="30000" dirty="0">
                    <a:solidFill>
                      <a:srgbClr val="000066"/>
                    </a:solidFill>
                  </a:rPr>
                  <a:t>10</a:t>
                </a:r>
                <a:r>
                  <a:rPr lang="de-DE" dirty="0">
                    <a:solidFill>
                      <a:srgbClr val="000066"/>
                    </a:solidFill>
                  </a:rPr>
                  <a:t> e</a:t>
                </a:r>
                <a:r>
                  <a:rPr lang="de-DE" baseline="30000" dirty="0">
                    <a:solidFill>
                      <a:srgbClr val="000066"/>
                    </a:solidFill>
                  </a:rPr>
                  <a:t>-</a:t>
                </a:r>
                <a:r>
                  <a:rPr lang="de-DE" dirty="0">
                    <a:solidFill>
                      <a:srgbClr val="000066"/>
                    </a:solidFill>
                  </a:rPr>
                  <a:t>/s</a:t>
                </a:r>
              </a:p>
            </p:txBody>
          </p:sp>
          <p:sp>
            <p:nvSpPr>
              <p:cNvPr id="52" name="Line 11"/>
              <p:cNvSpPr>
                <a:spLocks noChangeShapeType="1"/>
              </p:cNvSpPr>
              <p:nvPr/>
            </p:nvSpPr>
            <p:spPr bwMode="auto">
              <a:xfrm rot="19837401">
                <a:off x="4551068" y="3345619"/>
                <a:ext cx="937710" cy="536563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53" name="Line 12"/>
              <p:cNvSpPr>
                <a:spLocks noChangeShapeType="1"/>
              </p:cNvSpPr>
              <p:nvPr/>
            </p:nvSpPr>
            <p:spPr bwMode="auto">
              <a:xfrm rot="19837401">
                <a:off x="4549988" y="3481062"/>
                <a:ext cx="891897" cy="503767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54" name="Line 13"/>
              <p:cNvSpPr>
                <a:spLocks noChangeShapeType="1"/>
              </p:cNvSpPr>
              <p:nvPr/>
            </p:nvSpPr>
            <p:spPr bwMode="auto">
              <a:xfrm rot="19837401">
                <a:off x="4549988" y="3598020"/>
                <a:ext cx="891897" cy="503767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55" name="Line 14"/>
              <p:cNvSpPr>
                <a:spLocks noChangeShapeType="1"/>
              </p:cNvSpPr>
              <p:nvPr/>
            </p:nvSpPr>
            <p:spPr bwMode="auto">
              <a:xfrm rot="19837401">
                <a:off x="4443119" y="3225233"/>
                <a:ext cx="992939" cy="554010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56" name="Line 15"/>
              <p:cNvSpPr>
                <a:spLocks noChangeShapeType="1"/>
              </p:cNvSpPr>
              <p:nvPr/>
            </p:nvSpPr>
            <p:spPr bwMode="auto">
              <a:xfrm rot="19837401">
                <a:off x="4549987" y="3715628"/>
                <a:ext cx="891898" cy="503767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rot="19837401">
                <a:off x="4542912" y="3146597"/>
                <a:ext cx="902031" cy="493959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  <p:sp>
            <p:nvSpPr>
              <p:cNvPr id="64" name="Line 14"/>
              <p:cNvSpPr>
                <a:spLocks noChangeShapeType="1"/>
              </p:cNvSpPr>
              <p:nvPr/>
            </p:nvSpPr>
            <p:spPr bwMode="auto">
              <a:xfrm rot="19837401">
                <a:off x="4443283" y="2994471"/>
                <a:ext cx="986940" cy="553108"/>
              </a:xfrm>
              <a:prstGeom prst="line">
                <a:avLst/>
              </a:prstGeom>
              <a:noFill/>
              <a:ln w="22225">
                <a:solidFill>
                  <a:srgbClr val="A50021"/>
                </a:solidFill>
                <a:round/>
                <a:headEnd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10377" tIns="55189" rIns="110377" bIns="55189"/>
              <a:lstStyle/>
              <a:p>
                <a:endParaRPr lang="de-DE"/>
              </a:p>
            </p:txBody>
          </p:sp>
        </p:grpSp>
      </p:grpSp>
      <p:sp>
        <p:nvSpPr>
          <p:cNvPr id="49" name="Line 20"/>
          <p:cNvSpPr>
            <a:spLocks noChangeShapeType="1"/>
          </p:cNvSpPr>
          <p:nvPr/>
        </p:nvSpPr>
        <p:spPr bwMode="auto">
          <a:xfrm rot="19845025">
            <a:off x="7358303" y="3190387"/>
            <a:ext cx="891897" cy="503767"/>
          </a:xfrm>
          <a:prstGeom prst="line">
            <a:avLst/>
          </a:prstGeom>
          <a:noFill/>
          <a:ln w="22225">
            <a:solidFill>
              <a:srgbClr val="A50021"/>
            </a:solidFill>
            <a:round/>
            <a:headEnd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7205569" y="3451021"/>
            <a:ext cx="1038839" cy="38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377" tIns="55189" rIns="110377" bIns="55189">
            <a:spAutoFit/>
          </a:bodyPr>
          <a:lstStyle/>
          <a:p>
            <a:r>
              <a:rPr lang="de-DE" dirty="0" smtClean="0">
                <a:solidFill>
                  <a:srgbClr val="000066"/>
                </a:solidFill>
              </a:rPr>
              <a:t>10</a:t>
            </a:r>
            <a:r>
              <a:rPr lang="de-DE" baseline="30000" dirty="0" smtClean="0">
                <a:solidFill>
                  <a:srgbClr val="000066"/>
                </a:solidFill>
              </a:rPr>
              <a:t>-2</a:t>
            </a:r>
            <a:r>
              <a:rPr lang="de-DE" dirty="0" smtClean="0">
                <a:solidFill>
                  <a:srgbClr val="000066"/>
                </a:solidFill>
              </a:rPr>
              <a:t> </a:t>
            </a:r>
            <a:r>
              <a:rPr lang="de-DE" dirty="0">
                <a:solidFill>
                  <a:srgbClr val="000066"/>
                </a:solidFill>
              </a:rPr>
              <a:t>e</a:t>
            </a:r>
            <a:r>
              <a:rPr lang="de-DE" baseline="30000" dirty="0">
                <a:solidFill>
                  <a:srgbClr val="000066"/>
                </a:solidFill>
              </a:rPr>
              <a:t>-</a:t>
            </a:r>
            <a:r>
              <a:rPr lang="de-DE" dirty="0">
                <a:solidFill>
                  <a:srgbClr val="000066"/>
                </a:solidFill>
              </a:rPr>
              <a:t>/s</a:t>
            </a:r>
          </a:p>
        </p:txBody>
      </p:sp>
      <p:sp>
        <p:nvSpPr>
          <p:cNvPr id="51" name="Diagonal liegende Ecken des Rechtecks abrunden 50"/>
          <p:cNvSpPr/>
          <p:nvPr/>
        </p:nvSpPr>
        <p:spPr bwMode="auto">
          <a:xfrm flipH="1">
            <a:off x="398415" y="1196752"/>
            <a:ext cx="3716950" cy="45086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464664" y="1222887"/>
            <a:ext cx="38199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/>
              <a:t> </a:t>
            </a:r>
            <a:r>
              <a:rPr lang="de-DE" dirty="0" err="1" smtClean="0"/>
              <a:t>electrostatic</a:t>
            </a:r>
            <a:r>
              <a:rPr lang="de-DE" dirty="0" smtClean="0"/>
              <a:t> </a:t>
            </a:r>
            <a:r>
              <a:rPr lang="de-DE" dirty="0" err="1" smtClean="0"/>
              <a:t>filter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252204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/>
      <p:bldP spid="49" grpId="0" animBg="1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4479751" y="908720"/>
            <a:ext cx="2612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pectrometer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14632" y="586798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analyzing</a:t>
            </a:r>
            <a:r>
              <a:rPr lang="de-DE" dirty="0" smtClean="0"/>
              <a:t> plane (m)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076056" y="56426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-10</a:t>
            </a:r>
            <a:endParaRPr lang="de-DE" baseline="30000" dirty="0"/>
          </a:p>
        </p:txBody>
      </p:sp>
      <p:sp>
        <p:nvSpPr>
          <p:cNvPr id="13" name="Textfeld 12"/>
          <p:cNvSpPr txBox="1"/>
          <p:nvPr/>
        </p:nvSpPr>
        <p:spPr>
          <a:xfrm>
            <a:off x="6649393" y="56388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0</a:t>
            </a:r>
            <a:endParaRPr lang="de-DE" baseline="300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61313" y="563888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baseline="30000" dirty="0"/>
          </a:p>
        </p:txBody>
      </p:sp>
      <p:pic>
        <p:nvPicPr>
          <p:cNvPr id="1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3" t="9608" r="723" b="57654"/>
          <a:stretch>
            <a:fillRect/>
          </a:stretch>
        </p:blipFill>
        <p:spPr bwMode="auto">
          <a:xfrm>
            <a:off x="855663" y="4424645"/>
            <a:ext cx="7892801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 bwMode="auto">
          <a:xfrm>
            <a:off x="836613" y="4286533"/>
            <a:ext cx="150812" cy="1074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7" name="Textfeld 29"/>
          <p:cNvSpPr txBox="1">
            <a:spLocks noChangeArrowheads="1"/>
          </p:cNvSpPr>
          <p:nvPr/>
        </p:nvSpPr>
        <p:spPr bwMode="auto">
          <a:xfrm rot="-5400000">
            <a:off x="-411715" y="4596006"/>
            <a:ext cx="1582256" cy="38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0377" tIns="55189" rIns="110377" bIns="551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potential </a:t>
            </a:r>
            <a:r>
              <a:rPr lang="de-DE" dirty="0" smtClean="0">
                <a:solidFill>
                  <a:srgbClr val="000000"/>
                </a:solidFill>
              </a:rPr>
              <a:t>(</a:t>
            </a:r>
            <a:r>
              <a:rPr lang="de-DE" dirty="0" err="1" smtClean="0">
                <a:solidFill>
                  <a:srgbClr val="000000"/>
                </a:solidFill>
              </a:rPr>
              <a:t>kV</a:t>
            </a:r>
            <a:r>
              <a:rPr lang="de-DE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" name="Textfeld 23"/>
          <p:cNvSpPr txBox="1">
            <a:spLocks noChangeArrowheads="1"/>
          </p:cNvSpPr>
          <p:nvPr/>
        </p:nvSpPr>
        <p:spPr bwMode="auto">
          <a:xfrm>
            <a:off x="466159" y="4196092"/>
            <a:ext cx="518091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>
                <a:solidFill>
                  <a:srgbClr val="000000"/>
                </a:solidFill>
              </a:rPr>
              <a:t>-20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rot="5400000">
            <a:off x="996157" y="5464111"/>
            <a:ext cx="0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804863" y="5617305"/>
            <a:ext cx="8091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2743965" y="5571268"/>
            <a:ext cx="15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4040382" y="5571268"/>
            <a:ext cx="15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36411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680556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8170812" y="55712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1435100" y="5583968"/>
            <a:ext cx="1588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H="1">
            <a:off x="952500" y="4029358"/>
            <a:ext cx="1588" cy="1597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3779912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-20</a:t>
            </a:r>
            <a:endParaRPr lang="de-DE" baseline="30000" dirty="0"/>
          </a:p>
        </p:txBody>
      </p:sp>
      <p:sp>
        <p:nvSpPr>
          <p:cNvPr id="31" name="Textfeld 30"/>
          <p:cNvSpPr txBox="1"/>
          <p:nvPr/>
        </p:nvSpPr>
        <p:spPr>
          <a:xfrm>
            <a:off x="2483768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-30</a:t>
            </a:r>
            <a:endParaRPr lang="de-DE" baseline="30000" dirty="0"/>
          </a:p>
        </p:txBody>
      </p:sp>
      <p:sp>
        <p:nvSpPr>
          <p:cNvPr id="33" name="Textfeld 32"/>
          <p:cNvSpPr txBox="1"/>
          <p:nvPr/>
        </p:nvSpPr>
        <p:spPr>
          <a:xfrm>
            <a:off x="1152750" y="56388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-40</a:t>
            </a:r>
            <a:endParaRPr lang="de-DE" baseline="30000" dirty="0"/>
          </a:p>
        </p:txBody>
      </p:sp>
      <p:sp>
        <p:nvSpPr>
          <p:cNvPr id="34" name="Textfeld 23"/>
          <p:cNvSpPr txBox="1">
            <a:spLocks noChangeArrowheads="1"/>
          </p:cNvSpPr>
          <p:nvPr/>
        </p:nvSpPr>
        <p:spPr bwMode="auto">
          <a:xfrm>
            <a:off x="453509" y="4643844"/>
            <a:ext cx="518091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 smtClean="0">
                <a:solidFill>
                  <a:srgbClr val="000000"/>
                </a:solidFill>
              </a:rPr>
              <a:t>-10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5" name="Textfeld 23"/>
          <p:cNvSpPr txBox="1">
            <a:spLocks noChangeArrowheads="1"/>
          </p:cNvSpPr>
          <p:nvPr/>
        </p:nvSpPr>
        <p:spPr bwMode="auto">
          <a:xfrm>
            <a:off x="658694" y="5276212"/>
            <a:ext cx="312906" cy="3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400"/>
              </a:lnSpc>
            </a:pPr>
            <a:r>
              <a:rPr lang="de-DE" dirty="0" smtClean="0">
                <a:solidFill>
                  <a:srgbClr val="000000"/>
                </a:solidFill>
              </a:rPr>
              <a:t>0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6" name="Picture 3" descr="minigol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27515" y="4029358"/>
            <a:ext cx="1368821" cy="15530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1592"/>
            <a:ext cx="17399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uppieren 72"/>
          <p:cNvGrpSpPr/>
          <p:nvPr/>
        </p:nvGrpSpPr>
        <p:grpSpPr>
          <a:xfrm>
            <a:off x="3028625" y="4221088"/>
            <a:ext cx="1039319" cy="940354"/>
            <a:chOff x="1142852" y="5100070"/>
            <a:chExt cx="776287" cy="650875"/>
          </a:xfrm>
        </p:grpSpPr>
        <p:sp>
          <p:nvSpPr>
            <p:cNvPr id="74" name="Line 93"/>
            <p:cNvSpPr>
              <a:spLocks noChangeShapeType="1"/>
            </p:cNvSpPr>
            <p:nvPr/>
          </p:nvSpPr>
          <p:spPr bwMode="auto">
            <a:xfrm flipH="1" flipV="1">
              <a:off x="1360339" y="5128645"/>
              <a:ext cx="188913" cy="312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94"/>
            <p:cNvSpPr>
              <a:spLocks noChangeShapeType="1"/>
            </p:cNvSpPr>
            <p:nvPr/>
          </p:nvSpPr>
          <p:spPr bwMode="auto">
            <a:xfrm flipH="1" flipV="1">
              <a:off x="1547664" y="5100070"/>
              <a:ext cx="1588" cy="341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95"/>
            <p:cNvSpPr>
              <a:spLocks noChangeShapeType="1"/>
            </p:cNvSpPr>
            <p:nvPr/>
          </p:nvSpPr>
          <p:spPr bwMode="auto">
            <a:xfrm>
              <a:off x="1557189" y="5433445"/>
              <a:ext cx="361950" cy="63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96"/>
            <p:cNvSpPr>
              <a:spLocks noChangeShapeType="1"/>
            </p:cNvSpPr>
            <p:nvPr/>
          </p:nvSpPr>
          <p:spPr bwMode="auto">
            <a:xfrm flipH="1">
              <a:off x="1360339" y="5435033"/>
              <a:ext cx="18097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97"/>
            <p:cNvSpPr>
              <a:spLocks noChangeShapeType="1"/>
            </p:cNvSpPr>
            <p:nvPr/>
          </p:nvSpPr>
          <p:spPr bwMode="auto">
            <a:xfrm flipH="1">
              <a:off x="1547664" y="5441383"/>
              <a:ext cx="1588" cy="309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98"/>
            <p:cNvSpPr>
              <a:spLocks noChangeShapeType="1"/>
            </p:cNvSpPr>
            <p:nvPr/>
          </p:nvSpPr>
          <p:spPr bwMode="auto">
            <a:xfrm flipV="1">
              <a:off x="1547664" y="5157220"/>
              <a:ext cx="185738" cy="254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99"/>
            <p:cNvSpPr>
              <a:spLocks noChangeShapeType="1"/>
            </p:cNvSpPr>
            <p:nvPr/>
          </p:nvSpPr>
          <p:spPr bwMode="auto">
            <a:xfrm>
              <a:off x="1573064" y="5444558"/>
              <a:ext cx="284163" cy="165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100"/>
            <p:cNvSpPr>
              <a:spLocks noChangeShapeType="1"/>
            </p:cNvSpPr>
            <p:nvPr/>
          </p:nvSpPr>
          <p:spPr bwMode="auto">
            <a:xfrm>
              <a:off x="1550839" y="5433445"/>
              <a:ext cx="150813" cy="2905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101"/>
            <p:cNvSpPr>
              <a:spLocks noChangeShapeType="1"/>
            </p:cNvSpPr>
            <p:nvPr/>
          </p:nvSpPr>
          <p:spPr bwMode="auto">
            <a:xfrm flipV="1">
              <a:off x="1547664" y="5269933"/>
              <a:ext cx="339725" cy="1587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102"/>
            <p:cNvSpPr>
              <a:spLocks noChangeShapeType="1"/>
            </p:cNvSpPr>
            <p:nvPr/>
          </p:nvSpPr>
          <p:spPr bwMode="auto">
            <a:xfrm flipH="1" flipV="1">
              <a:off x="1236514" y="5241358"/>
              <a:ext cx="31115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Line 103"/>
            <p:cNvSpPr>
              <a:spLocks noChangeShapeType="1"/>
            </p:cNvSpPr>
            <p:nvPr/>
          </p:nvSpPr>
          <p:spPr bwMode="auto">
            <a:xfrm flipH="1">
              <a:off x="1142852" y="5428683"/>
              <a:ext cx="404812" cy="1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104"/>
            <p:cNvSpPr>
              <a:spLocks noChangeShapeType="1"/>
            </p:cNvSpPr>
            <p:nvPr/>
          </p:nvSpPr>
          <p:spPr bwMode="auto">
            <a:xfrm flipH="1">
              <a:off x="1236514" y="5428683"/>
              <a:ext cx="31115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" name="Diagonal liegende Ecken des Rechtecks abrunden 87"/>
          <p:cNvSpPr/>
          <p:nvPr/>
        </p:nvSpPr>
        <p:spPr bwMode="auto">
          <a:xfrm flipH="1">
            <a:off x="398415" y="1196752"/>
            <a:ext cx="3716950" cy="45086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9" name="Rechteck 88"/>
          <p:cNvSpPr/>
          <p:nvPr/>
        </p:nvSpPr>
        <p:spPr>
          <a:xfrm>
            <a:off x="464664" y="1222887"/>
            <a:ext cx="38199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/>
              <a:t> </a:t>
            </a:r>
            <a:r>
              <a:rPr lang="de-DE" dirty="0" err="1" smtClean="0"/>
              <a:t>isotropic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emission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3369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68320"/>
            <a:ext cx="8208912" cy="241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868895" y="5826750"/>
            <a:ext cx="3023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distance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analyzing</a:t>
            </a:r>
            <a:r>
              <a:rPr lang="de-DE" sz="1600" dirty="0" smtClean="0"/>
              <a:t> plane (m)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-338004" y="3751978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B-</a:t>
            </a:r>
            <a:r>
              <a:rPr lang="de-DE" sz="1600" dirty="0" err="1" smtClean="0"/>
              <a:t>field</a:t>
            </a:r>
            <a:r>
              <a:rPr lang="de-DE" sz="1600" dirty="0" smtClean="0"/>
              <a:t> (T)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491890" y="5202431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potential (</a:t>
            </a:r>
            <a:r>
              <a:rPr lang="de-DE" sz="1600" dirty="0" err="1" smtClean="0"/>
              <a:t>kV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446059" y="33784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251520" y="3738518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</a:t>
            </a:r>
            <a:r>
              <a:rPr lang="de-DE" sz="1600" baseline="30000" dirty="0" smtClean="0"/>
              <a:t>-1</a:t>
            </a:r>
            <a:endParaRPr lang="de-DE" sz="1600" baseline="30000" dirty="0"/>
          </a:p>
        </p:txBody>
      </p:sp>
      <p:sp>
        <p:nvSpPr>
          <p:cNvPr id="14" name="Textfeld 13"/>
          <p:cNvSpPr txBox="1"/>
          <p:nvPr/>
        </p:nvSpPr>
        <p:spPr>
          <a:xfrm>
            <a:off x="251520" y="4098558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</a:t>
            </a:r>
            <a:r>
              <a:rPr lang="de-DE" sz="1600" baseline="30000" dirty="0" smtClean="0"/>
              <a:t>-2</a:t>
            </a:r>
            <a:endParaRPr lang="de-DE" sz="1600" baseline="30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57096" y="546671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</a:t>
            </a:r>
            <a:endParaRPr lang="de-DE" sz="1600" baseline="30000" dirty="0"/>
          </a:p>
        </p:txBody>
      </p:sp>
      <p:sp>
        <p:nvSpPr>
          <p:cNvPr id="16" name="Textfeld 15"/>
          <p:cNvSpPr txBox="1"/>
          <p:nvPr/>
        </p:nvSpPr>
        <p:spPr>
          <a:xfrm>
            <a:off x="274354" y="5056148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-10</a:t>
            </a:r>
            <a:endParaRPr lang="de-DE" sz="16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274354" y="4746630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-20</a:t>
            </a:r>
            <a:endParaRPr lang="de-DE" sz="16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5242906" y="5635987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-10</a:t>
            </a:r>
            <a:endParaRPr lang="de-DE" sz="1600" baseline="30000" dirty="0"/>
          </a:p>
        </p:txBody>
      </p:sp>
      <p:sp>
        <p:nvSpPr>
          <p:cNvPr id="19" name="Textfeld 18"/>
          <p:cNvSpPr txBox="1"/>
          <p:nvPr/>
        </p:nvSpPr>
        <p:spPr>
          <a:xfrm>
            <a:off x="6721792" y="56322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</a:t>
            </a:r>
            <a:endParaRPr lang="de-DE" sz="1600" baseline="30000" dirty="0"/>
          </a:p>
        </p:txBody>
      </p:sp>
      <p:sp>
        <p:nvSpPr>
          <p:cNvPr id="20" name="Textfeld 19"/>
          <p:cNvSpPr txBox="1"/>
          <p:nvPr/>
        </p:nvSpPr>
        <p:spPr>
          <a:xfrm>
            <a:off x="7976132" y="563221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</a:t>
            </a:r>
            <a:endParaRPr lang="de-DE" sz="1600" baseline="30000" dirty="0"/>
          </a:p>
        </p:txBody>
      </p:sp>
      <p:sp>
        <p:nvSpPr>
          <p:cNvPr id="21" name="Textfeld 20"/>
          <p:cNvSpPr txBox="1"/>
          <p:nvPr/>
        </p:nvSpPr>
        <p:spPr>
          <a:xfrm>
            <a:off x="3874754" y="5632212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-20</a:t>
            </a:r>
            <a:endParaRPr lang="de-DE" sz="1600" baseline="30000" dirty="0"/>
          </a:p>
        </p:txBody>
      </p:sp>
      <p:sp>
        <p:nvSpPr>
          <p:cNvPr id="22" name="Textfeld 21"/>
          <p:cNvSpPr txBox="1"/>
          <p:nvPr/>
        </p:nvSpPr>
        <p:spPr>
          <a:xfrm>
            <a:off x="2483768" y="5632212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-30</a:t>
            </a:r>
            <a:endParaRPr lang="de-DE" sz="16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1138450" y="5632212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-40</a:t>
            </a:r>
            <a:endParaRPr lang="de-DE" sz="1600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6623755" y="4242574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B</a:t>
            </a:r>
            <a:r>
              <a:rPr lang="de-DE" sz="1600" baseline="-25000" dirty="0" err="1" smtClean="0"/>
              <a:t>min</a:t>
            </a:r>
            <a:endParaRPr lang="de-DE" sz="1600" baseline="-25000" dirty="0"/>
          </a:p>
        </p:txBody>
      </p:sp>
      <p:sp>
        <p:nvSpPr>
          <p:cNvPr id="25" name="Textfeld 24"/>
          <p:cNvSpPr txBox="1"/>
          <p:nvPr/>
        </p:nvSpPr>
        <p:spPr>
          <a:xfrm>
            <a:off x="8388424" y="3717032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B</a:t>
            </a:r>
            <a:r>
              <a:rPr lang="de-DE" sz="1600" baseline="-25000" dirty="0" err="1" smtClean="0"/>
              <a:t>max</a:t>
            </a:r>
            <a:endParaRPr lang="de-DE" sz="1600" baseline="-25000" dirty="0"/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7020272" y="3306471"/>
            <a:ext cx="1512168" cy="1415752"/>
          </a:xfrm>
          <a:prstGeom prst="straightConnector1">
            <a:avLst/>
          </a:prstGeom>
          <a:ln w="28575">
            <a:solidFill>
              <a:srgbClr val="A01E2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 rot="19152502">
            <a:off x="7090494" y="3837438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1:20000</a:t>
            </a:r>
            <a:endParaRPr lang="de-DE" sz="1600" baseline="-25000" dirty="0"/>
          </a:p>
        </p:txBody>
      </p:sp>
      <p:sp>
        <p:nvSpPr>
          <p:cNvPr id="42" name="Diagonal liegende Ecken des Rechtecks abrunden 41"/>
          <p:cNvSpPr/>
          <p:nvPr/>
        </p:nvSpPr>
        <p:spPr bwMode="auto">
          <a:xfrm flipH="1">
            <a:off x="398415" y="1196752"/>
            <a:ext cx="3716950" cy="752744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464664" y="1222887"/>
            <a:ext cx="38199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adiabatic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collimation</a:t>
            </a:r>
            <a:endParaRPr lang="de-DE" baseline="-25000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electrostatic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filter</a:t>
            </a:r>
            <a:endParaRPr lang="de-DE" dirty="0" smtClean="0"/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71592"/>
            <a:ext cx="17399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uppieren 45"/>
          <p:cNvGrpSpPr/>
          <p:nvPr/>
        </p:nvGrpSpPr>
        <p:grpSpPr>
          <a:xfrm>
            <a:off x="3028625" y="4221088"/>
            <a:ext cx="1039319" cy="940354"/>
            <a:chOff x="1142852" y="5100070"/>
            <a:chExt cx="776287" cy="650875"/>
          </a:xfrm>
        </p:grpSpPr>
        <p:sp>
          <p:nvSpPr>
            <p:cNvPr id="47" name="Line 93"/>
            <p:cNvSpPr>
              <a:spLocks noChangeShapeType="1"/>
            </p:cNvSpPr>
            <p:nvPr/>
          </p:nvSpPr>
          <p:spPr bwMode="auto">
            <a:xfrm flipH="1" flipV="1">
              <a:off x="1360339" y="5128645"/>
              <a:ext cx="188913" cy="312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94"/>
            <p:cNvSpPr>
              <a:spLocks noChangeShapeType="1"/>
            </p:cNvSpPr>
            <p:nvPr/>
          </p:nvSpPr>
          <p:spPr bwMode="auto">
            <a:xfrm flipH="1" flipV="1">
              <a:off x="1547664" y="5100070"/>
              <a:ext cx="1588" cy="341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95"/>
            <p:cNvSpPr>
              <a:spLocks noChangeShapeType="1"/>
            </p:cNvSpPr>
            <p:nvPr/>
          </p:nvSpPr>
          <p:spPr bwMode="auto">
            <a:xfrm>
              <a:off x="1557189" y="5433445"/>
              <a:ext cx="361950" cy="63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Line 96"/>
            <p:cNvSpPr>
              <a:spLocks noChangeShapeType="1"/>
            </p:cNvSpPr>
            <p:nvPr/>
          </p:nvSpPr>
          <p:spPr bwMode="auto">
            <a:xfrm flipH="1">
              <a:off x="1360339" y="5435033"/>
              <a:ext cx="18097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Line 97"/>
            <p:cNvSpPr>
              <a:spLocks noChangeShapeType="1"/>
            </p:cNvSpPr>
            <p:nvPr/>
          </p:nvSpPr>
          <p:spPr bwMode="auto">
            <a:xfrm flipH="1">
              <a:off x="1547664" y="5441383"/>
              <a:ext cx="1588" cy="309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Line 98"/>
            <p:cNvSpPr>
              <a:spLocks noChangeShapeType="1"/>
            </p:cNvSpPr>
            <p:nvPr/>
          </p:nvSpPr>
          <p:spPr bwMode="auto">
            <a:xfrm flipV="1">
              <a:off x="1547664" y="5157220"/>
              <a:ext cx="185738" cy="254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Line 99"/>
            <p:cNvSpPr>
              <a:spLocks noChangeShapeType="1"/>
            </p:cNvSpPr>
            <p:nvPr/>
          </p:nvSpPr>
          <p:spPr bwMode="auto">
            <a:xfrm>
              <a:off x="1573064" y="5444558"/>
              <a:ext cx="284163" cy="165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Line 100"/>
            <p:cNvSpPr>
              <a:spLocks noChangeShapeType="1"/>
            </p:cNvSpPr>
            <p:nvPr/>
          </p:nvSpPr>
          <p:spPr bwMode="auto">
            <a:xfrm>
              <a:off x="1550839" y="5433445"/>
              <a:ext cx="150813" cy="2905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Line 101"/>
            <p:cNvSpPr>
              <a:spLocks noChangeShapeType="1"/>
            </p:cNvSpPr>
            <p:nvPr/>
          </p:nvSpPr>
          <p:spPr bwMode="auto">
            <a:xfrm flipV="1">
              <a:off x="1547664" y="5269933"/>
              <a:ext cx="339725" cy="1587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Line 102"/>
            <p:cNvSpPr>
              <a:spLocks noChangeShapeType="1"/>
            </p:cNvSpPr>
            <p:nvPr/>
          </p:nvSpPr>
          <p:spPr bwMode="auto">
            <a:xfrm flipH="1" flipV="1">
              <a:off x="1236514" y="5241358"/>
              <a:ext cx="31115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Line 103"/>
            <p:cNvSpPr>
              <a:spLocks noChangeShapeType="1"/>
            </p:cNvSpPr>
            <p:nvPr/>
          </p:nvSpPr>
          <p:spPr bwMode="auto">
            <a:xfrm flipH="1">
              <a:off x="1142852" y="5428683"/>
              <a:ext cx="404812" cy="1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Line 104"/>
            <p:cNvSpPr>
              <a:spLocks noChangeShapeType="1"/>
            </p:cNvSpPr>
            <p:nvPr/>
          </p:nvSpPr>
          <p:spPr bwMode="auto">
            <a:xfrm flipH="1">
              <a:off x="1236514" y="5428683"/>
              <a:ext cx="31115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9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268760"/>
            <a:ext cx="8928000" cy="1863326"/>
          </a:xfrm>
          <a:prstGeom prst="rect">
            <a:avLst/>
          </a:prstGeom>
          <a:noFill/>
        </p:spPr>
      </p:pic>
      <p:sp>
        <p:nvSpPr>
          <p:cNvPr id="44" name="Textfeld 43"/>
          <p:cNvSpPr txBox="1"/>
          <p:nvPr/>
        </p:nvSpPr>
        <p:spPr bwMode="auto">
          <a:xfrm rot="20843958">
            <a:off x="4423761" y="1911134"/>
            <a:ext cx="4097597" cy="5539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MAC-E </a:t>
            </a:r>
            <a:r>
              <a:rPr lang="de-DE" sz="3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filter</a:t>
            </a:r>
            <a:r>
              <a:rPr lang="de-DE" sz="3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3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principle</a:t>
            </a:r>
            <a:endParaRPr lang="de-DE" sz="3000" b="1" dirty="0">
              <a:solidFill>
                <a:schemeClr val="bg1"/>
              </a:solidFill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4479751" y="908720"/>
            <a:ext cx="2612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pectrometer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94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5661248"/>
            <a:ext cx="3025031" cy="44134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42" name="Diagonal liegende Ecken des Rechtecks abrunden 41"/>
          <p:cNvSpPr/>
          <p:nvPr/>
        </p:nvSpPr>
        <p:spPr bwMode="auto">
          <a:xfrm flipH="1">
            <a:off x="398415" y="1196752"/>
            <a:ext cx="3716950" cy="752744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464664" y="1222887"/>
            <a:ext cx="38199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adiabatic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collimation</a:t>
            </a:r>
            <a:endParaRPr lang="de-DE" baseline="-25000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electrostatic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filter</a:t>
            </a:r>
            <a:endParaRPr lang="de-DE" dirty="0" smtClean="0"/>
          </a:p>
        </p:txBody>
      </p:sp>
      <p:grpSp>
        <p:nvGrpSpPr>
          <p:cNvPr id="45" name="Gruppieren 44"/>
          <p:cNvGrpSpPr>
            <a:grpSpLocks noChangeAspect="1"/>
          </p:cNvGrpSpPr>
          <p:nvPr/>
        </p:nvGrpSpPr>
        <p:grpSpPr>
          <a:xfrm>
            <a:off x="4564243" y="3357341"/>
            <a:ext cx="4328237" cy="2807963"/>
            <a:chOff x="8053053" y="11217762"/>
            <a:chExt cx="16919652" cy="10976708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3053" y="11217762"/>
              <a:ext cx="16919652" cy="1097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7" name="Gerade Verbindung 46"/>
            <p:cNvCxnSpPr/>
            <p:nvPr/>
          </p:nvCxnSpPr>
          <p:spPr bwMode="auto">
            <a:xfrm flipH="1" flipV="1">
              <a:off x="19416958" y="18654550"/>
              <a:ext cx="583280" cy="9429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8" name="Textfeld 47"/>
              <p:cNvSpPr txBox="1"/>
              <p:nvPr/>
            </p:nvSpPr>
            <p:spPr>
              <a:xfrm>
                <a:off x="2462382" y="4405065"/>
                <a:ext cx="1270373" cy="896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de-DE" sz="28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28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de-DE" sz="2800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48" name="Textfeld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382" y="4405065"/>
                <a:ext cx="1270373" cy="89614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Gerade Verbindung mit Pfeil 48"/>
          <p:cNvCxnSpPr/>
          <p:nvPr/>
        </p:nvCxnSpPr>
        <p:spPr>
          <a:xfrm>
            <a:off x="344914" y="5000903"/>
            <a:ext cx="1440160" cy="0"/>
          </a:xfrm>
          <a:prstGeom prst="straightConnector1">
            <a:avLst/>
          </a:prstGeom>
          <a:ln w="2222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1785074" y="3861048"/>
            <a:ext cx="0" cy="113985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flipV="1">
            <a:off x="344914" y="3861048"/>
            <a:ext cx="1440160" cy="1139855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2" name="Textfeld 51"/>
              <p:cNvSpPr txBox="1"/>
              <p:nvPr/>
            </p:nvSpPr>
            <p:spPr>
              <a:xfrm>
                <a:off x="488930" y="3933056"/>
                <a:ext cx="8227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𝑘𝑖𝑛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2" name="Textfeld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30" y="3933056"/>
                <a:ext cx="822726" cy="46166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3" name="Textfeld 52"/>
              <p:cNvSpPr txBox="1"/>
              <p:nvPr/>
            </p:nvSpPr>
            <p:spPr>
              <a:xfrm>
                <a:off x="769390" y="4950409"/>
                <a:ext cx="599267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||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srgbClr val="008000"/>
                  </a:solidFill>
                </a:endParaRPr>
              </a:p>
            </p:txBody>
          </p:sp>
        </mc:Choice>
        <mc:Fallback>
          <p:sp>
            <p:nvSpPr>
              <p:cNvPr id="53" name="Textfeld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90" y="4950409"/>
                <a:ext cx="599267" cy="494815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4" name="Textfeld 53"/>
              <p:cNvSpPr txBox="1"/>
              <p:nvPr/>
            </p:nvSpPr>
            <p:spPr>
              <a:xfrm>
                <a:off x="1713066" y="4149080"/>
                <a:ext cx="6169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de-DE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4" name="Textfeld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066" y="4149080"/>
                <a:ext cx="616900" cy="461665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feld 54"/>
          <p:cNvSpPr txBox="1"/>
          <p:nvPr/>
        </p:nvSpPr>
        <p:spPr>
          <a:xfrm>
            <a:off x="2267744" y="3718773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</a:t>
            </a:r>
            <a:r>
              <a:rPr lang="de-DE" dirty="0" smtClean="0"/>
              <a:t>rbital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</a:p>
          <a:p>
            <a:r>
              <a:rPr lang="de-DE" dirty="0" err="1"/>
              <a:t>m</a:t>
            </a:r>
            <a:r>
              <a:rPr lang="de-DE" dirty="0" err="1" smtClean="0"/>
              <a:t>oment</a:t>
            </a:r>
            <a:r>
              <a:rPr lang="de-DE" dirty="0" smtClean="0"/>
              <a:t> </a:t>
            </a:r>
            <a:r>
              <a:rPr lang="de-DE" dirty="0" err="1" smtClean="0"/>
              <a:t>conserved</a:t>
            </a:r>
            <a:r>
              <a:rPr lang="de-DE" dirty="0" smtClean="0"/>
              <a:t>: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6" name="Textfeld 55"/>
              <p:cNvSpPr txBox="1"/>
              <p:nvPr/>
            </p:nvSpPr>
            <p:spPr>
              <a:xfrm>
                <a:off x="525370" y="4679936"/>
                <a:ext cx="393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/>
                          <a:ea typeface="Cambria Math"/>
                        </a:rPr>
                        <m:t>𝜽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>
          <p:sp>
            <p:nvSpPr>
              <p:cNvPr id="56" name="Textfeld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70" y="4679936"/>
                <a:ext cx="393056" cy="36933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Bogen 56"/>
          <p:cNvSpPr/>
          <p:nvPr/>
        </p:nvSpPr>
        <p:spPr>
          <a:xfrm>
            <a:off x="725639" y="4653136"/>
            <a:ext cx="123331" cy="690463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8" name="Gruppieren 57"/>
          <p:cNvGrpSpPr/>
          <p:nvPr/>
        </p:nvGrpSpPr>
        <p:grpSpPr>
          <a:xfrm>
            <a:off x="1187624" y="2780928"/>
            <a:ext cx="865099" cy="736229"/>
            <a:chOff x="1142852" y="5100070"/>
            <a:chExt cx="776287" cy="650875"/>
          </a:xfrm>
        </p:grpSpPr>
        <p:sp>
          <p:nvSpPr>
            <p:cNvPr id="59" name="Line 93"/>
            <p:cNvSpPr>
              <a:spLocks noChangeShapeType="1"/>
            </p:cNvSpPr>
            <p:nvPr/>
          </p:nvSpPr>
          <p:spPr bwMode="auto">
            <a:xfrm flipH="1" flipV="1">
              <a:off x="1360339" y="5128645"/>
              <a:ext cx="188913" cy="3127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94"/>
            <p:cNvSpPr>
              <a:spLocks noChangeShapeType="1"/>
            </p:cNvSpPr>
            <p:nvPr/>
          </p:nvSpPr>
          <p:spPr bwMode="auto">
            <a:xfrm flipH="1" flipV="1">
              <a:off x="1547664" y="5100070"/>
              <a:ext cx="1588" cy="341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95"/>
            <p:cNvSpPr>
              <a:spLocks noChangeShapeType="1"/>
            </p:cNvSpPr>
            <p:nvPr/>
          </p:nvSpPr>
          <p:spPr bwMode="auto">
            <a:xfrm>
              <a:off x="1557189" y="5433445"/>
              <a:ext cx="361950" cy="63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96"/>
            <p:cNvSpPr>
              <a:spLocks noChangeShapeType="1"/>
            </p:cNvSpPr>
            <p:nvPr/>
          </p:nvSpPr>
          <p:spPr bwMode="auto">
            <a:xfrm flipH="1">
              <a:off x="1360339" y="5435033"/>
              <a:ext cx="18097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97"/>
            <p:cNvSpPr>
              <a:spLocks noChangeShapeType="1"/>
            </p:cNvSpPr>
            <p:nvPr/>
          </p:nvSpPr>
          <p:spPr bwMode="auto">
            <a:xfrm flipH="1">
              <a:off x="1547664" y="5441383"/>
              <a:ext cx="1588" cy="309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98"/>
            <p:cNvSpPr>
              <a:spLocks noChangeShapeType="1"/>
            </p:cNvSpPr>
            <p:nvPr/>
          </p:nvSpPr>
          <p:spPr bwMode="auto">
            <a:xfrm flipV="1">
              <a:off x="1547664" y="5157220"/>
              <a:ext cx="185738" cy="2540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Line 99"/>
            <p:cNvSpPr>
              <a:spLocks noChangeShapeType="1"/>
            </p:cNvSpPr>
            <p:nvPr/>
          </p:nvSpPr>
          <p:spPr bwMode="auto">
            <a:xfrm>
              <a:off x="1573064" y="5444558"/>
              <a:ext cx="284163" cy="1651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Line 100"/>
            <p:cNvSpPr>
              <a:spLocks noChangeShapeType="1"/>
            </p:cNvSpPr>
            <p:nvPr/>
          </p:nvSpPr>
          <p:spPr bwMode="auto">
            <a:xfrm>
              <a:off x="1550839" y="5433445"/>
              <a:ext cx="150813" cy="2905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101"/>
            <p:cNvSpPr>
              <a:spLocks noChangeShapeType="1"/>
            </p:cNvSpPr>
            <p:nvPr/>
          </p:nvSpPr>
          <p:spPr bwMode="auto">
            <a:xfrm flipV="1">
              <a:off x="1547664" y="5269933"/>
              <a:ext cx="339725" cy="1587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102"/>
            <p:cNvSpPr>
              <a:spLocks noChangeShapeType="1"/>
            </p:cNvSpPr>
            <p:nvPr/>
          </p:nvSpPr>
          <p:spPr bwMode="auto">
            <a:xfrm flipH="1" flipV="1">
              <a:off x="1236514" y="5241358"/>
              <a:ext cx="31115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103"/>
            <p:cNvSpPr>
              <a:spLocks noChangeShapeType="1"/>
            </p:cNvSpPr>
            <p:nvPr/>
          </p:nvSpPr>
          <p:spPr bwMode="auto">
            <a:xfrm flipH="1">
              <a:off x="1142852" y="5428683"/>
              <a:ext cx="404812" cy="1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Line 104"/>
            <p:cNvSpPr>
              <a:spLocks noChangeShapeType="1"/>
            </p:cNvSpPr>
            <p:nvPr/>
          </p:nvSpPr>
          <p:spPr bwMode="auto">
            <a:xfrm flipH="1">
              <a:off x="1236514" y="5428683"/>
              <a:ext cx="311150" cy="180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1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243" y="1268760"/>
            <a:ext cx="8928000" cy="1863326"/>
          </a:xfrm>
          <a:prstGeom prst="rect">
            <a:avLst/>
          </a:prstGeom>
          <a:noFill/>
        </p:spPr>
      </p:pic>
      <p:sp>
        <p:nvSpPr>
          <p:cNvPr id="44" name="Textfeld 43"/>
          <p:cNvSpPr txBox="1"/>
          <p:nvPr/>
        </p:nvSpPr>
        <p:spPr bwMode="auto">
          <a:xfrm rot="20843958">
            <a:off x="4423761" y="1911134"/>
            <a:ext cx="4097597" cy="5539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MAC-E </a:t>
            </a:r>
            <a:r>
              <a:rPr lang="de-DE" sz="3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filter</a:t>
            </a:r>
            <a:r>
              <a:rPr lang="de-DE" sz="3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3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principle</a:t>
            </a:r>
            <a:endParaRPr lang="de-DE" sz="3000" b="1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046217" y="5697276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e</a:t>
            </a:r>
            <a:r>
              <a:rPr lang="de-DE" dirty="0" err="1" smtClean="0">
                <a:solidFill>
                  <a:srgbClr val="FF0000"/>
                </a:solidFill>
              </a:rPr>
              <a:t>nergy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resolution</a:t>
            </a:r>
            <a:r>
              <a:rPr lang="de-DE" dirty="0" smtClean="0">
                <a:solidFill>
                  <a:srgbClr val="FF0000"/>
                </a:solidFill>
              </a:rPr>
              <a:t>: 0.93 eV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4479751" y="908720"/>
            <a:ext cx="2612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pectrometer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77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42" name="Diagonal liegende Ecken des Rechtecks abrunden 41"/>
          <p:cNvSpPr/>
          <p:nvPr/>
        </p:nvSpPr>
        <p:spPr bwMode="auto">
          <a:xfrm flipH="1">
            <a:off x="395536" y="1208455"/>
            <a:ext cx="3716950" cy="42034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464664" y="1234590"/>
            <a:ext cx="3819999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counting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signal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endParaRPr lang="de-DE" dirty="0" smtClean="0"/>
          </a:p>
        </p:txBody>
      </p:sp>
      <p:pic>
        <p:nvPicPr>
          <p:cNvPr id="71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243" y="1268760"/>
            <a:ext cx="8928000" cy="1863326"/>
          </a:xfrm>
          <a:prstGeom prst="rect">
            <a:avLst/>
          </a:prstGeom>
          <a:noFill/>
        </p:spPr>
      </p:pic>
      <p:sp>
        <p:nvSpPr>
          <p:cNvPr id="35" name="Rechteck 34"/>
          <p:cNvSpPr/>
          <p:nvPr/>
        </p:nvSpPr>
        <p:spPr>
          <a:xfrm>
            <a:off x="6907375" y="908720"/>
            <a:ext cx="21084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detector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section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567" y="3140969"/>
            <a:ext cx="3216693" cy="30434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Gruppieren 18"/>
          <p:cNvGrpSpPr/>
          <p:nvPr/>
        </p:nvGrpSpPr>
        <p:grpSpPr>
          <a:xfrm>
            <a:off x="-2184981" y="3999018"/>
            <a:ext cx="5287485" cy="1748545"/>
            <a:chOff x="-2703915" y="4665521"/>
            <a:chExt cx="6543263" cy="2039969"/>
          </a:xfrm>
        </p:grpSpPr>
        <p:sp>
          <p:nvSpPr>
            <p:cNvPr id="38" name="AutoShape 14"/>
            <p:cNvSpPr>
              <a:spLocks noChangeArrowheads="1"/>
            </p:cNvSpPr>
            <p:nvPr/>
          </p:nvSpPr>
          <p:spPr bwMode="auto">
            <a:xfrm rot="15939097">
              <a:off x="-452268" y="2413874"/>
              <a:ext cx="2039969" cy="6543263"/>
            </a:xfrm>
            <a:prstGeom prst="can">
              <a:avLst>
                <a:gd name="adj" fmla="val 68145"/>
              </a:avLst>
            </a:prstGeom>
            <a:solidFill>
              <a:srgbClr val="FFCC00">
                <a:alpha val="32156"/>
              </a:srgbClr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 flipV="1">
              <a:off x="906775" y="5716690"/>
              <a:ext cx="2209498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16"/>
            <p:cNvSpPr>
              <a:spLocks noChangeShapeType="1"/>
            </p:cNvSpPr>
            <p:nvPr/>
          </p:nvSpPr>
          <p:spPr bwMode="auto">
            <a:xfrm flipV="1">
              <a:off x="1368052" y="5236100"/>
              <a:ext cx="2209498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V="1">
              <a:off x="1010862" y="5021786"/>
              <a:ext cx="2209498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18"/>
            <p:cNvSpPr>
              <a:spLocks noChangeShapeType="1"/>
            </p:cNvSpPr>
            <p:nvPr/>
          </p:nvSpPr>
          <p:spPr bwMode="auto">
            <a:xfrm flipV="1">
              <a:off x="1289854" y="6098833"/>
              <a:ext cx="2209499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19"/>
            <p:cNvSpPr>
              <a:spLocks noChangeShapeType="1"/>
            </p:cNvSpPr>
            <p:nvPr/>
          </p:nvSpPr>
          <p:spPr bwMode="auto">
            <a:xfrm flipV="1">
              <a:off x="397251" y="5461928"/>
              <a:ext cx="2209498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Line 20"/>
            <p:cNvSpPr>
              <a:spLocks noChangeShapeType="1"/>
            </p:cNvSpPr>
            <p:nvPr/>
          </p:nvSpPr>
          <p:spPr bwMode="auto">
            <a:xfrm flipV="1">
              <a:off x="1010862" y="5950480"/>
              <a:ext cx="2209499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Line 21"/>
            <p:cNvSpPr>
              <a:spLocks noChangeShapeType="1"/>
            </p:cNvSpPr>
            <p:nvPr/>
          </p:nvSpPr>
          <p:spPr bwMode="auto">
            <a:xfrm flipV="1">
              <a:off x="867986" y="4807472"/>
              <a:ext cx="2209499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Line 22"/>
            <p:cNvSpPr>
              <a:spLocks noChangeShapeType="1"/>
            </p:cNvSpPr>
            <p:nvPr/>
          </p:nvSpPr>
          <p:spPr bwMode="auto">
            <a:xfrm flipV="1">
              <a:off x="1289854" y="5547161"/>
              <a:ext cx="2209499" cy="170466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 type="none" w="sm" len="sm"/>
              <a:tailEnd type="stealth" w="lg" len="lg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7" name="Text Box 25"/>
          <p:cNvSpPr txBox="1">
            <a:spLocks noChangeArrowheads="1"/>
          </p:cNvSpPr>
          <p:nvPr/>
        </p:nvSpPr>
        <p:spPr bwMode="auto">
          <a:xfrm rot="-240000">
            <a:off x="257503" y="5706170"/>
            <a:ext cx="1383571" cy="5381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75749" tIns="37874" rIns="75749" bIns="37874">
            <a:spAutoFit/>
          </a:bodyPr>
          <a:lstStyle/>
          <a:p>
            <a:r>
              <a:rPr lang="de-DE" sz="1500" dirty="0" err="1"/>
              <a:t>guided</a:t>
            </a:r>
            <a:r>
              <a:rPr lang="de-DE" sz="1500" dirty="0"/>
              <a:t>  </a:t>
            </a:r>
            <a:r>
              <a:rPr lang="de-DE" sz="1500" dirty="0" err="1"/>
              <a:t>flux</a:t>
            </a:r>
            <a:r>
              <a:rPr lang="de-DE" sz="1500" dirty="0"/>
              <a:t> </a:t>
            </a:r>
          </a:p>
          <a:p>
            <a:r>
              <a:rPr lang="de-DE" sz="1500" dirty="0">
                <a:latin typeface="Symbol" pitchFamily="18" charset="2"/>
              </a:rPr>
              <a:t>F</a:t>
            </a:r>
            <a:r>
              <a:rPr lang="de-DE" sz="1500" dirty="0"/>
              <a:t> = 191 T cm</a:t>
            </a:r>
            <a:r>
              <a:rPr lang="de-DE" sz="1500" baseline="30000" dirty="0"/>
              <a:t>2</a:t>
            </a:r>
          </a:p>
        </p:txBody>
      </p:sp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632" y="3140968"/>
            <a:ext cx="2333776" cy="235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10"/>
          <p:cNvSpPr txBox="1">
            <a:spLocks noChangeArrowheads="1"/>
          </p:cNvSpPr>
          <p:nvPr/>
        </p:nvSpPr>
        <p:spPr bwMode="auto">
          <a:xfrm>
            <a:off x="5813792" y="5571862"/>
            <a:ext cx="2646640" cy="6654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10372" tIns="55187" rIns="110372" bIns="55187">
            <a:spAutoFit/>
          </a:bodyPr>
          <a:lstStyle/>
          <a:p>
            <a:pPr defTabSz="1103313" eaLnBrk="1" hangingPunct="1"/>
            <a:r>
              <a:rPr lang="de-DE" dirty="0" smtClean="0">
                <a:solidFill>
                  <a:schemeClr val="bg1"/>
                </a:solidFill>
              </a:rPr>
              <a:t>148 </a:t>
            </a:r>
            <a:r>
              <a:rPr lang="de-DE" dirty="0" err="1" smtClean="0">
                <a:solidFill>
                  <a:schemeClr val="bg1"/>
                </a:solidFill>
              </a:rPr>
              <a:t>pixel</a:t>
            </a:r>
            <a:r>
              <a:rPr lang="de-DE" dirty="0" smtClean="0">
                <a:solidFill>
                  <a:schemeClr val="bg1"/>
                </a:solidFill>
              </a:rPr>
              <a:t> Si </a:t>
            </a:r>
            <a:r>
              <a:rPr lang="de-DE" dirty="0" err="1" smtClean="0">
                <a:solidFill>
                  <a:schemeClr val="bg1"/>
                </a:solidFill>
              </a:rPr>
              <a:t>PiN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diode</a:t>
            </a:r>
            <a:endParaRPr lang="de-DE" dirty="0" smtClean="0">
              <a:solidFill>
                <a:schemeClr val="bg1"/>
              </a:solidFill>
            </a:endParaRPr>
          </a:p>
          <a:p>
            <a:pPr defTabSz="1103313" eaLnBrk="1" hangingPunct="1"/>
            <a:r>
              <a:rPr lang="de-DE" dirty="0" smtClean="0">
                <a:solidFill>
                  <a:schemeClr val="bg1"/>
                </a:solidFill>
              </a:rPr>
              <a:t>1 </a:t>
            </a:r>
            <a:r>
              <a:rPr lang="de-DE" dirty="0" err="1" smtClean="0">
                <a:solidFill>
                  <a:schemeClr val="bg1"/>
                </a:solidFill>
              </a:rPr>
              <a:t>keV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energy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resolution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5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4213"/>
          <a:stretch>
            <a:fillRect/>
          </a:stretch>
        </p:blipFill>
        <p:spPr bwMode="auto">
          <a:xfrm>
            <a:off x="382283" y="764704"/>
            <a:ext cx="8355061" cy="54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 rot="-1426111">
            <a:off x="8287071" y="2642489"/>
            <a:ext cx="856929" cy="36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defTabSz="913984"/>
            <a:r>
              <a:rPr lang="de-DE">
                <a:solidFill>
                  <a:schemeClr val="bg1"/>
                </a:solidFill>
              </a:rPr>
              <a:t>Donau</a:t>
            </a: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4374000" y="2426313"/>
            <a:ext cx="540000" cy="59009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stealth" w="lg" len="med"/>
            <a:tailEnd type="stealth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Textfeld 9"/>
          <p:cNvSpPr txBox="1"/>
          <p:nvPr/>
        </p:nvSpPr>
        <p:spPr>
          <a:xfrm rot="490520">
            <a:off x="3947317" y="2719810"/>
            <a:ext cx="1204725" cy="415042"/>
          </a:xfrm>
          <a:prstGeom prst="rect">
            <a:avLst/>
          </a:prstGeom>
          <a:solidFill>
            <a:schemeClr val="accent1"/>
          </a:solidFill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2200" b="1" dirty="0" smtClean="0">
                <a:solidFill>
                  <a:schemeClr val="bg1"/>
                </a:solidFill>
              </a:rPr>
              <a:t>250 km</a:t>
            </a:r>
            <a:endParaRPr lang="de-DE" sz="22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076056" y="1523276"/>
            <a:ext cx="2157222" cy="753596"/>
          </a:xfrm>
          <a:prstGeom prst="rect">
            <a:avLst/>
          </a:prstGeom>
          <a:solidFill>
            <a:schemeClr val="accent1"/>
          </a:solidFill>
        </p:spPr>
        <p:txBody>
          <a:bodyPr wrap="square" lIns="75749" tIns="37874" rIns="75749" bIns="37874" rtlCol="0">
            <a:spAutoFit/>
          </a:bodyPr>
          <a:lstStyle/>
          <a:p>
            <a:pPr algn="ctr"/>
            <a:r>
              <a:rPr lang="de-DE" sz="2200" b="1" dirty="0" err="1">
                <a:solidFill>
                  <a:schemeClr val="bg1"/>
                </a:solidFill>
              </a:rPr>
              <a:t>s</a:t>
            </a:r>
            <a:r>
              <a:rPr lang="de-DE" sz="2200" b="1" dirty="0" err="1" smtClean="0">
                <a:solidFill>
                  <a:schemeClr val="bg1"/>
                </a:solidFill>
              </a:rPr>
              <a:t>pectrometer</a:t>
            </a:r>
            <a:r>
              <a:rPr lang="de-DE" sz="2200" b="1" dirty="0" smtClean="0">
                <a:solidFill>
                  <a:schemeClr val="bg1"/>
                </a:solidFill>
              </a:rPr>
              <a:t> </a:t>
            </a:r>
            <a:r>
              <a:rPr lang="de-DE" sz="2200" b="1" dirty="0" err="1" smtClean="0">
                <a:solidFill>
                  <a:schemeClr val="bg1"/>
                </a:solidFill>
              </a:rPr>
              <a:t>manufacture</a:t>
            </a:r>
            <a:endParaRPr lang="de-DE" sz="2200" b="1" dirty="0">
              <a:solidFill>
                <a:schemeClr val="bg1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4932040" y="2238380"/>
            <a:ext cx="168365" cy="2538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051720" y="1451268"/>
            <a:ext cx="2157222" cy="753596"/>
          </a:xfrm>
          <a:prstGeom prst="rect">
            <a:avLst/>
          </a:prstGeom>
          <a:solidFill>
            <a:schemeClr val="accent1"/>
          </a:solidFill>
        </p:spPr>
        <p:txBody>
          <a:bodyPr wrap="square" lIns="75749" tIns="37874" rIns="75749" bIns="37874" rtlCol="0">
            <a:spAutoFit/>
          </a:bodyPr>
          <a:lstStyle/>
          <a:p>
            <a:pPr algn="ctr"/>
            <a:r>
              <a:rPr lang="de-DE" sz="2200" b="1" dirty="0" smtClean="0">
                <a:solidFill>
                  <a:schemeClr val="bg1"/>
                </a:solidFill>
              </a:rPr>
              <a:t>KATRIN</a:t>
            </a:r>
          </a:p>
          <a:p>
            <a:pPr algn="ctr"/>
            <a:r>
              <a:rPr lang="de-DE" sz="2200" b="1" dirty="0" smtClean="0">
                <a:solidFill>
                  <a:schemeClr val="bg1"/>
                </a:solidFill>
              </a:rPr>
              <a:t>@ KIT</a:t>
            </a:r>
            <a:endParaRPr lang="de-DE" sz="2200" b="1" dirty="0">
              <a:solidFill>
                <a:schemeClr val="bg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4139952" y="2132856"/>
            <a:ext cx="165057" cy="2419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15131" y="2509902"/>
            <a:ext cx="1383603" cy="415042"/>
          </a:xfrm>
          <a:prstGeom prst="rect">
            <a:avLst/>
          </a:prstGeom>
          <a:solidFill>
            <a:schemeClr val="accent1"/>
          </a:solidFill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2200" b="1" dirty="0" smtClean="0">
                <a:solidFill>
                  <a:schemeClr val="bg1"/>
                </a:solidFill>
              </a:rPr>
              <a:t>9000 km!</a:t>
            </a:r>
            <a:endParaRPr lang="de-DE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4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4213"/>
          <a:stretch>
            <a:fillRect/>
          </a:stretch>
        </p:blipFill>
        <p:spPr bwMode="auto">
          <a:xfrm>
            <a:off x="382283" y="759279"/>
            <a:ext cx="8355061" cy="54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111" y="3027590"/>
            <a:ext cx="3461071" cy="324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 rot="-772546">
            <a:off x="5443925" y="3214279"/>
            <a:ext cx="2364253" cy="34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9" tIns="37874" rIns="75749" bIns="37874">
            <a:spAutoFit/>
          </a:bodyPr>
          <a:lstStyle/>
          <a:p>
            <a:pPr eaLnBrk="1" hangingPunct="1"/>
            <a:r>
              <a:rPr lang="de-DE" sz="1700" dirty="0" err="1"/>
              <a:t>Jochenstein</a:t>
            </a:r>
            <a:r>
              <a:rPr lang="de-DE" sz="1700" dirty="0"/>
              <a:t> lock                 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469091" y="3034413"/>
            <a:ext cx="3461818" cy="3240000"/>
          </a:xfrm>
          <a:prstGeom prst="wedgeRectCallout">
            <a:avLst>
              <a:gd name="adj1" fmla="val -51839"/>
              <a:gd name="adj2" fmla="val -63502"/>
            </a:avLst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5749" tIns="37874" rIns="75749" bIns="37874"/>
          <a:lstStyle/>
          <a:p>
            <a:pPr algn="ctr" eaLnBrk="1" hangingPunct="1"/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xmlns="" val="2380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b="4213"/>
          <a:stretch>
            <a:fillRect/>
          </a:stretch>
        </p:blipFill>
        <p:spPr bwMode="auto">
          <a:xfrm>
            <a:off x="382283" y="759279"/>
            <a:ext cx="8355061" cy="54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 rot="-1426111">
            <a:off x="8287071" y="2637064"/>
            <a:ext cx="856929" cy="36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9" rIns="91436" bIns="45719">
            <a:spAutoFit/>
          </a:bodyPr>
          <a:lstStyle/>
          <a:p>
            <a:pPr defTabSz="913984"/>
            <a:r>
              <a:rPr lang="de-DE">
                <a:solidFill>
                  <a:schemeClr val="bg1"/>
                </a:solidFill>
              </a:rPr>
              <a:t>Donau</a:t>
            </a:r>
          </a:p>
        </p:txBody>
      </p:sp>
      <p:pic>
        <p:nvPicPr>
          <p:cNvPr id="9" name="Picture 8" descr="KATRIN Rhein"/>
          <p:cNvPicPr>
            <a:picLocks noChangeAspect="1" noChangeArrowheads="1"/>
          </p:cNvPicPr>
          <p:nvPr/>
        </p:nvPicPr>
        <p:blipFill>
          <a:blip r:embed="rId3" cstate="print">
            <a:lum bright="-4000"/>
          </a:blip>
          <a:srcRect l="7382"/>
          <a:stretch>
            <a:fillRect/>
          </a:stretch>
        </p:blipFill>
        <p:spPr bwMode="auto">
          <a:xfrm>
            <a:off x="242425" y="3245303"/>
            <a:ext cx="4403949" cy="2837089"/>
          </a:xfrm>
          <a:prstGeom prst="rect">
            <a:avLst/>
          </a:prstGeom>
          <a:noFill/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42424" y="3245302"/>
            <a:ext cx="4387303" cy="2816698"/>
          </a:xfrm>
          <a:prstGeom prst="wedgeRectCallout">
            <a:avLst>
              <a:gd name="adj1" fmla="val 38762"/>
              <a:gd name="adj2" fmla="val -91506"/>
            </a:avLst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75749" tIns="37874" rIns="75749" bIns="37874"/>
          <a:lstStyle/>
          <a:p>
            <a:pPr algn="ctr" eaLnBrk="1" hangingPunct="1"/>
            <a:endParaRPr lang="de-DE" sz="1500"/>
          </a:p>
        </p:txBody>
      </p:sp>
    </p:spTree>
    <p:extLst>
      <p:ext uri="{BB962C8B-B14F-4D97-AF65-F5344CB8AC3E}">
        <p14:creationId xmlns:p14="http://schemas.microsoft.com/office/powerpoint/2010/main" xmlns="" val="2380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2" cstate="print"/>
          <a:srcRect l="11639" b="5958"/>
          <a:stretch>
            <a:fillRect/>
          </a:stretch>
        </p:blipFill>
        <p:spPr bwMode="auto">
          <a:xfrm>
            <a:off x="5261881" y="1340768"/>
            <a:ext cx="3702607" cy="30205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797612" y="5355842"/>
            <a:ext cx="2308399" cy="66544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10368" tIns="55185" rIns="110368" bIns="55185">
            <a:spAutoFit/>
          </a:bodyPr>
          <a:lstStyle/>
          <a:p>
            <a:pPr algn="ctr" defTabSz="1103313" eaLnBrk="1" hangingPunct="1">
              <a:defRPr/>
            </a:pPr>
            <a:r>
              <a:rPr lang="de-DE" b="1" dirty="0" smtClean="0">
                <a:solidFill>
                  <a:schemeClr val="bg1"/>
                </a:solidFill>
                <a:latin typeface="Symbol" pitchFamily="18" charset="2"/>
              </a:rPr>
              <a:t>n-</a:t>
            </a:r>
            <a:r>
              <a:rPr lang="de-DE" b="1" dirty="0" err="1" smtClean="0">
                <a:solidFill>
                  <a:schemeClr val="bg1"/>
                </a:solidFill>
              </a:rPr>
              <a:t>mass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offset</a:t>
            </a:r>
            <a:r>
              <a:rPr lang="de-DE" b="1" dirty="0" smtClean="0">
                <a:solidFill>
                  <a:schemeClr val="bg1"/>
                </a:solidFill>
              </a:rPr>
              <a:t>?</a:t>
            </a:r>
          </a:p>
          <a:p>
            <a:pPr algn="ctr" defTabSz="1103313" eaLnBrk="1" hangingPunct="1">
              <a:defRPr/>
            </a:pPr>
            <a:r>
              <a:rPr lang="de-DE" b="1" dirty="0" smtClean="0">
                <a:solidFill>
                  <a:schemeClr val="bg1"/>
                </a:solidFill>
              </a:rPr>
              <a:t>absolute </a:t>
            </a:r>
            <a:r>
              <a:rPr lang="de-DE" b="1" dirty="0" err="1" smtClean="0">
                <a:solidFill>
                  <a:schemeClr val="bg1"/>
                </a:solidFill>
              </a:rPr>
              <a:t>scale</a:t>
            </a:r>
            <a:r>
              <a:rPr lang="de-DE" b="1" dirty="0" smtClean="0">
                <a:solidFill>
                  <a:schemeClr val="bg1"/>
                </a:solidFill>
              </a:rPr>
              <a:t> m</a:t>
            </a:r>
            <a:r>
              <a:rPr lang="de-DE" b="1" baseline="-25000" dirty="0" smtClean="0">
                <a:solidFill>
                  <a:schemeClr val="bg1"/>
                </a:solidFill>
              </a:rPr>
              <a:t>1</a:t>
            </a:r>
            <a:r>
              <a:rPr lang="de-DE" b="1" dirty="0" smtClean="0">
                <a:solidFill>
                  <a:schemeClr val="bg1"/>
                </a:solidFill>
              </a:rPr>
              <a:t>?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274245" y="1844824"/>
            <a:ext cx="1393825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 err="1"/>
              <a:t>atmospheric</a:t>
            </a:r>
            <a:endParaRPr lang="de-DE" sz="1700" dirty="0"/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380312" y="3632002"/>
            <a:ext cx="1393825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 err="1"/>
              <a:t>atmospheric</a:t>
            </a:r>
            <a:endParaRPr lang="de-DE" sz="1700" dirty="0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7524328" y="2119833"/>
            <a:ext cx="925512" cy="373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/>
              <a:t>solar    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580112" y="3415978"/>
            <a:ext cx="925513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/>
              <a:t>solar    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6197426" y="1124744"/>
            <a:ext cx="1809563" cy="4526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2200" dirty="0">
                <a:latin typeface="Symbol" pitchFamily="18" charset="2"/>
              </a:rPr>
              <a:t>n-</a:t>
            </a:r>
            <a:r>
              <a:rPr lang="de-DE" sz="2200" dirty="0" err="1"/>
              <a:t>mass</a:t>
            </a:r>
            <a:r>
              <a:rPr lang="de-DE" sz="2200" dirty="0"/>
              <a:t> </a:t>
            </a:r>
            <a:r>
              <a:rPr lang="de-DE" sz="2200" dirty="0" smtClean="0"/>
              <a:t>(eV</a:t>
            </a:r>
            <a:r>
              <a:rPr lang="de-DE" sz="2200" dirty="0"/>
              <a:t>)</a:t>
            </a:r>
          </a:p>
        </p:txBody>
      </p:sp>
      <p:sp>
        <p:nvSpPr>
          <p:cNvPr id="17" name="Freihandform 16"/>
          <p:cNvSpPr/>
          <p:nvPr/>
        </p:nvSpPr>
        <p:spPr bwMode="auto">
          <a:xfrm>
            <a:off x="5749377" y="4204117"/>
            <a:ext cx="406799" cy="261294"/>
          </a:xfrm>
          <a:custGeom>
            <a:avLst/>
            <a:gdLst>
              <a:gd name="connsiteX0" fmla="*/ 0 w 406799"/>
              <a:gd name="connsiteY0" fmla="*/ 96819 h 261294"/>
              <a:gd name="connsiteX1" fmla="*/ 10757 w 406799"/>
              <a:gd name="connsiteY1" fmla="*/ 172122 h 261294"/>
              <a:gd name="connsiteX2" fmla="*/ 43030 w 406799"/>
              <a:gd name="connsiteY2" fmla="*/ 193638 h 261294"/>
              <a:gd name="connsiteX3" fmla="*/ 118334 w 406799"/>
              <a:gd name="connsiteY3" fmla="*/ 215153 h 261294"/>
              <a:gd name="connsiteX4" fmla="*/ 150607 w 406799"/>
              <a:gd name="connsiteY4" fmla="*/ 236668 h 261294"/>
              <a:gd name="connsiteX5" fmla="*/ 172122 w 406799"/>
              <a:gd name="connsiteY5" fmla="*/ 258184 h 261294"/>
              <a:gd name="connsiteX6" fmla="*/ 311972 w 406799"/>
              <a:gd name="connsiteY6" fmla="*/ 247426 h 261294"/>
              <a:gd name="connsiteX7" fmla="*/ 355002 w 406799"/>
              <a:gd name="connsiteY7" fmla="*/ 236668 h 261294"/>
              <a:gd name="connsiteX8" fmla="*/ 365760 w 406799"/>
              <a:gd name="connsiteY8" fmla="*/ 53788 h 261294"/>
              <a:gd name="connsiteX9" fmla="*/ 333487 w 406799"/>
              <a:gd name="connsiteY9" fmla="*/ 43031 h 261294"/>
              <a:gd name="connsiteX10" fmla="*/ 322729 w 406799"/>
              <a:gd name="connsiteY10" fmla="*/ 10758 h 261294"/>
              <a:gd name="connsiteX11" fmla="*/ 290456 w 406799"/>
              <a:gd name="connsiteY11" fmla="*/ 0 h 261294"/>
              <a:gd name="connsiteX12" fmla="*/ 32273 w 406799"/>
              <a:gd name="connsiteY12" fmla="*/ 10758 h 261294"/>
              <a:gd name="connsiteX13" fmla="*/ 10757 w 406799"/>
              <a:gd name="connsiteY13" fmla="*/ 75304 h 261294"/>
              <a:gd name="connsiteX14" fmla="*/ 0 w 406799"/>
              <a:gd name="connsiteY14" fmla="*/ 107577 h 261294"/>
              <a:gd name="connsiteX15" fmla="*/ 0 w 406799"/>
              <a:gd name="connsiteY15" fmla="*/ 96819 h 26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6799" h="261294">
                <a:moveTo>
                  <a:pt x="0" y="96819"/>
                </a:moveTo>
                <a:cubicBezTo>
                  <a:pt x="3586" y="121920"/>
                  <a:pt x="459" y="148952"/>
                  <a:pt x="10757" y="172122"/>
                </a:cubicBezTo>
                <a:cubicBezTo>
                  <a:pt x="16008" y="183937"/>
                  <a:pt x="31466" y="187856"/>
                  <a:pt x="43030" y="193638"/>
                </a:cubicBezTo>
                <a:cubicBezTo>
                  <a:pt x="58459" y="201352"/>
                  <a:pt x="104553" y="211708"/>
                  <a:pt x="118334" y="215153"/>
                </a:cubicBezTo>
                <a:cubicBezTo>
                  <a:pt x="129092" y="222325"/>
                  <a:pt x="140511" y="228591"/>
                  <a:pt x="150607" y="236668"/>
                </a:cubicBezTo>
                <a:cubicBezTo>
                  <a:pt x="158527" y="243004"/>
                  <a:pt x="162002" y="257509"/>
                  <a:pt x="172122" y="258184"/>
                </a:cubicBezTo>
                <a:cubicBezTo>
                  <a:pt x="218773" y="261294"/>
                  <a:pt x="265355" y="251012"/>
                  <a:pt x="311972" y="247426"/>
                </a:cubicBezTo>
                <a:cubicBezTo>
                  <a:pt x="326315" y="243840"/>
                  <a:pt x="342700" y="244869"/>
                  <a:pt x="355002" y="236668"/>
                </a:cubicBezTo>
                <a:cubicBezTo>
                  <a:pt x="406799" y="202136"/>
                  <a:pt x="368234" y="63066"/>
                  <a:pt x="365760" y="53788"/>
                </a:cubicBezTo>
                <a:cubicBezTo>
                  <a:pt x="362838" y="42831"/>
                  <a:pt x="344245" y="46617"/>
                  <a:pt x="333487" y="43031"/>
                </a:cubicBezTo>
                <a:cubicBezTo>
                  <a:pt x="329901" y="32273"/>
                  <a:pt x="330747" y="18776"/>
                  <a:pt x="322729" y="10758"/>
                </a:cubicBezTo>
                <a:cubicBezTo>
                  <a:pt x="314711" y="2740"/>
                  <a:pt x="301796" y="0"/>
                  <a:pt x="290456" y="0"/>
                </a:cubicBezTo>
                <a:cubicBezTo>
                  <a:pt x="204320" y="0"/>
                  <a:pt x="118334" y="7172"/>
                  <a:pt x="32273" y="10758"/>
                </a:cubicBezTo>
                <a:lnTo>
                  <a:pt x="10757" y="75304"/>
                </a:lnTo>
                <a:cubicBezTo>
                  <a:pt x="7171" y="86062"/>
                  <a:pt x="10142" y="102506"/>
                  <a:pt x="0" y="107577"/>
                </a:cubicBezTo>
                <a:lnTo>
                  <a:pt x="0" y="9681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ihandform 17"/>
          <p:cNvSpPr/>
          <p:nvPr/>
        </p:nvSpPr>
        <p:spPr bwMode="auto">
          <a:xfrm>
            <a:off x="7759394" y="4182602"/>
            <a:ext cx="426720" cy="279699"/>
          </a:xfrm>
          <a:custGeom>
            <a:avLst/>
            <a:gdLst>
              <a:gd name="connsiteX0" fmla="*/ 7172 w 426720"/>
              <a:gd name="connsiteY0" fmla="*/ 107576 h 279699"/>
              <a:gd name="connsiteX1" fmla="*/ 71718 w 426720"/>
              <a:gd name="connsiteY1" fmla="*/ 172122 h 279699"/>
              <a:gd name="connsiteX2" fmla="*/ 103991 w 426720"/>
              <a:gd name="connsiteY2" fmla="*/ 225910 h 279699"/>
              <a:gd name="connsiteX3" fmla="*/ 147021 w 426720"/>
              <a:gd name="connsiteY3" fmla="*/ 247426 h 279699"/>
              <a:gd name="connsiteX4" fmla="*/ 190052 w 426720"/>
              <a:gd name="connsiteY4" fmla="*/ 279699 h 279699"/>
              <a:gd name="connsiteX5" fmla="*/ 329901 w 426720"/>
              <a:gd name="connsiteY5" fmla="*/ 236668 h 279699"/>
              <a:gd name="connsiteX6" fmla="*/ 415962 w 426720"/>
              <a:gd name="connsiteY6" fmla="*/ 225910 h 279699"/>
              <a:gd name="connsiteX7" fmla="*/ 426720 w 426720"/>
              <a:gd name="connsiteY7" fmla="*/ 193637 h 279699"/>
              <a:gd name="connsiteX8" fmla="*/ 405205 w 426720"/>
              <a:gd name="connsiteY8" fmla="*/ 96819 h 279699"/>
              <a:gd name="connsiteX9" fmla="*/ 383689 w 426720"/>
              <a:gd name="connsiteY9" fmla="*/ 75303 h 279699"/>
              <a:gd name="connsiteX10" fmla="*/ 308386 w 426720"/>
              <a:gd name="connsiteY10" fmla="*/ 21515 h 279699"/>
              <a:gd name="connsiteX11" fmla="*/ 276113 w 426720"/>
              <a:gd name="connsiteY11" fmla="*/ 10757 h 279699"/>
              <a:gd name="connsiteX12" fmla="*/ 243840 w 426720"/>
              <a:gd name="connsiteY12" fmla="*/ 0 h 279699"/>
              <a:gd name="connsiteX13" fmla="*/ 125506 w 426720"/>
              <a:gd name="connsiteY13" fmla="*/ 10757 h 279699"/>
              <a:gd name="connsiteX14" fmla="*/ 93233 w 426720"/>
              <a:gd name="connsiteY14" fmla="*/ 21515 h 279699"/>
              <a:gd name="connsiteX15" fmla="*/ 28687 w 426720"/>
              <a:gd name="connsiteY15" fmla="*/ 64546 h 279699"/>
              <a:gd name="connsiteX16" fmla="*/ 7172 w 426720"/>
              <a:gd name="connsiteY16" fmla="*/ 107576 h 27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720" h="279699">
                <a:moveTo>
                  <a:pt x="7172" y="107576"/>
                </a:moveTo>
                <a:cubicBezTo>
                  <a:pt x="14344" y="125505"/>
                  <a:pt x="62097" y="143256"/>
                  <a:pt x="71718" y="172122"/>
                </a:cubicBezTo>
                <a:cubicBezTo>
                  <a:pt x="80966" y="199868"/>
                  <a:pt x="78675" y="209032"/>
                  <a:pt x="103991" y="225910"/>
                </a:cubicBezTo>
                <a:cubicBezTo>
                  <a:pt x="117334" y="234805"/>
                  <a:pt x="133422" y="238927"/>
                  <a:pt x="147021" y="247426"/>
                </a:cubicBezTo>
                <a:cubicBezTo>
                  <a:pt x="162225" y="256929"/>
                  <a:pt x="175708" y="268941"/>
                  <a:pt x="190052" y="279699"/>
                </a:cubicBezTo>
                <a:cubicBezTo>
                  <a:pt x="213415" y="271911"/>
                  <a:pt x="291888" y="243004"/>
                  <a:pt x="329901" y="236668"/>
                </a:cubicBezTo>
                <a:cubicBezTo>
                  <a:pt x="358418" y="231915"/>
                  <a:pt x="387275" y="229496"/>
                  <a:pt x="415962" y="225910"/>
                </a:cubicBezTo>
                <a:cubicBezTo>
                  <a:pt x="419548" y="215152"/>
                  <a:pt x="426720" y="204977"/>
                  <a:pt x="426720" y="193637"/>
                </a:cubicBezTo>
                <a:cubicBezTo>
                  <a:pt x="426720" y="184227"/>
                  <a:pt x="416297" y="115306"/>
                  <a:pt x="405205" y="96819"/>
                </a:cubicBezTo>
                <a:cubicBezTo>
                  <a:pt x="399987" y="88122"/>
                  <a:pt x="390861" y="82475"/>
                  <a:pt x="383689" y="75303"/>
                </a:cubicBezTo>
                <a:cubicBezTo>
                  <a:pt x="365761" y="21514"/>
                  <a:pt x="383690" y="46616"/>
                  <a:pt x="308386" y="21515"/>
                </a:cubicBezTo>
                <a:lnTo>
                  <a:pt x="276113" y="10757"/>
                </a:lnTo>
                <a:lnTo>
                  <a:pt x="243840" y="0"/>
                </a:lnTo>
                <a:cubicBezTo>
                  <a:pt x="204395" y="3586"/>
                  <a:pt x="164715" y="5156"/>
                  <a:pt x="125506" y="10757"/>
                </a:cubicBezTo>
                <a:cubicBezTo>
                  <a:pt x="114280" y="12361"/>
                  <a:pt x="102088" y="14431"/>
                  <a:pt x="93233" y="21515"/>
                </a:cubicBezTo>
                <a:cubicBezTo>
                  <a:pt x="25696" y="75545"/>
                  <a:pt x="127511" y="39839"/>
                  <a:pt x="28687" y="64546"/>
                </a:cubicBezTo>
                <a:cubicBezTo>
                  <a:pt x="16795" y="100221"/>
                  <a:pt x="0" y="89647"/>
                  <a:pt x="7172" y="107576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feil nach oben und unten 18"/>
          <p:cNvSpPr/>
          <p:nvPr/>
        </p:nvSpPr>
        <p:spPr bwMode="auto">
          <a:xfrm>
            <a:off x="5726408" y="4221088"/>
            <a:ext cx="285752" cy="857256"/>
          </a:xfrm>
          <a:prstGeom prst="upDown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feil nach oben und unten 19"/>
          <p:cNvSpPr/>
          <p:nvPr/>
        </p:nvSpPr>
        <p:spPr bwMode="auto">
          <a:xfrm>
            <a:off x="7886648" y="4221088"/>
            <a:ext cx="285752" cy="857256"/>
          </a:xfrm>
          <a:prstGeom prst="upDown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971411" y="453567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?                       ?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4911114" y="2046327"/>
            <a:ext cx="4123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3</a:t>
            </a:r>
            <a:endParaRPr lang="de-DE" sz="2000" dirty="0" smtClean="0"/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2</a:t>
            </a:r>
          </a:p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1</a:t>
            </a:r>
            <a:endParaRPr lang="de-DE" sz="2000" b="1" baseline="-25000" dirty="0"/>
          </a:p>
        </p:txBody>
      </p:sp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24" name="Textfeld 23"/>
          <p:cNvSpPr txBox="1"/>
          <p:nvPr/>
        </p:nvSpPr>
        <p:spPr bwMode="auto">
          <a:xfrm>
            <a:off x="378229" y="980728"/>
            <a:ext cx="27190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Neutrino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oscillations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13" y="1577375"/>
            <a:ext cx="3990571" cy="45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42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 descr="uladen von luft"/>
          <p:cNvPicPr>
            <a:picLocks noChangeAspect="1" noChangeArrowheads="1"/>
          </p:cNvPicPr>
          <p:nvPr/>
        </p:nvPicPr>
        <p:blipFill>
          <a:blip r:embed="rId2" cstate="print"/>
          <a:srcRect l="10126" t="9496" r="3682" b="7123"/>
          <a:stretch>
            <a:fillRect/>
          </a:stretch>
        </p:blipFill>
        <p:spPr bwMode="auto">
          <a:xfrm>
            <a:off x="174546" y="2457809"/>
            <a:ext cx="4305832" cy="327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rot="120000" flipV="1">
            <a:off x="3599193" y="2586617"/>
            <a:ext cx="351354" cy="52707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stealth" w="lg" len="lg"/>
          </a:ln>
        </p:spPr>
        <p:txBody>
          <a:bodyPr lIns="75749" tIns="37874" rIns="75749" bIns="37874"/>
          <a:lstStyle/>
          <a:p>
            <a:endParaRPr lang="de-DE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18360000">
            <a:off x="3167211" y="2593910"/>
            <a:ext cx="968399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9" rIns="91436" bIns="45719">
            <a:spAutoFit/>
          </a:bodyPr>
          <a:lstStyle/>
          <a:p>
            <a:pPr algn="ctr" defTabSz="913984">
              <a:defRPr/>
            </a:pPr>
            <a:r>
              <a:rPr lang="de-DE" sz="1700" dirty="0">
                <a:solidFill>
                  <a:schemeClr val="bg1"/>
                </a:solidFill>
              </a:rPr>
              <a:t>KATRIN</a:t>
            </a:r>
          </a:p>
          <a:p>
            <a:pPr algn="ctr" defTabSz="913984">
              <a:defRPr/>
            </a:pPr>
            <a:r>
              <a:rPr lang="de-DE" sz="1000" dirty="0">
                <a:solidFill>
                  <a:schemeClr val="bg1"/>
                </a:solidFill>
              </a:rPr>
              <a:t> </a:t>
            </a:r>
          </a:p>
          <a:p>
            <a:pPr algn="ctr" defTabSz="913984">
              <a:defRPr/>
            </a:pPr>
            <a:r>
              <a:rPr lang="de-DE" dirty="0">
                <a:solidFill>
                  <a:schemeClr val="bg1"/>
                </a:solidFill>
              </a:rPr>
              <a:t>7 km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-254810">
            <a:off x="3510146" y="4560551"/>
            <a:ext cx="755327" cy="61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9" rIns="91436" bIns="45719">
            <a:spAutoFit/>
          </a:bodyPr>
          <a:lstStyle/>
          <a:p>
            <a:pPr algn="ctr" defTabSz="913984">
              <a:defRPr/>
            </a:pPr>
            <a:r>
              <a:rPr lang="de-DE" sz="1700" dirty="0" err="1">
                <a:solidFill>
                  <a:schemeClr val="bg1"/>
                </a:solidFill>
              </a:rPr>
              <a:t>river</a:t>
            </a:r>
            <a:endParaRPr lang="de-DE" sz="1700" dirty="0">
              <a:solidFill>
                <a:schemeClr val="bg1"/>
              </a:solidFill>
            </a:endParaRPr>
          </a:p>
          <a:p>
            <a:pPr algn="ctr" defTabSz="913984">
              <a:defRPr/>
            </a:pPr>
            <a:r>
              <a:rPr lang="de-DE" sz="1700" dirty="0">
                <a:solidFill>
                  <a:schemeClr val="bg1"/>
                </a:solidFill>
              </a:rPr>
              <a:t>Rhine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04246" y="4539716"/>
            <a:ext cx="753724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9" rIns="91436" bIns="45719">
            <a:spAutoFit/>
          </a:bodyPr>
          <a:lstStyle/>
          <a:p>
            <a:pPr defTabSz="913984">
              <a:defRPr/>
            </a:pPr>
            <a:r>
              <a:rPr lang="de-DE" sz="1600" dirty="0">
                <a:solidFill>
                  <a:schemeClr val="bg1"/>
                </a:solidFill>
              </a:rPr>
              <a:t>SPMT</a:t>
            </a:r>
          </a:p>
        </p:txBody>
      </p:sp>
      <p:pic>
        <p:nvPicPr>
          <p:cNvPr id="12" name="Picture 6" descr="Katrin heißt das Riesenspektrometer (Foto: ddp)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73" y="2457809"/>
            <a:ext cx="4405488" cy="3270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61736" y="1646819"/>
            <a:ext cx="4404364" cy="259897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  <a:effectLst/>
        </p:spPr>
        <p:txBody>
          <a:bodyPr lIns="75749" tIns="37874" rIns="75749" bIns="37874" anchor="ctr"/>
          <a:lstStyle/>
          <a:p>
            <a:r>
              <a:rPr lang="de-DE" sz="1200" b="1">
                <a:solidFill>
                  <a:srgbClr val="FFFFCC"/>
                </a:solidFill>
                <a:latin typeface="Verdana" pitchFamily="34" charset="0"/>
              </a:rPr>
              <a:t> In pictures: </a:t>
            </a:r>
            <a:r>
              <a:rPr lang="de-DE" sz="1200" b="1">
                <a:solidFill>
                  <a:srgbClr val="FFFFFF"/>
                </a:solidFill>
                <a:latin typeface="Verdana" pitchFamily="34" charset="0"/>
              </a:rPr>
              <a:t>photos of the year 2006</a:t>
            </a:r>
            <a:endParaRPr lang="de-DE" sz="120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61736" y="1412776"/>
            <a:ext cx="4404364" cy="287111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lIns="75749" tIns="37874" rIns="75749" bIns="37874" anchor="ctr"/>
          <a:lstStyle/>
          <a:p>
            <a:r>
              <a:rPr lang="de-DE" sz="1300"/>
              <a:t>             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456545" y="1958654"/>
            <a:ext cx="4687455" cy="4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5749" tIns="37874" rIns="75749" bIns="37874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The </a:t>
            </a:r>
            <a:r>
              <a:rPr lang="de-DE" sz="1100" dirty="0" err="1">
                <a:solidFill>
                  <a:srgbClr val="000000"/>
                </a:solidFill>
              </a:rPr>
              <a:t>main</a:t>
            </a:r>
            <a:r>
              <a:rPr lang="de-DE" sz="1100" dirty="0">
                <a:solidFill>
                  <a:srgbClr val="000000"/>
                </a:solidFill>
              </a:rPr>
              <a:t> </a:t>
            </a:r>
            <a:r>
              <a:rPr lang="de-DE" sz="1100" dirty="0" err="1">
                <a:solidFill>
                  <a:srgbClr val="000000"/>
                </a:solidFill>
              </a:rPr>
              <a:t>spectrometer</a:t>
            </a:r>
            <a:r>
              <a:rPr lang="de-DE" sz="1100" dirty="0">
                <a:solidFill>
                  <a:srgbClr val="000000"/>
                </a:solidFill>
              </a:rPr>
              <a:t> of the Karlsruhe Tritium Neutrino Experiment (KATRIN) </a:t>
            </a:r>
            <a:r>
              <a:rPr lang="de-DE" sz="1100" dirty="0" err="1">
                <a:solidFill>
                  <a:srgbClr val="000000"/>
                </a:solidFill>
              </a:rPr>
              <a:t>is</a:t>
            </a:r>
            <a:r>
              <a:rPr lang="de-DE" sz="1100" dirty="0">
                <a:solidFill>
                  <a:srgbClr val="000000"/>
                </a:solidFill>
              </a:rPr>
              <a:t> </a:t>
            </a:r>
            <a:r>
              <a:rPr lang="de-DE" sz="1100" dirty="0" err="1">
                <a:solidFill>
                  <a:srgbClr val="000000"/>
                </a:solidFill>
              </a:rPr>
              <a:t>manoeuvred</a:t>
            </a:r>
            <a:r>
              <a:rPr lang="de-DE" sz="1100" dirty="0">
                <a:solidFill>
                  <a:srgbClr val="000000"/>
                </a:solidFill>
              </a:rPr>
              <a:t>  </a:t>
            </a:r>
            <a:r>
              <a:rPr lang="de-DE" sz="1100" dirty="0" err="1">
                <a:solidFill>
                  <a:srgbClr val="000000"/>
                </a:solidFill>
              </a:rPr>
              <a:t>through</a:t>
            </a:r>
            <a:r>
              <a:rPr lang="de-DE" sz="1100" dirty="0">
                <a:solidFill>
                  <a:srgbClr val="000000"/>
                </a:solidFill>
              </a:rPr>
              <a:t> </a:t>
            </a:r>
            <a:r>
              <a:rPr lang="de-DE" sz="1100" dirty="0" err="1">
                <a:solidFill>
                  <a:srgbClr val="000000"/>
                </a:solidFill>
              </a:rPr>
              <a:t>Leopoldshafen</a:t>
            </a:r>
            <a:r>
              <a:rPr lang="de-DE" sz="1100" dirty="0">
                <a:solidFill>
                  <a:srgbClr val="000000"/>
                </a:solidFill>
              </a:rPr>
              <a:t> in southern Germany.</a:t>
            </a:r>
          </a:p>
        </p:txBody>
      </p:sp>
      <p:sp>
        <p:nvSpPr>
          <p:cNvPr id="19" name="Diagonal liegende Ecken des Rechtecks abrunden 18"/>
          <p:cNvSpPr/>
          <p:nvPr/>
        </p:nvSpPr>
        <p:spPr bwMode="auto">
          <a:xfrm flipH="1">
            <a:off x="1046486" y="1268760"/>
            <a:ext cx="1929047" cy="45086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112736" y="1294895"/>
            <a:ext cx="23071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The last 7 km!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2380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 descr="einhub4_1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1806" y="1906897"/>
            <a:ext cx="4382682" cy="32780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31449" y="4875263"/>
            <a:ext cx="2105047" cy="35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7" rIns="91432" bIns="45717">
            <a:spAutoFit/>
          </a:bodyPr>
          <a:lstStyle/>
          <a:p>
            <a:pPr defTabSz="913984"/>
            <a:r>
              <a:rPr lang="de-DE" sz="1700" dirty="0">
                <a:solidFill>
                  <a:schemeClr val="bg1"/>
                </a:solidFill>
              </a:rPr>
              <a:t>November 29, 2006</a:t>
            </a:r>
          </a:p>
        </p:txBody>
      </p:sp>
      <p:pic>
        <p:nvPicPr>
          <p:cNvPr id="9" name="Picture 2" descr="KATRIN Dampfstrahlen ausschnitt 1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4258125" cy="304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107504" y="4963110"/>
            <a:ext cx="2016224" cy="338098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de-DE" sz="1700" dirty="0" err="1"/>
              <a:t>s</a:t>
            </a:r>
            <a:r>
              <a:rPr lang="de-DE" sz="1700" dirty="0" err="1" smtClean="0"/>
              <a:t>team</a:t>
            </a:r>
            <a:r>
              <a:rPr lang="de-DE" sz="1700" dirty="0" smtClean="0"/>
              <a:t> </a:t>
            </a:r>
            <a:r>
              <a:rPr lang="de-DE" sz="1700" dirty="0" err="1" smtClean="0"/>
              <a:t>blasting</a:t>
            </a:r>
            <a:endParaRPr lang="de-DE" sz="1700" dirty="0"/>
          </a:p>
        </p:txBody>
      </p:sp>
      <p:sp>
        <p:nvSpPr>
          <p:cNvPr id="11" name="Diagonal liegende Ecken des Rechtecks abrunden 10"/>
          <p:cNvSpPr/>
          <p:nvPr/>
        </p:nvSpPr>
        <p:spPr bwMode="auto">
          <a:xfrm flipH="1">
            <a:off x="1046486" y="1268760"/>
            <a:ext cx="1929047" cy="45086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12736" y="1294895"/>
            <a:ext cx="23071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The last 7 m!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1560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92754"/>
            <a:ext cx="3352800" cy="19563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 bwMode="auto">
          <a:xfrm>
            <a:off x="395536" y="1084674"/>
            <a:ext cx="1947328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Wire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electrode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9" name="Diagonal liegende Ecken des Rechtecks abrunden 8"/>
          <p:cNvSpPr/>
          <p:nvPr/>
        </p:nvSpPr>
        <p:spPr bwMode="auto">
          <a:xfrm flipH="1">
            <a:off x="539552" y="4725144"/>
            <a:ext cx="3342705" cy="540060"/>
          </a:xfrm>
          <a:prstGeom prst="round2DiagRect">
            <a:avLst>
              <a:gd name="adj1" fmla="val 4991"/>
              <a:gd name="adj2" fmla="val 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90001" y="482386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</a:t>
            </a:r>
            <a:r>
              <a:rPr lang="de-DE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energy</a:t>
            </a:r>
            <a:r>
              <a:rPr lang="de-DE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analysis</a:t>
            </a:r>
            <a:endParaRPr lang="de-DE" b="1" dirty="0"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1" name="Diagonal liegende Ecken des Rechtecks abrunden 10"/>
          <p:cNvSpPr/>
          <p:nvPr/>
        </p:nvSpPr>
        <p:spPr bwMode="auto">
          <a:xfrm flipH="1">
            <a:off x="5189735" y="4725144"/>
            <a:ext cx="3342705" cy="540060"/>
          </a:xfrm>
          <a:prstGeom prst="round2DiagRect">
            <a:avLst>
              <a:gd name="adj1" fmla="val 4991"/>
              <a:gd name="adj2" fmla="val 0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408131" y="4823864"/>
            <a:ext cx="2941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</a:t>
            </a:r>
            <a:r>
              <a:rPr lang="de-DE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ackground</a:t>
            </a:r>
            <a:r>
              <a:rPr lang="de-DE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suppression</a:t>
            </a:r>
            <a:endParaRPr lang="de-DE" b="1" dirty="0"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 cstate="print"/>
          <a:srcRect t="6866" b="30234"/>
          <a:stretch>
            <a:fillRect/>
          </a:stretch>
        </p:blipFill>
        <p:spPr bwMode="auto">
          <a:xfrm>
            <a:off x="447163" y="2060848"/>
            <a:ext cx="3950761" cy="22739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2051720" y="386104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</a:t>
            </a:r>
            <a:r>
              <a:rPr lang="de-DE" b="1" baseline="-25000" dirty="0" smtClean="0"/>
              <a:t>0</a:t>
            </a:r>
            <a:endParaRPr lang="de-DE" b="1" baseline="-25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183334" y="3635732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</a:t>
            </a:r>
            <a:r>
              <a:rPr lang="de-DE" b="1" baseline="-25000" dirty="0" smtClean="0"/>
              <a:t>1</a:t>
            </a:r>
            <a:endParaRPr lang="de-DE" b="1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895302" y="342900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U</a:t>
            </a:r>
            <a:r>
              <a:rPr lang="de-DE" b="1" baseline="-25000" dirty="0" smtClean="0"/>
              <a:t>2</a:t>
            </a:r>
            <a:endParaRPr lang="de-DE" b="1" baseline="-25000" dirty="0"/>
          </a:p>
        </p:txBody>
      </p:sp>
      <p:sp>
        <p:nvSpPr>
          <p:cNvPr id="17" name="Textfeld 16"/>
          <p:cNvSpPr txBox="1"/>
          <p:nvPr/>
        </p:nvSpPr>
        <p:spPr>
          <a:xfrm rot="1980000">
            <a:off x="678621" y="32243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…</a:t>
            </a:r>
            <a:endParaRPr lang="de-DE" b="1" dirty="0"/>
          </a:p>
        </p:txBody>
      </p:sp>
      <p:sp>
        <p:nvSpPr>
          <p:cNvPr id="18" name="Rechteck 17"/>
          <p:cNvSpPr/>
          <p:nvPr/>
        </p:nvSpPr>
        <p:spPr>
          <a:xfrm>
            <a:off x="5189735" y="5336166"/>
            <a:ext cx="35587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single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layer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factor</a:t>
            </a:r>
            <a:r>
              <a:rPr lang="de-DE" dirty="0" smtClean="0">
                <a:sym typeface="Wingdings"/>
              </a:rPr>
              <a:t> ~10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double </a:t>
            </a:r>
            <a:r>
              <a:rPr lang="de-DE" dirty="0" err="1" smtClean="0">
                <a:sym typeface="Wingdings"/>
              </a:rPr>
              <a:t>layer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factor</a:t>
            </a:r>
            <a:r>
              <a:rPr lang="de-DE" dirty="0" smtClean="0">
                <a:sym typeface="Wingdings"/>
              </a:rPr>
              <a:t> 100</a:t>
            </a:r>
            <a:endParaRPr lang="de-DE" dirty="0">
              <a:sym typeface="Wingdings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9552" y="5336166"/>
            <a:ext cx="43924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smooth </a:t>
            </a:r>
            <a:r>
              <a:rPr lang="de-DE" dirty="0" err="1" smtClean="0">
                <a:sym typeface="Wingdings"/>
              </a:rPr>
              <a:t>electric</a:t>
            </a:r>
            <a:r>
              <a:rPr lang="de-DE" dirty="0" smtClean="0">
                <a:sym typeface="Wingdings"/>
              </a:rPr>
              <a:t> potential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maximal potential in </a:t>
            </a:r>
            <a:r>
              <a:rPr lang="de-DE" dirty="0" err="1" smtClean="0">
                <a:sym typeface="Wingdings"/>
              </a:rPr>
              <a:t>center</a:t>
            </a:r>
            <a:endParaRPr lang="de-DE" dirty="0">
              <a:sym typeface="Wingding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619672" y="1779369"/>
            <a:ext cx="3071097" cy="353487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de-DE" dirty="0" smtClean="0"/>
              <a:t>248 </a:t>
            </a:r>
            <a:r>
              <a:rPr lang="de-DE" dirty="0" err="1" smtClean="0"/>
              <a:t>modules</a:t>
            </a:r>
            <a:r>
              <a:rPr lang="de-DE" dirty="0" smtClean="0"/>
              <a:t>: 23120 </a:t>
            </a:r>
            <a:r>
              <a:rPr lang="de-DE" dirty="0" err="1" smtClean="0"/>
              <a:t>wires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60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745"/>
          <a:stretch>
            <a:fillRect/>
          </a:stretch>
        </p:blipFill>
        <p:spPr bwMode="auto">
          <a:xfrm>
            <a:off x="300153" y="1390125"/>
            <a:ext cx="3348204" cy="485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/>
          <p:cNvSpPr txBox="1"/>
          <p:nvPr/>
        </p:nvSpPr>
        <p:spPr bwMode="auto">
          <a:xfrm>
            <a:off x="395536" y="940658"/>
            <a:ext cx="336919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Wire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electrode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installation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9" name="Picture 4" descr="katrin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095" y="1068143"/>
            <a:ext cx="3268314" cy="51775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9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 descr="The inner surface of the main spectrometer amounts to roughly 650m². Covering this surface the wire electrode reduces the background rate in the spectromete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104456" cy="27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ach module is thoroughly controlled after installation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0631" y="1196448"/>
            <a:ext cx="3293857" cy="492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e electrode installation team during the installation of the last modu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88707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9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MainSpectrometer_alongBField2.avi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873107"/>
            <a:ext cx="9151205" cy="39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2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" descr="KATRIN-InElectr-mod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217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72716"/>
            <a:ext cx="8928993" cy="558062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 flipH="1">
            <a:off x="5580805" y="1052735"/>
            <a:ext cx="3167657" cy="1171873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508104" y="1124744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0" algn="ctr">
              <a:buNone/>
            </a:pPr>
            <a:r>
              <a:rPr lang="de-DE" sz="2000" b="1" dirty="0" err="1" smtClean="0">
                <a:latin typeface="Frutiger LT Std 55 Roman"/>
                <a:cs typeface="Frutiger LT Std 55 Roman"/>
              </a:rPr>
              <a:t>January</a:t>
            </a:r>
            <a:r>
              <a:rPr lang="de-DE" sz="2000" b="1" dirty="0" smtClean="0">
                <a:latin typeface="Frutiger LT Std 55 Roman"/>
                <a:cs typeface="Frutiger LT Std 55 Roman"/>
              </a:rPr>
              <a:t> , 2012:</a:t>
            </a:r>
          </a:p>
          <a:p>
            <a:pPr marL="179387" indent="0" algn="ctr">
              <a:buNone/>
            </a:pPr>
            <a:r>
              <a:rPr lang="de-DE" sz="2000" b="1" dirty="0" err="1" smtClean="0">
                <a:latin typeface="Frutiger LT Std 55 Roman"/>
                <a:cs typeface="Frutiger LT Std 55 Roman"/>
              </a:rPr>
              <a:t>Electrode</a:t>
            </a:r>
            <a:r>
              <a:rPr lang="de-DE" sz="2000" b="1" dirty="0" smtClean="0"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latin typeface="Frutiger LT Std 55 Roman"/>
                <a:cs typeface="Frutiger LT Std 55 Roman"/>
              </a:rPr>
              <a:t>installation</a:t>
            </a:r>
            <a:r>
              <a:rPr lang="de-DE" sz="2000" b="1" dirty="0" smtClean="0"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latin typeface="Frutiger LT Std 55 Roman"/>
                <a:cs typeface="Frutiger LT Std 55 Roman"/>
              </a:rPr>
              <a:t>finished</a:t>
            </a:r>
            <a:endParaRPr lang="de-DE" sz="2000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2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Bild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1196752"/>
            <a:ext cx="5472608" cy="5084965"/>
          </a:xfrm>
          <a:prstGeom prst="round2DiagRect">
            <a:avLst>
              <a:gd name="adj1" fmla="val 0"/>
              <a:gd name="adj2" fmla="val 0"/>
            </a:avLst>
          </a:prstGeom>
          <a:ln w="28575" cap="sq" cmpd="sng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agonal liegende Ecken des Rechtecks abrunden 7"/>
          <p:cNvSpPr/>
          <p:nvPr/>
        </p:nvSpPr>
        <p:spPr bwMode="auto">
          <a:xfrm flipH="1">
            <a:off x="5580806" y="1052736"/>
            <a:ext cx="3167657" cy="1008112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72100" y="1208946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0" algn="ctr">
              <a:buNone/>
            </a:pPr>
            <a:r>
              <a:rPr lang="de-DE" sz="2000" b="1" dirty="0" smtClean="0">
                <a:latin typeface="Frutiger LT Std 55 Roman"/>
                <a:cs typeface="Frutiger LT Std 55 Roman"/>
              </a:rPr>
              <a:t>May 8, 2012</a:t>
            </a:r>
          </a:p>
          <a:p>
            <a:pPr marL="179387" indent="0" algn="ctr">
              <a:buNone/>
            </a:pPr>
            <a:r>
              <a:rPr lang="de-DE" sz="2000" b="1" dirty="0" err="1" smtClean="0">
                <a:latin typeface="Frutiger LT Std 55 Roman"/>
                <a:cs typeface="Frutiger LT Std 55 Roman"/>
              </a:rPr>
              <a:t>Spectrometer</a:t>
            </a:r>
            <a:r>
              <a:rPr lang="de-DE" sz="2000" b="1" dirty="0" smtClean="0"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latin typeface="Frutiger LT Std 55 Roman"/>
                <a:cs typeface="Frutiger LT Std 55 Roman"/>
              </a:rPr>
              <a:t>closed</a:t>
            </a:r>
            <a:endParaRPr lang="de-DE" sz="2000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9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755576" y="4261158"/>
            <a:ext cx="7560840" cy="1184066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4293096"/>
            <a:ext cx="7632848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back </a:t>
            </a:r>
            <a:r>
              <a:rPr lang="de-DE" dirty="0" err="1" smtClean="0">
                <a:sym typeface="Wingdings"/>
              </a:rPr>
              <a:t>at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vacuum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July</a:t>
            </a:r>
            <a:r>
              <a:rPr lang="de-DE" dirty="0" smtClean="0">
                <a:sym typeface="Wingdings"/>
              </a:rPr>
              <a:t> 2012: 10</a:t>
            </a:r>
            <a:r>
              <a:rPr lang="de-DE" baseline="30000" dirty="0" smtClean="0">
                <a:sym typeface="Wingdings"/>
              </a:rPr>
              <a:t>-8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r>
              <a:rPr lang="de-DE" dirty="0" smtClean="0">
                <a:sym typeface="Wingdings"/>
              </a:rPr>
              <a:t> (</a:t>
            </a:r>
            <a:r>
              <a:rPr lang="de-DE" dirty="0" err="1" smtClean="0">
                <a:sym typeface="Wingdings"/>
              </a:rPr>
              <a:t>water-dominated</a:t>
            </a:r>
            <a:r>
              <a:rPr lang="de-DE" dirty="0" smtClean="0">
                <a:sym typeface="Wingdings"/>
              </a:rPr>
              <a:t>)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required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pressure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: </a:t>
            </a:r>
            <a:r>
              <a:rPr lang="de-DE" dirty="0">
                <a:sym typeface="Wingdings"/>
              </a:rPr>
              <a:t>10</a:t>
            </a:r>
            <a:r>
              <a:rPr lang="de-DE" baseline="30000" dirty="0">
                <a:sym typeface="Wingdings"/>
              </a:rPr>
              <a:t>-11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mbar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to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sym typeface="Wingdings"/>
              </a:rPr>
              <a:t>minimize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scattering</a:t>
            </a:r>
            <a:r>
              <a:rPr lang="de-DE" dirty="0">
                <a:sym typeface="Wingdings"/>
              </a:rPr>
              <a:t> on residual </a:t>
            </a:r>
            <a:r>
              <a:rPr lang="de-DE" dirty="0" smtClean="0">
                <a:sym typeface="Wingdings"/>
              </a:rPr>
              <a:t>gas</a:t>
            </a:r>
            <a:endParaRPr lang="de-DE" dirty="0" smtClean="0">
              <a:latin typeface="Frutiger LT Std 55 Roman"/>
              <a:cs typeface="Frutiger LT Std 55 Roman"/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sym typeface="Wingdings"/>
              </a:rPr>
              <a:t>challenge</a:t>
            </a:r>
            <a:r>
              <a:rPr lang="de-DE" dirty="0">
                <a:sym typeface="Wingdings"/>
              </a:rPr>
              <a:t>: large </a:t>
            </a:r>
            <a:r>
              <a:rPr lang="de-DE" dirty="0" err="1">
                <a:sym typeface="Wingdings"/>
              </a:rPr>
              <a:t>volume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1240 </a:t>
            </a:r>
            <a:r>
              <a:rPr lang="de-DE" dirty="0" smtClean="0">
                <a:sym typeface="Wingdings"/>
              </a:rPr>
              <a:t>m</a:t>
            </a:r>
            <a:r>
              <a:rPr lang="de-DE" baseline="30000" dirty="0" smtClean="0">
                <a:sym typeface="Wingdings"/>
              </a:rPr>
              <a:t>3</a:t>
            </a:r>
          </a:p>
        </p:txBody>
      </p:sp>
      <p:pic>
        <p:nvPicPr>
          <p:cNvPr id="9" name="Picture 18" descr="Moon-580x4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4814"/>
            <a:ext cx="2030679" cy="27227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238" y="1596862"/>
            <a:ext cx="4454826" cy="18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 bwMode="auto">
          <a:xfrm>
            <a:off x="514246" y="908720"/>
            <a:ext cx="128272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Bake-out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2" name="Textfeld 33"/>
          <p:cNvSpPr txBox="1">
            <a:spLocks noChangeArrowheads="1"/>
          </p:cNvSpPr>
          <p:nvPr/>
        </p:nvSpPr>
        <p:spPr bwMode="auto">
          <a:xfrm>
            <a:off x="5995482" y="1353610"/>
            <a:ext cx="1631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FFFFFF"/>
                </a:solidFill>
              </a:rPr>
              <a:t>p </a:t>
            </a:r>
            <a:r>
              <a:rPr lang="de-DE" sz="1800" dirty="0">
                <a:solidFill>
                  <a:srgbClr val="FFFFFF"/>
                </a:solidFill>
              </a:rPr>
              <a:t>= 10</a:t>
            </a:r>
            <a:r>
              <a:rPr lang="de-DE" sz="1800" baseline="30000" dirty="0">
                <a:solidFill>
                  <a:srgbClr val="FFFFFF"/>
                </a:solidFill>
              </a:rPr>
              <a:t>-11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mbar</a:t>
            </a:r>
            <a:endParaRPr lang="de-DE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30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97" y="3140968"/>
            <a:ext cx="4378503" cy="243920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2" descr="C:\Users\wandkowsky\Documents\Bilder\Reinraumbilder\DSC_6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124" y="2780928"/>
            <a:ext cx="45173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agonal liegende Ecken des Rechtecks abrunden 8"/>
          <p:cNvSpPr/>
          <p:nvPr/>
        </p:nvSpPr>
        <p:spPr bwMode="auto">
          <a:xfrm flipH="1">
            <a:off x="524254" y="1669551"/>
            <a:ext cx="7648146" cy="82334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39552" y="1735766"/>
            <a:ext cx="763284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required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temperature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water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removal</a:t>
            </a:r>
            <a:r>
              <a:rPr lang="de-DE" dirty="0" smtClean="0">
                <a:sym typeface="Wingdings"/>
              </a:rPr>
              <a:t>: 200°C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slow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heating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so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inner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electrode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can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follow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expansion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of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vessel</a:t>
            </a:r>
            <a:endParaRPr lang="de-DE" dirty="0">
              <a:latin typeface="Frutiger LT Std 55 Roman"/>
              <a:cs typeface="Frutiger LT Std 55 Roman"/>
              <a:sym typeface="Wingdings"/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514246" y="908720"/>
            <a:ext cx="128272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Bake-out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937780" cy="472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271901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Neutrino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oscillations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print"/>
          <a:srcRect l="11639" b="5958"/>
          <a:stretch>
            <a:fillRect/>
          </a:stretch>
        </p:blipFill>
        <p:spPr bwMode="auto">
          <a:xfrm>
            <a:off x="5261881" y="1340768"/>
            <a:ext cx="3702607" cy="302051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797612" y="5355842"/>
            <a:ext cx="2308399" cy="665446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10368" tIns="55185" rIns="110368" bIns="55185">
            <a:spAutoFit/>
          </a:bodyPr>
          <a:lstStyle/>
          <a:p>
            <a:pPr algn="ctr" defTabSz="1103313" eaLnBrk="1" hangingPunct="1">
              <a:defRPr/>
            </a:pPr>
            <a:r>
              <a:rPr lang="de-DE" b="1" dirty="0" smtClean="0">
                <a:solidFill>
                  <a:schemeClr val="bg1"/>
                </a:solidFill>
                <a:latin typeface="Symbol" pitchFamily="18" charset="2"/>
              </a:rPr>
              <a:t>n-</a:t>
            </a:r>
            <a:r>
              <a:rPr lang="de-DE" b="1" dirty="0" err="1" smtClean="0">
                <a:solidFill>
                  <a:schemeClr val="bg1"/>
                </a:solidFill>
              </a:rPr>
              <a:t>mass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offset</a:t>
            </a:r>
            <a:r>
              <a:rPr lang="de-DE" b="1" dirty="0" smtClean="0">
                <a:solidFill>
                  <a:schemeClr val="bg1"/>
                </a:solidFill>
              </a:rPr>
              <a:t>?</a:t>
            </a:r>
          </a:p>
          <a:p>
            <a:pPr algn="ctr" defTabSz="1103313" eaLnBrk="1" hangingPunct="1">
              <a:defRPr/>
            </a:pPr>
            <a:r>
              <a:rPr lang="de-DE" b="1" dirty="0" smtClean="0">
                <a:solidFill>
                  <a:schemeClr val="bg1"/>
                </a:solidFill>
              </a:rPr>
              <a:t>absolute </a:t>
            </a:r>
            <a:r>
              <a:rPr lang="de-DE" b="1" dirty="0" err="1" smtClean="0">
                <a:solidFill>
                  <a:schemeClr val="bg1"/>
                </a:solidFill>
              </a:rPr>
              <a:t>scale</a:t>
            </a:r>
            <a:r>
              <a:rPr lang="de-DE" b="1" dirty="0" smtClean="0">
                <a:solidFill>
                  <a:schemeClr val="bg1"/>
                </a:solidFill>
              </a:rPr>
              <a:t> m</a:t>
            </a:r>
            <a:r>
              <a:rPr lang="de-DE" b="1" baseline="-25000" dirty="0" smtClean="0">
                <a:solidFill>
                  <a:schemeClr val="bg1"/>
                </a:solidFill>
              </a:rPr>
              <a:t>1</a:t>
            </a:r>
            <a:r>
              <a:rPr lang="de-DE" b="1" dirty="0" smtClean="0">
                <a:solidFill>
                  <a:schemeClr val="bg1"/>
                </a:solidFill>
              </a:rPr>
              <a:t>?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274245" y="1844824"/>
            <a:ext cx="1393825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 err="1"/>
              <a:t>atmospheric</a:t>
            </a:r>
            <a:endParaRPr lang="de-DE" sz="1700" dirty="0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7380312" y="3632002"/>
            <a:ext cx="1393825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 err="1"/>
              <a:t>atmospheric</a:t>
            </a:r>
            <a:endParaRPr lang="de-DE" sz="1700" dirty="0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524328" y="2119833"/>
            <a:ext cx="925512" cy="373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/>
              <a:t>solar    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580112" y="3415978"/>
            <a:ext cx="925513" cy="373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1700" dirty="0"/>
              <a:t>solar    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6197426" y="1124744"/>
            <a:ext cx="1809563" cy="4526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08631" tIns="56487" rIns="108631" bIns="56487">
            <a:spAutoFit/>
          </a:bodyPr>
          <a:lstStyle/>
          <a:p>
            <a:pPr defTabSz="1103313" eaLnBrk="1" hangingPunct="1"/>
            <a:r>
              <a:rPr lang="de-DE" sz="2200" dirty="0">
                <a:latin typeface="Symbol" pitchFamily="18" charset="2"/>
              </a:rPr>
              <a:t>n-</a:t>
            </a:r>
            <a:r>
              <a:rPr lang="de-DE" sz="2200" dirty="0" err="1"/>
              <a:t>mass</a:t>
            </a:r>
            <a:r>
              <a:rPr lang="de-DE" sz="2200" dirty="0"/>
              <a:t> </a:t>
            </a:r>
            <a:r>
              <a:rPr lang="de-DE" sz="2200" dirty="0" smtClean="0"/>
              <a:t>(eV</a:t>
            </a:r>
            <a:r>
              <a:rPr lang="de-DE" sz="2200" dirty="0"/>
              <a:t>)</a:t>
            </a:r>
          </a:p>
        </p:txBody>
      </p:sp>
      <p:sp>
        <p:nvSpPr>
          <p:cNvPr id="15" name="Freihandform 14"/>
          <p:cNvSpPr/>
          <p:nvPr/>
        </p:nvSpPr>
        <p:spPr bwMode="auto">
          <a:xfrm>
            <a:off x="5749377" y="4204117"/>
            <a:ext cx="406799" cy="261294"/>
          </a:xfrm>
          <a:custGeom>
            <a:avLst/>
            <a:gdLst>
              <a:gd name="connsiteX0" fmla="*/ 0 w 406799"/>
              <a:gd name="connsiteY0" fmla="*/ 96819 h 261294"/>
              <a:gd name="connsiteX1" fmla="*/ 10757 w 406799"/>
              <a:gd name="connsiteY1" fmla="*/ 172122 h 261294"/>
              <a:gd name="connsiteX2" fmla="*/ 43030 w 406799"/>
              <a:gd name="connsiteY2" fmla="*/ 193638 h 261294"/>
              <a:gd name="connsiteX3" fmla="*/ 118334 w 406799"/>
              <a:gd name="connsiteY3" fmla="*/ 215153 h 261294"/>
              <a:gd name="connsiteX4" fmla="*/ 150607 w 406799"/>
              <a:gd name="connsiteY4" fmla="*/ 236668 h 261294"/>
              <a:gd name="connsiteX5" fmla="*/ 172122 w 406799"/>
              <a:gd name="connsiteY5" fmla="*/ 258184 h 261294"/>
              <a:gd name="connsiteX6" fmla="*/ 311972 w 406799"/>
              <a:gd name="connsiteY6" fmla="*/ 247426 h 261294"/>
              <a:gd name="connsiteX7" fmla="*/ 355002 w 406799"/>
              <a:gd name="connsiteY7" fmla="*/ 236668 h 261294"/>
              <a:gd name="connsiteX8" fmla="*/ 365760 w 406799"/>
              <a:gd name="connsiteY8" fmla="*/ 53788 h 261294"/>
              <a:gd name="connsiteX9" fmla="*/ 333487 w 406799"/>
              <a:gd name="connsiteY9" fmla="*/ 43031 h 261294"/>
              <a:gd name="connsiteX10" fmla="*/ 322729 w 406799"/>
              <a:gd name="connsiteY10" fmla="*/ 10758 h 261294"/>
              <a:gd name="connsiteX11" fmla="*/ 290456 w 406799"/>
              <a:gd name="connsiteY11" fmla="*/ 0 h 261294"/>
              <a:gd name="connsiteX12" fmla="*/ 32273 w 406799"/>
              <a:gd name="connsiteY12" fmla="*/ 10758 h 261294"/>
              <a:gd name="connsiteX13" fmla="*/ 10757 w 406799"/>
              <a:gd name="connsiteY13" fmla="*/ 75304 h 261294"/>
              <a:gd name="connsiteX14" fmla="*/ 0 w 406799"/>
              <a:gd name="connsiteY14" fmla="*/ 107577 h 261294"/>
              <a:gd name="connsiteX15" fmla="*/ 0 w 406799"/>
              <a:gd name="connsiteY15" fmla="*/ 96819 h 26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6799" h="261294">
                <a:moveTo>
                  <a:pt x="0" y="96819"/>
                </a:moveTo>
                <a:cubicBezTo>
                  <a:pt x="3586" y="121920"/>
                  <a:pt x="459" y="148952"/>
                  <a:pt x="10757" y="172122"/>
                </a:cubicBezTo>
                <a:cubicBezTo>
                  <a:pt x="16008" y="183937"/>
                  <a:pt x="31466" y="187856"/>
                  <a:pt x="43030" y="193638"/>
                </a:cubicBezTo>
                <a:cubicBezTo>
                  <a:pt x="58459" y="201352"/>
                  <a:pt x="104553" y="211708"/>
                  <a:pt x="118334" y="215153"/>
                </a:cubicBezTo>
                <a:cubicBezTo>
                  <a:pt x="129092" y="222325"/>
                  <a:pt x="140511" y="228591"/>
                  <a:pt x="150607" y="236668"/>
                </a:cubicBezTo>
                <a:cubicBezTo>
                  <a:pt x="158527" y="243004"/>
                  <a:pt x="162002" y="257509"/>
                  <a:pt x="172122" y="258184"/>
                </a:cubicBezTo>
                <a:cubicBezTo>
                  <a:pt x="218773" y="261294"/>
                  <a:pt x="265355" y="251012"/>
                  <a:pt x="311972" y="247426"/>
                </a:cubicBezTo>
                <a:cubicBezTo>
                  <a:pt x="326315" y="243840"/>
                  <a:pt x="342700" y="244869"/>
                  <a:pt x="355002" y="236668"/>
                </a:cubicBezTo>
                <a:cubicBezTo>
                  <a:pt x="406799" y="202136"/>
                  <a:pt x="368234" y="63066"/>
                  <a:pt x="365760" y="53788"/>
                </a:cubicBezTo>
                <a:cubicBezTo>
                  <a:pt x="362838" y="42831"/>
                  <a:pt x="344245" y="46617"/>
                  <a:pt x="333487" y="43031"/>
                </a:cubicBezTo>
                <a:cubicBezTo>
                  <a:pt x="329901" y="32273"/>
                  <a:pt x="330747" y="18776"/>
                  <a:pt x="322729" y="10758"/>
                </a:cubicBezTo>
                <a:cubicBezTo>
                  <a:pt x="314711" y="2740"/>
                  <a:pt x="301796" y="0"/>
                  <a:pt x="290456" y="0"/>
                </a:cubicBezTo>
                <a:cubicBezTo>
                  <a:pt x="204320" y="0"/>
                  <a:pt x="118334" y="7172"/>
                  <a:pt x="32273" y="10758"/>
                </a:cubicBezTo>
                <a:lnTo>
                  <a:pt x="10757" y="75304"/>
                </a:lnTo>
                <a:cubicBezTo>
                  <a:pt x="7171" y="86062"/>
                  <a:pt x="10142" y="102506"/>
                  <a:pt x="0" y="107577"/>
                </a:cubicBezTo>
                <a:lnTo>
                  <a:pt x="0" y="9681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ihandform 15"/>
          <p:cNvSpPr/>
          <p:nvPr/>
        </p:nvSpPr>
        <p:spPr bwMode="auto">
          <a:xfrm>
            <a:off x="7759394" y="4182602"/>
            <a:ext cx="426720" cy="279699"/>
          </a:xfrm>
          <a:custGeom>
            <a:avLst/>
            <a:gdLst>
              <a:gd name="connsiteX0" fmla="*/ 7172 w 426720"/>
              <a:gd name="connsiteY0" fmla="*/ 107576 h 279699"/>
              <a:gd name="connsiteX1" fmla="*/ 71718 w 426720"/>
              <a:gd name="connsiteY1" fmla="*/ 172122 h 279699"/>
              <a:gd name="connsiteX2" fmla="*/ 103991 w 426720"/>
              <a:gd name="connsiteY2" fmla="*/ 225910 h 279699"/>
              <a:gd name="connsiteX3" fmla="*/ 147021 w 426720"/>
              <a:gd name="connsiteY3" fmla="*/ 247426 h 279699"/>
              <a:gd name="connsiteX4" fmla="*/ 190052 w 426720"/>
              <a:gd name="connsiteY4" fmla="*/ 279699 h 279699"/>
              <a:gd name="connsiteX5" fmla="*/ 329901 w 426720"/>
              <a:gd name="connsiteY5" fmla="*/ 236668 h 279699"/>
              <a:gd name="connsiteX6" fmla="*/ 415962 w 426720"/>
              <a:gd name="connsiteY6" fmla="*/ 225910 h 279699"/>
              <a:gd name="connsiteX7" fmla="*/ 426720 w 426720"/>
              <a:gd name="connsiteY7" fmla="*/ 193637 h 279699"/>
              <a:gd name="connsiteX8" fmla="*/ 405205 w 426720"/>
              <a:gd name="connsiteY8" fmla="*/ 96819 h 279699"/>
              <a:gd name="connsiteX9" fmla="*/ 383689 w 426720"/>
              <a:gd name="connsiteY9" fmla="*/ 75303 h 279699"/>
              <a:gd name="connsiteX10" fmla="*/ 308386 w 426720"/>
              <a:gd name="connsiteY10" fmla="*/ 21515 h 279699"/>
              <a:gd name="connsiteX11" fmla="*/ 276113 w 426720"/>
              <a:gd name="connsiteY11" fmla="*/ 10757 h 279699"/>
              <a:gd name="connsiteX12" fmla="*/ 243840 w 426720"/>
              <a:gd name="connsiteY12" fmla="*/ 0 h 279699"/>
              <a:gd name="connsiteX13" fmla="*/ 125506 w 426720"/>
              <a:gd name="connsiteY13" fmla="*/ 10757 h 279699"/>
              <a:gd name="connsiteX14" fmla="*/ 93233 w 426720"/>
              <a:gd name="connsiteY14" fmla="*/ 21515 h 279699"/>
              <a:gd name="connsiteX15" fmla="*/ 28687 w 426720"/>
              <a:gd name="connsiteY15" fmla="*/ 64546 h 279699"/>
              <a:gd name="connsiteX16" fmla="*/ 7172 w 426720"/>
              <a:gd name="connsiteY16" fmla="*/ 107576 h 27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6720" h="279699">
                <a:moveTo>
                  <a:pt x="7172" y="107576"/>
                </a:moveTo>
                <a:cubicBezTo>
                  <a:pt x="14344" y="125505"/>
                  <a:pt x="62097" y="143256"/>
                  <a:pt x="71718" y="172122"/>
                </a:cubicBezTo>
                <a:cubicBezTo>
                  <a:pt x="80966" y="199868"/>
                  <a:pt x="78675" y="209032"/>
                  <a:pt x="103991" y="225910"/>
                </a:cubicBezTo>
                <a:cubicBezTo>
                  <a:pt x="117334" y="234805"/>
                  <a:pt x="133422" y="238927"/>
                  <a:pt x="147021" y="247426"/>
                </a:cubicBezTo>
                <a:cubicBezTo>
                  <a:pt x="162225" y="256929"/>
                  <a:pt x="175708" y="268941"/>
                  <a:pt x="190052" y="279699"/>
                </a:cubicBezTo>
                <a:cubicBezTo>
                  <a:pt x="213415" y="271911"/>
                  <a:pt x="291888" y="243004"/>
                  <a:pt x="329901" y="236668"/>
                </a:cubicBezTo>
                <a:cubicBezTo>
                  <a:pt x="358418" y="231915"/>
                  <a:pt x="387275" y="229496"/>
                  <a:pt x="415962" y="225910"/>
                </a:cubicBezTo>
                <a:cubicBezTo>
                  <a:pt x="419548" y="215152"/>
                  <a:pt x="426720" y="204977"/>
                  <a:pt x="426720" y="193637"/>
                </a:cubicBezTo>
                <a:cubicBezTo>
                  <a:pt x="426720" y="184227"/>
                  <a:pt x="416297" y="115306"/>
                  <a:pt x="405205" y="96819"/>
                </a:cubicBezTo>
                <a:cubicBezTo>
                  <a:pt x="399987" y="88122"/>
                  <a:pt x="390861" y="82475"/>
                  <a:pt x="383689" y="75303"/>
                </a:cubicBezTo>
                <a:cubicBezTo>
                  <a:pt x="365761" y="21514"/>
                  <a:pt x="383690" y="46616"/>
                  <a:pt x="308386" y="21515"/>
                </a:cubicBezTo>
                <a:lnTo>
                  <a:pt x="276113" y="10757"/>
                </a:lnTo>
                <a:lnTo>
                  <a:pt x="243840" y="0"/>
                </a:lnTo>
                <a:cubicBezTo>
                  <a:pt x="204395" y="3586"/>
                  <a:pt x="164715" y="5156"/>
                  <a:pt x="125506" y="10757"/>
                </a:cubicBezTo>
                <a:cubicBezTo>
                  <a:pt x="114280" y="12361"/>
                  <a:pt x="102088" y="14431"/>
                  <a:pt x="93233" y="21515"/>
                </a:cubicBezTo>
                <a:cubicBezTo>
                  <a:pt x="25696" y="75545"/>
                  <a:pt x="127511" y="39839"/>
                  <a:pt x="28687" y="64546"/>
                </a:cubicBezTo>
                <a:cubicBezTo>
                  <a:pt x="16795" y="100221"/>
                  <a:pt x="0" y="89647"/>
                  <a:pt x="7172" y="107576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feil nach oben und unten 16"/>
          <p:cNvSpPr/>
          <p:nvPr/>
        </p:nvSpPr>
        <p:spPr bwMode="auto">
          <a:xfrm>
            <a:off x="5726408" y="4221088"/>
            <a:ext cx="285752" cy="857256"/>
          </a:xfrm>
          <a:prstGeom prst="upDown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Pfeil nach oben und unten 17"/>
          <p:cNvSpPr/>
          <p:nvPr/>
        </p:nvSpPr>
        <p:spPr bwMode="auto">
          <a:xfrm>
            <a:off x="7886648" y="4221088"/>
            <a:ext cx="285752" cy="857256"/>
          </a:xfrm>
          <a:prstGeom prst="upDownArrow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971411" y="453567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?                       ?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4911114" y="2046327"/>
            <a:ext cx="4123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3</a:t>
            </a:r>
            <a:endParaRPr lang="de-DE" sz="2000" dirty="0" smtClean="0"/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endParaRPr lang="de-DE" sz="2000" b="1" dirty="0" smtClean="0">
              <a:latin typeface="Symbol" pitchFamily="18" charset="2"/>
            </a:endParaRPr>
          </a:p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2</a:t>
            </a:r>
          </a:p>
          <a:p>
            <a:pPr algn="r"/>
            <a:r>
              <a:rPr lang="de-DE" sz="2000" b="1" dirty="0" smtClean="0">
                <a:latin typeface="Symbol" pitchFamily="18" charset="2"/>
              </a:rPr>
              <a:t>n</a:t>
            </a:r>
            <a:r>
              <a:rPr lang="de-DE" sz="2000" b="1" baseline="-25000" dirty="0" smtClean="0"/>
              <a:t>1</a:t>
            </a:r>
            <a:endParaRPr lang="de-DE" sz="2000" b="1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13147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514246" y="908720"/>
            <a:ext cx="128272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Bake-out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3" t="-89"/>
          <a:stretch>
            <a:fillRect/>
          </a:stretch>
        </p:blipFill>
        <p:spPr bwMode="auto">
          <a:xfrm>
            <a:off x="473175" y="3494284"/>
            <a:ext cx="2821818" cy="192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522" y="3413880"/>
            <a:ext cx="2821818" cy="200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39" y="3140968"/>
            <a:ext cx="3239957" cy="294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ige Legende 13"/>
          <p:cNvSpPr/>
          <p:nvPr/>
        </p:nvSpPr>
        <p:spPr bwMode="auto">
          <a:xfrm>
            <a:off x="3990522" y="3413879"/>
            <a:ext cx="2821818" cy="2003673"/>
          </a:xfrm>
          <a:prstGeom prst="wedgeRectCallout">
            <a:avLst>
              <a:gd name="adj1" fmla="val -88762"/>
              <a:gd name="adj2" fmla="val -5363"/>
            </a:avLst>
          </a:prstGeom>
          <a:noFill/>
          <a:ln w="381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6929639" y="4244851"/>
            <a:ext cx="1662731" cy="1172702"/>
            <a:chOff x="13805968" y="14219469"/>
            <a:chExt cx="6478503" cy="4307666"/>
          </a:xfrm>
        </p:grpSpPr>
        <p:pic>
          <p:nvPicPr>
            <p:cNvPr id="16" name="Picture 2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342"/>
            <a:stretch/>
          </p:blipFill>
          <p:spPr bwMode="auto">
            <a:xfrm>
              <a:off x="13805968" y="14219469"/>
              <a:ext cx="6478503" cy="430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Rechteckige Legende 16"/>
            <p:cNvSpPr/>
            <p:nvPr/>
          </p:nvSpPr>
          <p:spPr bwMode="auto">
            <a:xfrm>
              <a:off x="13805968" y="14219469"/>
              <a:ext cx="6478503" cy="4307666"/>
            </a:xfrm>
            <a:prstGeom prst="wedgeRectCallout">
              <a:avLst>
                <a:gd name="adj1" fmla="val -88762"/>
                <a:gd name="adj2" fmla="val -5363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>
                <a:latin typeface="Arial" charset="0"/>
              </a:endParaRPr>
            </a:p>
          </p:txBody>
        </p:sp>
      </p:grpSp>
      <p:sp>
        <p:nvSpPr>
          <p:cNvPr id="18" name="Diagonal liegende Ecken des Rechtecks abrunden 17"/>
          <p:cNvSpPr/>
          <p:nvPr/>
        </p:nvSpPr>
        <p:spPr bwMode="auto">
          <a:xfrm flipH="1">
            <a:off x="524254" y="1669551"/>
            <a:ext cx="7648146" cy="82334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39552" y="1735766"/>
            <a:ext cx="7632848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activation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of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getter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material (NEG St 707)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at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300°C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main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hydrogen pump</a:t>
            </a:r>
          </a:p>
        </p:txBody>
      </p:sp>
    </p:spTree>
    <p:extLst>
      <p:ext uri="{BB962C8B-B14F-4D97-AF65-F5344CB8AC3E}">
        <p14:creationId xmlns:p14="http://schemas.microsoft.com/office/powerpoint/2010/main" xmlns="" val="26716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539552" y="1547383"/>
            <a:ext cx="7143395" cy="108952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36672" y="1547383"/>
            <a:ext cx="749171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slow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heating</a:t>
            </a:r>
            <a:r>
              <a:rPr lang="de-DE" dirty="0" smtClean="0">
                <a:sym typeface="Wingdings"/>
              </a:rPr>
              <a:t>/</a:t>
            </a:r>
            <a:r>
              <a:rPr lang="de-DE" dirty="0" err="1" smtClean="0">
                <a:sym typeface="Wingdings"/>
              </a:rPr>
              <a:t>cooling</a:t>
            </a:r>
            <a:r>
              <a:rPr lang="de-DE" dirty="0" smtClean="0">
                <a:sym typeface="Wingdings"/>
              </a:rPr>
              <a:t> (~1°C/h): </a:t>
            </a:r>
            <a:r>
              <a:rPr lang="de-DE" dirty="0" err="1" smtClean="0">
                <a:sym typeface="Wingdings"/>
              </a:rPr>
              <a:t>expansion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electrode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temperature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breakpoints</a:t>
            </a:r>
            <a:r>
              <a:rPr lang="de-DE" dirty="0" smtClean="0">
                <a:sym typeface="Wingdings"/>
              </a:rPr>
              <a:t>: 200°C – </a:t>
            </a:r>
            <a:r>
              <a:rPr lang="de-DE" dirty="0" err="1" smtClean="0">
                <a:sym typeface="Wingdings"/>
              </a:rPr>
              <a:t>water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removal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                                         300°C – </a:t>
            </a:r>
            <a:r>
              <a:rPr lang="de-DE" dirty="0" err="1" smtClean="0">
                <a:sym typeface="Wingdings"/>
              </a:rPr>
              <a:t>activation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getter</a:t>
            </a:r>
            <a:r>
              <a:rPr lang="de-DE" dirty="0" smtClean="0">
                <a:sym typeface="Wingdings"/>
              </a:rPr>
              <a:t> material</a:t>
            </a:r>
            <a:endParaRPr lang="de-DE" dirty="0">
              <a:sym typeface="Wingdings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6112476" y="3296385"/>
            <a:ext cx="2207724" cy="634929"/>
          </a:xfrm>
          <a:prstGeom prst="wedgeRoundRectCallout">
            <a:avLst>
              <a:gd name="adj1" fmla="val -121274"/>
              <a:gd name="adj2" fmla="val 1106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6225907" y="3284984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l</a:t>
            </a:r>
            <a:r>
              <a:rPr lang="de-DE" dirty="0" err="1" smtClean="0">
                <a:solidFill>
                  <a:srgbClr val="FF0000"/>
                </a:solidFill>
              </a:rPr>
              <a:t>eak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developed</a:t>
            </a:r>
            <a:r>
              <a:rPr lang="de-DE" dirty="0" smtClean="0">
                <a:solidFill>
                  <a:srgbClr val="FF0000"/>
                </a:solidFill>
              </a:rPr>
              <a:t> &amp; 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fixed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immediately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6472516" y="4189151"/>
            <a:ext cx="1915908" cy="680009"/>
          </a:xfrm>
          <a:prstGeom prst="wedgeRoundRectCallout">
            <a:avLst>
              <a:gd name="adj1" fmla="val -139250"/>
              <a:gd name="adj2" fmla="val 12614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6540739" y="4222829"/>
            <a:ext cx="1779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back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10</a:t>
            </a:r>
            <a:r>
              <a:rPr lang="de-DE" baseline="30000" dirty="0" smtClean="0">
                <a:solidFill>
                  <a:srgbClr val="FF0000"/>
                </a:solidFill>
              </a:rPr>
              <a:t>-11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mbar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level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Diagonal liegende Ecken des Rechtecks abrunden 12"/>
          <p:cNvSpPr/>
          <p:nvPr/>
        </p:nvSpPr>
        <p:spPr bwMode="auto">
          <a:xfrm flipH="1">
            <a:off x="6316772" y="5332507"/>
            <a:ext cx="2431692" cy="836453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256491" y="5373216"/>
            <a:ext cx="2563981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dirty="0" err="1" smtClean="0">
                <a:sym typeface="Wingdings"/>
              </a:rPr>
              <a:t>During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measurements</a:t>
            </a:r>
            <a:r>
              <a:rPr lang="de-DE" dirty="0" smtClean="0">
                <a:sym typeface="Wingdings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de-DE" dirty="0" smtClean="0">
                <a:sym typeface="Wingdings"/>
              </a:rPr>
              <a:t> 4·10</a:t>
            </a:r>
            <a:r>
              <a:rPr lang="de-DE" baseline="30000" dirty="0" smtClean="0">
                <a:sym typeface="Wingdings"/>
              </a:rPr>
              <a:t>-11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endParaRPr lang="de-DE" dirty="0">
              <a:sym typeface="Wingdings"/>
            </a:endParaRPr>
          </a:p>
        </p:txBody>
      </p:sp>
      <p:graphicFrame>
        <p:nvGraphicFramePr>
          <p:cNvPr id="15" name="Diagramm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8085100"/>
              </p:ext>
            </p:extLst>
          </p:nvPr>
        </p:nvGraphicFramePr>
        <p:xfrm>
          <a:off x="154434" y="3152370"/>
          <a:ext cx="5857726" cy="330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feld 15"/>
          <p:cNvSpPr txBox="1"/>
          <p:nvPr/>
        </p:nvSpPr>
        <p:spPr bwMode="auto">
          <a:xfrm>
            <a:off x="514246" y="908720"/>
            <a:ext cx="128272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Bake-out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MS_bake_NW_2013_small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15582" y="3111300"/>
            <a:ext cx="5562461" cy="3126011"/>
          </a:xfrm>
          <a:prstGeom prst="rect">
            <a:avLst/>
          </a:prstGeom>
        </p:spPr>
      </p:pic>
      <p:cxnSp>
        <p:nvCxnSpPr>
          <p:cNvPr id="8" name="Gerade Verbindung 7"/>
          <p:cNvCxnSpPr>
            <a:stCxn id="7" idx="0"/>
          </p:cNvCxnSpPr>
          <p:nvPr/>
        </p:nvCxnSpPr>
        <p:spPr>
          <a:xfrm>
            <a:off x="5896813" y="3111300"/>
            <a:ext cx="0" cy="3126012"/>
          </a:xfrm>
          <a:prstGeom prst="line">
            <a:avLst/>
          </a:prstGeom>
          <a:ln w="3492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024852" y="5960313"/>
            <a:ext cx="653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J. Wolf</a:t>
            </a:r>
            <a:endParaRPr lang="de-DE" sz="1200" dirty="0"/>
          </a:p>
        </p:txBody>
      </p:sp>
      <p:graphicFrame>
        <p:nvGraphicFramePr>
          <p:cNvPr id="10" name="Diagramm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1154957"/>
              </p:ext>
            </p:extLst>
          </p:nvPr>
        </p:nvGraphicFramePr>
        <p:xfrm>
          <a:off x="5541084" y="1024026"/>
          <a:ext cx="3136960" cy="193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55" y="915611"/>
            <a:ext cx="4454826" cy="18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 flipV="1">
            <a:off x="943243" y="2491201"/>
            <a:ext cx="0" cy="652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2023363" y="2851241"/>
            <a:ext cx="1071736" cy="75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67544" y="30689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</a:t>
            </a:r>
            <a:r>
              <a:rPr lang="de-DE" dirty="0" smtClean="0"/>
              <a:t>ix </a:t>
            </a:r>
            <a:r>
              <a:rPr lang="de-DE" dirty="0" err="1" smtClean="0"/>
              <a:t>point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1879347" y="28512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expansion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1685610" y="5949280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</a:t>
            </a:r>
            <a:r>
              <a:rPr lang="de-DE" sz="1400" dirty="0" err="1" smtClean="0"/>
              <a:t>video</a:t>
            </a:r>
            <a:r>
              <a:rPr lang="de-DE" sz="1400" dirty="0" smtClean="0"/>
              <a:t> </a:t>
            </a:r>
            <a:r>
              <a:rPr lang="de-DE" sz="1400" dirty="0" err="1" smtClean="0"/>
              <a:t>mirrored</a:t>
            </a:r>
            <a:r>
              <a:rPr lang="de-DE" sz="1400" dirty="0" smtClean="0"/>
              <a:t>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26716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164" y="2815751"/>
            <a:ext cx="3925880" cy="29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985" y="2564904"/>
            <a:ext cx="4510495" cy="33828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feld 8"/>
          <p:cNvSpPr txBox="1"/>
          <p:nvPr/>
        </p:nvSpPr>
        <p:spPr bwMode="auto">
          <a:xfrm>
            <a:off x="384836" y="980728"/>
            <a:ext cx="512512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Integration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detector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spectrometer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0" name="Diagonal liegende Ecken des Rechtecks abrunden 9"/>
          <p:cNvSpPr/>
          <p:nvPr/>
        </p:nvSpPr>
        <p:spPr bwMode="auto">
          <a:xfrm flipH="1">
            <a:off x="323528" y="1475375"/>
            <a:ext cx="5487214" cy="87350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35254" y="1519742"/>
            <a:ext cx="684364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May 16, 2013: SDS </a:t>
            </a:r>
            <a:r>
              <a:rPr lang="de-DE" dirty="0" err="1" smtClean="0">
                <a:sym typeface="Wingdings"/>
              </a:rPr>
              <a:t>connection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established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May 28, 2013: </a:t>
            </a:r>
            <a:r>
              <a:rPr lang="de-DE" dirty="0" err="1" smtClean="0">
                <a:sym typeface="Wingdings"/>
              </a:rPr>
              <a:t>opening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gate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valve</a:t>
            </a:r>
            <a:endParaRPr lang="de-DE" dirty="0">
              <a:sym typeface="Wingdings"/>
            </a:endParaRPr>
          </a:p>
        </p:txBody>
      </p:sp>
      <p:sp>
        <p:nvSpPr>
          <p:cNvPr id="12" name="Rechteckige Legende 11"/>
          <p:cNvSpPr/>
          <p:nvPr/>
        </p:nvSpPr>
        <p:spPr>
          <a:xfrm>
            <a:off x="288000" y="2815751"/>
            <a:ext cx="3956400" cy="2933672"/>
          </a:xfrm>
          <a:prstGeom prst="wedgeRectCallout">
            <a:avLst>
              <a:gd name="adj1" fmla="val 93589"/>
              <a:gd name="adj2" fmla="val 565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622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251520" y="1484784"/>
            <a:ext cx="3615006" cy="152157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Bild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3566864"/>
            <a:ext cx="3816424" cy="2742456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8439"/>
          <a:stretch/>
        </p:blipFill>
        <p:spPr>
          <a:xfrm>
            <a:off x="3923928" y="1064659"/>
            <a:ext cx="5075912" cy="2508357"/>
          </a:xfrm>
          <a:prstGeom prst="rect">
            <a:avLst/>
          </a:prstGeom>
        </p:spPr>
      </p:pic>
      <p:pic>
        <p:nvPicPr>
          <p:cNvPr id="10" name="Bild 7" descr="View to PS APE 4op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60032" y="3683488"/>
            <a:ext cx="3816424" cy="2553823"/>
          </a:xfrm>
          <a:prstGeom prst="round2DiagRect">
            <a:avLst>
              <a:gd name="adj1" fmla="val 0"/>
              <a:gd name="adj2" fmla="val 405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395536" y="1542175"/>
            <a:ext cx="356377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May 31, 2013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asym. </a:t>
            </a:r>
            <a:r>
              <a:rPr lang="de-DE" dirty="0" err="1">
                <a:sym typeface="Wingdings"/>
              </a:rPr>
              <a:t>m</a:t>
            </a:r>
            <a:r>
              <a:rPr lang="de-DE" dirty="0" err="1" smtClean="0">
                <a:sym typeface="Wingdings"/>
              </a:rPr>
              <a:t>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field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electrode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onto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detector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confirmed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simulations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 bwMode="auto">
          <a:xfrm>
            <a:off x="384836" y="980728"/>
            <a:ext cx="135005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First light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316416" y="190754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622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KATRIN </a:t>
            </a:r>
            <a:r>
              <a:rPr lang="de-DE" sz="3000" dirty="0" err="1" smtClean="0"/>
              <a:t>experiment</a:t>
            </a:r>
            <a:endParaRPr lang="de-DE" sz="30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424178"/>
            <a:ext cx="5120209" cy="384015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 bwMode="auto">
          <a:xfrm>
            <a:off x="384836" y="980728"/>
            <a:ext cx="602280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Main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spectrometer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detector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commissioning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9" name="Diagonal liegende Ecken des Rechtecks abrunden 8"/>
          <p:cNvSpPr/>
          <p:nvPr/>
        </p:nvSpPr>
        <p:spPr bwMode="auto">
          <a:xfrm flipH="1">
            <a:off x="395536" y="1484784"/>
            <a:ext cx="6008847" cy="814521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95536" y="1542175"/>
            <a:ext cx="756084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May 31 – Sep 23, 2013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study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transport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behavior</a:t>
            </a:r>
            <a:endParaRPr lang="de-DE" dirty="0" smtClean="0">
              <a:sym typeface="Wingdings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3563888" y="1816746"/>
            <a:ext cx="1440160" cy="5321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051720" y="594928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KATRIN </a:t>
            </a:r>
            <a:r>
              <a:rPr lang="de-DE" dirty="0" err="1" smtClean="0">
                <a:solidFill>
                  <a:schemeClr val="bg1"/>
                </a:solidFill>
              </a:rPr>
              <a:t>control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room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78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5050"/>
            <a:ext cx="6192688" cy="292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026142" y="2116583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Event A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09504" y="418744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Event B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0" name="Diagonal liegende Ecken des Rechtecks abrunden 9"/>
          <p:cNvSpPr/>
          <p:nvPr/>
        </p:nvSpPr>
        <p:spPr bwMode="auto">
          <a:xfrm flipH="1">
            <a:off x="251520" y="954594"/>
            <a:ext cx="6552728" cy="116604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026602"/>
            <a:ext cx="655272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investigations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KATRIN </a:t>
            </a:r>
            <a:r>
              <a:rPr lang="de-DE" dirty="0" err="1" smtClean="0">
                <a:sym typeface="Wingdings"/>
              </a:rPr>
              <a:t>pre-spectrometer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periods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elevated</a:t>
            </a:r>
            <a:r>
              <a:rPr lang="de-DE" dirty="0" smtClean="0">
                <a:sym typeface="Wingdings"/>
              </a:rPr>
              <a:t> rate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characteristic</a:t>
            </a:r>
            <a:r>
              <a:rPr lang="de-DE" dirty="0" smtClean="0">
                <a:sym typeface="Wingdings"/>
              </a:rPr>
              <a:t> ring </a:t>
            </a:r>
            <a:r>
              <a:rPr lang="de-DE" dirty="0" err="1" smtClean="0">
                <a:sym typeface="Wingdings"/>
              </a:rPr>
              <a:t>structure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detector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endParaRPr lang="de-DE" dirty="0" smtClean="0">
              <a:sym typeface="Wingding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87241"/>
            <a:ext cx="1944216" cy="176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75473"/>
            <a:ext cx="2039493" cy="176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78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pic>
        <p:nvPicPr>
          <p:cNvPr id="7" name="Picture 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339722" cy="36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411760" y="3594502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pre-spectrometer</a:t>
            </a:r>
            <a:endParaRPr lang="de-DE" sz="1600" dirty="0"/>
          </a:p>
        </p:txBody>
      </p:sp>
      <p:sp>
        <p:nvSpPr>
          <p:cNvPr id="9" name="Diagonal liegende Ecken des Rechtecks abrunden 8"/>
          <p:cNvSpPr/>
          <p:nvPr/>
        </p:nvSpPr>
        <p:spPr bwMode="auto">
          <a:xfrm flipH="1">
            <a:off x="251520" y="1124744"/>
            <a:ext cx="8424936" cy="139428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Rechteck 9"/>
              <p:cNvSpPr/>
              <p:nvPr/>
            </p:nvSpPr>
            <p:spPr>
              <a:xfrm>
                <a:off x="317768" y="1196753"/>
                <a:ext cx="8571832" cy="1229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buFont typeface="Wingdings"/>
                  <a:buChar char="Ä"/>
                </a:pPr>
                <a:r>
                  <a:rPr lang="de-DE" dirty="0" smtClean="0">
                    <a:sym typeface="Wingdings"/>
                  </a:rPr>
                  <a:t> radial </a:t>
                </a:r>
                <a:r>
                  <a:rPr lang="de-DE" dirty="0" err="1" smtClean="0">
                    <a:sym typeface="Wingdings"/>
                  </a:rPr>
                  <a:t>confinement</a:t>
                </a:r>
                <a:r>
                  <a:rPr lang="de-DE" dirty="0" smtClean="0">
                    <a:sym typeface="Wingdings"/>
                  </a:rPr>
                  <a:t>: </a:t>
                </a:r>
                <a:r>
                  <a:rPr lang="de-DE" dirty="0" err="1" smtClean="0">
                    <a:sym typeface="Wingdings"/>
                  </a:rPr>
                  <a:t>cyclotron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motion</a:t>
                </a:r>
                <a:r>
                  <a:rPr lang="de-DE" dirty="0" smtClean="0">
                    <a:sym typeface="Wingdings"/>
                  </a:rPr>
                  <a:t> (</a:t>
                </a:r>
                <a:r>
                  <a:rPr lang="de-DE" dirty="0" err="1" smtClean="0">
                    <a:sym typeface="Wingdings"/>
                  </a:rPr>
                  <a:t>gyration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around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magnetic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field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line</a:t>
                </a:r>
                <a:r>
                  <a:rPr lang="de-DE" dirty="0" smtClean="0">
                    <a:sym typeface="Wingdings"/>
                  </a:rPr>
                  <a:t>)</a:t>
                </a:r>
              </a:p>
              <a:p>
                <a:pPr>
                  <a:lnSpc>
                    <a:spcPct val="120000"/>
                  </a:lnSpc>
                  <a:buFont typeface="Wingdings"/>
                  <a:buChar char="Ä"/>
                </a:pPr>
                <a:r>
                  <a:rPr lang="de-DE" dirty="0">
                    <a:sym typeface="Wingdings"/>
                  </a:rPr>
                  <a:t> </a:t>
                </a:r>
                <a:r>
                  <a:rPr lang="de-DE" dirty="0" smtClean="0">
                    <a:sym typeface="Wingdings"/>
                  </a:rPr>
                  <a:t>axial </a:t>
                </a:r>
                <a:r>
                  <a:rPr lang="de-DE" dirty="0" err="1" smtClean="0">
                    <a:sym typeface="Wingdings"/>
                  </a:rPr>
                  <a:t>confinement</a:t>
                </a:r>
                <a:r>
                  <a:rPr lang="de-DE" dirty="0" smtClean="0">
                    <a:sym typeface="Wingdings"/>
                  </a:rPr>
                  <a:t>: </a:t>
                </a:r>
                <a:r>
                  <a:rPr lang="de-DE" dirty="0" err="1" smtClean="0">
                    <a:sym typeface="Wingdings"/>
                  </a:rPr>
                  <a:t>magnetic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bottle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effect</a:t>
                </a:r>
                <a:endParaRPr lang="de-DE" dirty="0" smtClean="0">
                  <a:sym typeface="Wingdings"/>
                </a:endParaRPr>
              </a:p>
              <a:p>
                <a:pPr>
                  <a:lnSpc>
                    <a:spcPct val="120000"/>
                  </a:lnSpc>
                  <a:buFont typeface="Wingdings"/>
                  <a:buChar char="Ä"/>
                </a:pP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magnetron</a:t>
                </a:r>
                <a:r>
                  <a:rPr lang="de-DE" dirty="0" smtClean="0">
                    <a:sym typeface="Wingdings"/>
                  </a:rPr>
                  <a:t> </a:t>
                </a:r>
                <a:r>
                  <a:rPr lang="de-DE" dirty="0" err="1" smtClean="0">
                    <a:sym typeface="Wingdings"/>
                  </a:rPr>
                  <a:t>motion</a:t>
                </a:r>
                <a:r>
                  <a:rPr lang="de-DE" dirty="0" smtClean="0">
                    <a:sym typeface="Wingdings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de-DE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latin typeface="Cambria Math"/>
                          </a:rPr>
                          <m:t>𝑐𝐸</m:t>
                        </m:r>
                      </m:num>
                      <m:den>
                        <m:r>
                          <a:rPr lang="de-DE" i="1">
                            <a:latin typeface="Cambria Math"/>
                          </a:rPr>
                          <m:t>𝑒</m:t>
                        </m:r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de-DE" i="1">
                        <a:latin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⨯</m:t>
                    </m:r>
                    <m:sSub>
                      <m:sSubPr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𝛻</m:t>
                        </m:r>
                      </m:e>
                      <m:sub>
                        <m:r>
                          <a:rPr lang="de-DE" i="1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de-DE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de-DE" i="1">
                        <a:latin typeface="Cambria Math"/>
                      </a:rPr>
                      <m:t>⨯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de-DE" dirty="0" smtClean="0"/>
              </a:p>
            </p:txBody>
          </p:sp>
        </mc:Choice>
        <mc:Fallback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68" y="1196753"/>
                <a:ext cx="8571832" cy="1229119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4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89240"/>
            <a:ext cx="194676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5436096" y="5883374"/>
            <a:ext cx="2450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e</a:t>
            </a:r>
            <a:r>
              <a:rPr lang="de-DE" sz="1600" dirty="0" err="1" smtClean="0"/>
              <a:t>lectron</a:t>
            </a:r>
            <a:r>
              <a:rPr lang="de-DE" sz="1600" dirty="0" smtClean="0"/>
              <a:t> </a:t>
            </a:r>
            <a:r>
              <a:rPr lang="de-DE" sz="1600" dirty="0" err="1" smtClean="0"/>
              <a:t>momentum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3923928" y="5301208"/>
            <a:ext cx="75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B</a:t>
            </a:r>
            <a:r>
              <a:rPr lang="de-DE" sz="1600" baseline="-25000" dirty="0" err="1" smtClean="0"/>
              <a:t>max</a:t>
            </a:r>
            <a:endParaRPr lang="de-DE" sz="1600" baseline="-25000" dirty="0"/>
          </a:p>
        </p:txBody>
      </p:sp>
      <p:sp>
        <p:nvSpPr>
          <p:cNvPr id="14" name="Textfeld 13"/>
          <p:cNvSpPr txBox="1"/>
          <p:nvPr/>
        </p:nvSpPr>
        <p:spPr>
          <a:xfrm>
            <a:off x="7708439" y="3666510"/>
            <a:ext cx="75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B</a:t>
            </a:r>
            <a:r>
              <a:rPr lang="de-DE" sz="1600" baseline="-25000" dirty="0" err="1" smtClean="0"/>
              <a:t>max</a:t>
            </a:r>
            <a:endParaRPr lang="de-DE" sz="1600" baseline="-25000" dirty="0"/>
          </a:p>
        </p:txBody>
      </p:sp>
      <p:sp>
        <p:nvSpPr>
          <p:cNvPr id="15" name="Textfeld 14"/>
          <p:cNvSpPr txBox="1"/>
          <p:nvPr/>
        </p:nvSpPr>
        <p:spPr>
          <a:xfrm>
            <a:off x="6556311" y="4941168"/>
            <a:ext cx="75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B</a:t>
            </a:r>
            <a:r>
              <a:rPr lang="de-DE" sz="1600" baseline="-25000" dirty="0" err="1" smtClean="0"/>
              <a:t>min</a:t>
            </a:r>
            <a:endParaRPr lang="de-DE" sz="16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2766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pic>
        <p:nvPicPr>
          <p:cNvPr id="7" name="Picture 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3478"/>
            <a:ext cx="7339722" cy="36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572000" y="5355213"/>
            <a:ext cx="395046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F. </a:t>
            </a:r>
            <a:r>
              <a:rPr lang="de-DE" sz="1400" dirty="0" err="1" smtClean="0">
                <a:solidFill>
                  <a:srgbClr val="A00078"/>
                </a:solidFill>
              </a:rPr>
              <a:t>Fränkle</a:t>
            </a:r>
            <a:r>
              <a:rPr lang="de-DE" sz="1400" dirty="0" smtClean="0">
                <a:solidFill>
                  <a:srgbClr val="A00078"/>
                </a:solidFill>
              </a:rPr>
              <a:t> et al</a:t>
            </a:r>
            <a:r>
              <a:rPr lang="en-US" sz="1400" dirty="0" smtClean="0"/>
              <a:t>, </a:t>
            </a:r>
            <a:r>
              <a:rPr lang="en-US" sz="1400" dirty="0" err="1"/>
              <a:t>Astropart</a:t>
            </a:r>
            <a:r>
              <a:rPr lang="en-US" sz="1400" dirty="0"/>
              <a:t>. Phys. </a:t>
            </a:r>
            <a:r>
              <a:rPr lang="en-US" sz="1400" b="1" dirty="0"/>
              <a:t>35</a:t>
            </a:r>
            <a:r>
              <a:rPr lang="en-US" sz="1400" dirty="0"/>
              <a:t>, 128 (2011</a:t>
            </a:r>
            <a:r>
              <a:rPr lang="en-US" sz="1400" dirty="0" smtClean="0"/>
              <a:t>)</a:t>
            </a:r>
          </a:p>
          <a:p>
            <a:r>
              <a:rPr lang="de-DE" sz="1400" dirty="0" smtClean="0">
                <a:solidFill>
                  <a:srgbClr val="A00078"/>
                </a:solidFill>
              </a:rPr>
              <a:t>S. Mertens et al</a:t>
            </a:r>
            <a:r>
              <a:rPr lang="en-US" sz="1400" dirty="0" smtClean="0"/>
              <a:t>, </a:t>
            </a:r>
            <a:r>
              <a:rPr lang="en-US" sz="1400" dirty="0" err="1" smtClean="0"/>
              <a:t>Astropart</a:t>
            </a:r>
            <a:r>
              <a:rPr lang="en-US" sz="1400" dirty="0"/>
              <a:t>. Phys</a:t>
            </a:r>
            <a:r>
              <a:rPr lang="en-US" sz="1400" dirty="0" smtClean="0"/>
              <a:t>. </a:t>
            </a:r>
            <a:r>
              <a:rPr lang="en-US" sz="1400" b="1" dirty="0" smtClean="0"/>
              <a:t>41</a:t>
            </a:r>
            <a:r>
              <a:rPr lang="en-US" sz="1400" dirty="0" smtClean="0"/>
              <a:t>, 52 (2013)</a:t>
            </a:r>
          </a:p>
          <a:p>
            <a:r>
              <a:rPr lang="de-DE" sz="1400" dirty="0" smtClean="0">
                <a:solidFill>
                  <a:srgbClr val="A00078"/>
                </a:solidFill>
              </a:rPr>
              <a:t>N</a:t>
            </a:r>
            <a:r>
              <a:rPr lang="de-DE" sz="1400" dirty="0">
                <a:solidFill>
                  <a:srgbClr val="A00078"/>
                </a:solidFill>
              </a:rPr>
              <a:t>. </a:t>
            </a:r>
            <a:r>
              <a:rPr lang="de-DE" sz="1400" dirty="0" smtClean="0">
                <a:solidFill>
                  <a:srgbClr val="A00078"/>
                </a:solidFill>
              </a:rPr>
              <a:t>W. et </a:t>
            </a:r>
            <a:r>
              <a:rPr lang="de-DE" sz="1400" dirty="0">
                <a:solidFill>
                  <a:srgbClr val="A00078"/>
                </a:solidFill>
              </a:rPr>
              <a:t>al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/>
              <a:t>J. Phys. G </a:t>
            </a:r>
            <a:r>
              <a:rPr lang="de-DE" sz="1400" b="1" dirty="0"/>
              <a:t>40</a:t>
            </a:r>
            <a:r>
              <a:rPr lang="de-DE" sz="1400" dirty="0"/>
              <a:t> (2013) </a:t>
            </a:r>
          </a:p>
          <a:p>
            <a:r>
              <a:rPr lang="de-DE" sz="1400" dirty="0">
                <a:solidFill>
                  <a:srgbClr val="A00078"/>
                </a:solidFill>
              </a:rPr>
              <a:t>N. </a:t>
            </a:r>
            <a:r>
              <a:rPr lang="de-DE" sz="1400" dirty="0" smtClean="0">
                <a:solidFill>
                  <a:srgbClr val="A00078"/>
                </a:solidFill>
              </a:rPr>
              <a:t>W. </a:t>
            </a:r>
            <a:r>
              <a:rPr lang="de-DE" sz="1400" dirty="0">
                <a:solidFill>
                  <a:srgbClr val="A00078"/>
                </a:solidFill>
              </a:rPr>
              <a:t>et al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/>
              <a:t>New J. Phys. </a:t>
            </a:r>
            <a:r>
              <a:rPr lang="de-DE" sz="1400" b="1" dirty="0"/>
              <a:t>15</a:t>
            </a:r>
            <a:r>
              <a:rPr lang="de-DE" sz="1400" dirty="0"/>
              <a:t> (2013</a:t>
            </a:r>
            <a:r>
              <a:rPr lang="de-DE" sz="1400" dirty="0" smtClean="0"/>
              <a:t>)</a:t>
            </a:r>
            <a:endParaRPr lang="en-US" sz="14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495211" y="4563124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pre-spectrometer</a:t>
            </a:r>
            <a:endParaRPr lang="de-DE" sz="1600" dirty="0"/>
          </a:p>
        </p:txBody>
      </p:sp>
      <p:sp>
        <p:nvSpPr>
          <p:cNvPr id="10" name="Diagonal liegende Ecken des Rechtecks abrunden 9"/>
          <p:cNvSpPr/>
          <p:nvPr/>
        </p:nvSpPr>
        <p:spPr bwMode="auto">
          <a:xfrm flipH="1">
            <a:off x="251520" y="954594"/>
            <a:ext cx="7056976" cy="1600902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026602"/>
            <a:ext cx="8571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magnetically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stored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scatter</a:t>
            </a:r>
            <a:r>
              <a:rPr lang="de-DE" dirty="0" smtClean="0">
                <a:sym typeface="Wingdings"/>
              </a:rPr>
              <a:t> off residual gas</a:t>
            </a:r>
            <a:r>
              <a:rPr lang="de-DE" dirty="0" smtClean="0">
                <a:latin typeface="Cambria Math"/>
                <a:ea typeface="Cambria Math"/>
                <a:sym typeface="Wingdings"/>
              </a:rPr>
              <a:t> →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ionization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</a:t>
            </a:r>
            <a:r>
              <a:rPr lang="de-DE" dirty="0">
                <a:latin typeface="Cambria Math"/>
                <a:ea typeface="Cambria Math"/>
                <a:sym typeface="Wingdings"/>
              </a:rPr>
              <a:t>→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secondary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(30 eV </a:t>
            </a:r>
            <a:r>
              <a:rPr lang="de-DE" dirty="0" err="1" smtClean="0">
                <a:sym typeface="Wingdings"/>
              </a:rPr>
              <a:t>primary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energy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loss</a:t>
            </a:r>
            <a:r>
              <a:rPr lang="de-DE" dirty="0" smtClean="0">
                <a:sym typeface="Wingdings"/>
              </a:rPr>
              <a:t> per </a:t>
            </a:r>
            <a:r>
              <a:rPr lang="de-DE" dirty="0" err="1" smtClean="0">
                <a:sym typeface="Wingdings"/>
              </a:rPr>
              <a:t>ionization</a:t>
            </a:r>
            <a:r>
              <a:rPr lang="de-DE" dirty="0" smtClean="0">
                <a:sym typeface="Wingdings"/>
              </a:rPr>
              <a:t>)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high </a:t>
            </a:r>
            <a:r>
              <a:rPr lang="de-DE" dirty="0" err="1" smtClean="0">
                <a:sym typeface="Wingdings"/>
              </a:rPr>
              <a:t>primary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energies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smtClean="0">
                <a:latin typeface="Cambria Math"/>
                <a:ea typeface="Cambria Math"/>
                <a:sym typeface="Wingdings"/>
              </a:rPr>
              <a:t>→ </a:t>
            </a:r>
            <a:r>
              <a:rPr lang="de-DE" dirty="0" err="1" smtClean="0">
                <a:sym typeface="Wingdings"/>
              </a:rPr>
              <a:t>hundreds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secondary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UHV </a:t>
            </a:r>
            <a:r>
              <a:rPr lang="de-DE" dirty="0">
                <a:latin typeface="Cambria Math"/>
                <a:ea typeface="Cambria Math"/>
                <a:sym typeface="Wingdings"/>
              </a:rPr>
              <a:t>→ </a:t>
            </a:r>
            <a:r>
              <a:rPr lang="de-DE" dirty="0" err="1" smtClean="0">
                <a:sym typeface="Wingdings"/>
              </a:rPr>
              <a:t>storage</a:t>
            </a:r>
            <a:r>
              <a:rPr lang="de-DE" dirty="0" smtClean="0">
                <a:sym typeface="Wingdings"/>
              </a:rPr>
              <a:t> time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several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hours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endParaRPr lang="de-DE" dirty="0" smtClean="0">
              <a:sym typeface="Wingdings"/>
            </a:endParaRPr>
          </a:p>
        </p:txBody>
      </p:sp>
      <p:pic>
        <p:nvPicPr>
          <p:cNvPr id="12" name="Picture 18" descr="Moon-580x4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496" y="836711"/>
            <a:ext cx="1728000" cy="23169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33"/>
          <p:cNvSpPr txBox="1">
            <a:spLocks noChangeArrowheads="1"/>
          </p:cNvSpPr>
          <p:nvPr/>
        </p:nvSpPr>
        <p:spPr bwMode="auto">
          <a:xfrm>
            <a:off x="7349371" y="1025508"/>
            <a:ext cx="1631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FFFFFF"/>
                </a:solidFill>
              </a:rPr>
              <a:t>p </a:t>
            </a:r>
            <a:r>
              <a:rPr lang="de-DE" sz="1800" dirty="0">
                <a:solidFill>
                  <a:srgbClr val="FFFFFF"/>
                </a:solidFill>
              </a:rPr>
              <a:t>= 10</a:t>
            </a:r>
            <a:r>
              <a:rPr lang="de-DE" sz="1800" baseline="30000" dirty="0">
                <a:solidFill>
                  <a:srgbClr val="FFFFFF"/>
                </a:solidFill>
              </a:rPr>
              <a:t>-11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mbar</a:t>
            </a:r>
            <a:endParaRPr lang="de-DE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63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251518" y="954594"/>
            <a:ext cx="6768753" cy="116604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18" y="2787203"/>
            <a:ext cx="2821818" cy="200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ige Legende 8"/>
          <p:cNvSpPr/>
          <p:nvPr/>
        </p:nvSpPr>
        <p:spPr bwMode="auto">
          <a:xfrm>
            <a:off x="466318" y="2787202"/>
            <a:ext cx="2821818" cy="2003673"/>
          </a:xfrm>
          <a:prstGeom prst="wedgeRectCallout">
            <a:avLst>
              <a:gd name="adj1" fmla="val -49157"/>
              <a:gd name="adj2" fmla="val 25785"/>
            </a:avLst>
          </a:prstGeom>
          <a:noFill/>
          <a:ln w="381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grpSp>
        <p:nvGrpSpPr>
          <p:cNvPr id="10" name="Gruppieren 9"/>
          <p:cNvGrpSpPr>
            <a:grpSpLocks noChangeAspect="1"/>
          </p:cNvGrpSpPr>
          <p:nvPr/>
        </p:nvGrpSpPr>
        <p:grpSpPr>
          <a:xfrm>
            <a:off x="3923365" y="2893653"/>
            <a:ext cx="2784583" cy="1963930"/>
            <a:chOff x="12841789" y="13578369"/>
            <a:chExt cx="7442682" cy="4948766"/>
          </a:xfrm>
        </p:grpSpPr>
        <p:pic>
          <p:nvPicPr>
            <p:cNvPr id="11" name="Picture 2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" b="11342"/>
            <a:stretch/>
          </p:blipFill>
          <p:spPr bwMode="auto">
            <a:xfrm>
              <a:off x="12841789" y="13578369"/>
              <a:ext cx="7442682" cy="494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" name="Rechteckige Legende 11"/>
            <p:cNvSpPr/>
            <p:nvPr/>
          </p:nvSpPr>
          <p:spPr bwMode="auto">
            <a:xfrm>
              <a:off x="12841789" y="13578369"/>
              <a:ext cx="7442682" cy="4948766"/>
            </a:xfrm>
            <a:prstGeom prst="wedgeRectCallout">
              <a:avLst>
                <a:gd name="adj1" fmla="val -120002"/>
                <a:gd name="adj2" fmla="val 5836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>
                <a:latin typeface="Arial" charset="0"/>
              </a:endParaRP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437" y="3408472"/>
            <a:ext cx="960009" cy="136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ige Legende 13"/>
          <p:cNvSpPr/>
          <p:nvPr/>
        </p:nvSpPr>
        <p:spPr bwMode="auto">
          <a:xfrm>
            <a:off x="7163725" y="3354758"/>
            <a:ext cx="1373743" cy="1330802"/>
          </a:xfrm>
          <a:prstGeom prst="wedgeRectCallout">
            <a:avLst>
              <a:gd name="adj1" fmla="val -163200"/>
              <a:gd name="adj2" fmla="val 7873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043327"/>
            <a:ext cx="741682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r</a:t>
            </a:r>
            <a:r>
              <a:rPr lang="de-DE" dirty="0" err="1" smtClean="0">
                <a:sym typeface="Wingdings"/>
              </a:rPr>
              <a:t>adon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source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getter</a:t>
            </a:r>
            <a:r>
              <a:rPr lang="de-DE" dirty="0" smtClean="0">
                <a:sym typeface="Wingdings"/>
              </a:rPr>
              <a:t> material (St 707, PS: 90m, MS: 3km): </a:t>
            </a:r>
            <a:r>
              <a:rPr lang="de-DE" baseline="30000" dirty="0" smtClean="0">
                <a:sym typeface="Wingdings"/>
              </a:rPr>
              <a:t>219</a:t>
            </a:r>
            <a:r>
              <a:rPr lang="de-DE" dirty="0" smtClean="0">
                <a:sym typeface="Wingdings"/>
              </a:rPr>
              <a:t>Rn (t</a:t>
            </a:r>
            <a:r>
              <a:rPr lang="de-DE" baseline="-25000" dirty="0" smtClean="0">
                <a:sym typeface="Wingdings"/>
              </a:rPr>
              <a:t>1/2</a:t>
            </a:r>
            <a:r>
              <a:rPr lang="de-DE" dirty="0" smtClean="0">
                <a:sym typeface="Wingdings"/>
              </a:rPr>
              <a:t>=3.96 s)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surface</a:t>
            </a:r>
            <a:r>
              <a:rPr lang="de-DE" dirty="0" smtClean="0">
                <a:sym typeface="Wingdings"/>
              </a:rPr>
              <a:t> (PS: 25m</a:t>
            </a:r>
            <a:r>
              <a:rPr lang="de-DE" baseline="30000" dirty="0" smtClean="0">
                <a:sym typeface="Wingdings"/>
              </a:rPr>
              <a:t>2</a:t>
            </a:r>
            <a:r>
              <a:rPr lang="de-DE" dirty="0" smtClean="0">
                <a:sym typeface="Wingdings"/>
              </a:rPr>
              <a:t>, MS: 690m</a:t>
            </a:r>
            <a:r>
              <a:rPr lang="de-DE" baseline="30000" dirty="0" smtClean="0">
                <a:sym typeface="Wingdings"/>
              </a:rPr>
              <a:t>2</a:t>
            </a:r>
            <a:r>
              <a:rPr lang="de-DE" dirty="0" smtClean="0">
                <a:sym typeface="Wingdings"/>
              </a:rPr>
              <a:t>): </a:t>
            </a:r>
            <a:r>
              <a:rPr lang="de-DE" baseline="30000" dirty="0" smtClean="0">
                <a:sym typeface="Wingdings"/>
              </a:rPr>
              <a:t>220</a:t>
            </a:r>
            <a:r>
              <a:rPr lang="de-DE" dirty="0" smtClean="0">
                <a:sym typeface="Wingdings"/>
              </a:rPr>
              <a:t>Rn (t</a:t>
            </a:r>
            <a:r>
              <a:rPr lang="de-DE" baseline="-25000" dirty="0" smtClean="0">
                <a:sym typeface="Wingdings"/>
              </a:rPr>
              <a:t>1/2</a:t>
            </a:r>
            <a:r>
              <a:rPr lang="de-DE" dirty="0" smtClean="0">
                <a:sym typeface="Wingdings"/>
              </a:rPr>
              <a:t>=55.6 s)</a:t>
            </a:r>
          </a:p>
        </p:txBody>
      </p:sp>
    </p:spTree>
    <p:extLst>
      <p:ext uri="{BB962C8B-B14F-4D97-AF65-F5344CB8AC3E}">
        <p14:creationId xmlns:p14="http://schemas.microsoft.com/office/powerpoint/2010/main" xmlns="" val="7063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277511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Overview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KATRIN overview cyan cut 1024"/>
          <p:cNvPicPr>
            <a:picLocks noChangeAspect="1" noChangeArrowheads="1"/>
          </p:cNvPicPr>
          <p:nvPr/>
        </p:nvPicPr>
        <p:blipFill>
          <a:blip r:embed="rId2" cstate="print"/>
          <a:srcRect t="2000" b="2000"/>
          <a:stretch>
            <a:fillRect/>
          </a:stretch>
        </p:blipFill>
        <p:spPr bwMode="auto">
          <a:xfrm>
            <a:off x="179512" y="3284984"/>
            <a:ext cx="2143140" cy="143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 bwMode="auto">
          <a:xfrm flipH="1">
            <a:off x="4612275" y="4148878"/>
            <a:ext cx="1588" cy="576266"/>
          </a:xfrm>
          <a:prstGeom prst="straightConnector1">
            <a:avLst/>
          </a:prstGeom>
          <a:solidFill>
            <a:schemeClr val="bg1"/>
          </a:solidFill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sm" len="sm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103568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628800"/>
            <a:ext cx="1512168" cy="10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mit Pfeil 11"/>
          <p:cNvCxnSpPr/>
          <p:nvPr/>
        </p:nvCxnSpPr>
        <p:spPr bwMode="auto">
          <a:xfrm flipV="1">
            <a:off x="5220072" y="2276872"/>
            <a:ext cx="774438" cy="1535004"/>
          </a:xfrm>
          <a:prstGeom prst="straightConnector1">
            <a:avLst/>
          </a:prstGeom>
          <a:solidFill>
            <a:schemeClr val="bg1"/>
          </a:solidFill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sm" len="sm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Gerade Verbindung mit Pfeil 12"/>
          <p:cNvCxnSpPr/>
          <p:nvPr/>
        </p:nvCxnSpPr>
        <p:spPr bwMode="auto">
          <a:xfrm flipH="1" flipV="1">
            <a:off x="3300396" y="2357426"/>
            <a:ext cx="551524" cy="1071574"/>
          </a:xfrm>
          <a:prstGeom prst="straightConnector1">
            <a:avLst/>
          </a:prstGeom>
          <a:solidFill>
            <a:schemeClr val="bg1"/>
          </a:solidFill>
          <a:ln w="349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sm" len="sm"/>
            <a:tailEnd type="stealth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Ellipse 13"/>
          <p:cNvSpPr/>
          <p:nvPr/>
        </p:nvSpPr>
        <p:spPr bwMode="auto">
          <a:xfrm>
            <a:off x="2843808" y="3358128"/>
            <a:ext cx="3612529" cy="862960"/>
          </a:xfrm>
          <a:prstGeom prst="ellipse">
            <a:avLst/>
          </a:prstGeom>
          <a:ln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75460" y="1702851"/>
            <a:ext cx="3000396" cy="6460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kinematics</a:t>
            </a:r>
            <a:r>
              <a:rPr lang="de-DE" dirty="0" smtClean="0">
                <a:solidFill>
                  <a:schemeClr val="bg1"/>
                </a:solidFill>
              </a:rPr>
              <a:t> of ß-decay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absolute </a:t>
            </a:r>
            <a:r>
              <a:rPr lang="de-DE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e-DE" b="1" baseline="-25000" dirty="0" smtClean="0">
                <a:solidFill>
                  <a:schemeClr val="bg1"/>
                </a:solidFill>
                <a:latin typeface="+mj-lt"/>
              </a:rPr>
              <a:t>e</a:t>
            </a:r>
            <a:r>
              <a:rPr lang="de-DE" dirty="0" smtClean="0">
                <a:solidFill>
                  <a:schemeClr val="bg1"/>
                </a:solidFill>
              </a:rPr>
              <a:t>-</a:t>
            </a:r>
            <a:r>
              <a:rPr lang="de-DE" dirty="0" err="1" smtClean="0">
                <a:solidFill>
                  <a:schemeClr val="bg1"/>
                </a:solidFill>
              </a:rPr>
              <a:t>mass</a:t>
            </a:r>
            <a:r>
              <a:rPr lang="de-DE" dirty="0" smtClean="0">
                <a:solidFill>
                  <a:schemeClr val="bg1"/>
                </a:solidFill>
              </a:rPr>
              <a:t>: m</a:t>
            </a:r>
            <a:r>
              <a:rPr lang="de-DE" b="1" baseline="-25000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79540" y="1630541"/>
            <a:ext cx="2984948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search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0</a:t>
            </a:r>
            <a:r>
              <a:rPr lang="de-DE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de-DE" dirty="0" smtClean="0">
                <a:solidFill>
                  <a:schemeClr val="bg1"/>
                </a:solidFill>
              </a:rPr>
              <a:t>ßß</a:t>
            </a:r>
          </a:p>
          <a:p>
            <a:pPr algn="ctr"/>
            <a:r>
              <a:rPr lang="de-DE" dirty="0" err="1">
                <a:solidFill>
                  <a:schemeClr val="bg1"/>
                </a:solidFill>
              </a:rPr>
              <a:t>e</a:t>
            </a:r>
            <a:r>
              <a:rPr lang="de-DE" dirty="0" err="1" smtClean="0">
                <a:solidFill>
                  <a:schemeClr val="bg1"/>
                </a:solidFill>
              </a:rPr>
              <a:t>ff</a:t>
            </a:r>
            <a:r>
              <a:rPr lang="de-DE" dirty="0" smtClean="0">
                <a:solidFill>
                  <a:schemeClr val="bg1"/>
                </a:solidFill>
              </a:rPr>
              <a:t>. </a:t>
            </a:r>
            <a:r>
              <a:rPr lang="de-DE" dirty="0" err="1" smtClean="0">
                <a:solidFill>
                  <a:schemeClr val="bg1"/>
                </a:solidFill>
              </a:rPr>
              <a:t>Majorana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mass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</a:t>
            </a:r>
            <a:r>
              <a:rPr lang="de-DE" b="1" baseline="-25000" dirty="0" err="1" smtClean="0">
                <a:solidFill>
                  <a:schemeClr val="bg1"/>
                </a:solidFill>
              </a:rPr>
              <a:t>ee</a:t>
            </a:r>
            <a:endParaRPr lang="de-DE" b="1" baseline="-25000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320307" y="4704689"/>
            <a:ext cx="2547837" cy="6685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cosmology</a:t>
            </a:r>
            <a:endParaRPr lang="de-DE" dirty="0" smtClean="0">
              <a:solidFill>
                <a:schemeClr val="bg1"/>
              </a:solidFill>
            </a:endParaRPr>
          </a:p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sum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de-DE" dirty="0" err="1" smtClean="0">
                <a:solidFill>
                  <a:schemeClr val="bg1"/>
                </a:solidFill>
              </a:rPr>
              <a:t>m</a:t>
            </a:r>
            <a:r>
              <a:rPr lang="de-DE" b="1" baseline="-25000" dirty="0" err="1" smtClean="0">
                <a:solidFill>
                  <a:schemeClr val="bg1"/>
                </a:solidFill>
              </a:rPr>
              <a:t>i</a:t>
            </a:r>
            <a:r>
              <a:rPr lang="de-DE" dirty="0" smtClean="0">
                <a:solidFill>
                  <a:schemeClr val="bg1"/>
                </a:solidFill>
              </a:rPr>
              <a:t>, HDM </a:t>
            </a:r>
            <a:r>
              <a:rPr lang="de-DE" b="1" dirty="0" err="1" smtClean="0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de-DE" b="1" baseline="-25000" dirty="0" err="1" smtClean="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de-DE" b="1" baseline="-250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51520" y="2361654"/>
            <a:ext cx="2604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model-</a:t>
            </a:r>
            <a:r>
              <a:rPr lang="de-DE" b="1" dirty="0" err="1" smtClean="0">
                <a:solidFill>
                  <a:srgbClr val="C00000"/>
                </a:solidFill>
              </a:rPr>
              <a:t>independent</a:t>
            </a:r>
            <a:endParaRPr lang="de-DE" b="1" dirty="0" smtClean="0">
              <a:solidFill>
                <a:srgbClr val="C00000"/>
              </a:solidFill>
            </a:endParaRPr>
          </a:p>
          <a:p>
            <a:r>
              <a:rPr lang="de-DE" dirty="0" err="1" smtClean="0"/>
              <a:t>status</a:t>
            </a:r>
            <a:r>
              <a:rPr lang="de-DE" dirty="0" smtClean="0"/>
              <a:t>: </a:t>
            </a:r>
            <a:r>
              <a:rPr lang="de-DE" dirty="0" err="1" smtClean="0"/>
              <a:t>m</a:t>
            </a:r>
            <a:r>
              <a:rPr lang="de-DE" b="1" baseline="-25000" dirty="0" err="1" smtClean="0">
                <a:latin typeface="Symbol" pitchFamily="18" charset="2"/>
              </a:rPr>
              <a:t>n</a:t>
            </a:r>
            <a:r>
              <a:rPr lang="de-DE" dirty="0" smtClean="0"/>
              <a:t> &lt; 2.3 eV</a:t>
            </a:r>
          </a:p>
          <a:p>
            <a:r>
              <a:rPr lang="de-DE" dirty="0" smtClean="0"/>
              <a:t>KATRIN, MARE, ECHO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203848" y="3428996"/>
            <a:ext cx="2736647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bg1"/>
                </a:solidFill>
              </a:rPr>
              <a:t>neutrino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masses</a:t>
            </a:r>
            <a:r>
              <a:rPr lang="de-DE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experimental </a:t>
            </a:r>
            <a:r>
              <a:rPr lang="de-DE" dirty="0" err="1" smtClean="0">
                <a:solidFill>
                  <a:schemeClr val="bg1"/>
                </a:solidFill>
              </a:rPr>
              <a:t>techniques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940152" y="2276872"/>
            <a:ext cx="3238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model-</a:t>
            </a:r>
            <a:r>
              <a:rPr lang="de-DE" b="1" dirty="0" err="1" smtClean="0">
                <a:solidFill>
                  <a:srgbClr val="C00000"/>
                </a:solidFill>
              </a:rPr>
              <a:t>dep</a:t>
            </a:r>
            <a:r>
              <a:rPr lang="de-DE" b="1" dirty="0" smtClean="0">
                <a:solidFill>
                  <a:srgbClr val="C00000"/>
                </a:solidFill>
              </a:rPr>
              <a:t>. (CP-</a:t>
            </a:r>
            <a:r>
              <a:rPr lang="de-DE" b="1" dirty="0" err="1" smtClean="0">
                <a:solidFill>
                  <a:srgbClr val="C00000"/>
                </a:solidFill>
              </a:rPr>
              <a:t>phases</a:t>
            </a:r>
            <a:r>
              <a:rPr lang="de-DE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de-DE" dirty="0" err="1" smtClean="0"/>
              <a:t>status</a:t>
            </a:r>
            <a:r>
              <a:rPr lang="de-DE" dirty="0" smtClean="0"/>
              <a:t>: </a:t>
            </a:r>
            <a:r>
              <a:rPr lang="de-DE" dirty="0" err="1" smtClean="0"/>
              <a:t>m</a:t>
            </a:r>
            <a:r>
              <a:rPr lang="de-DE" b="1" baseline="-25000" dirty="0" err="1" smtClean="0">
                <a:latin typeface="+mj-lt"/>
              </a:rPr>
              <a:t>ee</a:t>
            </a:r>
            <a:r>
              <a:rPr lang="de-DE" dirty="0" smtClean="0"/>
              <a:t> (</a:t>
            </a:r>
            <a:r>
              <a:rPr lang="de-DE" dirty="0" err="1" smtClean="0"/>
              <a:t>Ge</a:t>
            </a:r>
            <a:r>
              <a:rPr lang="de-DE" dirty="0" smtClean="0"/>
              <a:t>) &lt; 0.2-0.4 eV</a:t>
            </a:r>
          </a:p>
          <a:p>
            <a:r>
              <a:rPr lang="de-DE" dirty="0" smtClean="0"/>
              <a:t>GERDA, EXO, CUORE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2827590" y="5373216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model-</a:t>
            </a:r>
            <a:r>
              <a:rPr lang="de-DE" b="1" dirty="0" err="1" smtClean="0">
                <a:solidFill>
                  <a:srgbClr val="C00000"/>
                </a:solidFill>
              </a:rPr>
              <a:t>dependent</a:t>
            </a:r>
            <a:r>
              <a:rPr lang="de-DE" b="1" dirty="0" smtClean="0">
                <a:solidFill>
                  <a:srgbClr val="C00000"/>
                </a:solidFill>
              </a:rPr>
              <a:t> (multi-</a:t>
            </a:r>
            <a:r>
              <a:rPr lang="de-DE" b="1" dirty="0" err="1" smtClean="0">
                <a:solidFill>
                  <a:srgbClr val="C00000"/>
                </a:solidFill>
              </a:rPr>
              <a:t>parameter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fits</a:t>
            </a:r>
            <a:r>
              <a:rPr lang="de-DE" b="1" dirty="0" smtClean="0">
                <a:solidFill>
                  <a:srgbClr val="C00000"/>
                </a:solidFill>
              </a:rPr>
              <a:t>)</a:t>
            </a:r>
          </a:p>
          <a:p>
            <a:r>
              <a:rPr lang="de-DE" dirty="0" err="1" smtClean="0"/>
              <a:t>status</a:t>
            </a:r>
            <a:r>
              <a:rPr lang="de-DE" dirty="0" smtClean="0"/>
              <a:t>:  </a:t>
            </a:r>
            <a:r>
              <a:rPr lang="de-DE" b="1" dirty="0" err="1" smtClean="0">
                <a:latin typeface="Symbol" pitchFamily="18" charset="2"/>
              </a:rPr>
              <a:t>S</a:t>
            </a:r>
            <a:r>
              <a:rPr lang="de-DE" dirty="0" err="1" smtClean="0"/>
              <a:t>m</a:t>
            </a:r>
            <a:r>
              <a:rPr lang="de-DE" b="1" baseline="-25000" dirty="0" err="1" smtClean="0">
                <a:latin typeface="+mj-lt"/>
              </a:rPr>
              <a:t>i</a:t>
            </a:r>
            <a:r>
              <a:rPr lang="de-DE" dirty="0" smtClean="0"/>
              <a:t> &lt; 0.3 eV  </a:t>
            </a:r>
          </a:p>
          <a:p>
            <a:r>
              <a:rPr lang="de-DE" dirty="0" smtClean="0"/>
              <a:t>Planck, LSST, </a:t>
            </a:r>
            <a:r>
              <a:rPr lang="de-DE" dirty="0" err="1" smtClean="0"/>
              <a:t>weak</a:t>
            </a:r>
            <a:r>
              <a:rPr lang="de-DE" dirty="0" smtClean="0"/>
              <a:t> </a:t>
            </a:r>
            <a:r>
              <a:rPr lang="de-DE" dirty="0" err="1" smtClean="0"/>
              <a:t>lensing</a:t>
            </a:r>
            <a:endParaRPr lang="de-DE" dirty="0"/>
          </a:p>
        </p:txBody>
      </p:sp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5" cstate="print"/>
          <a:srcRect l="8789" b="2528"/>
          <a:stretch>
            <a:fillRect/>
          </a:stretch>
        </p:blipFill>
        <p:spPr bwMode="auto">
          <a:xfrm>
            <a:off x="7503562" y="3212976"/>
            <a:ext cx="872704" cy="162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LSST_Telescope_1106"/>
          <p:cNvPicPr>
            <a:picLocks noChangeAspect="1" noChangeArrowheads="1"/>
          </p:cNvPicPr>
          <p:nvPr/>
        </p:nvPicPr>
        <p:blipFill>
          <a:blip r:embed="rId6" cstate="print"/>
          <a:srcRect l="6055" t="5342" r="5779" b="5342"/>
          <a:stretch>
            <a:fillRect/>
          </a:stretch>
        </p:blipFill>
        <p:spPr bwMode="auto">
          <a:xfrm>
            <a:off x="7288818" y="5013176"/>
            <a:ext cx="1675670" cy="1237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www.atheisten-info.at/themen/universu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70" y="4797152"/>
            <a:ext cx="2704038" cy="13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D89D2E8-0673-459E-9413-C68D8E65A46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026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20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pic>
        <p:nvPicPr>
          <p:cNvPr id="7" name="Picture 24" descr="psRad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9705"/>
            <a:ext cx="5979031" cy="410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71389" y="4778204"/>
            <a:ext cx="1379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b="1" dirty="0" smtClean="0"/>
              <a:t>Getter pump</a:t>
            </a:r>
            <a:endParaRPr lang="en-US" altLang="de-DE" sz="1400" b="1" dirty="0"/>
          </a:p>
        </p:txBody>
      </p:sp>
      <p:pic>
        <p:nvPicPr>
          <p:cNvPr id="9" name="Picture 13" descr="St707_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508" y="5053587"/>
            <a:ext cx="1577525" cy="118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4"/>
          <p:cNvSpPr>
            <a:spLocks noChangeArrowheads="1"/>
          </p:cNvSpPr>
          <p:nvPr/>
        </p:nvSpPr>
        <p:spPr bwMode="auto">
          <a:xfrm rot="19822503">
            <a:off x="3546527" y="4625235"/>
            <a:ext cx="937452" cy="360112"/>
          </a:xfrm>
          <a:prstGeom prst="ellipse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3610997" y="5034615"/>
            <a:ext cx="808511" cy="106058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4419508" y="4580511"/>
            <a:ext cx="1577527" cy="44956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Diagonal liegende Ecken des Rechtecks abrunden 12"/>
          <p:cNvSpPr/>
          <p:nvPr/>
        </p:nvSpPr>
        <p:spPr bwMode="auto">
          <a:xfrm flipH="1">
            <a:off x="251517" y="954594"/>
            <a:ext cx="6768753" cy="1510661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51520" y="1043327"/>
            <a:ext cx="741682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radon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emanation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getter</a:t>
            </a:r>
            <a:r>
              <a:rPr lang="de-DE" dirty="0" smtClean="0">
                <a:sym typeface="Wingdings"/>
              </a:rPr>
              <a:t>/wall </a:t>
            </a:r>
            <a:r>
              <a:rPr lang="de-DE" dirty="0" err="1" smtClean="0">
                <a:sym typeface="Wingdings"/>
              </a:rPr>
              <a:t>into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spectrometer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radon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decay</a:t>
            </a:r>
            <a:r>
              <a:rPr lang="de-DE" dirty="0">
                <a:sym typeface="Wingdings"/>
              </a:rPr>
              <a:t> in </a:t>
            </a:r>
            <a:r>
              <a:rPr lang="de-DE" dirty="0" err="1">
                <a:sym typeface="Wingdings"/>
              </a:rPr>
              <a:t>the</a:t>
            </a:r>
            <a:r>
              <a:rPr lang="de-DE" dirty="0">
                <a:sym typeface="Wingdings"/>
              </a:rPr>
              <a:t> sensitive </a:t>
            </a:r>
            <a:r>
              <a:rPr lang="de-DE" dirty="0" err="1">
                <a:sym typeface="Wingdings"/>
              </a:rPr>
              <a:t>spectrometer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volume</a:t>
            </a:r>
            <a:endParaRPr lang="de-DE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alpha-emission</a:t>
            </a:r>
            <a:r>
              <a:rPr lang="de-DE" dirty="0">
                <a:sym typeface="Wingdings"/>
              </a:rPr>
              <a:t>: not relevant </a:t>
            </a:r>
            <a:r>
              <a:rPr lang="de-DE" dirty="0" err="1">
                <a:sym typeface="Wingdings"/>
              </a:rPr>
              <a:t>for</a:t>
            </a:r>
            <a:r>
              <a:rPr lang="de-DE" dirty="0">
                <a:sym typeface="Wingdings"/>
              </a:rPr>
              <a:t> KATRIN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accompanying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electrons</a:t>
            </a:r>
            <a:r>
              <a:rPr lang="de-DE" dirty="0">
                <a:sym typeface="Wingdings"/>
              </a:rPr>
              <a:t>: </a:t>
            </a:r>
            <a:r>
              <a:rPr lang="de-DE" dirty="0" err="1">
                <a:sym typeface="Wingdings"/>
              </a:rPr>
              <a:t>source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endParaRPr lang="de-DE" dirty="0">
              <a:sym typeface="Wingdings"/>
            </a:endParaRPr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3"/>
            <a:ext cx="3726377" cy="2160239"/>
          </a:xfrm>
          <a:prstGeom prst="rect">
            <a:avLst/>
          </a:prstGeom>
          <a:noFill/>
          <a:ln w="31750">
            <a:solidFill>
              <a:schemeClr val="accent3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63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643377"/>
            <a:ext cx="5595841" cy="266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9923"/>
            <a:ext cx="3875752" cy="263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iagonal liegende Ecken des Rechtecks abrunden 17"/>
          <p:cNvSpPr/>
          <p:nvPr/>
        </p:nvSpPr>
        <p:spPr bwMode="auto">
          <a:xfrm flipH="1">
            <a:off x="4427984" y="1458649"/>
            <a:ext cx="4248472" cy="142192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427987" y="1458649"/>
            <a:ext cx="518457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multiplicity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20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emitted</a:t>
            </a:r>
            <a:r>
              <a:rPr lang="de-DE" dirty="0" smtClean="0">
                <a:sym typeface="Wingdings"/>
              </a:rPr>
              <a:t> per </a:t>
            </a:r>
            <a:r>
              <a:rPr lang="de-DE" dirty="0" err="1" smtClean="0">
                <a:sym typeface="Wingdings"/>
              </a:rPr>
              <a:t>decay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in </a:t>
            </a:r>
            <a:r>
              <a:rPr lang="de-DE" dirty="0" err="1" smtClean="0">
                <a:sym typeface="Wingdings"/>
              </a:rPr>
              <a:t>reasonable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agreement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</a:t>
            </a:r>
            <a:r>
              <a:rPr lang="de-DE" dirty="0" err="1" smtClean="0">
                <a:sym typeface="Wingdings"/>
              </a:rPr>
              <a:t>measurement</a:t>
            </a:r>
            <a:r>
              <a:rPr lang="de-DE" dirty="0" smtClean="0">
                <a:sym typeface="Wingdings"/>
              </a:rPr>
              <a:t> (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literature</a:t>
            </a:r>
            <a:r>
              <a:rPr lang="de-DE" dirty="0" smtClean="0">
                <a:sym typeface="Wingdings"/>
              </a:rPr>
              <a:t>)</a:t>
            </a:r>
            <a:endParaRPr lang="de-DE" dirty="0">
              <a:sym typeface="Wingdings"/>
            </a:endParaRPr>
          </a:p>
        </p:txBody>
      </p:sp>
      <p:sp>
        <p:nvSpPr>
          <p:cNvPr id="20" name="Diagonal liegende Ecken des Rechtecks abrunden 19"/>
          <p:cNvSpPr/>
          <p:nvPr/>
        </p:nvSpPr>
        <p:spPr bwMode="auto">
          <a:xfrm flipH="1">
            <a:off x="179512" y="4221089"/>
            <a:ext cx="3024338" cy="75712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79516" y="4221088"/>
            <a:ext cx="31683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energy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spectrum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500 </a:t>
            </a:r>
            <a:r>
              <a:rPr lang="de-DE" dirty="0" err="1" smtClean="0">
                <a:sym typeface="Wingdings"/>
              </a:rPr>
              <a:t>keV</a:t>
            </a:r>
            <a:endParaRPr lang="de-DE" dirty="0">
              <a:sym typeface="Wingdings"/>
            </a:endParaRPr>
          </a:p>
        </p:txBody>
      </p:sp>
      <p:pic>
        <p:nvPicPr>
          <p:cNvPr id="22" name="Picture 3" descr="C:\Users\groh\Desktop\GK2013\kassi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2081896" cy="8040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70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395529" y="1102269"/>
            <a:ext cx="7200806" cy="454523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14156"/>
            <a:ext cx="4259188" cy="291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83568" y="1844824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</a:t>
            </a:r>
            <a:r>
              <a:rPr lang="de-DE" b="1" dirty="0" err="1" smtClean="0"/>
              <a:t>ressure</a:t>
            </a:r>
            <a:r>
              <a:rPr lang="de-DE" b="1" dirty="0" smtClean="0"/>
              <a:t>: 2·10</a:t>
            </a:r>
            <a:r>
              <a:rPr lang="de-DE" b="1" baseline="30000" dirty="0" smtClean="0"/>
              <a:t>-9</a:t>
            </a:r>
            <a:r>
              <a:rPr lang="de-DE" b="1" dirty="0" smtClean="0"/>
              <a:t> </a:t>
            </a:r>
            <a:r>
              <a:rPr lang="de-DE" b="1" dirty="0" err="1" smtClean="0"/>
              <a:t>mbar</a:t>
            </a:r>
            <a:endParaRPr lang="de-DE" b="1" dirty="0"/>
          </a:p>
        </p:txBody>
      </p:sp>
      <p:sp>
        <p:nvSpPr>
          <p:cNvPr id="10" name="Rechteck 9"/>
          <p:cNvSpPr/>
          <p:nvPr/>
        </p:nvSpPr>
        <p:spPr>
          <a:xfrm>
            <a:off x="395536" y="1132060"/>
            <a:ext cx="72007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comparison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pre-spectrometer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measurements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KASSIOPEIA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38322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groh\Desktop\GK2013\kassi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2081896" cy="8040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61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>
          <a:xfrm>
            <a:off x="4942015" y="5929535"/>
            <a:ext cx="395046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S. Mertens et al</a:t>
            </a:r>
            <a:r>
              <a:rPr lang="en-US" sz="1400" dirty="0" smtClean="0"/>
              <a:t>, </a:t>
            </a:r>
            <a:r>
              <a:rPr lang="en-US" sz="1400" dirty="0" err="1" smtClean="0"/>
              <a:t>Astropart</a:t>
            </a:r>
            <a:r>
              <a:rPr lang="en-US" sz="1400" dirty="0"/>
              <a:t>. Phys</a:t>
            </a:r>
            <a:r>
              <a:rPr lang="en-US" sz="1400" dirty="0" smtClean="0"/>
              <a:t>. </a:t>
            </a:r>
            <a:r>
              <a:rPr lang="en-US" sz="1400" b="1" dirty="0" smtClean="0"/>
              <a:t>41</a:t>
            </a:r>
            <a:r>
              <a:rPr lang="en-US" sz="1400" dirty="0" smtClean="0"/>
              <a:t>, 52 (2013)</a:t>
            </a:r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 flipH="1">
            <a:off x="395536" y="1521249"/>
            <a:ext cx="6696744" cy="1115663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1784" y="1547383"/>
            <a:ext cx="69905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modeling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physics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processes</a:t>
            </a:r>
            <a:r>
              <a:rPr lang="de-DE" dirty="0">
                <a:sym typeface="Wingdings"/>
              </a:rPr>
              <a:t>:</a:t>
            </a:r>
            <a:r>
              <a:rPr lang="de-DE" dirty="0" smtClean="0">
                <a:sym typeface="Wingdings"/>
              </a:rPr>
              <a:t> KASSIOPEIA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extrapolations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main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spectrometer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expectation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 on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order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1 </a:t>
            </a:r>
            <a:r>
              <a:rPr lang="de-DE" dirty="0" err="1" smtClean="0">
                <a:sym typeface="Wingdings"/>
              </a:rPr>
              <a:t>count</a:t>
            </a:r>
            <a:r>
              <a:rPr lang="de-DE" dirty="0" smtClean="0">
                <a:sym typeface="Wingdings"/>
              </a:rPr>
              <a:t> per </a:t>
            </a:r>
            <a:r>
              <a:rPr lang="de-DE" dirty="0" err="1" smtClean="0">
                <a:sym typeface="Wingdings"/>
              </a:rPr>
              <a:t>second</a:t>
            </a:r>
            <a:endParaRPr lang="de-DE" dirty="0" smtClean="0">
              <a:sym typeface="Wingdings"/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71" y="3212976"/>
            <a:ext cx="3726377" cy="2160239"/>
          </a:xfrm>
          <a:prstGeom prst="rect">
            <a:avLst/>
          </a:prstGeom>
          <a:noFill/>
          <a:ln w="31750">
            <a:solidFill>
              <a:schemeClr val="accent3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 bwMode="auto">
          <a:xfrm>
            <a:off x="395536" y="980728"/>
            <a:ext cx="5011286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Expectations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the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main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spectrometer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4305938" y="3030889"/>
            <a:ext cx="4730558" cy="2774375"/>
            <a:chOff x="4449954" y="2636911"/>
            <a:chExt cx="4730558" cy="277437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109" y="2726598"/>
              <a:ext cx="4394395" cy="2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5073955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1</a:t>
              </a:r>
              <a:endParaRPr lang="de-DE" sz="14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166772" y="5103509"/>
              <a:ext cx="10695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/>
                <a:t>scenario</a:t>
              </a:r>
              <a:r>
                <a:rPr lang="de-DE" sz="1400" b="1" dirty="0" smtClean="0"/>
                <a:t> 2</a:t>
              </a:r>
              <a:endParaRPr lang="de-DE" sz="1400" b="1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7162187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3</a:t>
              </a:r>
              <a:endParaRPr lang="de-DE" sz="14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170299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4</a:t>
              </a:r>
              <a:endParaRPr lang="de-DE" sz="14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830508" y="284970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4572000" y="2636911"/>
              <a:ext cx="489517" cy="254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31875" y="3351534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-1</a:t>
              </a:r>
              <a:endParaRPr lang="de-DE" sz="1400" baseline="300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31875" y="3901243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-2</a:t>
              </a:r>
              <a:endParaRPr lang="de-DE" sz="1400" baseline="300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31875" y="4395981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-3</a:t>
              </a:r>
              <a:endParaRPr lang="de-DE" sz="1400" baseline="300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57224" y="4945690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-4</a:t>
              </a:r>
              <a:endParaRPr lang="de-DE" sz="1400" baseline="30000" dirty="0"/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3631461" y="3635028"/>
              <a:ext cx="1944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Background rate (</a:t>
              </a:r>
              <a:r>
                <a:rPr lang="de-DE" sz="1400" dirty="0" err="1" smtClean="0"/>
                <a:t>cps</a:t>
              </a:r>
              <a:r>
                <a:rPr lang="de-DE" sz="1400" dirty="0" smtClean="0"/>
                <a:t>)</a:t>
              </a:r>
              <a:endParaRPr lang="de-DE" sz="1400" dirty="0"/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4644008" y="319323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</a:t>
            </a:r>
            <a:endParaRPr lang="de-DE" sz="1400" baseline="30000" dirty="0"/>
          </a:p>
        </p:txBody>
      </p:sp>
      <p:sp>
        <p:nvSpPr>
          <p:cNvPr id="2" name="Nach unten gekrümmter Pfeil 1"/>
          <p:cNvSpPr/>
          <p:nvPr/>
        </p:nvSpPr>
        <p:spPr>
          <a:xfrm>
            <a:off x="3780963" y="2764338"/>
            <a:ext cx="1583125" cy="736670"/>
          </a:xfrm>
          <a:prstGeom prst="curved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6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395536" y="1484784"/>
            <a:ext cx="8352928" cy="1440160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1784" y="1484784"/>
            <a:ext cx="82866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no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surprises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previous</a:t>
            </a:r>
            <a:r>
              <a:rPr lang="de-DE" dirty="0" smtClean="0">
                <a:sym typeface="Wingdings"/>
              </a:rPr>
              <a:t> MAC-E </a:t>
            </a:r>
            <a:r>
              <a:rPr lang="de-DE" dirty="0" err="1" smtClean="0">
                <a:sym typeface="Wingdings"/>
              </a:rPr>
              <a:t>filters</a:t>
            </a:r>
            <a:r>
              <a:rPr lang="de-DE" dirty="0" smtClean="0">
                <a:sym typeface="Wingdings"/>
              </a:rPr>
              <a:t>: &gt;10</a:t>
            </a:r>
            <a:r>
              <a:rPr lang="de-DE" baseline="30000" dirty="0" smtClean="0">
                <a:sym typeface="Wingdings"/>
              </a:rPr>
              <a:t>5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cps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initial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rate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about</a:t>
            </a:r>
            <a:r>
              <a:rPr lang="de-DE" dirty="0" smtClean="0">
                <a:sym typeface="Wingdings"/>
              </a:rPr>
              <a:t> 300 </a:t>
            </a:r>
            <a:r>
              <a:rPr lang="de-DE" dirty="0" err="1" smtClean="0">
                <a:sym typeface="Wingdings"/>
              </a:rPr>
              <a:t>mcps</a:t>
            </a:r>
            <a:r>
              <a:rPr lang="de-DE" dirty="0" smtClean="0">
                <a:sym typeface="Wingdings"/>
              </a:rPr>
              <a:t> due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radon-induced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required</a:t>
            </a:r>
            <a:r>
              <a:rPr lang="de-DE" dirty="0">
                <a:sym typeface="Wingdings"/>
              </a:rPr>
              <a:t> rate: </a:t>
            </a:r>
            <a:r>
              <a:rPr lang="de-DE" b="1" dirty="0">
                <a:sym typeface="Wingdings"/>
              </a:rPr>
              <a:t>10</a:t>
            </a:r>
            <a:r>
              <a:rPr lang="de-DE" b="1" baseline="30000" dirty="0">
                <a:sym typeface="Wingdings"/>
              </a:rPr>
              <a:t>-2</a:t>
            </a:r>
            <a:r>
              <a:rPr lang="de-DE" b="1" dirty="0">
                <a:sym typeface="Wingdings"/>
              </a:rPr>
              <a:t> </a:t>
            </a:r>
            <a:r>
              <a:rPr lang="de-DE" b="1" dirty="0" err="1">
                <a:sym typeface="Wingdings"/>
              </a:rPr>
              <a:t>cps</a:t>
            </a:r>
            <a:endParaRPr lang="de-DE" b="1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counter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measures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needed</a:t>
            </a:r>
            <a:endParaRPr lang="de-DE" dirty="0">
              <a:sym typeface="Wingdings"/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395536" y="980728"/>
            <a:ext cx="4639389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First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look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at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with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full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HV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825" y="3090446"/>
            <a:ext cx="4799663" cy="29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164825" y="3162454"/>
            <a:ext cx="335167" cy="2781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 rot="16200000">
            <a:off x="2761057" y="4253318"/>
            <a:ext cx="2520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Background rate (</a:t>
            </a:r>
            <a:r>
              <a:rPr lang="de-DE" sz="1600" dirty="0" err="1" smtClean="0"/>
              <a:t>cps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4102000" y="325594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2.5</a:t>
            </a:r>
            <a:endParaRPr lang="de-DE" sz="1600" baseline="30000" dirty="0"/>
          </a:p>
        </p:txBody>
      </p:sp>
      <p:sp>
        <p:nvSpPr>
          <p:cNvPr id="14" name="Textfeld 13"/>
          <p:cNvSpPr txBox="1"/>
          <p:nvPr/>
        </p:nvSpPr>
        <p:spPr>
          <a:xfrm>
            <a:off x="4254400" y="368799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</a:t>
            </a:r>
            <a:endParaRPr lang="de-DE" sz="1600" baseline="30000" dirty="0"/>
          </a:p>
        </p:txBody>
      </p:sp>
      <p:sp>
        <p:nvSpPr>
          <p:cNvPr id="15" name="Textfeld 14"/>
          <p:cNvSpPr txBox="1"/>
          <p:nvPr/>
        </p:nvSpPr>
        <p:spPr>
          <a:xfrm>
            <a:off x="4102000" y="419205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1.5</a:t>
            </a:r>
            <a:endParaRPr lang="de-DE" sz="1600" baseline="30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273520" y="469610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</a:t>
            </a:r>
            <a:endParaRPr lang="de-DE" sz="1600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4102000" y="51786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0</a:t>
            </a:r>
            <a:r>
              <a:rPr lang="de-DE" sz="1600" dirty="0" smtClean="0"/>
              <a:t>.5</a:t>
            </a:r>
            <a:endParaRPr lang="de-DE" sz="16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4283968" y="57042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</a:t>
            </a:r>
            <a:endParaRPr lang="de-DE" sz="1600" baseline="30000" dirty="0"/>
          </a:p>
        </p:txBody>
      </p:sp>
      <p:sp>
        <p:nvSpPr>
          <p:cNvPr id="19" name="Rechteck 18"/>
          <p:cNvSpPr/>
          <p:nvPr/>
        </p:nvSpPr>
        <p:spPr>
          <a:xfrm>
            <a:off x="4499993" y="5853566"/>
            <a:ext cx="4104456" cy="24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860032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100</a:t>
            </a:r>
            <a:endParaRPr lang="de-DE" sz="1600" baseline="30000" dirty="0"/>
          </a:p>
        </p:txBody>
      </p:sp>
      <p:sp>
        <p:nvSpPr>
          <p:cNvPr id="21" name="Textfeld 20"/>
          <p:cNvSpPr txBox="1"/>
          <p:nvPr/>
        </p:nvSpPr>
        <p:spPr>
          <a:xfrm>
            <a:off x="5508104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2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22" name="Textfeld 21"/>
          <p:cNvSpPr txBox="1"/>
          <p:nvPr/>
        </p:nvSpPr>
        <p:spPr>
          <a:xfrm>
            <a:off x="6134126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6710190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4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7740352" y="5970766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t</a:t>
            </a:r>
            <a:r>
              <a:rPr lang="de-DE" sz="1600" dirty="0" smtClean="0"/>
              <a:t>ime (s)</a:t>
            </a:r>
            <a:endParaRPr lang="de-DE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7956376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6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26" name="Textfeld 25"/>
          <p:cNvSpPr txBox="1"/>
          <p:nvPr/>
        </p:nvSpPr>
        <p:spPr>
          <a:xfrm>
            <a:off x="7358262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5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466"/>
            <a:ext cx="3352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hteck 27"/>
          <p:cNvSpPr/>
          <p:nvPr/>
        </p:nvSpPr>
        <p:spPr>
          <a:xfrm>
            <a:off x="3203848" y="3456015"/>
            <a:ext cx="335167" cy="2781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3131840" y="3954542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10</a:t>
            </a:r>
            <a:r>
              <a:rPr lang="de-DE" sz="1400" baseline="30000" dirty="0" smtClean="0"/>
              <a:t>-2</a:t>
            </a:r>
            <a:endParaRPr lang="de-DE" sz="1400" baseline="30000" dirty="0"/>
          </a:p>
        </p:txBody>
      </p:sp>
      <p:sp>
        <p:nvSpPr>
          <p:cNvPr id="30" name="Textfeld 29"/>
          <p:cNvSpPr txBox="1"/>
          <p:nvPr/>
        </p:nvSpPr>
        <p:spPr>
          <a:xfrm>
            <a:off x="3131840" y="539470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2·10</a:t>
            </a:r>
            <a:r>
              <a:rPr lang="de-DE" sz="1400" baseline="30000" dirty="0" smtClean="0"/>
              <a:t>-3</a:t>
            </a:r>
            <a:endParaRPr lang="de-DE" sz="1400" baseline="30000" dirty="0"/>
          </a:p>
        </p:txBody>
      </p:sp>
      <p:sp>
        <p:nvSpPr>
          <p:cNvPr id="31" name="Textfeld 4"/>
          <p:cNvSpPr txBox="1">
            <a:spLocks noChangeArrowheads="1"/>
          </p:cNvSpPr>
          <p:nvPr/>
        </p:nvSpPr>
        <p:spPr bwMode="auto">
          <a:xfrm>
            <a:off x="4669867" y="3284984"/>
            <a:ext cx="234936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500" dirty="0">
                <a:solidFill>
                  <a:srgbClr val="FFA7A7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xmlns="" val="41566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Freeform 26"/>
          <p:cNvSpPr>
            <a:spLocks/>
          </p:cNvSpPr>
          <p:nvPr/>
        </p:nvSpPr>
        <p:spPr bwMode="auto">
          <a:xfrm rot="2340000">
            <a:off x="5714444" y="3536373"/>
            <a:ext cx="376237" cy="788987"/>
          </a:xfrm>
          <a:custGeom>
            <a:avLst/>
            <a:gdLst>
              <a:gd name="T0" fmla="*/ 0 w 790"/>
              <a:gd name="T1" fmla="*/ 0 h 500"/>
              <a:gd name="T2" fmla="*/ 120211055 w 790"/>
              <a:gd name="T3" fmla="*/ 637439955 h 500"/>
              <a:gd name="T4" fmla="*/ 179182633 w 790"/>
              <a:gd name="T5" fmla="*/ 1245000972 h 5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90" h="500">
                <a:moveTo>
                  <a:pt x="0" y="0"/>
                </a:moveTo>
                <a:cubicBezTo>
                  <a:pt x="88" y="43"/>
                  <a:pt x="398" y="173"/>
                  <a:pt x="530" y="256"/>
                </a:cubicBezTo>
                <a:cubicBezTo>
                  <a:pt x="651" y="339"/>
                  <a:pt x="736" y="449"/>
                  <a:pt x="790" y="5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8" name="Picture 131" descr="U:\Eigene Dateien\Daten\Katrin\Meeting\Collaboration Meetings\21 KIT 10. bis 14.9.2011\Spektrometer\Baffle\P1020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0581" y="3930866"/>
            <a:ext cx="2935835" cy="23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2" descr="U:\Eigene Dateien\Daten\Katrin\Meeting\Collaboration Meetings\21 KIT 10. bis 14.9.2011\Spektrometer\Baffle\P1020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00" b="197"/>
          <a:stretch/>
        </p:blipFill>
        <p:spPr bwMode="auto">
          <a:xfrm>
            <a:off x="683568" y="3933056"/>
            <a:ext cx="3094984" cy="23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5975821" y="3501008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6004421" y="1700808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" name="Freeform 4"/>
          <p:cNvSpPr>
            <a:spLocks/>
          </p:cNvSpPr>
          <p:nvPr/>
        </p:nvSpPr>
        <p:spPr bwMode="auto">
          <a:xfrm>
            <a:off x="8511207" y="1700808"/>
            <a:ext cx="230188" cy="1800225"/>
          </a:xfrm>
          <a:custGeom>
            <a:avLst/>
            <a:gdLst>
              <a:gd name="T0" fmla="*/ 0 w 145"/>
              <a:gd name="T1" fmla="*/ 0 h 1134"/>
              <a:gd name="T2" fmla="*/ 365424244 w 145"/>
              <a:gd name="T3" fmla="*/ 1318042513 h 1134"/>
              <a:gd name="T4" fmla="*/ 0 w 145"/>
              <a:gd name="T5" fmla="*/ 2147483647 h 11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" h="1134">
                <a:moveTo>
                  <a:pt x="0" y="0"/>
                </a:moveTo>
                <a:cubicBezTo>
                  <a:pt x="24" y="87"/>
                  <a:pt x="145" y="334"/>
                  <a:pt x="145" y="523"/>
                </a:cubicBezTo>
                <a:cubicBezTo>
                  <a:pt x="145" y="712"/>
                  <a:pt x="30" y="1007"/>
                  <a:pt x="0" y="113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111800" y="1772816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111800" y="1988840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111800" y="3284984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111801" y="3068960"/>
            <a:ext cx="2341562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221833" y="1704454"/>
            <a:ext cx="784225" cy="1793875"/>
            <a:chOff x="2930" y="1688"/>
            <a:chExt cx="494" cy="1130"/>
          </a:xfrm>
        </p:grpSpPr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V="1">
              <a:off x="2945" y="1717"/>
              <a:ext cx="111" cy="12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 flipH="1" flipV="1">
              <a:off x="3060" y="1713"/>
              <a:ext cx="133" cy="11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H="1">
              <a:off x="3045" y="1688"/>
              <a:ext cx="379" cy="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2949" y="1889"/>
              <a:ext cx="111" cy="12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 flipV="1">
              <a:off x="3064" y="1885"/>
              <a:ext cx="133" cy="11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V="1">
              <a:off x="3065" y="1840"/>
              <a:ext cx="0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348" y="1737"/>
              <a:ext cx="0" cy="7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061" y="1992"/>
              <a:ext cx="0" cy="4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338" y="2653"/>
              <a:ext cx="0" cy="7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2930" y="2665"/>
              <a:ext cx="111" cy="1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>
              <a:off x="3045" y="2673"/>
              <a:ext cx="133" cy="1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033" y="2790"/>
              <a:ext cx="382" cy="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2934" y="2494"/>
              <a:ext cx="111" cy="1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H="1">
              <a:off x="3049" y="2502"/>
              <a:ext cx="133" cy="1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>
              <a:off x="3050" y="2620"/>
              <a:ext cx="0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7236296" y="1393031"/>
            <a:ext cx="1132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9900"/>
                </a:solidFill>
              </a:rPr>
              <a:t>NEG-Pump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906764" y="2276872"/>
            <a:ext cx="13853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cooled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affle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6040528" y="934904"/>
            <a:ext cx="1369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spectrometer </a:t>
            </a:r>
            <a:endParaRPr lang="en-US" sz="1400" b="1" dirty="0"/>
          </a:p>
          <a:p>
            <a:pPr eaLnBrk="1" hangingPunct="1"/>
            <a:r>
              <a:rPr lang="en-US" sz="1400" b="1" dirty="0"/>
              <a:t>vessel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5766197" y="2486224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baseline="30000" dirty="0"/>
              <a:t>219</a:t>
            </a:r>
            <a:r>
              <a:rPr lang="en-US" b="1" dirty="0"/>
              <a:t>Rn</a:t>
            </a:r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 flipH="1">
            <a:off x="7300218" y="2233975"/>
            <a:ext cx="730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 flipH="1">
            <a:off x="7550172" y="2246375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6653411" y="2852490"/>
            <a:ext cx="4318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>
            <a:off x="6508130" y="2204541"/>
            <a:ext cx="730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" name="Freeform 26"/>
          <p:cNvSpPr>
            <a:spLocks/>
          </p:cNvSpPr>
          <p:nvPr/>
        </p:nvSpPr>
        <p:spPr bwMode="auto">
          <a:xfrm rot="8700000" flipH="1">
            <a:off x="5771626" y="890041"/>
            <a:ext cx="366169" cy="788987"/>
          </a:xfrm>
          <a:custGeom>
            <a:avLst/>
            <a:gdLst>
              <a:gd name="T0" fmla="*/ 0 w 790"/>
              <a:gd name="T1" fmla="*/ 0 h 500"/>
              <a:gd name="T2" fmla="*/ 120211055 w 790"/>
              <a:gd name="T3" fmla="*/ 637439955 h 500"/>
              <a:gd name="T4" fmla="*/ 179182633 w 790"/>
              <a:gd name="T5" fmla="*/ 1245000972 h 5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90" h="500">
                <a:moveTo>
                  <a:pt x="0" y="0"/>
                </a:moveTo>
                <a:cubicBezTo>
                  <a:pt x="88" y="43"/>
                  <a:pt x="398" y="173"/>
                  <a:pt x="530" y="256"/>
                </a:cubicBezTo>
                <a:cubicBezTo>
                  <a:pt x="651" y="339"/>
                  <a:pt x="736" y="449"/>
                  <a:pt x="790" y="5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2" name="Picture 4" descr="baff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9"/>
          <a:stretch>
            <a:fillRect/>
          </a:stretch>
        </p:blipFill>
        <p:spPr bwMode="auto">
          <a:xfrm>
            <a:off x="609069" y="1499289"/>
            <a:ext cx="3314859" cy="23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feld 42"/>
          <p:cNvSpPr txBox="1"/>
          <p:nvPr/>
        </p:nvSpPr>
        <p:spPr bwMode="auto">
          <a:xfrm>
            <a:off x="395536" y="980728"/>
            <a:ext cx="5142732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Passive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principle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206111" cy="240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55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Radon-</a:t>
            </a:r>
            <a:r>
              <a:rPr lang="de-DE" sz="3000" dirty="0" err="1" smtClean="0"/>
              <a:t>induced</a:t>
            </a:r>
            <a:r>
              <a:rPr lang="de-DE" sz="3000" dirty="0" smtClean="0"/>
              <a:t> </a:t>
            </a:r>
            <a:r>
              <a:rPr lang="de-DE" sz="3000" dirty="0" err="1" smtClean="0"/>
              <a:t>background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95536" y="980728"/>
            <a:ext cx="6723293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Passive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measurement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results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8" name="Picture 8" descr="warm baffle HV 3G ringvolume vergle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1556"/>
            <a:ext cx="6408712" cy="42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96308" y="2672085"/>
            <a:ext cx="224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</a:rPr>
              <a:t>WARM BAFFLES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222725" y="4365104"/>
            <a:ext cx="214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COLD BAFFLES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1677405" y="3762082"/>
            <a:ext cx="40831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Background rate/</a:t>
            </a:r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(</a:t>
            </a:r>
            <a:r>
              <a:rPr lang="de-DE" dirty="0" err="1" smtClean="0"/>
              <a:t>cps</a:t>
            </a:r>
            <a:r>
              <a:rPr lang="de-DE" dirty="0" smtClean="0"/>
              <a:t>/m</a:t>
            </a:r>
            <a:r>
              <a:rPr lang="de-DE" baseline="30000" dirty="0" smtClean="0"/>
              <a:t>3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837027" y="5939988"/>
            <a:ext cx="6039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err="1"/>
              <a:t>d</a:t>
            </a:r>
            <a:r>
              <a:rPr lang="de-DE" dirty="0" err="1" smtClean="0"/>
              <a:t>etector</a:t>
            </a:r>
            <a:r>
              <a:rPr lang="de-DE" dirty="0" smtClean="0"/>
              <a:t> rings</a:t>
            </a:r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571" y="2809959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4"/>
          <p:cNvSpPr txBox="1">
            <a:spLocks noChangeArrowheads="1"/>
          </p:cNvSpPr>
          <p:nvPr/>
        </p:nvSpPr>
        <p:spPr bwMode="auto">
          <a:xfrm>
            <a:off x="934445" y="2099719"/>
            <a:ext cx="2784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000" dirty="0">
                <a:solidFill>
                  <a:srgbClr val="FFA7A7"/>
                </a:solidFill>
              </a:rPr>
              <a:t>PRELIMINARY</a:t>
            </a:r>
          </a:p>
        </p:txBody>
      </p:sp>
      <p:sp>
        <p:nvSpPr>
          <p:cNvPr id="15" name="Diagonal liegende Ecken des Rechtecks abrunden 14"/>
          <p:cNvSpPr/>
          <p:nvPr/>
        </p:nvSpPr>
        <p:spPr bwMode="auto">
          <a:xfrm flipH="1">
            <a:off x="395536" y="1484784"/>
            <a:ext cx="6984776" cy="47091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61784" y="1484784"/>
            <a:ext cx="74225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reduction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300 </a:t>
            </a:r>
            <a:r>
              <a:rPr lang="de-DE" dirty="0" err="1" smtClean="0">
                <a:sym typeface="Wingdings"/>
              </a:rPr>
              <a:t>mHz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remaining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mainly</a:t>
            </a:r>
            <a:r>
              <a:rPr lang="de-DE" dirty="0" smtClean="0">
                <a:sym typeface="Wingdings"/>
              </a:rPr>
              <a:t> µ-</a:t>
            </a:r>
            <a:r>
              <a:rPr lang="de-DE" dirty="0" err="1" smtClean="0">
                <a:sym typeface="Wingdings"/>
              </a:rPr>
              <a:t>induced</a:t>
            </a:r>
            <a:endParaRPr lang="de-DE" dirty="0">
              <a:sym typeface="Wingding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103560" y="3112542"/>
            <a:ext cx="2963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mean rate: 0.78 ± 0.20 cps 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176089" y="4770273"/>
            <a:ext cx="2963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mean rate: 0.47 ± 0.09 cps </a:t>
            </a:r>
          </a:p>
        </p:txBody>
      </p:sp>
    </p:spTree>
    <p:extLst>
      <p:ext uri="{BB962C8B-B14F-4D97-AF65-F5344CB8AC3E}">
        <p14:creationId xmlns:p14="http://schemas.microsoft.com/office/powerpoint/2010/main" xmlns="" val="6155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dirty="0" smtClean="0"/>
              <a:t>Summary &amp; </a:t>
            </a:r>
            <a:r>
              <a:rPr lang="de-DE" sz="2800" dirty="0" err="1" smtClean="0"/>
              <a:t>Conclusion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860320"/>
            <a:ext cx="8280920" cy="5457702"/>
          </a:xfrm>
          <a:prstGeom prst="rect">
            <a:avLst/>
          </a:prstGeom>
        </p:spPr>
      </p:pic>
      <p:sp>
        <p:nvSpPr>
          <p:cNvPr id="8" name="Diagonal liegende Ecken des Rechtecks abrunden 7"/>
          <p:cNvSpPr/>
          <p:nvPr/>
        </p:nvSpPr>
        <p:spPr>
          <a:xfrm flipH="1">
            <a:off x="467544" y="1371614"/>
            <a:ext cx="8136903" cy="4217626"/>
          </a:xfrm>
          <a:prstGeom prst="round2DiagRect">
            <a:avLst>
              <a:gd name="adj1" fmla="val 6016"/>
              <a:gd name="adj2" fmla="val 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0000"/>
                </a:schemeClr>
              </a:gs>
              <a:gs pos="42000">
                <a:schemeClr val="bg1">
                  <a:lumMod val="95000"/>
                  <a:alpha val="95000"/>
                </a:schemeClr>
              </a:gs>
              <a:gs pos="100000">
                <a:schemeClr val="bg1">
                  <a:alpha val="73000"/>
                </a:schemeClr>
              </a:gs>
            </a:gsLst>
            <a:lin ang="2022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683569" y="1546656"/>
                <a:ext cx="7992887" cy="39705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Neutrino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oscillations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 manifest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existence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of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neutrino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masses</a:t>
                </a:r>
                <a:endParaRPr lang="de-DE" sz="22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Gill Sans"/>
                </a:endParaRP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Cosmology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de-DE" sz="2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sz="2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2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&lt;0.23 </m:t>
                    </m:r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𝑒𝑉</m:t>
                    </m:r>
                  </m:oMath>
                </a14:m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,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parameter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degeneracy</a:t>
                </a:r>
                <a:endParaRPr lang="de-DE" sz="22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Gill Sans"/>
                </a:endParaRP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Gill Sans"/>
                  </a:rPr>
                  <a:t>0</a:t>
                </a:r>
                <a:r>
                  <a:rPr lang="el-GR" sz="2200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/>
                    <a:ea typeface="Cambria Math"/>
                    <a:cs typeface="Gill Sans"/>
                  </a:rPr>
                  <a:t>νββ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/>
                    <a:ea typeface="Cambria Math"/>
                    <a:cs typeface="Gill San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𝑒𝑒</m:t>
                        </m:r>
                      </m:sub>
                    </m:sSub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&lt;0.2−0.4 </m:t>
                    </m:r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𝑒𝑉</m:t>
                    </m:r>
                  </m:oMath>
                </a14:m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, CP-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phases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,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matrix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elements</a:t>
                </a:r>
                <a:endParaRPr lang="de-DE" sz="2200" dirty="0" smtClean="0">
                  <a:solidFill>
                    <a:schemeClr val="accent1">
                      <a:lumMod val="75000"/>
                    </a:schemeClr>
                  </a:solidFill>
                  <a:latin typeface="Cambria Math"/>
                  <a:ea typeface="Cambria Math"/>
                  <a:cs typeface="Gill Sans"/>
                </a:endParaRP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el-GR" sz="2200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/>
                    <a:ea typeface="Cambria Math"/>
                    <a:cs typeface="Gill Sans"/>
                  </a:rPr>
                  <a:t>β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Cambria Math"/>
                    <a:ea typeface="Cambria Math"/>
                    <a:cs typeface="Gill Sans"/>
                  </a:rPr>
                  <a:t>-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decay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l-GR" sz="22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sub>
                    </m:sSub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&lt;2 </m:t>
                    </m:r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𝑒𝑉</m:t>
                    </m:r>
                  </m:oMath>
                </a14:m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, model-independent</a:t>
                </a: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KATRIN: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direct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de-DE" sz="22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de-DE" sz="2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2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ν</m:t>
                        </m:r>
                      </m:e>
                      <m:sub>
                        <m:r>
                          <a:rPr lang="de-DE" sz="2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de-DE" sz="2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determination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with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200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meV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sensitivity</a:t>
                </a:r>
                <a:endParaRPr lang="de-DE" sz="22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Cambria Math"/>
                  <a:cs typeface="Gill Sans"/>
                </a:endParaRP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Successful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spectrometer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commissioning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summer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2013</a:t>
                </a: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Radon-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induced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background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understood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and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under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control</a:t>
                </a:r>
                <a:endParaRPr lang="de-DE" sz="22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Cambria Math"/>
                  <a:cs typeface="Gill Sans"/>
                </a:endParaRP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Remaining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components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to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be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delivered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in 2014</a:t>
                </a:r>
              </a:p>
              <a:p>
                <a:pPr marL="323850" indent="-323850">
                  <a:lnSpc>
                    <a:spcPct val="125000"/>
                  </a:lnSpc>
                  <a:buSzPct val="75000"/>
                  <a:buBlip>
                    <a:blip r:embed="rId3"/>
                  </a:buBlip>
                  <a:tabLst>
                    <a:tab pos="609600" algn="l"/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</a:tabLst>
                </a:pP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Start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of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tritium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</a:t>
                </a:r>
                <a:r>
                  <a:rPr lang="de-DE" sz="2200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operation</a:t>
                </a:r>
                <a:r>
                  <a:rPr lang="de-DE" sz="22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Cambria Math"/>
                    <a:cs typeface="Gill Sans"/>
                  </a:rPr>
                  <a:t> in 2015</a:t>
                </a:r>
                <a:endParaRPr lang="en-US" sz="2200" dirty="0" smtClean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Gill Sans"/>
                </a:endParaRPr>
              </a:p>
            </p:txBody>
          </p:sp>
        </mc:Choice>
        <mc:Fallback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9" y="1546656"/>
                <a:ext cx="7992887" cy="3970576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3226" r="-76"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2375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58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860320"/>
            <a:ext cx="8158459" cy="5376992"/>
          </a:xfrm>
          <a:prstGeom prst="rect">
            <a:avLst/>
          </a:prstGeom>
        </p:spPr>
      </p:pic>
      <p:sp>
        <p:nvSpPr>
          <p:cNvPr id="8" name="Diagonal liegende Ecken des Rechtecks abrunden 7"/>
          <p:cNvSpPr/>
          <p:nvPr/>
        </p:nvSpPr>
        <p:spPr>
          <a:xfrm flipH="1">
            <a:off x="539552" y="908720"/>
            <a:ext cx="4176464" cy="617226"/>
          </a:xfrm>
          <a:prstGeom prst="round2DiagRect">
            <a:avLst>
              <a:gd name="adj1" fmla="val 6016"/>
              <a:gd name="adj2" fmla="val 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0000"/>
                </a:schemeClr>
              </a:gs>
              <a:gs pos="42000">
                <a:schemeClr val="bg1">
                  <a:lumMod val="95000"/>
                  <a:alpha val="95000"/>
                </a:schemeClr>
              </a:gs>
              <a:gs pos="100000">
                <a:schemeClr val="bg1">
                  <a:alpha val="73000"/>
                </a:schemeClr>
              </a:gs>
            </a:gsLst>
            <a:lin ang="2022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3568" y="1011754"/>
            <a:ext cx="4176464" cy="658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buSzPct val="75000"/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xmlns="" val="12380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586" y="1586211"/>
            <a:ext cx="4466902" cy="472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LNGS Seminar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8" name="Textfeld 7"/>
          <p:cNvSpPr txBox="1"/>
          <p:nvPr/>
        </p:nvSpPr>
        <p:spPr bwMode="auto">
          <a:xfrm>
            <a:off x="378229" y="980728"/>
            <a:ext cx="375936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Indirect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cosmology</a:t>
            </a:r>
            <a:endParaRPr lang="de-DE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feld 8"/>
              <p:cNvSpPr txBox="1"/>
              <p:nvPr/>
            </p:nvSpPr>
            <p:spPr>
              <a:xfrm>
                <a:off x="2267743" y="1495088"/>
                <a:ext cx="4463293" cy="365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4" tIns="44997" rIns="90004" bIns="44997" anchor="t" anchorCtr="0" compatLnSpc="0"/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200"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a:rPr lang="de-DE" sz="2200" b="0" i="1" smtClean="0">
                            <a:latin typeface="Cambria Math"/>
                          </a:rPr>
                          <m:t>𝑡𝑜𝑡</m:t>
                        </m:r>
                      </m:sub>
                    </m:sSub>
                    <m:r>
                      <a:rPr lang="de-DE" sz="2200" i="0">
                        <a:latin typeface="Cambria Math"/>
                      </a:rPr>
                      <m:t>=</m:t>
                    </m:r>
                  </m:oMath>
                </a14:m>
                <a:r>
                  <a:rPr lang="de-DE" sz="22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Nimbus Sans L" pitchFamily="18"/>
                  </a:rPr>
                  <a:t>1 </a:t>
                </a:r>
                <a:r>
                  <a:rPr lang="de-DE" sz="22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Cambria Math"/>
                    <a:ea typeface="Cambria Math"/>
                  </a:rPr>
                  <a:t>→</a:t>
                </a:r>
                <a:r>
                  <a:rPr lang="de-DE" sz="2200" b="0" i="0" u="none" strike="noStrike" kern="1200" cap="none" spc="0" baseline="0" dirty="0" smtClean="0">
                    <a:solidFill>
                      <a:srgbClr val="000000"/>
                    </a:solidFill>
                    <a:uFillTx/>
                    <a:latin typeface="Nimbus Sans L" pitchFamily="1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200" i="1">
                            <a:latin typeface="Cambria Math"/>
                            <a:ea typeface="Cambria Math"/>
                          </a:rPr>
                          <m:t>𝜌</m:t>
                        </m:r>
                      </m:e>
                      <m:sub>
                        <m:r>
                          <a:rPr lang="de-DE" sz="2200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de-DE" sz="2200" i="1">
                        <a:latin typeface="Cambria Math"/>
                      </a:rPr>
                      <m:t>=</m:t>
                    </m:r>
                    <m:r>
                      <a:rPr lang="de-DE" sz="2200" b="0" i="1" smtClean="0">
                        <a:latin typeface="Cambria Math"/>
                      </a:rPr>
                      <m:t>5.1 </m:t>
                    </m:r>
                    <m:r>
                      <a:rPr lang="de-DE" sz="2200" b="0" i="1" smtClean="0">
                        <a:latin typeface="Cambria Math"/>
                      </a:rPr>
                      <m:t>𝐺𝑒𝑉</m:t>
                    </m:r>
                    <m:r>
                      <a:rPr lang="de-DE" sz="2200" i="1">
                        <a:latin typeface="Cambria Math"/>
                      </a:rPr>
                      <m:t>/</m:t>
                    </m:r>
                    <m:sSup>
                      <m:sSupPr>
                        <m:ctrlPr>
                          <a:rPr lang="de-DE" sz="2200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sz="22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de-DE" sz="22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de-DE" sz="2200" dirty="0">
                  <a:solidFill>
                    <a:srgbClr val="000000"/>
                  </a:solidFill>
                  <a:latin typeface="Nimbus Sans L" pitchFamily="18"/>
                </a:endParaRPr>
              </a:p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de-DE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Nimbus Sans L" pitchFamily="18"/>
                </a:endParaRPr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3" y="1495088"/>
                <a:ext cx="4463293" cy="36576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37" t="-8333" b="-5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nhaltsplatzhalt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392113" y="1556792"/>
            <a:ext cx="8356600" cy="3960440"/>
          </a:xfrm>
          <a:blipFill rotWithShape="1">
            <a:blip r:embed="rId4" cstate="print"/>
            <a:stretch>
              <a:fillRect t="-1692"/>
            </a:stretch>
          </a:blipFill>
        </p:spPr>
        <p:txBody>
          <a:bodyPr/>
          <a:lstStyle/>
          <a:p>
            <a:pPr>
              <a:buNone/>
            </a:pPr>
            <a:r>
              <a:rPr lang="de-DE" dirty="0">
                <a:noFill/>
              </a:rPr>
              <a:t> 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feld 10"/>
              <p:cNvSpPr txBox="1"/>
              <p:nvPr/>
            </p:nvSpPr>
            <p:spPr>
              <a:xfrm>
                <a:off x="1403648" y="2199144"/>
                <a:ext cx="4392488" cy="365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4" tIns="44997" rIns="90004" bIns="44997" anchor="t" anchorCtr="0" compatLnSpc="0"/>
              <a:lstStyle/>
              <a:p>
                <a:pPr lvl="0" fontAlgn="auto" hangingPunct="0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b="0" i="0" smtClean="0">
                              <a:latin typeface="Cambria Math"/>
                            </a:rPr>
                            <m:t>N</m:t>
                          </m:r>
                        </m:e>
                        <m:sub>
                          <m:sSub>
                            <m:sSubPr>
                              <m:ctrlPr>
                                <a:rPr lang="de-DE" sz="2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200" i="1">
                                  <a:latin typeface="Cambria Math"/>
                                  <a:ea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de-DE" sz="2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de-DE" sz="2200" b="0" i="1" smtClean="0">
                          <a:latin typeface="Cambria Math"/>
                        </a:rPr>
                        <m:t>=112/</m:t>
                      </m:r>
                      <m:sSup>
                        <m:sSupPr>
                          <m:ctrlPr>
                            <a:rPr lang="de-DE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2200" b="0" i="1" smtClean="0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22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e-DE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Nimbus Sans L" pitchFamily="18"/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2199144"/>
                <a:ext cx="4392488" cy="36576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 b="-4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1453424" y="4005064"/>
                <a:ext cx="1822432" cy="782209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&lt;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𝟒𝟓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𝒆𝑽</m:t>
                      </m:r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3424" y="4005064"/>
                <a:ext cx="1822432" cy="782209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hteck 12"/>
          <p:cNvSpPr/>
          <p:nvPr/>
        </p:nvSpPr>
        <p:spPr>
          <a:xfrm>
            <a:off x="1017617" y="501317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Gerstein</a:t>
            </a:r>
            <a:r>
              <a:rPr lang="de-DE" dirty="0" smtClean="0"/>
              <a:t>-</a:t>
            </a:r>
            <a:r>
              <a:rPr lang="de-DE" dirty="0" err="1" smtClean="0"/>
              <a:t>Zeldovich</a:t>
            </a:r>
            <a:r>
              <a:rPr lang="de-DE" dirty="0" smtClean="0"/>
              <a:t>-limit)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8525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375936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Indirect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cosmology</a:t>
            </a:r>
            <a:endParaRPr lang="de-DE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feld 7"/>
              <p:cNvSpPr txBox="1"/>
              <p:nvPr/>
            </p:nvSpPr>
            <p:spPr>
              <a:xfrm>
                <a:off x="548456" y="1844824"/>
                <a:ext cx="3231456" cy="365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0004" tIns="44997" rIns="90004" bIns="44997" anchor="t" anchorCtr="0" compatLnSpc="0"/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de-DE" sz="2200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de-DE" sz="22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de-DE" sz="220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de-DE" sz="2200" i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de-DE" sz="2200" i="1">
                              <a:latin typeface="Cambria Math"/>
                            </a:rPr>
                            <m:t>𝐶𝐷𝑀</m:t>
                          </m:r>
                        </m:sub>
                      </m:sSub>
                      <m:r>
                        <a:rPr lang="de-DE" sz="2200" i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200" i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200" i="0">
                              <a:latin typeface="Cambria Math"/>
                            </a:rPr>
                            <m:t>ν</m:t>
                          </m:r>
                        </m:sub>
                      </m:sSub>
                    </m:oMath>
                  </m:oMathPara>
                </a14:m>
                <a:endParaRPr lang="de-DE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Nimbus Sans L" pitchFamily="18"/>
                </a:endParaRPr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56" y="1844824"/>
                <a:ext cx="3231456" cy="36576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137591" y="1406978"/>
            <a:ext cx="4826897" cy="48657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/>
          <p:cNvSpPr txBox="1"/>
          <p:nvPr/>
        </p:nvSpPr>
        <p:spPr>
          <a:xfrm>
            <a:off x="5436096" y="1628800"/>
            <a:ext cx="1269774" cy="326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smtClean="0">
                <a:solidFill>
                  <a:srgbClr val="000000"/>
                </a:solidFill>
                <a:latin typeface="Nimbus Sans L" pitchFamily="18"/>
                <a:ea typeface="DejaVu Sans" pitchFamily="2"/>
                <a:cs typeface="DejaVu Sans" pitchFamily="2"/>
              </a:rPr>
              <a:t>“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Nimbus Sans L" pitchFamily="18"/>
                <a:ea typeface="DejaVu Sans" pitchFamily="2"/>
                <a:cs typeface="DejaVu Sans" pitchFamily="2"/>
              </a:rPr>
              <a:t>large” </a:t>
            </a:r>
            <a:r>
              <a:rPr lang="en-US" sz="1600" b="0" i="1" u="none" strike="noStrike" kern="1200" cap="none" spc="0" baseline="0" dirty="0" smtClean="0">
                <a:solidFill>
                  <a:srgbClr val="000000"/>
                </a:solidFill>
                <a:uFillTx/>
                <a:latin typeface="Nimbus Sans L" pitchFamily="18"/>
                <a:ea typeface="DejaVu Sans" pitchFamily="2"/>
                <a:cs typeface="DejaVu Sans" pitchFamily="2"/>
              </a:rPr>
              <a:t>m</a:t>
            </a:r>
            <a:r>
              <a:rPr lang="en-US" sz="1600" b="0" i="1" u="none" strike="noStrike" kern="1200" cap="none" spc="0" baseline="-25000" dirty="0" smtClean="0">
                <a:solidFill>
                  <a:srgbClr val="000000"/>
                </a:solidFill>
                <a:uFillTx/>
                <a:latin typeface="Nimbus Sans L" pitchFamily="18"/>
                <a:ea typeface="DejaVu Sans" pitchFamily="2"/>
                <a:cs typeface="DejaVu Sans" pitchFamily="2"/>
              </a:rPr>
              <a:t>i</a:t>
            </a:r>
            <a:endParaRPr lang="en-US" sz="1600" b="0" i="1" u="none" strike="noStrike" kern="1200" cap="none" spc="0" baseline="-25000" dirty="0">
              <a:solidFill>
                <a:srgbClr val="000000"/>
              </a:solidFill>
              <a:uFillTx/>
              <a:latin typeface="Nimbus Sans 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868144" y="5301208"/>
            <a:ext cx="1368152" cy="562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Nimbus Sans L" pitchFamily="18"/>
                <a:ea typeface="DejaVu Sans" pitchFamily="2"/>
                <a:cs typeface="DejaVu Sans" pitchFamily="2"/>
              </a:rPr>
              <a:t>“small</a:t>
            </a:r>
            <a:r>
              <a:rPr lang="en-US" sz="16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Nimbus Sans L" pitchFamily="18"/>
                <a:ea typeface="DejaVu Sans" pitchFamily="2"/>
                <a:cs typeface="DejaVu Sans" pitchFamily="2"/>
              </a:rPr>
              <a:t>” </a:t>
            </a:r>
            <a:r>
              <a:rPr lang="en-US" sz="1600" i="1" dirty="0" smtClean="0">
                <a:solidFill>
                  <a:srgbClr val="000000"/>
                </a:solidFill>
                <a:latin typeface="Nimbus Sans L" pitchFamily="18"/>
                <a:ea typeface="DejaVu Sans" pitchFamily="2"/>
                <a:cs typeface="DejaVu Sans" pitchFamily="2"/>
              </a:rPr>
              <a:t>m</a:t>
            </a:r>
            <a:r>
              <a:rPr lang="en-US" sz="1600" i="1" baseline="-25000" dirty="0" smtClean="0">
                <a:solidFill>
                  <a:srgbClr val="000000"/>
                </a:solidFill>
                <a:latin typeface="Nimbus Sans L" pitchFamily="18"/>
                <a:ea typeface="DejaVu Sans" pitchFamily="2"/>
                <a:cs typeface="DejaVu Sans" pitchFamily="2"/>
              </a:rPr>
              <a:t>i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Nimbus Sans L" pitchFamily="18"/>
              <a:ea typeface="DejaVu Sans" pitchFamily="2"/>
              <a:cs typeface="DejaVu Sans" pitchFamily="2"/>
            </a:endParaRP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92113" y="1556792"/>
            <a:ext cx="4323903" cy="3960440"/>
          </a:xfrm>
        </p:spPr>
        <p:txBody>
          <a:bodyPr/>
          <a:lstStyle/>
          <a:p>
            <a:r>
              <a:rPr lang="de-DE" sz="2000" dirty="0" smtClean="0"/>
              <a:t>CMB power </a:t>
            </a:r>
            <a:r>
              <a:rPr lang="de-DE" sz="2000" dirty="0" err="1" smtClean="0"/>
              <a:t>spectrum</a:t>
            </a:r>
            <a:r>
              <a:rPr lang="de-DE" sz="2000" dirty="0" smtClean="0"/>
              <a:t>:</a:t>
            </a:r>
          </a:p>
          <a:p>
            <a:pPr marL="0" indent="0">
              <a:buNone/>
            </a:pPr>
            <a:endParaRPr lang="de-DE" sz="2000" dirty="0" smtClean="0"/>
          </a:p>
          <a:p>
            <a:pPr marL="0" indent="0">
              <a:buNone/>
            </a:pPr>
            <a:endParaRPr lang="de-DE" sz="2000" dirty="0" smtClean="0"/>
          </a:p>
          <a:p>
            <a:r>
              <a:rPr lang="de-DE" sz="2000" dirty="0" err="1" smtClean="0"/>
              <a:t>relativistic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decoupling</a:t>
            </a:r>
            <a:r>
              <a:rPr lang="de-DE" sz="2000" dirty="0" smtClean="0"/>
              <a:t>: HDM</a:t>
            </a:r>
          </a:p>
          <a:p>
            <a:r>
              <a:rPr lang="de-DE" sz="2000" dirty="0" err="1"/>
              <a:t>suppress</a:t>
            </a:r>
            <a:r>
              <a:rPr lang="de-DE" sz="2000" dirty="0"/>
              <a:t> </a:t>
            </a:r>
            <a:r>
              <a:rPr lang="de-DE" sz="2000" dirty="0" err="1"/>
              <a:t>small</a:t>
            </a:r>
            <a:r>
              <a:rPr lang="de-DE" sz="2000" dirty="0"/>
              <a:t> </a:t>
            </a:r>
            <a:r>
              <a:rPr lang="de-DE" sz="2000" dirty="0" err="1" smtClean="0"/>
              <a:t>structures</a:t>
            </a:r>
            <a:endParaRPr lang="de-DE" sz="2000" dirty="0" smtClean="0"/>
          </a:p>
          <a:p>
            <a:r>
              <a:rPr lang="de-DE" sz="2000" dirty="0" err="1" smtClean="0"/>
              <a:t>support</a:t>
            </a:r>
            <a:r>
              <a:rPr lang="de-DE" sz="2000" dirty="0" smtClean="0"/>
              <a:t> large </a:t>
            </a:r>
            <a:r>
              <a:rPr lang="de-DE" sz="2000" dirty="0" err="1" smtClean="0"/>
              <a:t>structures</a:t>
            </a:r>
            <a:endParaRPr lang="de-DE" sz="2000" dirty="0" smtClean="0"/>
          </a:p>
          <a:p>
            <a:endParaRPr lang="de-DE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4860032" y="97143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</a:t>
            </a:r>
            <a:r>
              <a:rPr lang="de-DE" dirty="0" smtClean="0"/>
              <a:t>arge </a:t>
            </a:r>
            <a:r>
              <a:rPr lang="de-DE" dirty="0" err="1" smtClean="0"/>
              <a:t>structures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7308011" y="97143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4977678" y="1340768"/>
            <a:ext cx="139452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7532712" y="1340768"/>
            <a:ext cx="121575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1453424" y="4005064"/>
                <a:ext cx="2046852" cy="782209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&lt;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𝟎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𝟐𝟑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</a:rPr>
                        <m:t>𝒆𝑽</m:t>
                      </m:r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3424" y="4005064"/>
                <a:ext cx="2046852" cy="78220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/>
          <p:cNvSpPr/>
          <p:nvPr/>
        </p:nvSpPr>
        <p:spPr>
          <a:xfrm>
            <a:off x="1017617" y="5013176"/>
            <a:ext cx="2906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(</a:t>
            </a:r>
            <a:r>
              <a:rPr lang="de-DE" dirty="0" err="1" smtClean="0"/>
              <a:t>Planck+WP+highL+BAO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 bwMode="auto">
          <a:xfrm rot="20546722">
            <a:off x="3902558" y="2637139"/>
            <a:ext cx="486622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de-DE" sz="2000" b="1" dirty="0" smtClean="0">
              <a:solidFill>
                <a:srgbClr val="FF0000"/>
              </a:solidFill>
              <a:latin typeface="Frutiger LT Std 55 Roman"/>
              <a:cs typeface="Frutiger LT Std 55 Roman"/>
            </a:endParaRP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Degeneracy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of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parameters</a:t>
            </a:r>
            <a:r>
              <a:rPr lang="de-DE" sz="2000" b="1" dirty="0" smtClean="0">
                <a:solidFill>
                  <a:srgbClr val="FF0000"/>
                </a:solidFill>
                <a:latin typeface="Frutiger LT Std 55 Roman"/>
                <a:cs typeface="Frutiger LT Std 55 Roman"/>
              </a:rPr>
              <a:t>!</a:t>
            </a:r>
          </a:p>
          <a:p>
            <a:pPr algn="ctr"/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539992" y="5301208"/>
            <a:ext cx="14478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00" dirty="0" smtClean="0"/>
              <a:t>arXiv:1305.0147</a:t>
            </a:r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xmlns="" val="29824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11950"/>
            <a:ext cx="3154136" cy="254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294824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Indirect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: 0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νββ</a:t>
            </a:r>
            <a:endParaRPr lang="de-DE" sz="2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860032" y="1124744"/>
                <a:ext cx="3987404" cy="2808312"/>
              </a:xfrm>
            </p:spPr>
            <p:txBody>
              <a:bodyPr/>
              <a:lstStyle/>
              <a:p>
                <a:r>
                  <a:rPr lang="de-DE" sz="2000" dirty="0" smtClean="0"/>
                  <a:t>Majorana </a:t>
                </a:r>
                <a:r>
                  <a:rPr lang="de-DE" sz="2000" dirty="0" err="1" smtClean="0"/>
                  <a:t>neutrino</a:t>
                </a:r>
                <a:r>
                  <a:rPr lang="de-DE" sz="2000" dirty="0" smtClean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/>
                        <a:ea typeface="Cambria Math"/>
                      </a:rPr>
                      <m:t>ν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̅"/>
                        <m:ctrlPr>
                          <a:rPr lang="de-DE" sz="2000" b="0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  <a:ea typeface="Cambria Math"/>
                          </a:rPr>
                          <m:t>ν</m:t>
                        </m:r>
                      </m:e>
                    </m:acc>
                  </m:oMath>
                </a14:m>
                <a:r>
                  <a:rPr lang="de-DE" sz="2000" dirty="0" smtClean="0"/>
                  <a:t>)</a:t>
                </a:r>
              </a:p>
              <a:p>
                <a:r>
                  <a:rPr lang="de-DE" sz="2000" dirty="0" err="1" smtClean="0"/>
                  <a:t>spinflip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for</a:t>
                </a:r>
                <a:r>
                  <a:rPr lang="de-DE" sz="2000" dirty="0" smtClean="0"/>
                  <a:t> massive </a:t>
                </a:r>
                <a:r>
                  <a:rPr lang="de-DE" sz="2000" dirty="0" err="1" smtClean="0"/>
                  <a:t>neutrinos</a:t>
                </a:r>
                <a:endParaRPr lang="de-DE" sz="2000" dirty="0" smtClean="0"/>
              </a:p>
              <a:p>
                <a:r>
                  <a:rPr lang="de-DE" sz="2000" dirty="0" err="1" smtClean="0"/>
                  <a:t>lepton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number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violation</a:t>
                </a:r>
                <a:endParaRPr lang="de-DE" sz="2000" dirty="0"/>
              </a:p>
              <a:p>
                <a:endParaRPr lang="de-DE" sz="2000" dirty="0" smtClean="0"/>
              </a:p>
              <a:p>
                <a:pPr marL="0" indent="0">
                  <a:buNone/>
                </a:pPr>
                <a:endParaRPr lang="de-DE" sz="2000" dirty="0" smtClean="0"/>
              </a:p>
              <a:p>
                <a:endParaRPr lang="de-DE" sz="2000" dirty="0"/>
              </a:p>
            </p:txBody>
          </p:sp>
        </mc:Choice>
        <mc:Fallback>
          <p:sp>
            <p:nvSpPr>
              <p:cNvPr id="17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0032" y="1124744"/>
                <a:ext cx="3987404" cy="2808312"/>
              </a:xfrm>
              <a:blipFill rotWithShape="1">
                <a:blip r:embed="rId3" cstate="print"/>
                <a:stretch>
                  <a:fillRect t="-26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eta Dec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4245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6957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Text Box 15"/>
              <p:cNvSpPr txBox="1">
                <a:spLocks noChangeArrowheads="1"/>
              </p:cNvSpPr>
              <p:nvPr/>
            </p:nvSpPr>
            <p:spPr bwMode="auto">
              <a:xfrm>
                <a:off x="4283968" y="4593009"/>
                <a:ext cx="4746309" cy="171631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:pPr algn="ctr"/>
                <a:r>
                  <a:rPr lang="de-DE" b="1" dirty="0" err="1" smtClean="0">
                    <a:solidFill>
                      <a:schemeClr val="bg1"/>
                    </a:solidFill>
                    <a:latin typeface="+mn-lt"/>
                  </a:rPr>
                  <a:t>Effective</a:t>
                </a:r>
                <a:r>
                  <a:rPr lang="de-DE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de-DE" b="1" dirty="0" err="1" smtClean="0">
                    <a:solidFill>
                      <a:schemeClr val="bg1"/>
                    </a:solidFill>
                    <a:latin typeface="+mn-lt"/>
                  </a:rPr>
                  <a:t>Majorana</a:t>
                </a:r>
                <a:r>
                  <a:rPr lang="de-DE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de-DE" b="1" dirty="0" err="1" smtClean="0">
                    <a:solidFill>
                      <a:schemeClr val="bg1"/>
                    </a:solidFill>
                    <a:latin typeface="+mn-lt"/>
                  </a:rPr>
                  <a:t>mass</a:t>
                </a:r>
                <a:r>
                  <a:rPr lang="de-DE" b="1" dirty="0" smtClean="0">
                    <a:solidFill>
                      <a:schemeClr val="bg1"/>
                    </a:solidFill>
                    <a:latin typeface="+mn-l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𝒆𝒆</m:t>
                              </m:r>
                            </m:sub>
                          </m:sSub>
                        </m:e>
                      </m:d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𝒆𝒊</m:t>
                                  </m:r>
                                </m:sub>
                                <m:sup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de-DE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𝟏𝟐</m:t>
                              </m:r>
                            </m:sub>
                            <m:sup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𝟏𝟐</m:t>
                              </m:r>
                            </m:sub>
                            <m:sup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sup>
                          </m:sSup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de-DE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𝒊</m:t>
                              </m:r>
                              <m:r>
                                <a:rPr lang="de-DE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𝜷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b="1" i="1" dirty="0" smtClean="0">
                  <a:solidFill>
                    <a:schemeClr val="bg1"/>
                  </a:solidFill>
                </a:endParaRPr>
              </a:p>
              <a:p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4593009"/>
                <a:ext cx="4746309" cy="1716311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t="-1064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7065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N. Wandkowsky</a:t>
            </a:r>
            <a:r>
              <a:rPr lang="de-DE" b="1" dirty="0" smtClean="0"/>
              <a:t>, LNGS Seminar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r>
              <a:rPr lang="de-DE" sz="3000" dirty="0" smtClean="0"/>
              <a:t>The absolute </a:t>
            </a:r>
            <a:r>
              <a:rPr lang="de-DE" sz="3000" dirty="0" err="1" smtClean="0"/>
              <a:t>neutrino</a:t>
            </a:r>
            <a:r>
              <a:rPr lang="de-DE" sz="3000" dirty="0" smtClean="0"/>
              <a:t> </a:t>
            </a:r>
            <a:r>
              <a:rPr lang="de-DE" sz="3000" dirty="0" err="1" smtClean="0"/>
              <a:t>mass</a:t>
            </a:r>
            <a:r>
              <a:rPr lang="de-DE" sz="3000" dirty="0" smtClean="0"/>
              <a:t> </a:t>
            </a:r>
            <a:r>
              <a:rPr lang="de-DE" sz="3000" dirty="0" err="1" smtClean="0"/>
              <a:t>scale</a:t>
            </a:r>
            <a:endParaRPr lang="de-DE" sz="3000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78229" y="980728"/>
            <a:ext cx="2948243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Indirect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methods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: 0</a:t>
            </a:r>
            <a:r>
              <a:rPr lang="el-GR" sz="2000" b="1" dirty="0" smtClean="0">
                <a:solidFill>
                  <a:schemeClr val="bg1"/>
                </a:solidFill>
                <a:latin typeface="Cambria Math"/>
                <a:ea typeface="Cambria Math"/>
              </a:rPr>
              <a:t>νββ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://www2.warwick.ac.uk/fac/sci/physics/research/epp/exp/detrd/czt/cobra/energyspectr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5006614" cy="375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2113" y="1556792"/>
                <a:ext cx="8284343" cy="1584176"/>
              </a:xfrm>
            </p:spPr>
            <p:txBody>
              <a:bodyPr/>
              <a:lstStyle/>
              <a:p>
                <a:r>
                  <a:rPr lang="de-DE" sz="2000" dirty="0" smtClean="0"/>
                  <a:t>Experimental observable: half-</a:t>
                </a:r>
                <a:r>
                  <a:rPr lang="de-DE" sz="2000" dirty="0" err="1" smtClean="0"/>
                  <a:t>life</a:t>
                </a:r>
                <a:r>
                  <a:rPr lang="de-DE" sz="2000" dirty="0" smtClean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de-DE" sz="20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1/2</m:t>
                        </m:r>
                      </m:sub>
                      <m:sup>
                        <m:r>
                          <a:rPr lang="de-DE" sz="2000" b="0" i="1" smtClean="0">
                            <a:latin typeface="Cambria Math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/>
                            <a:ea typeface="Cambria Math"/>
                          </a:rPr>
                          <m:t>νββ</m:t>
                        </m:r>
                      </m:sup>
                    </m:sSubSup>
                  </m:oMath>
                </a14:m>
                <a:endParaRPr lang="de-DE" sz="2000" dirty="0" smtClean="0"/>
              </a:p>
              <a:p>
                <a:r>
                  <a:rPr lang="de-DE" sz="2000" dirty="0" err="1" smtClean="0"/>
                  <a:t>Various</a:t>
                </a:r>
                <a:r>
                  <a:rPr lang="de-DE" sz="2000" dirty="0" smtClean="0"/>
                  <a:t> isotopes: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 smtClean="0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latin typeface="Cambria Math"/>
                          </a:rPr>
                          <m:t>76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𝐺𝑒</m:t>
                        </m:r>
                      </m:e>
                    </m:sPre>
                    <m:r>
                      <a:rPr lang="de-DE" b="0" i="1" smtClean="0">
                        <a:latin typeface="Cambria Math"/>
                      </a:rPr>
                      <m:t>,</m:t>
                    </m:r>
                    <m:sPre>
                      <m:sPrePr>
                        <m:ctrlPr>
                          <a:rPr lang="de-DE" i="1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latin typeface="Cambria Math"/>
                          </a:rPr>
                          <m:t>13</m:t>
                        </m:r>
                        <m:r>
                          <a:rPr lang="de-DE" i="1"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𝑋</m:t>
                        </m:r>
                        <m:r>
                          <a:rPr lang="de-DE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de-DE" i="1">
                        <a:latin typeface="Cambria Math"/>
                      </a:rPr>
                      <m:t>,</m:t>
                    </m:r>
                    <m:sPre>
                      <m:sPrePr>
                        <m:ctrlPr>
                          <a:rPr lang="de-DE" i="1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b="0" i="1" smtClean="0">
                            <a:latin typeface="Cambria Math"/>
                          </a:rPr>
                          <m:t>130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  <m:r>
                          <a:rPr lang="de-DE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de-DE" i="1">
                        <a:latin typeface="Cambria Math"/>
                      </a:rPr>
                      <m:t>,</m:t>
                    </m:r>
                    <m:sPre>
                      <m:sPrePr>
                        <m:ctrlPr>
                          <a:rPr lang="de-DE" i="1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/>
                          </a:rPr>
                          <m:t>1</m:t>
                        </m:r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  <m:r>
                          <a:rPr lang="de-DE" i="1">
                            <a:latin typeface="Cambria Math"/>
                          </a:rPr>
                          <m:t>0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𝑀𝑜</m:t>
                        </m:r>
                      </m:e>
                    </m:sPre>
                    <m:r>
                      <a:rPr lang="de-DE" i="1">
                        <a:latin typeface="Cambria Math"/>
                      </a:rPr>
                      <m:t>,</m:t>
                    </m:r>
                    <m:sPre>
                      <m:sPrePr>
                        <m:ctrlPr>
                          <a:rPr lang="de-DE" i="1"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de-DE" i="1">
                            <a:latin typeface="Cambria Math"/>
                          </a:rPr>
                          <m:t>1</m:t>
                        </m:r>
                        <m:r>
                          <a:rPr lang="de-DE" b="0" i="1" smtClean="0">
                            <a:latin typeface="Cambria Math"/>
                          </a:rPr>
                          <m:t>5</m:t>
                        </m:r>
                        <m:r>
                          <a:rPr lang="de-DE" i="1">
                            <a:latin typeface="Cambria Math"/>
                          </a:rPr>
                          <m:t>0</m:t>
                        </m:r>
                      </m:sup>
                      <m:e>
                        <m:r>
                          <a:rPr lang="de-DE" b="0" i="1" smtClean="0">
                            <a:latin typeface="Cambria Math"/>
                          </a:rPr>
                          <m:t>𝑁𝑑</m:t>
                        </m:r>
                      </m:e>
                    </m:sPre>
                    <m:r>
                      <a:rPr lang="de-DE" b="0" i="1" smtClean="0">
                        <a:latin typeface="Cambria Math"/>
                      </a:rPr>
                      <m:t>…</m:t>
                    </m:r>
                  </m:oMath>
                </a14:m>
                <a:endParaRPr lang="de-DE" sz="2000" dirty="0"/>
              </a:p>
              <a:p>
                <a:endParaRPr lang="de-DE" sz="2000" dirty="0"/>
              </a:p>
              <a:p>
                <a:endParaRPr lang="de-DE" sz="2000" dirty="0"/>
              </a:p>
            </p:txBody>
          </p:sp>
        </mc:Choice>
        <mc:Fallback>
          <p:sp>
            <p:nvSpPr>
              <p:cNvPr id="12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13" y="1556792"/>
                <a:ext cx="8284343" cy="1584176"/>
              </a:xfrm>
              <a:blipFill rotWithShape="1">
                <a:blip r:embed="rId3" cstate="print"/>
                <a:stretch>
                  <a:fillRect t="-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378229" y="3429000"/>
                <a:ext cx="3107592" cy="1160325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110368" tIns="55185" rIns="110368" bIns="55185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m:rPr>
                              <m:sty m:val="p"/>
                            </m:rPr>
                            <a:rPr lang="el-GR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νββ</m:t>
                          </m:r>
                        </m:sup>
                      </m:sSubSup>
                      <m:d>
                        <m:d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76</m:t>
                              </m:r>
                            </m:sup>
                            <m:e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𝐺𝑒</m:t>
                              </m:r>
                            </m:e>
                          </m:sPre>
                        </m:e>
                      </m:d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sup>
                      </m:sSup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𝒚</m:t>
                      </m:r>
                    </m:oMath>
                  </m:oMathPara>
                </a14:m>
                <a:endParaRPr lang="de-DE" b="1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endParaRPr lang="de-DE" b="1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m:rPr>
                              <m:sty m:val="p"/>
                            </m:rPr>
                            <a:rPr lang="el-GR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νββ</m:t>
                          </m:r>
                        </m:sup>
                      </m:sSubSup>
                      <m:d>
                        <m:d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13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  <m:e>
                              <m:r>
                                <a:rPr lang="de-DE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𝑋</m:t>
                              </m:r>
                              <m:r>
                                <a:rPr lang="de-DE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d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de-DE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𝟔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de-DE" b="1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𝟐𝟓</m:t>
                          </m:r>
                        </m:sup>
                      </m:sSup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𝒚</m:t>
                      </m:r>
                    </m:oMath>
                  </m:oMathPara>
                </a14:m>
                <a:endParaRPr lang="de-DE" b="1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229" y="3429000"/>
                <a:ext cx="3107592" cy="1160325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2105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hteck 22"/>
          <p:cNvSpPr/>
          <p:nvPr/>
        </p:nvSpPr>
        <p:spPr>
          <a:xfrm>
            <a:off x="1547664" y="4653136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GERDA</a:t>
            </a:r>
            <a:r>
              <a:rPr lang="de-DE" sz="1200" dirty="0"/>
              <a:t>: </a:t>
            </a:r>
            <a:r>
              <a:rPr lang="de-DE" sz="1200" dirty="0" smtClean="0"/>
              <a:t>arXiv:1307.4720</a:t>
            </a:r>
          </a:p>
          <a:p>
            <a:r>
              <a:rPr lang="de-DE" sz="1200" dirty="0" smtClean="0"/>
              <a:t>EXO: arXiv:1205.5608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xmlns="" val="35376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243</TotalTime>
  <Words>2240</Words>
  <Application>Microsoft Office PowerPoint</Application>
  <PresentationFormat>Presentazione su schermo (4:3)</PresentationFormat>
  <Paragraphs>616</Paragraphs>
  <Slides>58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9" baseType="lpstr">
      <vt:lpstr>Arial</vt:lpstr>
      <vt:lpstr>Frutiger LT Std 55 Roman</vt:lpstr>
      <vt:lpstr>Gill Sans</vt:lpstr>
      <vt:lpstr>Symbol</vt:lpstr>
      <vt:lpstr>Nimbus Sans L</vt:lpstr>
      <vt:lpstr>DejaVu Sans</vt:lpstr>
      <vt:lpstr>Cambria Math</vt:lpstr>
      <vt:lpstr>Wingdings</vt:lpstr>
      <vt:lpstr>Times New Roman</vt:lpstr>
      <vt:lpstr>Verdana</vt:lpstr>
      <vt:lpstr>KIT_master_ppt2003_en</vt:lpstr>
      <vt:lpstr>The absolute neutrino mass scale  and the KATRIN experiment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absolute neutrino mass scale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The KATRIN experiment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Radon-induced background</vt:lpstr>
      <vt:lpstr>Diapositiva 57</vt:lpstr>
      <vt:lpstr>Diapositiva 58</vt:lpstr>
    </vt:vector>
  </TitlesOfParts>
  <Company>fzk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Folientitel: Arial 26pt fett 2-zeilig: Arial 22pt fett</dc:title>
  <dc:creator>wandkowsky</dc:creator>
  <cp:lastModifiedBy>Utente</cp:lastModifiedBy>
  <cp:revision>713</cp:revision>
  <dcterms:created xsi:type="dcterms:W3CDTF">2009-10-01T10:09:43Z</dcterms:created>
  <dcterms:modified xsi:type="dcterms:W3CDTF">2013-11-21T14:43:48Z</dcterms:modified>
</cp:coreProperties>
</file>