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65" r:id="rId3"/>
    <p:sldId id="260" r:id="rId4"/>
    <p:sldId id="263" r:id="rId5"/>
    <p:sldId id="261" r:id="rId6"/>
    <p:sldId id="258" r:id="rId7"/>
    <p:sldId id="262" r:id="rId8"/>
    <p:sldId id="259" r:id="rId9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64" autoAdjust="0"/>
  </p:normalViewPr>
  <p:slideViewPr>
    <p:cSldViewPr>
      <p:cViewPr>
        <p:scale>
          <a:sx n="81" d="100"/>
          <a:sy n="81" d="100"/>
        </p:scale>
        <p:origin x="-149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88" cy="511242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2113" y="1"/>
            <a:ext cx="3075538" cy="511242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r">
              <a:defRPr sz="1200"/>
            </a:lvl1pPr>
          </a:lstStyle>
          <a:p>
            <a:fld id="{EE7194E1-A1F8-47B2-98D6-E8433788D56F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65" tIns="47133" rIns="94265" bIns="4713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755" y="4861685"/>
            <a:ext cx="5679440" cy="4606065"/>
          </a:xfrm>
          <a:prstGeom prst="rect">
            <a:avLst/>
          </a:prstGeom>
        </p:spPr>
        <p:txBody>
          <a:bodyPr vert="horz" lIns="94265" tIns="47133" rIns="94265" bIns="47133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744"/>
            <a:ext cx="3077188" cy="511242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2113" y="9721744"/>
            <a:ext cx="3075538" cy="511242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r">
              <a:defRPr sz="1200"/>
            </a:lvl1pPr>
          </a:lstStyle>
          <a:p>
            <a:fld id="{3AB4DA66-5541-40AA-9F7A-B34F4DDBDD1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487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78815A-15D3-4059-B30F-A61A61A52BDF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aorlando@lns.infn.it</a:t>
            </a:r>
            <a:endParaRPr lang="it-IT" dirty="0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>
          <a:xfrm>
            <a:off x="494184" y="6597352"/>
            <a:ext cx="2133600" cy="365125"/>
          </a:xfrm>
        </p:spPr>
        <p:txBody>
          <a:bodyPr/>
          <a:lstStyle/>
          <a:p>
            <a:r>
              <a:rPr lang="it-IT" dirty="0" smtClean="0"/>
              <a:t>11/</a:t>
            </a:r>
            <a:r>
              <a:rPr lang="it-IT" dirty="0" err="1" smtClean="0"/>
              <a:t>11</a:t>
            </a:r>
            <a:r>
              <a:rPr lang="it-IT" dirty="0" smtClean="0"/>
              <a:t>/2013- Roma		</a:t>
            </a:r>
            <a:endParaRPr lang="it-IT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2A3A9-B724-45A8-BAD3-3ADD8A309220}" type="datetimeFigureOut">
              <a:rPr lang="it-IT" smtClean="0"/>
              <a:pPr/>
              <a:t>11/11/13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938A51-4C89-4C0C-997B-A1FD3790DE11}" type="slidenum">
              <a:rPr lang="it-IT" smtClean="0"/>
              <a:pPr/>
              <a:t>‹n.›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04333-3B5B-42C1-9AF1-0AB9E6B37D5D}" type="datetimeFigureOut">
              <a:rPr lang="it-IT" smtClean="0"/>
              <a:t>11/11/13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FE3EB-5D69-40A2-9815-E3D8920FE2A3}" type="slidenum">
              <a:rPr lang="it-IT" smtClean="0"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395536" y="2996952"/>
            <a:ext cx="84604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/>
              <a:t>Test e attività di calibrazione </a:t>
            </a:r>
          </a:p>
          <a:p>
            <a:pPr algn="ctr"/>
            <a:r>
              <a:rPr lang="it-IT" sz="2000" b="1" dirty="0" smtClean="0"/>
              <a:t>durante le varie fasi di integrazione delle torri</a:t>
            </a:r>
            <a:endParaRPr lang="it-IT" sz="2000" b="1" dirty="0"/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19672" y="1916832"/>
            <a:ext cx="23481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400" dirty="0">
                <a:latin typeface="Arial" charset="0"/>
              </a:rPr>
              <a:t>Angelo </a:t>
            </a:r>
            <a:r>
              <a:rPr lang="it-IT" sz="2400" dirty="0" smtClean="0">
                <a:latin typeface="Arial" charset="0"/>
              </a:rPr>
              <a:t>Orlando</a:t>
            </a:r>
            <a:endParaRPr lang="it-IT" sz="2400" dirty="0">
              <a:latin typeface="Arial" charset="0"/>
            </a:endParaRPr>
          </a:p>
        </p:txBody>
      </p:sp>
      <p:sp>
        <p:nvSpPr>
          <p:cNvPr id="3074" name="AutoShape 2" descr="data:image/jpeg;base64,/9j/4AAQSkZJRgABAQAAAQABAAD/2wCEAAkGBxQSEhUUEhQVFBQWGBgYFxUYFBkbFRYXGBQYFxgYGBYYHCkgGBwlGxQUITEhJykrLi4uFyAzODMsNygtLiwBCgoKDg0OGhAQGywmHyYsLCwsLCwsLCw0LCwsLCwsLCw3LCwsLCwsLCwsLCwsLCwsLCwsLCwsLCwsLCwsLCwsLP/AABEIALcBFAMBIgACEQEDEQH/xAAcAAACAgMBAQAAAAAAAAAAAAAEBQADAQIGBwj/xAA/EAACAQIEAwUGBQIEBgMBAAABAgMAEQQSITEFQVETIjJhYgYjQlJxgTNDcpGhFMFTc7HRBxVjgqLwg7Lx4f/EABoBAAIDAQEAAAAAAAAAAAAAAAAEAQIDBQb/xAAtEQACAgIBAwEGBgMAAAAAAAAAAQIDESESBDFBUQUTYXHR8BQikaHh8VKxwf/aAAwDAQACEQMRAD8A9utWbVgVmoAlZrFSgDNSpUqQJUqVKAJUqVKAJVWJxCxqXkYIii5ZjYAeZNJfar2sw+AS8rXcjuxLbO325L5mvDvav2vxGPb3rZYwe7Et8g6E/M3mftamKenlZvwYXdRGvXk7D20/4os+aLA3RdjOR3m65FPhHmdfpXmkUbyuAoZ3c6AXZmJ/kmm3sv7LYjHvlhWyjxStfIn1PM+Qr3H2T9jsPgF92M8pHelYDMeoX5V8h9705KdfTrC7iUYWdQ8vscf7F/8AC4Lllx3eOhEA8I/zCNz6Rp9a9RjQKAFAAGgAFgB0AqM1q0SWufZbKx5kdCuqNaxEq/5hH2vY5h2lr5ddtOe19Qbb1dKnOk3tLwnOpmhRTiY1PZk7X010BuwANvr50fwXFSSQo0qFJCO8CCNRucpFwDvY1maCvj3CXlKPC/Zyo197K4275Aubcr6UfNi8gVT35CNFUaseZtfurfmTYVrLiGkNoLZb2MpF1HUIPjPnsPO1q5Lj3tdHhc0WFtNOfHKxzKG27zDV2HyjQbabVSUlFZZv0/T2Xz4VrLOnxGJVMrYg5pN44V1FxzAPiI077WA8uYOJleY3ltYaiMHuA9T85+ug5DnXmuKlnR1xMkl5mOzHvgDkV+FOWXTfau94DimxkatEtuTOwORSNwPnPkPuRXJ6yfUWtQrWn97+B17vZi6StWzkn/x+nx+YVK40FizNoEAuzfQf32HOrv6EJlbEan4IV1F+Wn5jf+I+16OwsKxkrAO0l2eV9QvkxHP0Lbzte9Gw4ILdiS7nd23t0Hyr5D/XWt+k9nQq/NPcv2X36nKt6hy0uwEMM0us2i8ogbj/AOQ/GfLYee9FzYtYxdjYbAbknooGpPkKHxGMOYpGM8g317iebty+g1P01pficUsLf42II+ioD1/w18tWNudr10Um3hC7aSyw/Fy3XPiD2cXKO9y3QOR4ifkW/wB9qRcW41nGVvdRkG0QPvZFG9wNQoGuVeW/SlPFOKSFwFHbzHbW0SWIDqoF8pFxe+uouTtWMFwf32Ygz4i91va0YsQCTbuCxbXXdso1tTcKlFZkKTtctRB1glkfPMyxQJYLEliH5am2oOltNb7Dn0OE4Z3M0vuYRrk2Zh6yPCD8o7x5kbUww2BSBlLe+xFu6o0VOV1B8C9XOp5fLRgwJuJJSGYahR+HGfSDufUdd7WvaqWXN6iXroS3IHiiZ1AAMMIFgo7rsOmn4a/+X6aB4pxAZeyiAVBppsfIeVbcU4ne6ptzPWkrtSE7PCOpRR5ZTKKHcUQxqjtQTalmx9IqtWajrrUoLYR6nWaxUronBM1KlSgCVmsVKAM1KxS7jnG4cJH2k7hRsq7u5+VV3JqUm3hENpdxizW1Ogrzz2m/4gFi8HDQJZVVmaW4yqF8XZg/iMBc9NDvXO8Y4/PxXOuc4TDgnLHlLPNkBZwbEFnCgHINN+dqH4VGEZYOHxiefudowL5LqQ6yNKGsq5gGAG4YqRpq3XQo7l39PqKTvctR7ev0KRhI4lGIx4LzZnuSc5djay5WOVyAUZSCFZWIuCBTL2X/AOGpxEhnxKtDAxzJDtIwOozW/DXy35eddl7K+xCYcibEN2+J5MR7uK5vliTZRcnkPK1daTRZ1LWo/fyCHTJ7kvv4lOCwccKCOJFRF0CqLAVa50oPjDSiFzBYyAXAPMA3IHqte19L2rTguOaWMdoAsoAzpcGx6/vf7gjWk3scWhd7TcMedFMcjJJGc622NrHUWOugt9SOdbeznGlxMZIuHQ5XDDK25AbLyBKt9welN5VtSsyKrMsCKZGN3I0VT1kYbn0jXXkNaqSM5cYqC7m3IDcseQUDUnyFBYuS658Sezi5RXuWJ2DlfGT8i3H6qXzYtYWNvf4gjUnQIDyO4jXbujU+e9c3xLjh7TQNiJwQpyqcsYO4A2Qcr6nqTatq6nL5GNlqj8x9xDGvOCmsUNrZFNnYepl8I9I+55V5xi8O+CmsljmFozlvcG1gB8wNtq79CztkjXO/TYL5u2yj+TyBppBgUhYE+/xJHdsLBAenKNfUdT56Cjqaa3FJd0O+yfaVvSzk2uUZLaf7ffk5DgXsaSP6jiDFV37ItqenaMNv0D/+V2+HRnACgwwgWCgZXYctvw18vF9Nq3hwZzB5SHceEfBH+kcz6jr9BpW+KxgSwsWc+FF8R/2HmbCl4xUVhFuq6u3qZ8rH8l4XyQauSNNMqIo8gqj+1BvM0oJBMUIFy50dhztf8NfUdelt6WcQ4jHhwJcY63v7uIagN6QfG23fNgPTrQOLxLzkGW2XdYgbqOhY/G38DkOdb1wc3hClkuEeTXfsE4niOYZMMOzjG8lu8/XID1Pxnfle965uQTSEpGDh41Y55GIMj2vcjU775j1pvJKBbck6BQLsx6ADejF4YFAkxRFr92Ad655ZrfiN6RoPO16ZfCpCi52sXcE4VmUCG6Rc5jq0n6L+L9Z06A8n/D7ZezwwCpfvTHXMeeW/4jeo6DztasjDtNrKMsfKG+/nIRv+gadb8i5p1jW7EKB/6AANz5ClZ2OT2NQrUVoIw2GWMHKNTqzE3Zj1ZjqaU8a4luiH9RH+la47Eu6Xa8anQJ8b+bkeEekanmdxSeTSlrbMaQ709XJ5ZUzULLJVrmgcU1qWOklgkk1IsVjckgN9L2omeeuW4/idL32qMZLrR3YlrNKOHY0PEjdQKlGSvE9oFSpUrpHBM1msVL1AGalC8Qx8cEbSTOERd2J0+nmfKvKvan23xOMY4fBK8MVjmka6yMtsxI5quTvWF2I1rWuqU3oystjBbOp9r/b+PDExYYf1GJJyhV1RG6MRufSOmtq83x64oMMdiZVM6sWWKUEAKpF0F7BWGYMIxY5TmBo7DouGKwxRM+IuwVLZjO17JOoDssYtnUg2zIb36dj7N+wfeWbH5WZQojw637CIKLKDcnOQOpP3ptcKl97FXztePtCHgfAp+IBSqf0uFtcyGMCV3LZnaG5YoGsgJzWOW+pJr0zgvBocJGI4ECLz+Zj1Zt2NHAW2qqHFI5ZVZWKGzAEEqeh6bH9qUstc9eBqupR35M4icKpNibAmwFybC9gOZ8qU8F40mKUsuZSCQUYWYWJAP0OU6+RpnKtq5/E8OljnV8MECOfeLZVW9+8xsMzFgeu6jQ3uMTU6SN70r/5VFFM2JzlBYllzAR3Pic9Sb/vr0qzE40IQoBaQ6qi7kdTfRV8z/J0oTFYlY8r4g9pKdY4V1Ckc1B3I/wARreVr2oW9EPQVNK0gJJMMAFyxOWRh11/DXzPe/TuUeM4n3ckHuohoHtZ3vyjB2ufiOp1sNjQPFOKmRveEMwsVhU3VLkhWcbt3tM1tNwBqaXYTBOz5p2Z3cFVgW2wPID/tN72Xcno1ClLchadzeokgkadSFDQQi57QNZ25Ne4/Ub33A3ptwbhN0AjBihG8h8b+aX/+506AjUGpgAlnxOrE9yFdRm3Gn5jc/lH2vTAYZpdZtF5Qg3H/AMhHjPp8I896iy/xEmujzI3wQBXJhQEi5zblidyl/G3rbT9VMcNh1jFlG+pJN2Y9WY6k1RLi1iW7my7bXJPIKBqT5ChcU+ZS+IPZQj8u/eb9ZXr8i3vzve1LdxnsXTYlpDlgtpo0p1QdQnzt/A5nlXJ8d9q4sJmiw3v8QTZ3JzAN62GrNroi7bd2mOO4i8wyqDFDtlGjuPO3gX0jXrbauK9quEZPfxDKBbMF0tyDLb7beVTbVYockOey301vVKu968ejfo38RZi4nkzzYuVu0Yd0Nq7eQXZF20032roPYieeZTEqXVTYSt+GnVSd2I5KPuRvWnA/ZCSYnEY4mOPxFSbOw3u5/LXy3+ldvho8yqkK9hABYFRlZh0RfgHqOvS29L0KcJc8nX9r9b09lP4aCTx5XaOP8fX59izCYdYSViHbTnR3bZedmI8C9EGp/c0ww2DynO5zyEWLkbD5UX4F8ufMms4VFRcqgKB/6STzPUmhjimm/BOWPnNbf/LB3/UdOl6Ybzs84ljRtjcXlORBnkPwA+EHYufhXz36A0m4lxFMMQ0pM+Jb8OJBqL6dxfgXq7fvsKRce9tkjb+k4aBNiHbKZCborc2LH8Rh12Ft9LUXwnhnYKS7GSZ9ZJW1Z2/so5DYVS1+7WX5NKY+8lheA98Q72Mls3QbDyF9/rQU8lbzyUumnpFyydeuvCLJZbCleLlvWZ8VQGIl0qMmqiAY7EWrlONT3BFNeLYjeuWx8960iilksIZ8C9pBHEEc6qSPtyqVxs0mptUrb3KexP8AFtaPtas1itZZQoLMQqgXJJsABzJO1MnON6572m9rYsJ7tQ0+IbwQR6ufNrXyiuX47/xB7d2w+AcJYHPiWFwo2LRqNSBuXOwBNtL1xP8AQy4MjEMwxEhlMOIiJLFhIgORwRmuSHsdQbKRemq+nzuX6Ctl+NR/UL4guJ4jKHx0hiWxaOIZRkUSdmzZGYWCm+Yk5tD9nHClnxrBcCOzjTunEOgyRqukax79o6d+0mhs9jRfs77By4k9rxBmERkeVMObZ7uQSZCB3QbC6j+K9Mw2HWNQkahEUWVVFgB5AVay5R0v4X1KV1OW3/L+go9l/ZXD4BLQrdz45W8bf7DyFOme1ayPauU45ip8PiBiC98LltIp+DbUd7U6G2h8RBsLUnKTk8sbjFRWEdYj3rk+MQf0EhxUSsyyOqyLmARFJtcAkXuzs2t9TuBoehw84ZVdDdWAIPUHUVbicWiLdjubAAXZj0VRqTVUyzN0cMoOoBAOosRcX1B2NK3xLSG0Oi85iLr/APGPjPn4frtUxb3XPiTkj5Qg3LE7B7eNvQtx+ql+OmecWPu4+UY8TDpIRsPSPuTtQ2s7DeDSTiCpdMN3iT35m1Gbmb/mNy+Ufa1IMZ2xZ0iUhmAzYhzcm9xcAbka6aAaaWNMpHCDWygaf2AA/sKuiwBZc857KIa5SbOw9Z+AH5RqdNRqKdxCpCWZ2sA4JwgkkRd9r+8xD6qG0Bt8x08I6amukwUKxFkgHaSnSSVtgfUw6ckXbyvephlZwFAMEAFgo7sjDkLD8Jf/AC/TTNQka6ZURR5BQP7UtO1zGYVKBTDgQpLEl5D4nO5HQDZV8h/J1ofEY2zZIxnk5i9lTzdvh+mpPStmnaUHITHFzkOjsOqA+FfUfsNjSTFcUULkw1kj5ynUsTzjv4yfnN78s29VjByei0pqKywnEYlYWux7fEkaAaBAf3ES+erG3O1c5xXi7dpYgz4ixKIthHHcben9RuTfppVId5GKRraE6vKWbM9wLkODfN4gb6grrvR/BuF5r9gAqk9+ci+Y88nzn/xHnqKajCNayxWU5WPCM4CWRlRWS8zC/Zra482Oyjqb2vtfSneHwCwlXm97MdY41FwvXKDuddXa1vTerOHgKDHhQCb+8mbUZtjcj8R/SLAbXG1M8LhVS51Zj4nbVm+p6dANBWNlzlpdjeulR2+4J/RMzB5rGxusY1RCOZ+dvMjTkBubMVi1jALHUmyqBdmPRRzNZxGMJJjiAdx4ifBH+sjnb4Rr9BrXNcf49FgL5iZ8Sw2uNBvr/hpfkNT570u9bGqq5WyUILLYx4jiFRDLjGWOIbRXuCeWe34jegafXevM/bX27nxjf08CtFC2lh+JNfk1vCPSPueVTFPNi3WbFPZD4QNrH4YUF7n+T57V1Hsx7NJE3auCX1yBrXjB+nxdapX1KhPOMo63U+x419M+c8T1pbXxWfX/AF2B/Yj2T/pV7WTWZhbyQH4R59TXSutb4jEgbaml8ssjGwW1KXWyslykYU1KuKjHSKcfLbakc+KphjUkA8IP3rkOK4hlJOUj7aGqJ5HoYwGzYql+KxulJJeLedBT8SvWqiVnNI34jiK5zHTX0H3q/G46+goFl/et4Rx3EbZ8ikR1KYogtrUq/My92j7Grz//AIlYSR5Iu0c/0jAoI7lUGI17PtmXXs22vpY2r0Ch8fgknjeKVcyOCrA8wf8AQ+dM1y4yyc+ceUcHj3CkYscNgYAZu47NmDR4aT4wZNS1iCLEm4YrrY39B9lPYuPCe8djPiDa8jbLYWART4QBoDvboNKecJ4VDhYxFAgRByG5PUk6k+ZoytLLnLSM66UtslSpUpc3MOL0Bj8IsqPHILq4KkeRFtDyPnVPE+PxQsF7zsTqFGirmszs2wA158iKxiXaUFiTDCBcse7I689/wltz8X6d6hgD4fLCvYYZcxXe57kZJuS5663yjX6DWq2xIic5ff4gixJ0EYOuvKNdu6NT571ScSWASAdlCPitZ265AfCD8x1PLrS/iPD3ZFSGXsUuc9h3iDqSGOoN7687k1m5+hZRMPxRDOqs5mmYkEqO7FbcW2jGluptqTRzSktkjXPJvlBsAD8Tt8I/k8gao4Pw4FQsA7OLnMRdntzS+/6zp0B5N8KBlyYUZEv3pjrc8yub8RtPGdP1WtUKGdsnlgF/o1iYM3vsSRdVAsFG11B0Qb3c6nbyoqLBksHlIdx4QPw0/SDufUdeltqPw2FWMEKNzdmJuzHqxOpNL8RimYlYLG2jSHwIeg+dvIaC2pG1asoi3F4xY7A3Zm8KLqzfQdOpNgOZoPEzKoD4o3193Cuov9PzGGhudBvpa9BzY1Yiyw+9mOkkjG4B9RG5FzaNbAX+GkuO7a4MYEkjkh5XPgGUkWUDa4Ayi299da1rpct+DKy5R0u4Vxri5e3bEKpPchB0J5dow8WtvSL89DSibBGVxJOzBNMkIvfMb92y7nbTU6eZFEcJ4Oe0OX3+I1LSNokebU+SDyGp+ldThcIkDWA7fEkb7BQf3ESaeZNvitW8pxrWEYRhKx5YBHwsBc+KtHHv2XUk/mFfEST4BvfW97UyWJpR3gYouUY0dh6iPAvpGvU7ijYcFrnlOeTkbWVLjZF5fXc9eVVYzFiMhbFnPhRfE3n5DzOgpScnJ5Y3CKisIszrEt+6iKPIKoH8AVQZ2mBNzFDa5Y92RxzIv+GvmdfpvQGLkCWkxJzPf3cK6gN6R8bes2A9NIeOcYNs02tyMmHQ3ub6FvnOx10HLXUzXW5EWWKI3xHFrr2eGHZxD8wCxbr2YO3Pvnfl1pFxbg6zR5BowN1bc5uZYnU353rTh8892adQqtl7ONSWe9trAXJ/f7a08XDvGoaVQpbwpe5UeojS/kP3Nb2+7rraaK9JZc74zreGn3FPAOBDDqDIc8gvzuqX3CA7eZ500XEknKvOg8ZirC1b+zxDFz0sP3rjN+EejusnPNk3ljaKAfXzrSZbUVmtQmJF6niKLb2UGzgi2opXjMArXBFHqMpqyU1PE1Usdjzvjvsejkle63lt+1cHxjgU8N7i69R/evc3iuKV47ABhrrUxm4kSipHhcMdb4pLLfpXecc9lxq0Ysf4Nef8QDByrArY7VvGXJi1keCNjjF6GpQgWpWnFGOZn2xUqVK0FiVKlSgDWRwoJJAA1JJsAPM0I/E0yqYz2pkAZFQgllIuGvsF9R0++lJuIYA4yUgPngBvqD2QNgCAt7TbNuMvfN72tTvC4WOBe7ZRpdidTyF2/gDYbC1QQL2w6I/aSqHnfVYoxpcWFwDbMQAPeNtyy7VXjpe8qSyIMRIG7CMhmhRwO6zAWzkG2pttpY0LxZZomKRqzmVicykCc31XK7MF902uQ6GMm1ypBo4XwNEa4VJsUCS8puY4XZszHMdWcHkO8QiXtYGgC0Yh+zDzRNHIWZCgAvKym2eJb3yNYkZrEDew1rP9KAA+JItfuQL3gTyBA1lfyGg87XpitlZlj99OdHkbwpzsxHhGuka6/wAtW8GAyNmYl5Du55Doo2RfIb87nWqcVnJbLB/6dpdZu6nKEHf/ADSPF+kd3rmphJiVRbsQoGn9gAOZ8hQmKxuU5EGeT5AdgdmdvhX+egNAzTLEwaQ9tiCLqg2UekHRF0N3Op/YVOQC53LqXmPYQDUqTldh/wBRvgHpBueZ3Wl2IxbSjJGDDCBYADLIw6WH4a/+X6aVcX4yqteU9rMLFYI9cl72IXrZW7x1Nja21MJZ8thYs7eFBqzfQfcXJ0HM1SU34LJeoI0YjFtFUfYAVvhMG82tzFF8+zuPQD4V9R+w2NHjAKuWTEnM1/dwrqA24AH5j+ewtfS16JGEaU3n0XlCDcfWQ/GfLwjz3pp9RLjgWXTx5ZKcJqoTDDs4ucttWvuY7+In5206ZuTjC4dUWyDfUndmPMsTqx8zQ+InWNczkKNvvyAG5PkKCkkLKWnPYwD4SbMw6yH4QfkGp5n4awybhkmLaQlYLG2jSnVF6hfnby2HM8qVYzHpFmSD3kvxysbhT62HiI+QWA9NB8V41mQ5bwwKLad2RxyAA1jHkO8fLnz8uHbEBQpMcI+U2zLa6lbWINyN9ivPWmYU+ZC07vESzGYmQt7n3kjeKVzsLXW1hYIdbEaaHc1dgeHd/uIsk9u89rIhO5Y65b2vYak8tzW+FhUWjQGONe73R32HReSjXxHXoOdNI8bZDHCnZAXAI7zX5nbVr8zfWifURT4w7hDp5P8ANPsF4KFYGsB2+JYb7BQf37JP3Jt8RFEY/hrshZmLy72GiAfKi8vqbk9dgFuFWQCyLJ1JC6serMdWPmavODxLflOf1P8A7mlpfm7jUJcGnE5jGsda29lsXllZCbZhp9R/+09n9l8RJuka/wDd/tS6T2AxeYMkkKkG4Jz/ANqVdEkzpLq4SjhjxzepetZoXiIWS1wBcjY/St4tTQkQ3lZK5MLpfYUMBejsbLeyj70MUqJdy8e2wZ6ElW9MnWhmjrNl0KMTh71yHtJ7LrMLiwYbH+xrv5YaEkw4NCbT0DSawzxp/Zcg2aUA9NaleoYngkbNcjWpW/vhd9Me0Vis1KbOcYrSaIOrKwurAgjqCLEftW9SgAHh8hU9i57yi6H54xYA/UaA/Y8xSfH8KlxbgTXjSKU6KTlkXLdWAvqe8yMGFjvytT3H4YuAVNpFOZG5ZrbH0kXB8j1tVA4quUaMZCSOxFjIGXxAi9gBp3jYWIN9RUEG0+EjEISQnIgHeLkMMuxzggg+d6HiRpFCRgwwDQEDK7jog3jX1HvdLaGr4sGzkPOQSNVjH4aHkdfG3qO3IDndi8WsYBY6k2VQLs56KvM/6bmwoA2iiWNbKAqj9hzJJ/kmgHnafSE5I+cxG/8AlKd/1nTpm5aYoXAfEmyX7sA72Y8gwH4r+gaD1WvQ/FcWqqHxbdnESFWEXZmJ27XLfNse6NNDctygAU4oAdnhRZb96Y6gnmVzayt6jp9bWoPE4JuzZYnKSNr2h1Yt1Yne+3kNrUUjzAz/ANRbJGwMcwVUjZGRCEUZiWIYsAba6DU1quGZwXmJhhGpBOV2HrP5a+Xi622rKSbZomsC7hHDQt0gu7Fj2mIkuwDG19fiOg7q6C2pFPcLGsRZIB2sxsJJWOin1sOl9I1tvyvesRo0ihUBggAsLDLIw6KPy18/F+nemWGRY1CqAqqNANABuaukkVZrhMEEJYkvI3ic72+VRsq+Q+9zrVWOxdjkRe0ltfIDYAHYu2yDQ+ZtoDWpxLzaQnLHzmI1b/KB0P6zp0Dcl748KDHhQLX70x1BPMqTrK/qOg87WqXhdwRriZlhYNKe2xBHdQfCD8o2RernU9ToKTcRllcGQgSSKCY4s1o1NtgbatyzkX+gNqLbDBLkXJY3Zibsx6sef9qqhR5WKxAG2jOfw0PQ28Tekfcim6YwUeeRS2U3LgkJv+WF5A+IPaudI4UHd0Nx3fit1Og510OI4eyIrOEDHTJdmJbkqgDvG3QdeWtFYaFYSUhHazm2eRtl5jOwHdGuiAX/AHJplgsIAc7HPKRYuRsPlQfAvl+5J1pe+StWPAxRB178iVsJMNotLciv7b0ubjGIhBDROi3sCVHxHQX630/aurxeNCEIoLyEXCDp8zH4F8z9rnSlHEsTHBaTEt2kxv2cSDbkezU/UAu3Xle1LQqUHlMYlY5LDF59op7auyjzW3+oqp+PTn89vsBSHieLkna8mw8MYJyL5n5m8z9gKCMVyBzY2A5k/Sh3ehCrOhk4tId8TL+5/tQknEAfFiZT/wBzUfHg1RQpGgH70txjKCdKj3zGo9Gmu4Rw/jUMbWMrEMRfNc69b108YykG9xyrzfGgcgK6P2T41mUQSHvDwE8x0+oqjeXk1VXCODpI9STW5FaKdK2WqktmmSqZKM5UDiDaqtF4sHmeqbaVHa9ZYVGC4Oy1KsIqVOAyenVKgqU+cQ1qVk1ipAlVrCoYsFAZrXawubbXPO1WVKkgBnxpLGOEB3GjE+CP9Z5m3wjXrYa1thcEEJdiXkI1kbe3RRsi+Q+9zrVOGXsH7O1o3LGM/K5JZ0P1JZgfqOQuH7QYSXEB8OLojLmEqta/Jo35gnNmUi47uvQwBrxnOh7eHLJmVVXMbhdb2Vge4JAcuYbNlJuNkuG4GhbPiUaaZ7FMPIwZ1RbhO2a5VQAFJ1IzJmF2Zgeq4fwtIoexuXU3zZrd7MO9sOZufqxoTDWF48KNL+8nYlhcaeJjeZ9Lb2FtTploAw6iNlMvvZvy4kHdQDTuKdBbYyN15XtW39AWYSTEMRqqD8OM9Rfxt6j9gKNwmDWO9rlm1Z21dz1J/sLAcgKoxONJYxxAO48RPgj/AFsOfpGv0GtQSV4vFLGAWOpNlUC7Meigak0vxW3aYohUv3YRqCeQe34jegafq3rE8iwOQLz4lhqToFHmRpEnpGptzNzQwhJbPI2eS1s1rBR0RfhH8nmTVJSwWSyUcY4uCt8QwhhOgjv3pLAtZyN+6Ccg0sDckVjA45XhEhUxLro9hYBioP0Nhb6igMPwzJLmlZ8TOQQiaWC5r3yeFOV2NgOXKugiwqxFZJz2kx/DiUXCn0L8RFxd2237oJquHInOCqHAtKpaUmGG1zc5ZHXe5P5S/wDl+mr40LqFhHYwDQMBZnH/AEx8C+o6nkNjRqYNpCHnsbG6xDVEI2JP5jeZ0HIc6Ixs6ouZzYbDmSTsABqxPQa1pjCwV85B4IFRQqAADl/qT1J686C/q2kNoLBdjMRdfMRj4z5+EeeoqvF95S+JIihH5ZNiw5dow6m3cH3ve1c9xTjbzDLHeKHbpI48+ca+Q1622qspJdyyWRlj+OJAGjwwDyEnPIxuA2xzHeR9u6NB5aCuXkBZizMWdt2Y3J/2HkNBW1go5KoH0AA/0ppwbgT4jvveOHrs8g9N/AvqOp5dawblN4LpKIrwWBknfJEtyPEx8Ed9e8evpGp8hrXQ4XhseHuiAzYhh3m0uoPM8o0uNBubc9TTbBgFRHhQI4R+aBe/+WD4j1c3H6uRkeCWNbILcybkljzLMdWPma1VaSI5PJxuNkte+/Ouax85vXbcUwonciHVho7/AJY02vza/Ibc7aX47inDpFZlsrFfFlYEDoD0Ntbb0u4NM6lV8JLHkSzzUtxOPyd7NlI1BG9/Ki8Tg5WNgLGs4f2eCnNKczefKpReSbO89iuPHGQ5mUq6mzdD0I+tdFfSuN9jJlSRo9swuPtXWyyWqMmXE3aSgsS9SWagMRPejIJYLVFQtVZlsAK0z1DLItvUqjPWagsep1msVmugcQlYrasGgDWpUqUEFWKw4kUq2x5jcEG4IPIggEfSg4eIBFYTkK8dgx+cHwsi7nNtYfECBe1MapkwyMyuVUst8rEC633seVAAXZPP+JeOLlHtI4/6hHhHpGvU7rRjFY1+FEUeQVQP4ArTG41Y7A3Z28KLq7HyHIdSbAczQ8eCZyHnsSNViGsadCb+NvUdraAbkAqaV5hcEww83Pdkcc8t/wANLfEe90toaoSUGP3NoMOoJM1rEgakx35bkyNvuL3vRPGoCyqwGcIbtHuHFuajxFdGAOhtbcgjl3wsmKPaYlmigUXbvdx5CMubD2JzIwyMtxpdls2Y2CQtZHaSEYYJJg5c4JCuJI3W15HcjUlgwIYgm4tcg1smeVisWgBs0pF0Ftwnzt/A5m4tRuHwSrFYgYbDLr2d8rMNrytfujbug30AJ+GrjC0wFgYYQNFAyyOOWg/CXy8X6edZRT2SngDgAQtHhhme/vJm1UN62HjYfILAekWphgcKIyWuWdvE7eI22HkB0GlWxRqigKAqqNANAAKAM7z6QnLHzmtq3+UD/wDc6dAdxABmKx1myRjtJbXyg91RyaRvgH8nWwNK+IY6PCkPMe2xJHdVfhB3yrf3adWOp6k2FL8Zx5YgYsIATc5pj3gG5kE6yv5k2HO9rVz5GpJJZmN2ZjdmPUn/ANtyqk7UuxZRyW4/GSTtnmIJHhQeBP0jmbfEdfoNKHZtQoBZm0VVF2Y+Q/vsOdqJwGCkxDFIRtoznwR/X5m9I1623rpMPgUwxyQr2s5HfdvhHIuwHcXog1PQ6ms1By2y7aWkLsFwZIgJcWQzXGSId5Q24AG8sn8C2g0vTyKBpvxhlj5Q33/zSPF+kaDnm5bYXBZTnc55bWzkWCg7qi/Av8m2pNZxmNEdhYs7eGNfE1tzroAOZOlbJY7FA6aVUUsxCqNyTYCl0jNKCzEwwAXNzlkcdWJ/CS30b9OxHnnWMCXFMGe/u4luVB9Cnxt1c7ekXrn+M8VZyDNoCfdwA6EjUZjszfXQG1tdTtXW59jKdih3CeI8VuMmHvFCBbMq2ZwBtEvIedrnkNjQksUQjBjIyAX0O99cw6k3pU2DLv2s7NkBBjTUam+XuDXNqum9weWlOcRh3RFLpkvsDYkfW2gPlUdXWowWDboJ8rHkVtEB3ranrypLxCexN6ZcSnNq5biDk1z4nZfYqbibRyK6HVTevROEccTFRhlNmHiXmDXljwE1Th8VIjgwEgjduX0860cci8rFFnrmIkoZBzNKeDe0IkAWcZW+YeE/7U8kFxptVMYLKaZRI9Y7StZBWgNQWRaZKlVE1KgsewVKlSugcQzUqVBUAYIrFbVipAxUqVKCBZiU7GUzW7rhVkPNbXyPf5dbEbC4PI3xxnEypkWJCwkJRpFIzQlhZHCEWcBt9RYDnTJlBBBFwdCDsRQGCYxt2LEkbxMfiUboT8y/ytjrY0AAezPBHw4ZpJGd3JJBNwBmuozbuRqMx1INuQAulhihe4VnlJJjjBvlv4iinSMEk3Y23tfYURJjGkJWCx5NMdUXkQv+I/lsLanSxvwmDWMG1yzas7G7uerH+2w2AFQSDQ4EswkmIZxqqj8OP9I+JvWdemW9qvxeKWMXY7mwAF2Y9FUak1Xicd3jHEO0kG+vcj5+8YbabKNT5DWhNI3Nrz4kjU7ZVJ5naGPy3NviNAA2PAy9riyI4htDe4vyz2/Eb0C4v82hrnOLcWfEXXWOH5PikHrI8I9I+5O1N+OTFUdkyYzEqyLJEveMaO2qpGpvHfUBm+rGw0RYzDMjKuR80gDJHb3liAbEbArexN7A86yt5eC8MeQRyFGtgAPoAP7Uz4PwFp+/LeKDe3hkkH13jXz8X03J2B4OkGWXEkPLfuRL3lDb2RbXkf1crctTTVMK0pDTiy7rDe6+RkPxt5eEedr1WFeNsly9DOHGdRHhgIYBp2gFiw6RKRt6z9r3uGGHwqRrlQWH3JJO5JOpJ6nWtpsQqKWdgqjck2ApfMzSgtITDhwCSGOV3HMuT+Gm+m5521FblCrEYlnYpBY20aU6oh5gfO/kNBzPIrMRjVgLJCO1mP4jsbgHrIw56myC3/aNatxeMMq9nADDCBYMBldgOUY+BPVv0toaWLCEGUCwHKtKa4ze2ZXWSgtIWY+WUMMimWWQG8rEBVtawtyGuijoee9XCuEsH5z4ki+/dQE33PgS99fLQcqcYTDPOfd92PnLbQ9RGNmPnsPPamuDtHeLCgb+8lOqhtjc7ySeWw5kaA72WxhqP9GNdUp7l/ZjC4FMOQz3mxDDugDYcwik2RddXO/M7Civ+Xl+9OQzW0QX7OO+9vmPqP2A2ozB4RYwSLszeJ21dvqenQDQchVOLxlmyRjPJ8t+6gOxkb4R5bnkKUbctscilHsctxvgUQFy7JrYLbMSeQUbk+VIm9mVRDJO2Ucl5gcgbbseg/mu0xEYQ3N58SRoBpZT0H5Ud+Z1PqNhSWSFmbPKczi9h8MfKyjr1Y6nyGlYyUYjCtm9ZOH4jgVALPaKL5Se84Hzc/8AtH36ULgsBIxD5RFCBfvWuwtcH08v5rtOI4KJmRnQO4JyLa7EnkBz69Ba52o/DcOVLSYm24yRDUBvh0GsknkNBy2vULZVs57hvs+0vea8cXXZ3HlzRfPfpben2Dw+bKsKhYV+O2jeSDmPVt0vuGwwTS6yjKnKLr5ynmfSNB58juzrTiiFJ9xDPgGHK/0pdLGRXXFaFxOBVvI9azlV6G8L/U5JlqU3l4S19NaxWXBm/vV6np1ZrFZp05RKzWKlAG1YNSs1AGlSsmsVIGKoxeESVcri4uDuQbjzGo6eYJHOiKxQQV91F5KqjyCqAP2AAoAyvP8Ahkxxf4mzuP8Apg+Eeo69Bs1WcXwxYKwGfs2zGPk4HlsWG630uPuNeI8Wjhg7c3ZDlsVUtfOQF8IJAuRc8qALJMJliZICIzY5Ta9mPxG+5J3JvvfWuTxmLlN8Phkkhd7rcAtfMAJHkltdJY3te7d5GBUkkZTosLPi3inLNFGVDqp8UZstlCgjXMGOfXMrlSBTnG4AFi/aNGpHvQpsHUbXbdLC4zCxtz0FgkR8F4UsDv2BMk7aSyu7NGm3dYk3lcAAdTa7FSxJYABGZIh205t2kjHReY7Rh4RqbRr12FyatizSKFhHYwDQOBZnHSNfhX1nU8hqGphhsOsahUGVRy+upJO5JOpJ3oAXYTAhCWY55ToXI5fKg+BfIfe51qYzGhCFALyN4Y18RHU8lX1HT76VnE4lpCVgtpo0pF0U8wo/Mb+BzPKlr4lYi0cA7SUn3krG4DW3kYeJvQtrD5RaqvRJvLIsRWTEHtJTfs4l1Cm35andrHWQ23PhGlKuL8SF1fFMFBYCOEXKgkgAtbxtfnaw5dTrxCOZVLwgSzMQGd97baAWAUXvlFtL7ncPh3Ccj3cf1OLbUtYAAbAn4UAAAva5sbDlWblkulgb4iYILsbDbqSTsABqSegqf8rzqZMTaOIa9mTa4/6p2tt3B973tRsOFWBg0nvsQ18iqPCOYRToi9XbrqdhRsOCLMJJiGYaqg8Ef0+ZvUfsBrVoR47KyedC8I0wAs0UPJfDI487axr5eI+WxNjjVFAUBVUWAAsAB0HIVZxCZYxmY2G1tyTyCgak+QpXiEzjPiO5EPyr79O0I8R5dmLj9WlpJLExbTaRHLHzmtv5RA7/AKjp0vyxEbgx4YAKCc0x7wvzsTrK/mdBzJtat1wrTfiAxxf4ezyDlnI8C+kannbVaZZQo0sqgfQAD/QVKAFw2EWMELckm7MTdmPVjz/typPxiPM+WEBpPj+RB1cjn6RqfIa0waVp/wAMlIucvxOOkYOw9Z+w5imLUdnhhkQXvLa4vfXJf8RurHS5+I3FDSZKYsw+GWJsqgzYhhqTpYcrnaNPLc25m9MsJw/Kc7nPJtmt3VHRF+EfyeZovDYRY1sg8ySSWY9WY6k1YRQkBWRWpFWEVqRQSVEVqasIrQ0AaWqVmpQSdZUqVKsYmalSpQBKyDWKlAGaxWKlAEqVKlSBilrKIpMtgYpmIy/LIbk6fK1ifI/XSVKgAnHYxYkLve1wNBcksQAB9SQKGXBtIQ09rA3WEG6LbYufjb+ByGl6lSgAyaQKpZjYAEk+Q1NLUDYkBiSkB1Cg9+ReRcjwqd8o1PMjVazUoAoWUzR3iBTDqpy5LLJIFHhTYRLpa+h/TvSTgvEocRFngARVIVkANkYqHsCQM2jDXrepUqk+xaJfEGmZkiOUIcryHdTa+VFO7WO50F/i2ouICMmHDqM+jSSPrbNszc5HNtBtpuNBUqVEVhEsZYDCqgOpZz4nbVm+p5DoBYDkKxjsbkKoozSvfIt7DS1yzcgLjqegNYqVcqCSgRFXk97O5yppYAkXKpfRFsLkk3Nuegq3DYDvCSUhnHhA8Ef6Adz6jr9BpUqUEl+NxKxIXc2Vd9L+Ww8zSrEXcF5+7GozdluLDW8lvGfSNB6tDUqUMC1I2xABfuxHURg6uORkI2U/IPueVHBbCw0A2HIVKlQSakVqRWKlBJqRWpqVKANCK0apUoJNKlSp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" name="Immagine 9" descr="inde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437112"/>
            <a:ext cx="2628900" cy="1743075"/>
          </a:xfrm>
          <a:prstGeom prst="rect">
            <a:avLst/>
          </a:prstGeom>
        </p:spPr>
      </p:pic>
      <p:pic>
        <p:nvPicPr>
          <p:cNvPr id="11" name="Immagine 10" descr="inde2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980728"/>
            <a:ext cx="2466975" cy="1847850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7380312" y="6381328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11/</a:t>
            </a:r>
            <a:r>
              <a:rPr lang="it-IT" sz="1400" dirty="0" err="1" smtClean="0"/>
              <a:t>11</a:t>
            </a:r>
            <a:r>
              <a:rPr lang="it-IT" sz="1400" dirty="0" smtClean="0"/>
              <a:t>/2013 - Roma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1520" y="260649"/>
            <a:ext cx="889248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TEST E CARATTERIZZAZIONE DELLA TORRE DURANTE LA FASE </a:t>
            </a:r>
            <a:r>
              <a:rPr lang="it-IT" b="1" dirty="0" err="1" smtClean="0"/>
              <a:t>DI</a:t>
            </a:r>
            <a:r>
              <a:rPr lang="it-IT" b="1" dirty="0" smtClean="0"/>
              <a:t> INTEGRAZIONE</a:t>
            </a:r>
          </a:p>
          <a:p>
            <a:endParaRPr lang="it-IT" dirty="0" smtClean="0"/>
          </a:p>
          <a:p>
            <a:r>
              <a:rPr lang="it-IT" dirty="0" smtClean="0"/>
              <a:t>Di seguito vengono illustrate le soluzioni tecniche suggerite dal gruppo di lavoro </a:t>
            </a:r>
          </a:p>
          <a:p>
            <a:r>
              <a:rPr lang="it-IT" dirty="0" smtClean="0"/>
              <a:t>“sistema di calibrazione e test di funzionamento” durante i vari meeting.</a:t>
            </a:r>
          </a:p>
          <a:p>
            <a:endParaRPr lang="it-IT" dirty="0" smtClean="0"/>
          </a:p>
          <a:p>
            <a:r>
              <a:rPr lang="it-IT" dirty="0" smtClean="0"/>
              <a:t>In particolare i test che si vogliono implementare sono suddivisi in due fasi:</a:t>
            </a:r>
          </a:p>
          <a:p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b="1" dirty="0" smtClean="0"/>
              <a:t>TEST </a:t>
            </a:r>
            <a:r>
              <a:rPr lang="it-IT" b="1" dirty="0" err="1" smtClean="0"/>
              <a:t>DI</a:t>
            </a:r>
            <a:r>
              <a:rPr lang="it-IT" b="1" dirty="0" smtClean="0"/>
              <a:t> FUNZIONAMENTO PIANO</a:t>
            </a:r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b="1" dirty="0" smtClean="0"/>
              <a:t>TEST </a:t>
            </a:r>
            <a:r>
              <a:rPr lang="it-IT" b="1" dirty="0" err="1" smtClean="0"/>
              <a:t>DI</a:t>
            </a:r>
            <a:r>
              <a:rPr lang="it-IT" b="1" dirty="0" smtClean="0"/>
              <a:t> FUNZIONAMENTO TORRE</a:t>
            </a:r>
          </a:p>
          <a:p>
            <a:r>
              <a:rPr lang="it-IT" dirty="0" smtClean="0"/>
              <a:t>  </a:t>
            </a:r>
          </a:p>
          <a:p>
            <a:r>
              <a:rPr lang="it-IT" dirty="0" smtClean="0"/>
              <a:t>Le persone coinvolte per la definizione delle architetture dei sotto sistemi utili al vari test sono:</a:t>
            </a:r>
          </a:p>
          <a:p>
            <a:endParaRPr lang="it-IT" dirty="0" smtClean="0"/>
          </a:p>
          <a:p>
            <a:r>
              <a:rPr lang="it-IT" sz="1400" dirty="0" smtClean="0"/>
              <a:t>STRUMENTI ESTERNI ED IDROFONI		– Francesco Simeone </a:t>
            </a:r>
          </a:p>
          <a:p>
            <a:r>
              <a:rPr lang="it-IT" sz="1400" dirty="0" smtClean="0"/>
              <a:t>MODULO OTTICO 				– Carlo </a:t>
            </a:r>
            <a:r>
              <a:rPr lang="it-IT" sz="1400" dirty="0" err="1" smtClean="0"/>
              <a:t>Nicolau</a:t>
            </a:r>
            <a:endParaRPr lang="it-IT" sz="1400" dirty="0" smtClean="0"/>
          </a:p>
          <a:p>
            <a:r>
              <a:rPr lang="it-IT" sz="1400" dirty="0" smtClean="0"/>
              <a:t>MODULO </a:t>
            </a:r>
            <a:r>
              <a:rPr lang="it-IT" sz="1400" dirty="0" err="1" smtClean="0"/>
              <a:t>DI</a:t>
            </a:r>
            <a:r>
              <a:rPr lang="it-IT" sz="1400" dirty="0" smtClean="0"/>
              <a:t> PIANO				– Fabrizio </a:t>
            </a:r>
            <a:r>
              <a:rPr lang="it-IT" sz="1400" dirty="0" err="1" smtClean="0"/>
              <a:t>Ameli</a:t>
            </a:r>
            <a:endParaRPr lang="it-IT" sz="1400" dirty="0" smtClean="0"/>
          </a:p>
          <a:p>
            <a:r>
              <a:rPr lang="it-IT" sz="1400" dirty="0" smtClean="0"/>
              <a:t>SISTEMA </a:t>
            </a:r>
            <a:r>
              <a:rPr lang="it-IT" sz="1400" dirty="0" err="1" smtClean="0"/>
              <a:t>DI</a:t>
            </a:r>
            <a:r>
              <a:rPr lang="it-IT" sz="1400" dirty="0" smtClean="0"/>
              <a:t> CALIBRAZIONE TEMPORALE 		– Marco </a:t>
            </a:r>
            <a:r>
              <a:rPr lang="it-IT" sz="1400" dirty="0" err="1" smtClean="0"/>
              <a:t>Circella</a:t>
            </a:r>
            <a:endParaRPr lang="it-IT" sz="1400" dirty="0" smtClean="0"/>
          </a:p>
          <a:p>
            <a:r>
              <a:rPr lang="it-IT" sz="1400" dirty="0" smtClean="0"/>
              <a:t>CARATTERIZZAZIONE LED BEACON 		– Giulia De </a:t>
            </a:r>
            <a:r>
              <a:rPr lang="it-IT" sz="1400" dirty="0" err="1" smtClean="0"/>
              <a:t>Bonis</a:t>
            </a:r>
            <a:endParaRPr lang="it-IT" sz="1400" dirty="0" smtClean="0"/>
          </a:p>
          <a:p>
            <a:r>
              <a:rPr lang="it-IT" sz="1400" dirty="0" smtClean="0"/>
              <a:t>MISURE </a:t>
            </a:r>
            <a:r>
              <a:rPr lang="it-IT" sz="1400" dirty="0" err="1" smtClean="0"/>
              <a:t>DI</a:t>
            </a:r>
            <a:r>
              <a:rPr lang="it-IT" sz="1400" dirty="0" smtClean="0"/>
              <a:t> ASSORBIMENTO CORRENTE 		– Angelo Orlando</a:t>
            </a:r>
          </a:p>
          <a:p>
            <a:r>
              <a:rPr lang="it-IT" sz="1400" dirty="0" smtClean="0"/>
              <a:t>SOFTWARE DI MONITORAGGIO TORRE		– Alberto </a:t>
            </a:r>
            <a:r>
              <a:rPr lang="it-IT" sz="1400" dirty="0" smtClean="0"/>
              <a:t>Rovelli – Tommaso </a:t>
            </a:r>
            <a:r>
              <a:rPr lang="it-IT" sz="1400" smtClean="0"/>
              <a:t>Chiarusi</a:t>
            </a:r>
            <a:endParaRPr lang="it-IT" sz="1400" dirty="0" smtClean="0"/>
          </a:p>
          <a:p>
            <a:r>
              <a:rPr lang="it-IT" sz="1400" dirty="0" smtClean="0"/>
              <a:t>PROGETTAZIONE DARK BOX E SUPPORTI MECC. 	– </a:t>
            </a:r>
            <a:r>
              <a:rPr lang="it-IT" sz="1400" dirty="0" err="1" smtClean="0"/>
              <a:t>Cereseto</a:t>
            </a:r>
            <a:r>
              <a:rPr lang="it-IT" sz="1400" dirty="0" smtClean="0"/>
              <a:t> Roberto 	</a:t>
            </a:r>
          </a:p>
          <a:p>
            <a:r>
              <a:rPr lang="it-IT" sz="1400" dirty="0" smtClean="0"/>
              <a:t>DATABASE RISULTATI TEST E CARATTERIZZAZIONE	– Cristiano Bozza</a:t>
            </a:r>
          </a:p>
          <a:p>
            <a:r>
              <a:rPr lang="it-IT" sz="1400" dirty="0" smtClean="0"/>
              <a:t>COORDINAMENTO INTEGRAZIONE E TEST		– Mario </a:t>
            </a:r>
            <a:r>
              <a:rPr lang="it-IT" sz="1400" dirty="0" err="1" smtClean="0"/>
              <a:t>Musumeci</a:t>
            </a:r>
            <a:r>
              <a:rPr lang="it-IT" sz="1400" dirty="0" smtClean="0"/>
              <a:t> -Angelo Orlando</a:t>
            </a:r>
          </a:p>
          <a:p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75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23528" y="0"/>
            <a:ext cx="82809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TEST RIG  </a:t>
            </a:r>
          </a:p>
          <a:p>
            <a:endParaRPr lang="it-IT" b="1" dirty="0" smtClean="0"/>
          </a:p>
          <a:p>
            <a:r>
              <a:rPr lang="it-IT" sz="1600" dirty="0" smtClean="0"/>
              <a:t>Grazie ad una attenta analisi effettuata a priori sulle varie procedure di test e caratterizzazione si è potuto progettare un RACK </a:t>
            </a:r>
            <a:r>
              <a:rPr lang="it-IT" sz="1600" dirty="0"/>
              <a:t>contenente</a:t>
            </a:r>
            <a:r>
              <a:rPr lang="it-IT" sz="1600" dirty="0" smtClean="0"/>
              <a:t> tutti gli strumenti e sistemi necessari per effettuare i test di piano e torre</a:t>
            </a:r>
            <a:r>
              <a:rPr lang="it-IT" sz="1600" dirty="0" smtClean="0">
                <a:solidFill>
                  <a:srgbClr val="FF0000"/>
                </a:solidFill>
              </a:rPr>
              <a:t>.</a:t>
            </a:r>
          </a:p>
          <a:p>
            <a:endParaRPr lang="it-IT" sz="1600" dirty="0" smtClean="0"/>
          </a:p>
          <a:p>
            <a:r>
              <a:rPr lang="it-IT" sz="1600" dirty="0" smtClean="0"/>
              <a:t>Il </a:t>
            </a:r>
            <a:r>
              <a:rPr lang="it-IT" sz="1600" dirty="0" err="1" smtClean="0"/>
              <a:t>rack</a:t>
            </a:r>
            <a:r>
              <a:rPr lang="it-IT" sz="1600" dirty="0" smtClean="0"/>
              <a:t> </a:t>
            </a:r>
            <a:r>
              <a:rPr lang="it-IT" sz="1600" dirty="0"/>
              <a:t>contiene i seguenti elementi:</a:t>
            </a:r>
          </a:p>
          <a:p>
            <a:pPr lvl="1">
              <a:buFont typeface="Arial" pitchFamily="34" charset="0"/>
              <a:buChar char="•"/>
            </a:pPr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897839"/>
              </p:ext>
            </p:extLst>
          </p:nvPr>
        </p:nvGraphicFramePr>
        <p:xfrm>
          <a:off x="1043608" y="1988840"/>
          <a:ext cx="7056784" cy="47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232248"/>
                <a:gridCol w="1177678"/>
                <a:gridCol w="9105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RACK</a:t>
                      </a:r>
                      <a:r>
                        <a:rPr lang="it-IT" sz="1200" baseline="0" dirty="0" smtClean="0"/>
                        <a:t> 19’</a:t>
                      </a:r>
                      <a:endParaRPr lang="it-IT" sz="12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Descrizione </a:t>
                      </a:r>
                      <a:endParaRPr lang="it-IT" sz="12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U</a:t>
                      </a:r>
                      <a:endParaRPr lang="it-IT" sz="12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COSTO</a:t>
                      </a:r>
                      <a:endParaRPr lang="it-IT" sz="1200" dirty="0"/>
                    </a:p>
                  </a:txBody>
                  <a:tcPr marL="36000" marR="36000" marT="36000" marB="36000"/>
                </a:tc>
              </a:tr>
              <a:tr h="1332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POWER SUPPLY 375VDC 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LAMBDA TDK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116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PC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PC FOR TEST 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008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GPS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SYMMETRICON </a:t>
                      </a:r>
                      <a:r>
                        <a:rPr lang="it-IT" sz="1100" kern="1200" dirty="0" err="1" smtClean="0"/>
                        <a:t>XLi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008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TDC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AGILENT 53230A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2x WMX#1 OPTICAL TW1 – TW5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2x</a:t>
                      </a:r>
                      <a:r>
                        <a:rPr lang="it-IT" sz="1100" kern="1200" baseline="0" dirty="0" smtClean="0"/>
                        <a:t> </a:t>
                      </a:r>
                      <a:r>
                        <a:rPr lang="it-IT" sz="1100" kern="1200" dirty="0" smtClean="0"/>
                        <a:t>WMX#2 OPTICAL TW2 – TW6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2x WMX#3 OPTICAL TW3 – TW7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1296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2x WMX#4 OPTICAL TW4 – TW8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262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2x BMX OPTICAL CONCENTRATOR 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10G SWITCH ETHERNET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–TBD-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PC FCM FLOOR 0-3-FCMSERVER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/>
                        <a:t>MADE INFN</a:t>
                      </a: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4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/>
                        <a:t>PC FCM FLOOR 4-7-FCMSERVER</a:t>
                      </a: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/>
                        <a:t>MADE INFN</a:t>
                      </a: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4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PC FCM FLOOR 8-11-FCMSERVER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/>
                        <a:t>MADE INFN</a:t>
                      </a: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4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PC FCM FLOOR 12-14-FCMSERVER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kern="1200" dirty="0" smtClean="0"/>
                        <a:t>MADE INFN</a:t>
                      </a:r>
                      <a:endParaRPr lang="it-IT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4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tx1"/>
                          </a:solidFill>
                        </a:rPr>
                        <a:t>INTERFACCIA</a:t>
                      </a:r>
                      <a:r>
                        <a:rPr lang="it-IT" sz="1100" kern="1200" dirty="0" smtClean="0"/>
                        <a:t> FLOOR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CONNETTORE SEACON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–TBD-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tx1"/>
                          </a:solidFill>
                        </a:rPr>
                        <a:t>INTERFACCIA </a:t>
                      </a:r>
                      <a:r>
                        <a:rPr lang="it-IT" sz="1100" kern="1200" dirty="0" smtClean="0"/>
                        <a:t>TOWER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CONNETTORE SEACON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–TBD-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SCHEDA FAN TIME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MADE INFN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/>
                        <a:t>1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75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4684" y="171450"/>
            <a:ext cx="82809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TEST FUNZIONAMENTO PIANO </a:t>
            </a:r>
          </a:p>
          <a:p>
            <a:r>
              <a:rPr lang="it-IT" b="1" dirty="0"/>
              <a:t>Il test richiede l’oscuramento dell’intero piano in modo da accendere i PMT alla tensione nominale.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r>
              <a:rPr lang="it-IT" b="1" dirty="0" smtClean="0"/>
              <a:t>ELENCO DEI TEST E CARATTTERIZZAZIONE SUL PIANO </a:t>
            </a:r>
          </a:p>
          <a:p>
            <a:pPr lvl="1"/>
            <a:endParaRPr lang="it-IT" dirty="0" smtClean="0"/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Misura tempi di propagazione PMT-FEM-CAVO-FCM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Caratterizzazione LED Beacon	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Test di assorbimento Piano		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Test di comunicazione seriali degli strumenti esterni 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Test di acquisizione idrofoni		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Test di comunicazione AHRS 				</a:t>
            </a:r>
          </a:p>
          <a:p>
            <a:pPr lvl="1">
              <a:buFont typeface="Arial" pitchFamily="34" charset="0"/>
              <a:buChar char="•"/>
            </a:pPr>
            <a:r>
              <a:rPr lang="it-IT" sz="1600" dirty="0" smtClean="0"/>
              <a:t>Movimentazione Piano 					</a:t>
            </a:r>
          </a:p>
          <a:p>
            <a:pPr lvl="1"/>
            <a:endParaRPr lang="it-IT" dirty="0" smtClean="0"/>
          </a:p>
          <a:p>
            <a:r>
              <a:rPr lang="it-IT" dirty="0" smtClean="0"/>
              <a:t>Il tempo stimato per l’esecuzione del test di piano è di 30 minuti.</a:t>
            </a:r>
          </a:p>
          <a:p>
            <a:pPr>
              <a:buFont typeface="Arial" pitchFamily="34" charset="0"/>
              <a:buChar char="•"/>
            </a:pPr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75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CasellaDiTesto 1031"/>
          <p:cNvSpPr txBox="1"/>
          <p:nvPr/>
        </p:nvSpPr>
        <p:spPr>
          <a:xfrm>
            <a:off x="5508104" y="0"/>
            <a:ext cx="2601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TEST DI PIANO</a:t>
            </a:r>
            <a:endParaRPr lang="it-IT" sz="3200" dirty="0"/>
          </a:p>
        </p:txBody>
      </p:sp>
      <p:grpSp>
        <p:nvGrpSpPr>
          <p:cNvPr id="100" name="Gruppo 99"/>
          <p:cNvGrpSpPr/>
          <p:nvPr/>
        </p:nvGrpSpPr>
        <p:grpSpPr>
          <a:xfrm>
            <a:off x="1187624" y="851000"/>
            <a:ext cx="8002095" cy="5890369"/>
            <a:chOff x="1187624" y="851000"/>
            <a:chExt cx="8002095" cy="5890369"/>
          </a:xfrm>
        </p:grpSpPr>
        <p:sp>
          <p:nvSpPr>
            <p:cNvPr id="72" name="Rettangolo 71"/>
            <p:cNvSpPr/>
            <p:nvPr/>
          </p:nvSpPr>
          <p:spPr>
            <a:xfrm>
              <a:off x="5718231" y="3323039"/>
              <a:ext cx="1371600" cy="137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mtClean="0"/>
                <a:t>FCMServer</a:t>
              </a:r>
              <a:endParaRPr lang="it-IT" dirty="0"/>
            </a:p>
          </p:txBody>
        </p:sp>
        <p:sp>
          <p:nvSpPr>
            <p:cNvPr id="74" name="Rettangolo 73"/>
            <p:cNvSpPr/>
            <p:nvPr/>
          </p:nvSpPr>
          <p:spPr>
            <a:xfrm>
              <a:off x="5591564" y="3209528"/>
              <a:ext cx="1371600" cy="137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mtClean="0"/>
                <a:t>FCMServer</a:t>
              </a:r>
              <a:endParaRPr lang="it-IT" dirty="0"/>
            </a:p>
          </p:txBody>
        </p:sp>
        <p:sp>
          <p:nvSpPr>
            <p:cNvPr id="75" name="Rettangolo 74"/>
            <p:cNvSpPr/>
            <p:nvPr/>
          </p:nvSpPr>
          <p:spPr>
            <a:xfrm>
              <a:off x="5470209" y="3090773"/>
              <a:ext cx="1371600" cy="137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mtClean="0"/>
                <a:t>FCMServer</a:t>
              </a:r>
              <a:endParaRPr lang="it-IT" dirty="0"/>
            </a:p>
          </p:txBody>
        </p:sp>
        <p:sp>
          <p:nvSpPr>
            <p:cNvPr id="54" name="Rettangolo 53"/>
            <p:cNvSpPr/>
            <p:nvPr/>
          </p:nvSpPr>
          <p:spPr>
            <a:xfrm>
              <a:off x="5354022" y="2990154"/>
              <a:ext cx="1371600" cy="137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dirty="0" err="1" smtClean="0"/>
                <a:t>FCMServer</a:t>
              </a:r>
              <a:endParaRPr lang="it-IT" dirty="0"/>
            </a:p>
          </p:txBody>
        </p:sp>
        <p:sp>
          <p:nvSpPr>
            <p:cNvPr id="4" name="Rettangolo 3"/>
            <p:cNvSpPr/>
            <p:nvPr/>
          </p:nvSpPr>
          <p:spPr>
            <a:xfrm>
              <a:off x="1187624" y="908720"/>
              <a:ext cx="2500166" cy="138920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6" name="Connettore 1 5"/>
            <p:cNvCxnSpPr/>
            <p:nvPr/>
          </p:nvCxnSpPr>
          <p:spPr>
            <a:xfrm>
              <a:off x="1331640" y="1582236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e 7"/>
            <p:cNvSpPr/>
            <p:nvPr/>
          </p:nvSpPr>
          <p:spPr>
            <a:xfrm>
              <a:off x="1248006" y="1510228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/>
            <p:cNvSpPr/>
            <p:nvPr/>
          </p:nvSpPr>
          <p:spPr>
            <a:xfrm>
              <a:off x="2195736" y="1340768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5" name="Connettore 4 14"/>
            <p:cNvCxnSpPr>
              <a:endCxn id="13" idx="1"/>
            </p:cNvCxnSpPr>
            <p:nvPr/>
          </p:nvCxnSpPr>
          <p:spPr>
            <a:xfrm flipV="1">
              <a:off x="1331640" y="1428333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4 17"/>
            <p:cNvCxnSpPr/>
            <p:nvPr/>
          </p:nvCxnSpPr>
          <p:spPr>
            <a:xfrm rot="5400000" flipH="1" flipV="1">
              <a:off x="1849436" y="1204030"/>
              <a:ext cx="86995" cy="618530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4 21"/>
            <p:cNvCxnSpPr>
              <a:endCxn id="103" idx="0"/>
            </p:cNvCxnSpPr>
            <p:nvPr/>
          </p:nvCxnSpPr>
          <p:spPr>
            <a:xfrm>
              <a:off x="2771800" y="1469797"/>
              <a:ext cx="450050" cy="86995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ttore 4 23"/>
            <p:cNvCxnSpPr>
              <a:stCxn id="13" idx="3"/>
            </p:cNvCxnSpPr>
            <p:nvPr/>
          </p:nvCxnSpPr>
          <p:spPr>
            <a:xfrm>
              <a:off x="2771800" y="1428333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4 25"/>
            <p:cNvCxnSpPr/>
            <p:nvPr/>
          </p:nvCxnSpPr>
          <p:spPr>
            <a:xfrm rot="5400000" flipH="1" flipV="1">
              <a:off x="2223099" y="1531725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4 27"/>
            <p:cNvCxnSpPr/>
            <p:nvPr/>
          </p:nvCxnSpPr>
          <p:spPr>
            <a:xfrm rot="16200000" flipV="1">
              <a:off x="2616210" y="1534658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ttangolo 28"/>
            <p:cNvSpPr/>
            <p:nvPr/>
          </p:nvSpPr>
          <p:spPr>
            <a:xfrm>
              <a:off x="3635896" y="1369909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Rettangolo 29"/>
            <p:cNvSpPr/>
            <p:nvPr/>
          </p:nvSpPr>
          <p:spPr>
            <a:xfrm>
              <a:off x="3707904" y="1374672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2" name="Connettore 4 31"/>
            <p:cNvCxnSpPr>
              <a:stCxn id="13" idx="3"/>
            </p:cNvCxnSpPr>
            <p:nvPr/>
          </p:nvCxnSpPr>
          <p:spPr>
            <a:xfrm flipV="1">
              <a:off x="2771800" y="1389072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ttangolo 38"/>
            <p:cNvSpPr/>
            <p:nvPr/>
          </p:nvSpPr>
          <p:spPr>
            <a:xfrm>
              <a:off x="5920038" y="1888653"/>
              <a:ext cx="720080" cy="1844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41" name="Connettore 4 40"/>
            <p:cNvCxnSpPr>
              <a:stCxn id="120" idx="0"/>
              <a:endCxn id="30" idx="3"/>
            </p:cNvCxnSpPr>
            <p:nvPr/>
          </p:nvCxnSpPr>
          <p:spPr>
            <a:xfrm rot="16200000" flipV="1">
              <a:off x="4803008" y="374436"/>
              <a:ext cx="447292" cy="249348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4 42"/>
            <p:cNvCxnSpPr>
              <a:stCxn id="116" idx="2"/>
              <a:endCxn id="48" idx="0"/>
            </p:cNvCxnSpPr>
            <p:nvPr/>
          </p:nvCxnSpPr>
          <p:spPr>
            <a:xfrm rot="5400000">
              <a:off x="5371463" y="2311045"/>
              <a:ext cx="890386" cy="48143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ttangolo 47"/>
            <p:cNvSpPr/>
            <p:nvPr/>
          </p:nvSpPr>
          <p:spPr>
            <a:xfrm>
              <a:off x="5467928" y="2996953"/>
              <a:ext cx="216024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200" dirty="0" smtClean="0"/>
                <a:t>S</a:t>
              </a:r>
            </a:p>
            <a:p>
              <a:pPr algn="ctr"/>
              <a:r>
                <a:rPr lang="it-IT" sz="1200" dirty="0" smtClean="0"/>
                <a:t>F</a:t>
              </a:r>
            </a:p>
            <a:p>
              <a:pPr algn="ctr"/>
              <a:r>
                <a:rPr lang="it-IT" sz="1200" dirty="0" smtClean="0"/>
                <a:t>P</a:t>
              </a:r>
              <a:endParaRPr lang="it-IT" sz="1200" dirty="0"/>
            </a:p>
          </p:txBody>
        </p:sp>
        <p:cxnSp>
          <p:nvCxnSpPr>
            <p:cNvPr id="50" name="Connettore 4 49"/>
            <p:cNvCxnSpPr>
              <a:stCxn id="118" idx="2"/>
            </p:cNvCxnSpPr>
            <p:nvPr/>
          </p:nvCxnSpPr>
          <p:spPr>
            <a:xfrm rot="16200000" flipH="1">
              <a:off x="6746305" y="1849681"/>
              <a:ext cx="386329" cy="900100"/>
            </a:xfrm>
            <a:prstGeom prst="bentConnector2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ttangolo 54"/>
            <p:cNvSpPr/>
            <p:nvPr/>
          </p:nvSpPr>
          <p:spPr>
            <a:xfrm>
              <a:off x="5591564" y="5949280"/>
              <a:ext cx="2088232" cy="792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 smtClean="0"/>
                <a:t>PC TEST</a:t>
              </a:r>
              <a:endParaRPr lang="it-IT" dirty="0"/>
            </a:p>
          </p:txBody>
        </p:sp>
        <p:sp>
          <p:nvSpPr>
            <p:cNvPr id="58" name="Rettangolo 57"/>
            <p:cNvSpPr/>
            <p:nvPr/>
          </p:nvSpPr>
          <p:spPr>
            <a:xfrm>
              <a:off x="7317511" y="2204864"/>
              <a:ext cx="1440159" cy="64807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 smtClean="0"/>
                <a:t>TDK LAMBDA</a:t>
              </a:r>
            </a:p>
            <a:p>
              <a:pPr algn="ctr"/>
              <a:r>
                <a:rPr lang="it-IT" sz="1100" dirty="0" smtClean="0"/>
                <a:t>220VAC/375VDC</a:t>
              </a:r>
              <a:endParaRPr lang="it-IT" sz="1100" dirty="0"/>
            </a:p>
          </p:txBody>
        </p:sp>
        <p:cxnSp>
          <p:nvCxnSpPr>
            <p:cNvPr id="63" name="Connettore 2 62"/>
            <p:cNvCxnSpPr>
              <a:endCxn id="58" idx="3"/>
            </p:cNvCxnSpPr>
            <p:nvPr/>
          </p:nvCxnSpPr>
          <p:spPr>
            <a:xfrm flipH="1">
              <a:off x="8757670" y="2528900"/>
              <a:ext cx="432049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sellaDiTesto 63"/>
            <p:cNvSpPr txBox="1"/>
            <p:nvPr/>
          </p:nvSpPr>
          <p:spPr>
            <a:xfrm flipH="1">
              <a:off x="8757671" y="2204864"/>
              <a:ext cx="3863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800" dirty="0" smtClean="0"/>
                <a:t>220VAC</a:t>
              </a:r>
              <a:endParaRPr lang="it-IT" sz="800" dirty="0"/>
            </a:p>
          </p:txBody>
        </p:sp>
        <p:sp>
          <p:nvSpPr>
            <p:cNvPr id="68" name="Rettangolo 67"/>
            <p:cNvSpPr/>
            <p:nvPr/>
          </p:nvSpPr>
          <p:spPr>
            <a:xfrm>
              <a:off x="6219760" y="3996313"/>
              <a:ext cx="506733" cy="3578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050" dirty="0" smtClean="0"/>
                <a:t>ETH</a:t>
              </a:r>
            </a:p>
            <a:p>
              <a:pPr algn="ctr"/>
              <a:r>
                <a:rPr lang="it-IT" sz="1050" dirty="0" smtClean="0"/>
                <a:t>FAST</a:t>
              </a:r>
              <a:endParaRPr lang="it-IT" sz="1050" dirty="0"/>
            </a:p>
          </p:txBody>
        </p:sp>
        <p:sp>
          <p:nvSpPr>
            <p:cNvPr id="73" name="Rettangolo 72"/>
            <p:cNvSpPr/>
            <p:nvPr/>
          </p:nvSpPr>
          <p:spPr>
            <a:xfrm>
              <a:off x="2771800" y="136792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8685" y="1589108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" name="Rettangolo 90"/>
            <p:cNvSpPr/>
            <p:nvPr/>
          </p:nvSpPr>
          <p:spPr>
            <a:xfrm>
              <a:off x="3612520" y="2183765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2" name="Rettangolo 91"/>
            <p:cNvSpPr/>
            <p:nvPr/>
          </p:nvSpPr>
          <p:spPr>
            <a:xfrm>
              <a:off x="3696174" y="218304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95" name="Connettore 4 94"/>
            <p:cNvCxnSpPr>
              <a:stCxn id="92" idx="3"/>
              <a:endCxn id="102" idx="0"/>
            </p:cNvCxnSpPr>
            <p:nvPr/>
          </p:nvCxnSpPr>
          <p:spPr>
            <a:xfrm flipH="1">
              <a:off x="2045778" y="2205906"/>
              <a:ext cx="1722404" cy="791046"/>
            </a:xfrm>
            <a:prstGeom prst="bentConnector4">
              <a:avLst>
                <a:gd name="adj1" fmla="val -13272"/>
                <a:gd name="adj2" fmla="val 51445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Rettangolo 101"/>
            <p:cNvSpPr/>
            <p:nvPr/>
          </p:nvSpPr>
          <p:spPr>
            <a:xfrm>
              <a:off x="1359978" y="2996952"/>
              <a:ext cx="1371600" cy="137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 smtClean="0"/>
                <a:t>TIME</a:t>
              </a:r>
            </a:p>
            <a:p>
              <a:pPr algn="ctr"/>
              <a:r>
                <a:rPr lang="it-IT" sz="1400" dirty="0" smtClean="0"/>
                <a:t>CALIBRATION</a:t>
              </a:r>
            </a:p>
            <a:p>
              <a:pPr algn="ctr"/>
              <a:r>
                <a:rPr lang="it-IT" sz="1400" dirty="0" smtClean="0"/>
                <a:t>STATION</a:t>
              </a:r>
            </a:p>
          </p:txBody>
        </p:sp>
        <p:cxnSp>
          <p:nvCxnSpPr>
            <p:cNvPr id="96" name="Connettore 4 94"/>
            <p:cNvCxnSpPr/>
            <p:nvPr/>
          </p:nvCxnSpPr>
          <p:spPr>
            <a:xfrm flipH="1">
              <a:off x="2718853" y="3168280"/>
              <a:ext cx="2622444" cy="67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CasellaDiTesto 66"/>
            <p:cNvSpPr txBox="1"/>
            <p:nvPr/>
          </p:nvSpPr>
          <p:spPr>
            <a:xfrm flipH="1">
              <a:off x="3699436" y="2930195"/>
              <a:ext cx="13046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200" dirty="0" smtClean="0"/>
                <a:t>TRIGGER</a:t>
              </a:r>
              <a:endParaRPr lang="it-IT" sz="1200" dirty="0"/>
            </a:p>
          </p:txBody>
        </p:sp>
        <p:sp>
          <p:nvSpPr>
            <p:cNvPr id="116" name="Rettangolo 91"/>
            <p:cNvSpPr/>
            <p:nvPr/>
          </p:nvSpPr>
          <p:spPr>
            <a:xfrm>
              <a:off x="6021367" y="2060848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8" name="Rettangolo 91"/>
            <p:cNvSpPr/>
            <p:nvPr/>
          </p:nvSpPr>
          <p:spPr>
            <a:xfrm>
              <a:off x="6453415" y="2060848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0" name="Rettangolo 91"/>
            <p:cNvSpPr/>
            <p:nvPr/>
          </p:nvSpPr>
          <p:spPr>
            <a:xfrm>
              <a:off x="6237391" y="1844824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3" name="Oval 122"/>
            <p:cNvSpPr/>
            <p:nvPr/>
          </p:nvSpPr>
          <p:spPr>
            <a:xfrm>
              <a:off x="5746988" y="2405648"/>
              <a:ext cx="144016" cy="144016"/>
            </a:xfrm>
            <a:prstGeom prst="ellipse">
              <a:avLst/>
            </a:prstGeom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ttangolo 52"/>
            <p:cNvSpPr/>
            <p:nvPr/>
          </p:nvSpPr>
          <p:spPr>
            <a:xfrm>
              <a:off x="1773448" y="6093297"/>
              <a:ext cx="1181448" cy="64807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mtClean="0"/>
                <a:t>GPS</a:t>
              </a:r>
              <a:endParaRPr lang="it-IT" dirty="0"/>
            </a:p>
          </p:txBody>
        </p:sp>
        <p:sp>
          <p:nvSpPr>
            <p:cNvPr id="76" name="Rettangolo 75"/>
            <p:cNvSpPr/>
            <p:nvPr/>
          </p:nvSpPr>
          <p:spPr>
            <a:xfrm>
              <a:off x="5357475" y="4006637"/>
              <a:ext cx="569614" cy="3578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000" dirty="0" smtClean="0"/>
                <a:t>ETH</a:t>
              </a:r>
            </a:p>
            <a:p>
              <a:pPr algn="ctr"/>
              <a:r>
                <a:rPr lang="it-IT" sz="1000" dirty="0" smtClean="0"/>
                <a:t>SLOW</a:t>
              </a:r>
              <a:endParaRPr lang="it-IT" sz="1000" dirty="0"/>
            </a:p>
          </p:txBody>
        </p:sp>
        <p:sp>
          <p:nvSpPr>
            <p:cNvPr id="84" name="Rettangolo 52"/>
            <p:cNvSpPr/>
            <p:nvPr/>
          </p:nvSpPr>
          <p:spPr>
            <a:xfrm>
              <a:off x="4763298" y="4906886"/>
              <a:ext cx="1181448" cy="53833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 smtClean="0"/>
                <a:t>SWITCH</a:t>
              </a:r>
            </a:p>
            <a:p>
              <a:pPr algn="ctr"/>
              <a:r>
                <a:rPr lang="it-IT" sz="1400" dirty="0" smtClean="0"/>
                <a:t>1Giga</a:t>
              </a:r>
              <a:endParaRPr lang="it-IT" sz="1400" dirty="0"/>
            </a:p>
          </p:txBody>
        </p:sp>
        <p:sp>
          <p:nvSpPr>
            <p:cNvPr id="93" name="Rettangolo 52"/>
            <p:cNvSpPr/>
            <p:nvPr/>
          </p:nvSpPr>
          <p:spPr>
            <a:xfrm>
              <a:off x="6128397" y="4892984"/>
              <a:ext cx="1181448" cy="53833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 smtClean="0"/>
                <a:t>SWITCH</a:t>
              </a:r>
            </a:p>
            <a:p>
              <a:pPr algn="ctr"/>
              <a:r>
                <a:rPr lang="it-IT" sz="1400" dirty="0" smtClean="0"/>
                <a:t>10Giga</a:t>
              </a:r>
              <a:endParaRPr lang="it-IT" sz="1400" dirty="0"/>
            </a:p>
          </p:txBody>
        </p:sp>
        <p:cxnSp>
          <p:nvCxnSpPr>
            <p:cNvPr id="14" name="Connettore 4 13"/>
            <p:cNvCxnSpPr>
              <a:stCxn id="76" idx="2"/>
              <a:endCxn id="84" idx="0"/>
            </p:cNvCxnSpPr>
            <p:nvPr/>
          </p:nvCxnSpPr>
          <p:spPr>
            <a:xfrm rot="5400000">
              <a:off x="5226934" y="4491538"/>
              <a:ext cx="542436" cy="288260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4 16"/>
            <p:cNvCxnSpPr>
              <a:stCxn id="68" idx="2"/>
              <a:endCxn id="93" idx="0"/>
            </p:cNvCxnSpPr>
            <p:nvPr/>
          </p:nvCxnSpPr>
          <p:spPr>
            <a:xfrm rot="16200000" flipH="1">
              <a:off x="6326695" y="4500558"/>
              <a:ext cx="538858" cy="24599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4 32"/>
            <p:cNvCxnSpPr>
              <a:stCxn id="93" idx="2"/>
              <a:endCxn id="55" idx="1"/>
            </p:cNvCxnSpPr>
            <p:nvPr/>
          </p:nvCxnSpPr>
          <p:spPr>
            <a:xfrm rot="5400000">
              <a:off x="5698342" y="5324544"/>
              <a:ext cx="914003" cy="1127557"/>
            </a:xfrm>
            <a:prstGeom prst="bentConnector4">
              <a:avLst>
                <a:gd name="adj1" fmla="val 28335"/>
                <a:gd name="adj2" fmla="val 11027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ttore 4 50"/>
            <p:cNvCxnSpPr/>
            <p:nvPr/>
          </p:nvCxnSpPr>
          <p:spPr>
            <a:xfrm rot="16200000" flipH="1">
              <a:off x="4773663" y="5707441"/>
              <a:ext cx="1080119" cy="555686"/>
            </a:xfrm>
            <a:prstGeom prst="bentConnector3">
              <a:avLst>
                <a:gd name="adj1" fmla="val 9986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rapezio 4"/>
            <p:cNvSpPr/>
            <p:nvPr/>
          </p:nvSpPr>
          <p:spPr>
            <a:xfrm rot="10800000">
              <a:off x="2444021" y="4892984"/>
              <a:ext cx="1453109" cy="269168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3" name="Connettore 4 22"/>
            <p:cNvCxnSpPr>
              <a:stCxn id="124" idx="0"/>
              <a:endCxn id="5" idx="0"/>
            </p:cNvCxnSpPr>
            <p:nvPr/>
          </p:nvCxnSpPr>
          <p:spPr>
            <a:xfrm rot="5400000" flipH="1" flipV="1">
              <a:off x="2301801" y="5224524"/>
              <a:ext cx="931145" cy="806403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4 26"/>
            <p:cNvCxnSpPr>
              <a:endCxn id="102" idx="2"/>
            </p:cNvCxnSpPr>
            <p:nvPr/>
          </p:nvCxnSpPr>
          <p:spPr>
            <a:xfrm rot="10800000">
              <a:off x="2045779" y="4368552"/>
              <a:ext cx="597897" cy="326088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4 36"/>
            <p:cNvCxnSpPr/>
            <p:nvPr/>
          </p:nvCxnSpPr>
          <p:spPr>
            <a:xfrm rot="16200000" flipH="1">
              <a:off x="2606352" y="4731963"/>
              <a:ext cx="198344" cy="123697"/>
            </a:xfrm>
            <a:prstGeom prst="bentConnector3">
              <a:avLst>
                <a:gd name="adj1" fmla="val 77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ttore 4 52"/>
            <p:cNvCxnSpPr/>
            <p:nvPr/>
          </p:nvCxnSpPr>
          <p:spPr>
            <a:xfrm flipV="1">
              <a:off x="2906980" y="3323039"/>
              <a:ext cx="2450495" cy="1569946"/>
            </a:xfrm>
            <a:prstGeom prst="bentConnector3">
              <a:avLst>
                <a:gd name="adj1" fmla="val 247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ttore 4 58"/>
            <p:cNvCxnSpPr>
              <a:stCxn id="5" idx="2"/>
            </p:cNvCxnSpPr>
            <p:nvPr/>
          </p:nvCxnSpPr>
          <p:spPr>
            <a:xfrm rot="5400000" flipH="1" flipV="1">
              <a:off x="3568039" y="3103546"/>
              <a:ext cx="1391975" cy="2186902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ttore 4 60"/>
            <p:cNvCxnSpPr>
              <a:endCxn id="54" idx="1"/>
            </p:cNvCxnSpPr>
            <p:nvPr/>
          </p:nvCxnSpPr>
          <p:spPr>
            <a:xfrm flipV="1">
              <a:off x="3363754" y="3675954"/>
              <a:ext cx="1990268" cy="1217030"/>
            </a:xfrm>
            <a:prstGeom prst="bentConnector3">
              <a:avLst>
                <a:gd name="adj1" fmla="val 866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ttore 4 65"/>
            <p:cNvCxnSpPr/>
            <p:nvPr/>
          </p:nvCxnSpPr>
          <p:spPr>
            <a:xfrm flipV="1">
              <a:off x="3648524" y="3861048"/>
              <a:ext cx="1708954" cy="1031937"/>
            </a:xfrm>
            <a:prstGeom prst="bentConnector3">
              <a:avLst>
                <a:gd name="adj1" fmla="val 58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ttangolo 112"/>
            <p:cNvSpPr/>
            <p:nvPr/>
          </p:nvSpPr>
          <p:spPr>
            <a:xfrm rot="10800000" flipV="1">
              <a:off x="2627783" y="1916832"/>
              <a:ext cx="538719" cy="348373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600" b="1" dirty="0" smtClean="0">
                  <a:solidFill>
                    <a:schemeClr val="bg1"/>
                  </a:solidFill>
                </a:rPr>
                <a:t>SPLITTER</a:t>
              </a:r>
              <a:endParaRPr lang="it-IT" sz="600" b="1" dirty="0">
                <a:solidFill>
                  <a:schemeClr val="bg1"/>
                </a:solidFill>
              </a:endParaRPr>
            </a:p>
          </p:txBody>
        </p:sp>
        <p:cxnSp>
          <p:nvCxnSpPr>
            <p:cNvPr id="98" name="Connettore 4 97"/>
            <p:cNvCxnSpPr>
              <a:stCxn id="1026" idx="2"/>
            </p:cNvCxnSpPr>
            <p:nvPr/>
          </p:nvCxnSpPr>
          <p:spPr>
            <a:xfrm rot="16200000" flipH="1">
              <a:off x="1739258" y="1316337"/>
              <a:ext cx="487433" cy="1289619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4 100"/>
            <p:cNvCxnSpPr>
              <a:stCxn id="89" idx="2"/>
              <a:endCxn id="113" idx="3"/>
            </p:cNvCxnSpPr>
            <p:nvPr/>
          </p:nvCxnSpPr>
          <p:spPr>
            <a:xfrm rot="16200000" flipH="1">
              <a:off x="1948580" y="1411815"/>
              <a:ext cx="311685" cy="1046721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ttore 4 104"/>
            <p:cNvCxnSpPr>
              <a:stCxn id="94" idx="2"/>
            </p:cNvCxnSpPr>
            <p:nvPr/>
          </p:nvCxnSpPr>
          <p:spPr>
            <a:xfrm rot="16200000" flipH="1">
              <a:off x="2332228" y="1693284"/>
              <a:ext cx="191506" cy="399610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Connettore 4 125"/>
            <p:cNvCxnSpPr>
              <a:endCxn id="115" idx="2"/>
            </p:cNvCxnSpPr>
            <p:nvPr/>
          </p:nvCxnSpPr>
          <p:spPr>
            <a:xfrm rot="5400000" flipH="1" flipV="1">
              <a:off x="3105937" y="1781003"/>
              <a:ext cx="487784" cy="358508"/>
            </a:xfrm>
            <a:prstGeom prst="bentConnector3">
              <a:avLst>
                <a:gd name="adj1" fmla="val -77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Connettore 4 1030"/>
            <p:cNvCxnSpPr/>
            <p:nvPr/>
          </p:nvCxnSpPr>
          <p:spPr>
            <a:xfrm flipV="1">
              <a:off x="3170575" y="2206624"/>
              <a:ext cx="441945" cy="58581"/>
            </a:xfrm>
            <a:prstGeom prst="bentConnector3">
              <a:avLst>
                <a:gd name="adj1" fmla="val 87717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e 87"/>
            <p:cNvSpPr/>
            <p:nvPr/>
          </p:nvSpPr>
          <p:spPr>
            <a:xfrm>
              <a:off x="1490903" y="1572131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8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1582" y="1651011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" name="Ovale 89"/>
            <p:cNvSpPr/>
            <p:nvPr/>
          </p:nvSpPr>
          <p:spPr>
            <a:xfrm>
              <a:off x="2138017" y="1590133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9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8696" y="1669013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" name="Ovale 96"/>
            <p:cNvSpPr/>
            <p:nvPr/>
          </p:nvSpPr>
          <p:spPr>
            <a:xfrm>
              <a:off x="2560539" y="1571081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99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1218" y="1649961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" name="Ovale 102"/>
            <p:cNvSpPr/>
            <p:nvPr/>
          </p:nvSpPr>
          <p:spPr>
            <a:xfrm>
              <a:off x="3131840" y="1556792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0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2519" y="1635672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" name="Ovale 113"/>
            <p:cNvSpPr/>
            <p:nvPr/>
          </p:nvSpPr>
          <p:spPr>
            <a:xfrm>
              <a:off x="3438924" y="1509162"/>
              <a:ext cx="180020" cy="1905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1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9603" y="1588042"/>
              <a:ext cx="58959" cy="128323"/>
            </a:xfrm>
            <a:prstGeom prst="rect">
              <a:avLst/>
            </a:prstGeom>
            <a:noFill/>
            <a:ln>
              <a:noFill/>
            </a:ln>
            <a:scene3d>
              <a:camera prst="orthographicFront">
                <a:rot lat="0" lon="0" rev="10800000"/>
              </a:camera>
              <a:lightRig rig="threePt" dir="t"/>
            </a:scene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38" name="Connettore 4 137"/>
            <p:cNvCxnSpPr>
              <a:stCxn id="99" idx="2"/>
            </p:cNvCxnSpPr>
            <p:nvPr/>
          </p:nvCxnSpPr>
          <p:spPr>
            <a:xfrm rot="16200000" flipH="1">
              <a:off x="2641975" y="1787007"/>
              <a:ext cx="138548" cy="12110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ttore 4 141"/>
            <p:cNvCxnSpPr>
              <a:stCxn id="113" idx="1"/>
              <a:endCxn id="104" idx="2"/>
            </p:cNvCxnSpPr>
            <p:nvPr/>
          </p:nvCxnSpPr>
          <p:spPr>
            <a:xfrm flipV="1">
              <a:off x="3166502" y="1763995"/>
              <a:ext cx="55497" cy="327024"/>
            </a:xfrm>
            <a:prstGeom prst="bentConnector2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ttangolo 143"/>
            <p:cNvSpPr/>
            <p:nvPr/>
          </p:nvSpPr>
          <p:spPr>
            <a:xfrm rot="10800000" flipV="1">
              <a:off x="2915816" y="980728"/>
              <a:ext cx="538719" cy="348373"/>
            </a:xfrm>
            <a:prstGeom prst="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600" b="1" dirty="0" smtClean="0">
                  <a:solidFill>
                    <a:schemeClr val="bg1"/>
                  </a:solidFill>
                </a:rPr>
                <a:t>SPLITTER</a:t>
              </a:r>
              <a:endParaRPr lang="it-IT" sz="600" b="1" dirty="0">
                <a:solidFill>
                  <a:schemeClr val="bg1"/>
                </a:solidFill>
              </a:endParaRPr>
            </a:p>
          </p:txBody>
        </p:sp>
        <p:cxnSp>
          <p:nvCxnSpPr>
            <p:cNvPr id="146" name="Forma 145"/>
            <p:cNvCxnSpPr>
              <a:stCxn id="8" idx="0"/>
            </p:cNvCxnSpPr>
            <p:nvPr/>
          </p:nvCxnSpPr>
          <p:spPr>
            <a:xfrm rot="5400000" flipH="1" flipV="1">
              <a:off x="1898170" y="492582"/>
              <a:ext cx="457492" cy="1577800"/>
            </a:xfrm>
            <a:prstGeom prst="bentConnector2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Forma 147"/>
            <p:cNvCxnSpPr>
              <a:stCxn id="88" idx="0"/>
            </p:cNvCxnSpPr>
            <p:nvPr/>
          </p:nvCxnSpPr>
          <p:spPr>
            <a:xfrm rot="5400000" flipH="1" flipV="1">
              <a:off x="2024671" y="680987"/>
              <a:ext cx="447387" cy="1334903"/>
            </a:xfrm>
            <a:prstGeom prst="bentConnector2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Forma 149"/>
            <p:cNvCxnSpPr>
              <a:stCxn id="90" idx="2"/>
            </p:cNvCxnSpPr>
            <p:nvPr/>
          </p:nvCxnSpPr>
          <p:spPr>
            <a:xfrm rot="10800000">
              <a:off x="1979713" y="1268761"/>
              <a:ext cx="158305" cy="416663"/>
            </a:xfrm>
            <a:prstGeom prst="bentConnector2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Connettore 4 151"/>
            <p:cNvCxnSpPr/>
            <p:nvPr/>
          </p:nvCxnSpPr>
          <p:spPr>
            <a:xfrm flipV="1">
              <a:off x="1979712" y="1196752"/>
              <a:ext cx="936104" cy="72008"/>
            </a:xfrm>
            <a:prstGeom prst="bentConnector3">
              <a:avLst>
                <a:gd name="adj1" fmla="val 142"/>
              </a:avLst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Connettore 4 154"/>
            <p:cNvCxnSpPr>
              <a:stCxn id="103" idx="0"/>
            </p:cNvCxnSpPr>
            <p:nvPr/>
          </p:nvCxnSpPr>
          <p:spPr>
            <a:xfrm rot="16200000" flipV="1">
              <a:off x="3068833" y="1403775"/>
              <a:ext cx="216024" cy="9001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Forma 156"/>
            <p:cNvCxnSpPr>
              <a:stCxn id="114" idx="0"/>
              <a:endCxn id="144" idx="1"/>
            </p:cNvCxnSpPr>
            <p:nvPr/>
          </p:nvCxnSpPr>
          <p:spPr>
            <a:xfrm rot="16200000" flipV="1">
              <a:off x="3314612" y="1294839"/>
              <a:ext cx="354247" cy="74399"/>
            </a:xfrm>
            <a:prstGeom prst="bentConnector2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Rettangolo 157"/>
            <p:cNvSpPr/>
            <p:nvPr/>
          </p:nvSpPr>
          <p:spPr>
            <a:xfrm>
              <a:off x="2627784" y="908720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9" name="Rettangolo 158"/>
            <p:cNvSpPr/>
            <p:nvPr/>
          </p:nvSpPr>
          <p:spPr>
            <a:xfrm>
              <a:off x="2627784" y="85100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61" name="Forma 160"/>
            <p:cNvCxnSpPr>
              <a:endCxn id="158" idx="2"/>
            </p:cNvCxnSpPr>
            <p:nvPr/>
          </p:nvCxnSpPr>
          <p:spPr>
            <a:xfrm rot="10800000">
              <a:off x="2663788" y="954440"/>
              <a:ext cx="252028" cy="26289"/>
            </a:xfrm>
            <a:prstGeom prst="bentConnector2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Forma 162"/>
            <p:cNvCxnSpPr>
              <a:stCxn id="159" idx="0"/>
              <a:endCxn id="102" idx="1"/>
            </p:cNvCxnSpPr>
            <p:nvPr/>
          </p:nvCxnSpPr>
          <p:spPr>
            <a:xfrm rot="16200000" flipH="1" flipV="1">
              <a:off x="596007" y="1614971"/>
              <a:ext cx="2831751" cy="1303810"/>
            </a:xfrm>
            <a:prstGeom prst="bentConnector4">
              <a:avLst>
                <a:gd name="adj1" fmla="val -8073"/>
                <a:gd name="adj2" fmla="val 158444"/>
              </a:avLst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Oval 122"/>
            <p:cNvSpPr/>
            <p:nvPr/>
          </p:nvSpPr>
          <p:spPr>
            <a:xfrm>
              <a:off x="2771800" y="2470036"/>
              <a:ext cx="144016" cy="144016"/>
            </a:xfrm>
            <a:prstGeom prst="ellips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8" name="Oval 122"/>
          <p:cNvSpPr/>
          <p:nvPr/>
        </p:nvSpPr>
        <p:spPr>
          <a:xfrm>
            <a:off x="1115616" y="476672"/>
            <a:ext cx="144016" cy="144016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69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95536" y="188640"/>
            <a:ext cx="828092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STRATEGIA PER LA CARATTERIZZAZIONE DEI TEMPI </a:t>
            </a:r>
            <a:r>
              <a:rPr lang="it-IT" b="1" dirty="0" err="1" smtClean="0"/>
              <a:t>DI</a:t>
            </a:r>
            <a:r>
              <a:rPr lang="it-IT" b="1" dirty="0" smtClean="0"/>
              <a:t> PROPAGAZIONE</a:t>
            </a:r>
          </a:p>
          <a:p>
            <a:endParaRPr lang="it-IT" b="1" dirty="0" smtClean="0"/>
          </a:p>
          <a:p>
            <a:r>
              <a:rPr lang="it-IT" b="1" dirty="0" smtClean="0"/>
              <a:t>L’idea è quello di utilizzare i LED BEACON per caratterizzare i tempi di propagazione dal PMT al connettore di Base Torre senza avere la necessità di “oscurare” la torre </a:t>
            </a:r>
          </a:p>
          <a:p>
            <a:endParaRPr lang="it-IT" dirty="0" smtClean="0"/>
          </a:p>
          <a:p>
            <a:r>
              <a:rPr lang="it-IT" dirty="0" smtClean="0"/>
              <a:t>La procedura </a:t>
            </a:r>
            <a:r>
              <a:rPr lang="it-IT" dirty="0"/>
              <a:t>test</a:t>
            </a:r>
            <a:r>
              <a:rPr lang="it-IT" dirty="0" smtClean="0"/>
              <a:t> è la seguente:</a:t>
            </a:r>
          </a:p>
          <a:p>
            <a:endParaRPr lang="it-IT" dirty="0" smtClean="0"/>
          </a:p>
          <a:p>
            <a:r>
              <a:rPr lang="it-IT" dirty="0" smtClean="0"/>
              <a:t>QUANDO INTEGRIAMO IL PIANO EFFETTUIAMO:</a:t>
            </a:r>
          </a:p>
          <a:p>
            <a:endParaRPr lang="it-IT" dirty="0" smtClean="0"/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Inserimento del piano all’interno del Dark Box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Misura del tempo di propagazione tra il PMT e il Modulo di Piano col laser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Misura del tempo di risposta dei LED BEACON</a:t>
            </a:r>
          </a:p>
          <a:p>
            <a:pPr marL="342900" indent="-342900"/>
            <a:endParaRPr lang="it-IT" dirty="0" smtClean="0"/>
          </a:p>
          <a:p>
            <a:pPr marL="342900" indent="-342900"/>
            <a:r>
              <a:rPr lang="it-IT" dirty="0" smtClean="0"/>
              <a:t>QUANDO INTEGRIAMO LA TORRE:</a:t>
            </a:r>
          </a:p>
          <a:p>
            <a:pPr marL="342900" indent="-342900">
              <a:buAutoNum type="arabicPeriod"/>
            </a:pPr>
            <a:r>
              <a:rPr lang="it-IT" dirty="0" smtClean="0"/>
              <a:t>Oscuriamo la torre in maniera blanda </a:t>
            </a:r>
          </a:p>
          <a:p>
            <a:pPr marL="342900" indent="-342900">
              <a:buAutoNum type="arabicPeriod"/>
            </a:pPr>
            <a:r>
              <a:rPr lang="it-IT" dirty="0" smtClean="0"/>
              <a:t>Accendiamo un LED BEACON per piano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Misuriamo il </a:t>
            </a:r>
            <a:r>
              <a:rPr lang="it-IT" dirty="0"/>
              <a:t>tempo di risposta </a:t>
            </a:r>
            <a:r>
              <a:rPr lang="it-IT" dirty="0" smtClean="0"/>
              <a:t>dei </a:t>
            </a:r>
            <a:r>
              <a:rPr lang="it-IT" dirty="0"/>
              <a:t>LED </a:t>
            </a:r>
            <a:r>
              <a:rPr lang="it-IT" dirty="0" smtClean="0"/>
              <a:t>BEACON (stessa procedura di prima)</a:t>
            </a:r>
            <a:endParaRPr lang="it-IT" dirty="0"/>
          </a:p>
          <a:p>
            <a:pPr marL="342900" indent="-342900">
              <a:buAutoNum type="arabicPeriod"/>
            </a:pPr>
            <a:endParaRPr lang="it-IT" dirty="0" smtClean="0"/>
          </a:p>
          <a:p>
            <a:pPr marL="342900" indent="-342900" algn="ctr"/>
            <a:r>
              <a:rPr lang="it-IT" dirty="0" smtClean="0"/>
              <a:t>Cosi facendo otteniamo la </a:t>
            </a:r>
          </a:p>
          <a:p>
            <a:pPr marL="342900" indent="-342900" algn="ctr"/>
            <a:r>
              <a:rPr lang="it-IT" b="1" dirty="0" smtClean="0"/>
              <a:t>CALIBRAZIONE TEMPORALE DELL’INTERA TORRE</a:t>
            </a:r>
          </a:p>
          <a:p>
            <a:pPr marL="342900" indent="-342900"/>
            <a:endParaRPr lang="it-IT" dirty="0" smtClean="0"/>
          </a:p>
          <a:p>
            <a:pPr lvl="1">
              <a:buFont typeface="Arial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875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CasellaDiTesto 1031"/>
          <p:cNvSpPr txBox="1"/>
          <p:nvPr/>
        </p:nvSpPr>
        <p:spPr>
          <a:xfrm>
            <a:off x="5582394" y="0"/>
            <a:ext cx="2618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/>
              <a:t>TEST DI TORRE</a:t>
            </a:r>
            <a:endParaRPr lang="it-IT" sz="3200" dirty="0"/>
          </a:p>
        </p:txBody>
      </p:sp>
      <p:sp>
        <p:nvSpPr>
          <p:cNvPr id="361" name="CasellaDiTesto 66"/>
          <p:cNvSpPr txBox="1"/>
          <p:nvPr/>
        </p:nvSpPr>
        <p:spPr>
          <a:xfrm flipH="1">
            <a:off x="3705375" y="58573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P1</a:t>
            </a:r>
            <a:endParaRPr lang="it-IT" sz="1200" dirty="0"/>
          </a:p>
        </p:txBody>
      </p:sp>
      <p:sp>
        <p:nvSpPr>
          <p:cNvPr id="72" name="Rettangolo 71"/>
          <p:cNvSpPr/>
          <p:nvPr/>
        </p:nvSpPr>
        <p:spPr>
          <a:xfrm>
            <a:off x="4747766" y="3131785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mtClean="0"/>
              <a:t>FCMServer</a:t>
            </a:r>
            <a:endParaRPr lang="it-IT" dirty="0"/>
          </a:p>
        </p:txBody>
      </p:sp>
      <p:sp>
        <p:nvSpPr>
          <p:cNvPr id="74" name="Rettangolo 73"/>
          <p:cNvSpPr/>
          <p:nvPr/>
        </p:nvSpPr>
        <p:spPr>
          <a:xfrm>
            <a:off x="4621099" y="3018274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mtClean="0"/>
              <a:t>FCMServer</a:t>
            </a:r>
            <a:endParaRPr lang="it-IT" dirty="0"/>
          </a:p>
        </p:txBody>
      </p:sp>
      <p:sp>
        <p:nvSpPr>
          <p:cNvPr id="75" name="Rettangolo 74"/>
          <p:cNvSpPr/>
          <p:nvPr/>
        </p:nvSpPr>
        <p:spPr>
          <a:xfrm>
            <a:off x="4499744" y="2899519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mtClean="0"/>
              <a:t>FCMServer</a:t>
            </a:r>
            <a:endParaRPr lang="it-IT" dirty="0"/>
          </a:p>
        </p:txBody>
      </p:sp>
      <p:sp>
        <p:nvSpPr>
          <p:cNvPr id="54" name="Rettangolo 53"/>
          <p:cNvSpPr/>
          <p:nvPr/>
        </p:nvSpPr>
        <p:spPr>
          <a:xfrm>
            <a:off x="4383557" y="2798900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FCMServer#1</a:t>
            </a:r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5836293" y="1697399"/>
            <a:ext cx="720080" cy="1844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41" name="Connettore 4 40"/>
          <p:cNvCxnSpPr>
            <a:stCxn id="120" idx="0"/>
            <a:endCxn id="335" idx="3"/>
          </p:cNvCxnSpPr>
          <p:nvPr/>
        </p:nvCxnSpPr>
        <p:spPr>
          <a:xfrm rot="16200000" flipV="1">
            <a:off x="5401654" y="865574"/>
            <a:ext cx="503843" cy="10721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4 42"/>
          <p:cNvCxnSpPr>
            <a:stCxn id="116" idx="2"/>
            <a:endCxn id="48" idx="0"/>
          </p:cNvCxnSpPr>
          <p:nvPr/>
        </p:nvCxnSpPr>
        <p:spPr>
          <a:xfrm rot="5400000">
            <a:off x="4844358" y="1676431"/>
            <a:ext cx="890386" cy="1368151"/>
          </a:xfrm>
          <a:prstGeom prst="bentConnector3">
            <a:avLst>
              <a:gd name="adj1" fmla="val 50000"/>
            </a:avLst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tangolo 47"/>
          <p:cNvSpPr/>
          <p:nvPr/>
        </p:nvSpPr>
        <p:spPr>
          <a:xfrm>
            <a:off x="4497463" y="2805699"/>
            <a:ext cx="2160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/>
              <a:t>S</a:t>
            </a:r>
          </a:p>
          <a:p>
            <a:pPr algn="ctr"/>
            <a:r>
              <a:rPr lang="it-IT" sz="1200" dirty="0" smtClean="0"/>
              <a:t>F</a:t>
            </a:r>
          </a:p>
          <a:p>
            <a:pPr algn="ctr"/>
            <a:r>
              <a:rPr lang="it-IT" sz="1200" dirty="0" smtClean="0"/>
              <a:t>P</a:t>
            </a:r>
            <a:endParaRPr lang="it-IT" sz="1200" dirty="0"/>
          </a:p>
        </p:txBody>
      </p:sp>
      <p:cxnSp>
        <p:nvCxnSpPr>
          <p:cNvPr id="50" name="Connettore 4 49"/>
          <p:cNvCxnSpPr>
            <a:stCxn id="118" idx="2"/>
          </p:cNvCxnSpPr>
          <p:nvPr/>
        </p:nvCxnSpPr>
        <p:spPr>
          <a:xfrm rot="16200000" flipH="1">
            <a:off x="6201838" y="2119149"/>
            <a:ext cx="890385" cy="48271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ttangolo 54"/>
          <p:cNvSpPr/>
          <p:nvPr/>
        </p:nvSpPr>
        <p:spPr>
          <a:xfrm>
            <a:off x="4621099" y="5758026"/>
            <a:ext cx="208823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PC TEST</a:t>
            </a:r>
            <a:endParaRPr lang="it-IT" dirty="0"/>
          </a:p>
        </p:txBody>
      </p:sp>
      <p:sp>
        <p:nvSpPr>
          <p:cNvPr id="58" name="Rettangolo 57"/>
          <p:cNvSpPr/>
          <p:nvPr/>
        </p:nvSpPr>
        <p:spPr>
          <a:xfrm>
            <a:off x="6647030" y="2807748"/>
            <a:ext cx="1525370" cy="6932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600" dirty="0" smtClean="0"/>
              <a:t>TDK LAMBDA</a:t>
            </a:r>
          </a:p>
          <a:p>
            <a:pPr algn="ctr"/>
            <a:r>
              <a:rPr lang="it-IT" sz="1200" dirty="0" smtClean="0"/>
              <a:t>220VAC/375VDC</a:t>
            </a:r>
            <a:endParaRPr lang="it-IT" sz="1200" dirty="0"/>
          </a:p>
        </p:txBody>
      </p:sp>
      <p:cxnSp>
        <p:nvCxnSpPr>
          <p:cNvPr id="63" name="Connettore 2 62"/>
          <p:cNvCxnSpPr>
            <a:endCxn id="58" idx="3"/>
          </p:cNvCxnSpPr>
          <p:nvPr/>
        </p:nvCxnSpPr>
        <p:spPr>
          <a:xfrm flipH="1">
            <a:off x="8172400" y="3131785"/>
            <a:ext cx="346840" cy="22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63"/>
          <p:cNvSpPr txBox="1"/>
          <p:nvPr/>
        </p:nvSpPr>
        <p:spPr>
          <a:xfrm flipH="1">
            <a:off x="8159198" y="2807749"/>
            <a:ext cx="386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smtClean="0"/>
              <a:t>220VAC</a:t>
            </a:r>
            <a:endParaRPr lang="it-IT" sz="800" dirty="0"/>
          </a:p>
        </p:txBody>
      </p:sp>
      <p:sp>
        <p:nvSpPr>
          <p:cNvPr id="68" name="Rettangolo 67"/>
          <p:cNvSpPr/>
          <p:nvPr/>
        </p:nvSpPr>
        <p:spPr>
          <a:xfrm>
            <a:off x="5249295" y="3805059"/>
            <a:ext cx="506733" cy="357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ETH</a:t>
            </a:r>
          </a:p>
          <a:p>
            <a:pPr algn="ctr"/>
            <a:r>
              <a:rPr lang="it-IT" sz="1050" dirty="0" smtClean="0"/>
              <a:t>FAST</a:t>
            </a:r>
            <a:endParaRPr lang="it-IT" sz="1050" dirty="0"/>
          </a:p>
        </p:txBody>
      </p:sp>
      <p:sp>
        <p:nvSpPr>
          <p:cNvPr id="116" name="Rettangolo 91"/>
          <p:cNvSpPr/>
          <p:nvPr/>
        </p:nvSpPr>
        <p:spPr>
          <a:xfrm>
            <a:off x="5937622" y="1869594"/>
            <a:ext cx="7200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8" name="Rettangolo 91"/>
          <p:cNvSpPr/>
          <p:nvPr/>
        </p:nvSpPr>
        <p:spPr>
          <a:xfrm>
            <a:off x="6369670" y="1869594"/>
            <a:ext cx="7200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0" name="Rettangolo 91"/>
          <p:cNvSpPr/>
          <p:nvPr/>
        </p:nvSpPr>
        <p:spPr>
          <a:xfrm>
            <a:off x="6153646" y="1653570"/>
            <a:ext cx="72008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Rettangolo 75"/>
          <p:cNvSpPr/>
          <p:nvPr/>
        </p:nvSpPr>
        <p:spPr>
          <a:xfrm>
            <a:off x="4387010" y="3815383"/>
            <a:ext cx="569614" cy="357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dirty="0" smtClean="0"/>
              <a:t>ETH</a:t>
            </a:r>
          </a:p>
          <a:p>
            <a:pPr algn="ctr"/>
            <a:r>
              <a:rPr lang="it-IT" sz="1050" dirty="0" smtClean="0"/>
              <a:t>SLOW</a:t>
            </a:r>
            <a:endParaRPr lang="it-IT" sz="1050" dirty="0"/>
          </a:p>
        </p:txBody>
      </p:sp>
      <p:sp>
        <p:nvSpPr>
          <p:cNvPr id="84" name="Rettangolo 52"/>
          <p:cNvSpPr/>
          <p:nvPr/>
        </p:nvSpPr>
        <p:spPr>
          <a:xfrm>
            <a:off x="3792833" y="4715632"/>
            <a:ext cx="1181448" cy="5383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SWITCH</a:t>
            </a:r>
          </a:p>
          <a:p>
            <a:pPr algn="ctr"/>
            <a:r>
              <a:rPr lang="it-IT" sz="1400" dirty="0" smtClean="0"/>
              <a:t>1Giga</a:t>
            </a:r>
            <a:endParaRPr lang="it-IT" sz="1400" dirty="0"/>
          </a:p>
        </p:txBody>
      </p:sp>
      <p:sp>
        <p:nvSpPr>
          <p:cNvPr id="93" name="Rettangolo 52"/>
          <p:cNvSpPr/>
          <p:nvPr/>
        </p:nvSpPr>
        <p:spPr>
          <a:xfrm>
            <a:off x="5157932" y="4701730"/>
            <a:ext cx="1181448" cy="5383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SWITCH</a:t>
            </a:r>
          </a:p>
          <a:p>
            <a:pPr algn="ctr"/>
            <a:r>
              <a:rPr lang="it-IT" sz="1400" dirty="0" smtClean="0"/>
              <a:t>10Giga</a:t>
            </a:r>
            <a:endParaRPr lang="it-IT" sz="1400" dirty="0"/>
          </a:p>
        </p:txBody>
      </p:sp>
      <p:cxnSp>
        <p:nvCxnSpPr>
          <p:cNvPr id="14" name="Connettore 4 13"/>
          <p:cNvCxnSpPr>
            <a:stCxn id="76" idx="2"/>
            <a:endCxn id="84" idx="0"/>
          </p:cNvCxnSpPr>
          <p:nvPr/>
        </p:nvCxnSpPr>
        <p:spPr>
          <a:xfrm rot="5400000">
            <a:off x="4256469" y="4300284"/>
            <a:ext cx="542436" cy="28826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4 16"/>
          <p:cNvCxnSpPr>
            <a:stCxn id="68" idx="2"/>
            <a:endCxn id="93" idx="0"/>
          </p:cNvCxnSpPr>
          <p:nvPr/>
        </p:nvCxnSpPr>
        <p:spPr>
          <a:xfrm rot="16200000" flipH="1">
            <a:off x="5356230" y="4309304"/>
            <a:ext cx="538858" cy="2459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4 32"/>
          <p:cNvCxnSpPr>
            <a:stCxn id="93" idx="2"/>
            <a:endCxn id="55" idx="1"/>
          </p:cNvCxnSpPr>
          <p:nvPr/>
        </p:nvCxnSpPr>
        <p:spPr>
          <a:xfrm rot="5400000">
            <a:off x="4727877" y="5133290"/>
            <a:ext cx="914003" cy="1127557"/>
          </a:xfrm>
          <a:prstGeom prst="bentConnector4">
            <a:avLst>
              <a:gd name="adj1" fmla="val 28335"/>
              <a:gd name="adj2" fmla="val 11027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4 50"/>
          <p:cNvCxnSpPr/>
          <p:nvPr/>
        </p:nvCxnSpPr>
        <p:spPr>
          <a:xfrm rot="16200000" flipH="1">
            <a:off x="3803198" y="5516187"/>
            <a:ext cx="1080119" cy="555686"/>
          </a:xfrm>
          <a:prstGeom prst="bentConnector3">
            <a:avLst>
              <a:gd name="adj1" fmla="val 998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uppo 181"/>
          <p:cNvGrpSpPr/>
          <p:nvPr/>
        </p:nvGrpSpPr>
        <p:grpSpPr>
          <a:xfrm>
            <a:off x="734834" y="692421"/>
            <a:ext cx="2603934" cy="442655"/>
            <a:chOff x="366215" y="1064988"/>
            <a:chExt cx="2603934" cy="442655"/>
          </a:xfrm>
        </p:grpSpPr>
        <p:sp>
          <p:nvSpPr>
            <p:cNvPr id="183" name="Rettangolo 18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84" name="Connettore 1 18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Ovale 18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6" name="Ovale 18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7" name="Ovale 18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8" name="Ovale 18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9" name="Ovale 18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0" name="Ovale 18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1" name="Rettangolo 19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92" name="Connettore 4 191"/>
            <p:cNvCxnSpPr>
              <a:endCxn id="19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Connettore 4 19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Connettore 4 193"/>
            <p:cNvCxnSpPr>
              <a:endCxn id="18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Connettore 4 194"/>
            <p:cNvCxnSpPr>
              <a:stCxn id="191" idx="3"/>
              <a:endCxn id="18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Connettore 4 195"/>
            <p:cNvCxnSpPr>
              <a:stCxn id="18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Connettore 4 196"/>
            <p:cNvCxnSpPr>
              <a:stCxn id="19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Rettangolo 19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9" name="Rettangolo 19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00" name="Connettore 4 199"/>
            <p:cNvCxnSpPr>
              <a:stCxn id="191" idx="3"/>
              <a:endCxn id="19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Rettangolo 20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02" name="Gruppo 201"/>
          <p:cNvGrpSpPr/>
          <p:nvPr/>
        </p:nvGrpSpPr>
        <p:grpSpPr>
          <a:xfrm>
            <a:off x="956380" y="854792"/>
            <a:ext cx="2603934" cy="442655"/>
            <a:chOff x="366215" y="1064988"/>
            <a:chExt cx="2603934" cy="442655"/>
          </a:xfrm>
        </p:grpSpPr>
        <p:sp>
          <p:nvSpPr>
            <p:cNvPr id="203" name="Rettangolo 20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04" name="Connettore 1 20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Ovale 20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6" name="Ovale 20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7" name="Ovale 20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8" name="Ovale 20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9" name="Ovale 20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0" name="Ovale 20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1" name="Rettangolo 21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12" name="Connettore 4 211"/>
            <p:cNvCxnSpPr>
              <a:endCxn id="21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Connettore 4 21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Connettore 4 213"/>
            <p:cNvCxnSpPr>
              <a:endCxn id="20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Connettore 4 214"/>
            <p:cNvCxnSpPr>
              <a:stCxn id="211" idx="3"/>
              <a:endCxn id="20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Connettore 4 215"/>
            <p:cNvCxnSpPr>
              <a:stCxn id="20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Connettore 4 216"/>
            <p:cNvCxnSpPr>
              <a:stCxn id="21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8" name="Rettangolo 21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9" name="Rettangolo 21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20" name="Connettore 4 219"/>
            <p:cNvCxnSpPr>
              <a:stCxn id="211" idx="3"/>
              <a:endCxn id="21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Rettangolo 22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22" name="Gruppo 221"/>
          <p:cNvGrpSpPr/>
          <p:nvPr/>
        </p:nvGrpSpPr>
        <p:grpSpPr>
          <a:xfrm>
            <a:off x="1176381" y="1030385"/>
            <a:ext cx="2603934" cy="442655"/>
            <a:chOff x="366215" y="1064988"/>
            <a:chExt cx="2603934" cy="442655"/>
          </a:xfrm>
        </p:grpSpPr>
        <p:sp>
          <p:nvSpPr>
            <p:cNvPr id="223" name="Rettangolo 22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24" name="Connettore 1 22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Ovale 22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6" name="Ovale 22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7" name="Ovale 22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8" name="Ovale 22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9" name="Ovale 22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0" name="Ovale 22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1" name="Rettangolo 23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32" name="Connettore 4 231"/>
            <p:cNvCxnSpPr>
              <a:endCxn id="23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Connettore 4 23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Connettore 4 233"/>
            <p:cNvCxnSpPr>
              <a:endCxn id="22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Connettore 4 234"/>
            <p:cNvCxnSpPr>
              <a:stCxn id="231" idx="3"/>
              <a:endCxn id="22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Connettore 4 235"/>
            <p:cNvCxnSpPr>
              <a:stCxn id="22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Connettore 4 236"/>
            <p:cNvCxnSpPr>
              <a:stCxn id="23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Rettangolo 23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9" name="Rettangolo 23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40" name="Connettore 4 239"/>
            <p:cNvCxnSpPr>
              <a:stCxn id="231" idx="3"/>
              <a:endCxn id="23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1" name="Rettangolo 24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62" name="Gruppo 261"/>
          <p:cNvGrpSpPr/>
          <p:nvPr/>
        </p:nvGrpSpPr>
        <p:grpSpPr>
          <a:xfrm>
            <a:off x="1404298" y="1205978"/>
            <a:ext cx="2603934" cy="442655"/>
            <a:chOff x="366215" y="1064988"/>
            <a:chExt cx="2603934" cy="442655"/>
          </a:xfrm>
        </p:grpSpPr>
        <p:sp>
          <p:nvSpPr>
            <p:cNvPr id="263" name="Rettangolo 26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64" name="Connettore 1 26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Ovale 26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6" name="Ovale 26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7" name="Ovale 26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8" name="Ovale 26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9" name="Ovale 26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0" name="Ovale 26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1" name="Rettangolo 27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72" name="Connettore 4 271"/>
            <p:cNvCxnSpPr>
              <a:endCxn id="27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Connettore 4 27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Connettore 4 273"/>
            <p:cNvCxnSpPr>
              <a:endCxn id="26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Connettore 4 274"/>
            <p:cNvCxnSpPr>
              <a:stCxn id="271" idx="3"/>
              <a:endCxn id="26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Connettore 4 275"/>
            <p:cNvCxnSpPr>
              <a:stCxn id="26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Connettore 4 276"/>
            <p:cNvCxnSpPr>
              <a:stCxn id="27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Rettangolo 27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9" name="Rettangolo 27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80" name="Connettore 4 279"/>
            <p:cNvCxnSpPr>
              <a:stCxn id="271" idx="3"/>
              <a:endCxn id="27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1" name="Rettangolo 28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82" name="Gruppo 281"/>
          <p:cNvGrpSpPr/>
          <p:nvPr/>
        </p:nvGrpSpPr>
        <p:grpSpPr>
          <a:xfrm>
            <a:off x="1623288" y="1432243"/>
            <a:ext cx="2603934" cy="442655"/>
            <a:chOff x="366215" y="1064988"/>
            <a:chExt cx="2603934" cy="442655"/>
          </a:xfrm>
        </p:grpSpPr>
        <p:sp>
          <p:nvSpPr>
            <p:cNvPr id="283" name="Rettangolo 28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84" name="Connettore 1 28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5" name="Ovale 28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6" name="Ovale 28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7" name="Ovale 28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8" name="Ovale 28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9" name="Ovale 28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0" name="Ovale 28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1" name="Rettangolo 29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292" name="Connettore 4 291"/>
            <p:cNvCxnSpPr>
              <a:endCxn id="29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Connettore 4 29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Connettore 4 293"/>
            <p:cNvCxnSpPr>
              <a:endCxn id="28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Connettore 4 294"/>
            <p:cNvCxnSpPr>
              <a:stCxn id="291" idx="3"/>
              <a:endCxn id="28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Connettore 4 295"/>
            <p:cNvCxnSpPr>
              <a:stCxn id="28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Connettore 4 296"/>
            <p:cNvCxnSpPr>
              <a:stCxn id="29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8" name="Rettangolo 29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9" name="Rettangolo 29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00" name="Connettore 4 299"/>
            <p:cNvCxnSpPr>
              <a:stCxn id="291" idx="3"/>
              <a:endCxn id="29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1" name="Rettangolo 30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302" name="Gruppo 301"/>
          <p:cNvGrpSpPr/>
          <p:nvPr/>
        </p:nvGrpSpPr>
        <p:grpSpPr>
          <a:xfrm>
            <a:off x="1845135" y="1653937"/>
            <a:ext cx="2603934" cy="442655"/>
            <a:chOff x="366215" y="1064988"/>
            <a:chExt cx="2603934" cy="442655"/>
          </a:xfrm>
        </p:grpSpPr>
        <p:sp>
          <p:nvSpPr>
            <p:cNvPr id="303" name="Rettangolo 302"/>
            <p:cNvSpPr/>
            <p:nvPr/>
          </p:nvSpPr>
          <p:spPr>
            <a:xfrm>
              <a:off x="366215" y="1064988"/>
              <a:ext cx="2520280" cy="44265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04" name="Connettore 1 303"/>
            <p:cNvCxnSpPr/>
            <p:nvPr/>
          </p:nvCxnSpPr>
          <p:spPr>
            <a:xfrm>
              <a:off x="510231" y="1353020"/>
              <a:ext cx="2160240" cy="0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5" name="Ovale 304"/>
            <p:cNvSpPr/>
            <p:nvPr/>
          </p:nvSpPr>
          <p:spPr>
            <a:xfrm>
              <a:off x="582239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6" name="Ovale 305"/>
            <p:cNvSpPr/>
            <p:nvPr/>
          </p:nvSpPr>
          <p:spPr>
            <a:xfrm>
              <a:off x="474227" y="1281012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7" name="Ovale 306"/>
            <p:cNvSpPr/>
            <p:nvPr/>
          </p:nvSpPr>
          <p:spPr>
            <a:xfrm>
              <a:off x="2670471" y="1284671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8" name="Ovale 307"/>
            <p:cNvSpPr/>
            <p:nvPr/>
          </p:nvSpPr>
          <p:spPr>
            <a:xfrm>
              <a:off x="2526455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9" name="Ovale 308"/>
            <p:cNvSpPr/>
            <p:nvPr/>
          </p:nvSpPr>
          <p:spPr>
            <a:xfrm>
              <a:off x="1374327" y="1347154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0" name="Ovale 309"/>
            <p:cNvSpPr/>
            <p:nvPr/>
          </p:nvSpPr>
          <p:spPr>
            <a:xfrm>
              <a:off x="1806375" y="135302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1" name="Rettangolo 310"/>
            <p:cNvSpPr/>
            <p:nvPr/>
          </p:nvSpPr>
          <p:spPr>
            <a:xfrm>
              <a:off x="1374327" y="1111552"/>
              <a:ext cx="576064" cy="1751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12" name="Connettore 4 311"/>
            <p:cNvCxnSpPr>
              <a:endCxn id="311" idx="1"/>
            </p:cNvCxnSpPr>
            <p:nvPr/>
          </p:nvCxnSpPr>
          <p:spPr>
            <a:xfrm flipV="1">
              <a:off x="510231" y="1199117"/>
              <a:ext cx="864096" cy="72371"/>
            </a:xfrm>
            <a:prstGeom prst="bentConnector3">
              <a:avLst>
                <a:gd name="adj1" fmla="val 39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Connettore 4 312"/>
            <p:cNvCxnSpPr/>
            <p:nvPr/>
          </p:nvCxnSpPr>
          <p:spPr>
            <a:xfrm rot="5400000" flipH="1" flipV="1">
              <a:off x="930739" y="934547"/>
              <a:ext cx="144016" cy="75608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Connettore 4 313"/>
            <p:cNvCxnSpPr>
              <a:endCxn id="308" idx="0"/>
            </p:cNvCxnSpPr>
            <p:nvPr/>
          </p:nvCxnSpPr>
          <p:spPr>
            <a:xfrm>
              <a:off x="1950391" y="1240581"/>
              <a:ext cx="612068" cy="106573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Connettore 4 314"/>
            <p:cNvCxnSpPr>
              <a:stCxn id="311" idx="3"/>
              <a:endCxn id="307" idx="0"/>
            </p:cNvCxnSpPr>
            <p:nvPr/>
          </p:nvCxnSpPr>
          <p:spPr>
            <a:xfrm>
              <a:off x="1950391" y="1199117"/>
              <a:ext cx="756084" cy="85554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Connettore 4 315"/>
            <p:cNvCxnSpPr>
              <a:stCxn id="309" idx="0"/>
            </p:cNvCxnSpPr>
            <p:nvPr/>
          </p:nvCxnSpPr>
          <p:spPr>
            <a:xfrm rot="5400000" flipH="1" flipV="1">
              <a:off x="1401690" y="1302509"/>
              <a:ext cx="53287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Connettore 4 316"/>
            <p:cNvCxnSpPr>
              <a:stCxn id="310" idx="0"/>
            </p:cNvCxnSpPr>
            <p:nvPr/>
          </p:nvCxnSpPr>
          <p:spPr>
            <a:xfrm rot="16200000" flipV="1">
              <a:off x="1794801" y="1305442"/>
              <a:ext cx="59153" cy="36004"/>
            </a:xfrm>
            <a:prstGeom prst="bentConnector3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8" name="Rettangolo 317"/>
            <p:cNvSpPr/>
            <p:nvPr/>
          </p:nvSpPr>
          <p:spPr>
            <a:xfrm>
              <a:off x="2814487" y="1136996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19" name="Rettangolo 318"/>
            <p:cNvSpPr/>
            <p:nvPr/>
          </p:nvSpPr>
          <p:spPr>
            <a:xfrm>
              <a:off x="2898141" y="1136277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20" name="Connettore 4 319"/>
            <p:cNvCxnSpPr>
              <a:stCxn id="311" idx="3"/>
              <a:endCxn id="318" idx="1"/>
            </p:cNvCxnSpPr>
            <p:nvPr/>
          </p:nvCxnSpPr>
          <p:spPr>
            <a:xfrm flipV="1">
              <a:off x="1950391" y="1159856"/>
              <a:ext cx="864096" cy="39261"/>
            </a:xfrm>
            <a:prstGeom prst="bentConnector3">
              <a:avLst>
                <a:gd name="adj1" fmla="val -706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Rettangolo 320"/>
            <p:cNvSpPr/>
            <p:nvPr/>
          </p:nvSpPr>
          <p:spPr>
            <a:xfrm>
              <a:off x="1950391" y="1138711"/>
              <a:ext cx="7200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22" name="Rettangolo 321"/>
          <p:cNvSpPr/>
          <p:nvPr/>
        </p:nvSpPr>
        <p:spPr>
          <a:xfrm>
            <a:off x="956380" y="2955444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dirty="0" smtClean="0"/>
              <a:t>TIME</a:t>
            </a:r>
          </a:p>
          <a:p>
            <a:pPr algn="ctr"/>
            <a:r>
              <a:rPr lang="it-IT" sz="1400" dirty="0" smtClean="0"/>
              <a:t>CALIBRATION</a:t>
            </a:r>
          </a:p>
          <a:p>
            <a:pPr algn="ctr"/>
            <a:r>
              <a:rPr lang="it-IT" sz="1400" dirty="0" smtClean="0"/>
              <a:t>STATION</a:t>
            </a:r>
          </a:p>
        </p:txBody>
      </p:sp>
      <p:cxnSp>
        <p:nvCxnSpPr>
          <p:cNvPr id="323" name="Connettore 4 94"/>
          <p:cNvCxnSpPr/>
          <p:nvPr/>
        </p:nvCxnSpPr>
        <p:spPr>
          <a:xfrm flipH="1">
            <a:off x="2315255" y="3126772"/>
            <a:ext cx="2071755" cy="6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CasellaDiTesto 66"/>
          <p:cNvSpPr txBox="1"/>
          <p:nvPr/>
        </p:nvSpPr>
        <p:spPr>
          <a:xfrm flipH="1">
            <a:off x="2832565" y="2916062"/>
            <a:ext cx="1026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TRIGGER</a:t>
            </a:r>
            <a:endParaRPr lang="it-IT" sz="1200" dirty="0"/>
          </a:p>
        </p:txBody>
      </p:sp>
      <p:sp>
        <p:nvSpPr>
          <p:cNvPr id="325" name="Rettangolo 52"/>
          <p:cNvSpPr/>
          <p:nvPr/>
        </p:nvSpPr>
        <p:spPr>
          <a:xfrm>
            <a:off x="1369850" y="6051789"/>
            <a:ext cx="118144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mtClean="0"/>
              <a:t>GPS</a:t>
            </a:r>
            <a:endParaRPr lang="it-IT" dirty="0"/>
          </a:p>
        </p:txBody>
      </p:sp>
      <p:sp>
        <p:nvSpPr>
          <p:cNvPr id="326" name="Trapezio 325"/>
          <p:cNvSpPr/>
          <p:nvPr/>
        </p:nvSpPr>
        <p:spPr>
          <a:xfrm rot="10800000">
            <a:off x="2040423" y="4851476"/>
            <a:ext cx="1453109" cy="26916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327" name="Connettore 4 326"/>
          <p:cNvCxnSpPr>
            <a:stCxn id="325" idx="0"/>
            <a:endCxn id="326" idx="0"/>
          </p:cNvCxnSpPr>
          <p:nvPr/>
        </p:nvCxnSpPr>
        <p:spPr>
          <a:xfrm rot="5400000" flipH="1" flipV="1">
            <a:off x="1898203" y="5183016"/>
            <a:ext cx="931145" cy="80640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onnettore 4 327"/>
          <p:cNvCxnSpPr>
            <a:endCxn id="322" idx="2"/>
          </p:cNvCxnSpPr>
          <p:nvPr/>
        </p:nvCxnSpPr>
        <p:spPr>
          <a:xfrm rot="10800000">
            <a:off x="1642181" y="4327044"/>
            <a:ext cx="597897" cy="32608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Connettore 4 328"/>
          <p:cNvCxnSpPr/>
          <p:nvPr/>
        </p:nvCxnSpPr>
        <p:spPr>
          <a:xfrm rot="16200000" flipH="1">
            <a:off x="2202754" y="4690455"/>
            <a:ext cx="198344" cy="123697"/>
          </a:xfrm>
          <a:prstGeom prst="bentConnector3">
            <a:avLst>
              <a:gd name="adj1" fmla="val 7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Connettore 4 329"/>
          <p:cNvCxnSpPr/>
          <p:nvPr/>
        </p:nvCxnSpPr>
        <p:spPr>
          <a:xfrm flipV="1">
            <a:off x="2503382" y="3281531"/>
            <a:ext cx="1883628" cy="1569946"/>
          </a:xfrm>
          <a:prstGeom prst="bentConnector3">
            <a:avLst>
              <a:gd name="adj1" fmla="val 246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nettore 4 330"/>
          <p:cNvCxnSpPr>
            <a:stCxn id="326" idx="2"/>
          </p:cNvCxnSpPr>
          <p:nvPr/>
        </p:nvCxnSpPr>
        <p:spPr>
          <a:xfrm rot="5400000" flipH="1" flipV="1">
            <a:off x="2842136" y="3306603"/>
            <a:ext cx="1469714" cy="1620033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ttore 4 331"/>
          <p:cNvCxnSpPr>
            <a:endCxn id="54" idx="1"/>
          </p:cNvCxnSpPr>
          <p:nvPr/>
        </p:nvCxnSpPr>
        <p:spPr>
          <a:xfrm flipV="1">
            <a:off x="2960156" y="3484700"/>
            <a:ext cx="1423401" cy="1366776"/>
          </a:xfrm>
          <a:prstGeom prst="bentConnector3">
            <a:avLst>
              <a:gd name="adj1" fmla="val -331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4 17"/>
          <p:cNvCxnSpPr/>
          <p:nvPr/>
        </p:nvCxnSpPr>
        <p:spPr>
          <a:xfrm flipV="1">
            <a:off x="3067270" y="3597786"/>
            <a:ext cx="1316287" cy="1253690"/>
          </a:xfrm>
          <a:prstGeom prst="bentConnector3">
            <a:avLst>
              <a:gd name="adj1" fmla="val -17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Ritaglia angolo stesso lato rettangolo 333"/>
          <p:cNvSpPr/>
          <p:nvPr/>
        </p:nvSpPr>
        <p:spPr>
          <a:xfrm rot="5400000">
            <a:off x="4892535" y="2178671"/>
            <a:ext cx="794031" cy="359856"/>
          </a:xfrm>
          <a:prstGeom prst="snip2SameRect">
            <a:avLst>
              <a:gd name="adj1" fmla="val 24245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err="1" smtClean="0">
                <a:solidFill>
                  <a:schemeClr val="tx1"/>
                </a:solidFill>
              </a:rPr>
              <a:t>Mux</a:t>
            </a:r>
            <a:r>
              <a:rPr lang="it-IT" sz="700" dirty="0" smtClean="0">
                <a:solidFill>
                  <a:schemeClr val="tx1"/>
                </a:solidFill>
              </a:rPr>
              <a:t>/</a:t>
            </a:r>
            <a:r>
              <a:rPr lang="it-IT" sz="700" dirty="0" err="1" smtClean="0">
                <a:solidFill>
                  <a:schemeClr val="tx1"/>
                </a:solidFill>
              </a:rPr>
              <a:t>DeMux</a:t>
            </a:r>
            <a:r>
              <a:rPr lang="it-IT" sz="700" dirty="0" smtClean="0">
                <a:solidFill>
                  <a:schemeClr val="tx1"/>
                </a:solidFill>
              </a:rPr>
              <a:t> </a:t>
            </a:r>
            <a:endParaRPr lang="it-IT" sz="700" dirty="0">
              <a:solidFill>
                <a:schemeClr val="tx1"/>
              </a:solidFill>
            </a:endParaRPr>
          </a:p>
        </p:txBody>
      </p:sp>
      <p:sp>
        <p:nvSpPr>
          <p:cNvPr id="335" name="Ritaglia angolo stesso lato rettangolo 334"/>
          <p:cNvSpPr/>
          <p:nvPr/>
        </p:nvSpPr>
        <p:spPr>
          <a:xfrm rot="5400000">
            <a:off x="4540556" y="969798"/>
            <a:ext cx="794031" cy="359856"/>
          </a:xfrm>
          <a:prstGeom prst="snip2SameRect">
            <a:avLst>
              <a:gd name="adj1" fmla="val 24245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700" dirty="0" smtClean="0">
                <a:solidFill>
                  <a:schemeClr val="tx1"/>
                </a:solidFill>
              </a:rPr>
              <a:t>Base Torre </a:t>
            </a:r>
            <a:endParaRPr lang="it-IT" sz="700" dirty="0">
              <a:solidFill>
                <a:schemeClr val="tx1"/>
              </a:solidFill>
            </a:endParaRPr>
          </a:p>
        </p:txBody>
      </p:sp>
      <p:cxnSp>
        <p:nvCxnSpPr>
          <p:cNvPr id="29" name="Connettore 4 28"/>
          <p:cNvCxnSpPr>
            <a:stCxn id="199" idx="3"/>
          </p:cNvCxnSpPr>
          <p:nvPr/>
        </p:nvCxnSpPr>
        <p:spPr>
          <a:xfrm>
            <a:off x="3338768" y="786570"/>
            <a:ext cx="1418875" cy="399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4 30"/>
          <p:cNvCxnSpPr>
            <a:stCxn id="219" idx="3"/>
          </p:cNvCxnSpPr>
          <p:nvPr/>
        </p:nvCxnSpPr>
        <p:spPr>
          <a:xfrm flipV="1">
            <a:off x="3560314" y="921300"/>
            <a:ext cx="1197329" cy="2764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4 33"/>
          <p:cNvCxnSpPr>
            <a:stCxn id="239" idx="3"/>
          </p:cNvCxnSpPr>
          <p:nvPr/>
        </p:nvCxnSpPr>
        <p:spPr>
          <a:xfrm flipV="1">
            <a:off x="3780315" y="1031698"/>
            <a:ext cx="967451" cy="928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4 36"/>
          <p:cNvCxnSpPr>
            <a:stCxn id="279" idx="3"/>
          </p:cNvCxnSpPr>
          <p:nvPr/>
        </p:nvCxnSpPr>
        <p:spPr>
          <a:xfrm flipV="1">
            <a:off x="4008232" y="1259264"/>
            <a:ext cx="749411" cy="4086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4 41"/>
          <p:cNvCxnSpPr>
            <a:stCxn id="299" idx="3"/>
          </p:cNvCxnSpPr>
          <p:nvPr/>
        </p:nvCxnSpPr>
        <p:spPr>
          <a:xfrm flipV="1">
            <a:off x="4227222" y="1349994"/>
            <a:ext cx="520544" cy="17639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4 45"/>
          <p:cNvCxnSpPr>
            <a:stCxn id="319" idx="3"/>
          </p:cNvCxnSpPr>
          <p:nvPr/>
        </p:nvCxnSpPr>
        <p:spPr>
          <a:xfrm flipV="1">
            <a:off x="4449069" y="1464434"/>
            <a:ext cx="308574" cy="28365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583" y="1005373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3" name="Connettore 4 52"/>
          <p:cNvCxnSpPr>
            <a:stCxn id="336" idx="2"/>
          </p:cNvCxnSpPr>
          <p:nvPr/>
        </p:nvCxnSpPr>
        <p:spPr>
          <a:xfrm rot="16200000" flipH="1">
            <a:off x="418957" y="1642692"/>
            <a:ext cx="1177014" cy="254800"/>
          </a:xfrm>
          <a:prstGeom prst="bentConnector3">
            <a:avLst>
              <a:gd name="adj1" fmla="val 752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2" y="1162536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390" y="1342882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593" y="1525716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537" y="1748079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193" y="1966118"/>
            <a:ext cx="80962" cy="17621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08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7" name="Connettore 4 56"/>
          <p:cNvCxnSpPr/>
          <p:nvPr/>
        </p:nvCxnSpPr>
        <p:spPr>
          <a:xfrm rot="16200000" flipH="1">
            <a:off x="677364" y="1765573"/>
            <a:ext cx="1010046" cy="176010"/>
          </a:xfrm>
          <a:prstGeom prst="bentConnector3">
            <a:avLst>
              <a:gd name="adj1" fmla="val 391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4 60"/>
          <p:cNvCxnSpPr/>
          <p:nvPr/>
        </p:nvCxnSpPr>
        <p:spPr>
          <a:xfrm rot="16200000" flipH="1">
            <a:off x="916830" y="1924081"/>
            <a:ext cx="828590" cy="4045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4 64"/>
          <p:cNvCxnSpPr/>
          <p:nvPr/>
        </p:nvCxnSpPr>
        <p:spPr>
          <a:xfrm rot="16200000" flipH="1">
            <a:off x="1257464" y="1992777"/>
            <a:ext cx="656674" cy="7497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4 69"/>
          <p:cNvCxnSpPr/>
          <p:nvPr/>
        </p:nvCxnSpPr>
        <p:spPr>
          <a:xfrm rot="5400000">
            <a:off x="1512661" y="2103960"/>
            <a:ext cx="434315" cy="7497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4 72"/>
          <p:cNvCxnSpPr/>
          <p:nvPr/>
        </p:nvCxnSpPr>
        <p:spPr>
          <a:xfrm rot="5400000">
            <a:off x="1775915" y="2145365"/>
            <a:ext cx="216271" cy="2102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" name="CasellaDiTesto 66"/>
          <p:cNvSpPr txBox="1"/>
          <p:nvPr/>
        </p:nvSpPr>
        <p:spPr>
          <a:xfrm flipH="1">
            <a:off x="2370933" y="4832398"/>
            <a:ext cx="10583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FAN TIME</a:t>
            </a:r>
            <a:endParaRPr lang="it-IT" sz="1200" dirty="0"/>
          </a:p>
        </p:txBody>
      </p:sp>
      <p:sp>
        <p:nvSpPr>
          <p:cNvPr id="351" name="Ritaglia angolo stesso lato rettangolo 350"/>
          <p:cNvSpPr/>
          <p:nvPr/>
        </p:nvSpPr>
        <p:spPr>
          <a:xfrm rot="10800000" flipV="1">
            <a:off x="899591" y="2369458"/>
            <a:ext cx="959723" cy="339462"/>
          </a:xfrm>
          <a:prstGeom prst="snip2SameRect">
            <a:avLst>
              <a:gd name="adj1" fmla="val 0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dirty="0" err="1" smtClean="0">
                <a:solidFill>
                  <a:schemeClr val="tx1"/>
                </a:solidFill>
              </a:rPr>
              <a:t>Splitter</a:t>
            </a:r>
            <a:endParaRPr lang="it-IT" sz="1050" b="1" dirty="0">
              <a:solidFill>
                <a:schemeClr val="tx1"/>
              </a:solidFill>
            </a:endParaRPr>
          </a:p>
        </p:txBody>
      </p:sp>
      <p:cxnSp>
        <p:nvCxnSpPr>
          <p:cNvPr id="1031" name="Connettore 4 1030"/>
          <p:cNvCxnSpPr>
            <a:stCxn id="351" idx="1"/>
            <a:endCxn id="322" idx="0"/>
          </p:cNvCxnSpPr>
          <p:nvPr/>
        </p:nvCxnSpPr>
        <p:spPr>
          <a:xfrm rot="16200000" flipH="1">
            <a:off x="1387554" y="2700818"/>
            <a:ext cx="246524" cy="2627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CasellaDiTesto 66"/>
          <p:cNvSpPr txBox="1"/>
          <p:nvPr/>
        </p:nvSpPr>
        <p:spPr>
          <a:xfrm flipH="1">
            <a:off x="4548454" y="15601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P15</a:t>
            </a:r>
            <a:endParaRPr lang="it-IT" sz="1200" dirty="0"/>
          </a:p>
        </p:txBody>
      </p:sp>
      <p:sp>
        <p:nvSpPr>
          <p:cNvPr id="363" name="CasellaDiTesto 66"/>
          <p:cNvSpPr txBox="1"/>
          <p:nvPr/>
        </p:nvSpPr>
        <p:spPr>
          <a:xfrm flipH="1">
            <a:off x="870776" y="1993213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P1</a:t>
            </a:r>
            <a:endParaRPr lang="it-IT" sz="1200" dirty="0"/>
          </a:p>
        </p:txBody>
      </p:sp>
      <p:sp>
        <p:nvSpPr>
          <p:cNvPr id="364" name="CasellaDiTesto 66"/>
          <p:cNvSpPr txBox="1"/>
          <p:nvPr/>
        </p:nvSpPr>
        <p:spPr>
          <a:xfrm flipH="1">
            <a:off x="1934012" y="211181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P15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415577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646</TotalTime>
  <Words>536</Words>
  <Application>Microsoft Macintosh PowerPoint</Application>
  <PresentationFormat>Presentazione su schermo (4:3)</PresentationFormat>
  <Paragraphs>183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9" baseType="lpstr">
      <vt:lpstr>Equinozio</vt:lpstr>
      <vt:lpstr>Personalizza struttura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musumeci</dc:creator>
  <cp:lastModifiedBy>Giorgio Riccobene</cp:lastModifiedBy>
  <cp:revision>66</cp:revision>
  <cp:lastPrinted>2013-11-10T23:27:23Z</cp:lastPrinted>
  <dcterms:created xsi:type="dcterms:W3CDTF">2013-09-19T15:21:06Z</dcterms:created>
  <dcterms:modified xsi:type="dcterms:W3CDTF">2013-11-11T13:56:23Z</dcterms:modified>
</cp:coreProperties>
</file>