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65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F51B7-2D2B-4A1F-A914-6837EEF3F72D}" type="datetimeFigureOut">
              <a:rPr lang="it-IT" smtClean="0"/>
              <a:pPr/>
              <a:t>10/11/2013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98F6A-1DE6-43EA-83FD-5C07AD97790E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F51B7-2D2B-4A1F-A914-6837EEF3F72D}" type="datetimeFigureOut">
              <a:rPr lang="it-IT" smtClean="0"/>
              <a:pPr/>
              <a:t>10/11/2013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98F6A-1DE6-43EA-83FD-5C07AD97790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F51B7-2D2B-4A1F-A914-6837EEF3F72D}" type="datetimeFigureOut">
              <a:rPr lang="it-IT" smtClean="0"/>
              <a:pPr/>
              <a:t>10/11/2013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98F6A-1DE6-43EA-83FD-5C07AD97790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F51B7-2D2B-4A1F-A914-6837EEF3F72D}" type="datetimeFigureOut">
              <a:rPr lang="it-IT" smtClean="0"/>
              <a:pPr/>
              <a:t>10/11/2013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98F6A-1DE6-43EA-83FD-5C07AD97790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F51B7-2D2B-4A1F-A914-6837EEF3F72D}" type="datetimeFigureOut">
              <a:rPr lang="it-IT" smtClean="0"/>
              <a:pPr/>
              <a:t>10/11/2013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98F6A-1DE6-43EA-83FD-5C07AD97790E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F51B7-2D2B-4A1F-A914-6837EEF3F72D}" type="datetimeFigureOut">
              <a:rPr lang="it-IT" smtClean="0"/>
              <a:pPr/>
              <a:t>10/11/2013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98F6A-1DE6-43EA-83FD-5C07AD97790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F51B7-2D2B-4A1F-A914-6837EEF3F72D}" type="datetimeFigureOut">
              <a:rPr lang="it-IT" smtClean="0"/>
              <a:pPr/>
              <a:t>10/11/2013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98F6A-1DE6-43EA-83FD-5C07AD97790E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F51B7-2D2B-4A1F-A914-6837EEF3F72D}" type="datetimeFigureOut">
              <a:rPr lang="it-IT" smtClean="0"/>
              <a:pPr/>
              <a:t>10/11/2013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98F6A-1DE6-43EA-83FD-5C07AD97790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F51B7-2D2B-4A1F-A914-6837EEF3F72D}" type="datetimeFigureOut">
              <a:rPr lang="it-IT" smtClean="0"/>
              <a:pPr/>
              <a:t>10/11/2013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98F6A-1DE6-43EA-83FD-5C07AD97790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F51B7-2D2B-4A1F-A914-6837EEF3F72D}" type="datetimeFigureOut">
              <a:rPr lang="it-IT" smtClean="0"/>
              <a:pPr/>
              <a:t>10/11/2013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98F6A-1DE6-43EA-83FD-5C07AD97790E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F51B7-2D2B-4A1F-A914-6837EEF3F72D}" type="datetimeFigureOut">
              <a:rPr lang="it-IT" smtClean="0"/>
              <a:pPr/>
              <a:t>10/11/2013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98F6A-1DE6-43EA-83FD-5C07AD97790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43F51B7-2D2B-4A1F-A914-6837EEF3F72D}" type="datetimeFigureOut">
              <a:rPr lang="it-IT" smtClean="0"/>
              <a:pPr/>
              <a:t>10/11/2013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D98F6A-1DE6-43EA-83FD-5C07AD97790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Km3Net Italia</a:t>
            </a:r>
            <a:br>
              <a:rPr lang="it-IT" dirty="0" smtClean="0"/>
            </a:br>
            <a:r>
              <a:rPr lang="it-IT" dirty="0" smtClean="0"/>
              <a:t>Stato Ordini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Roma SC </a:t>
            </a:r>
          </a:p>
          <a:p>
            <a:r>
              <a:rPr lang="it-IT" dirty="0" smtClean="0"/>
              <a:t>11 novembre 2013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Km3Net Italia per Km3Net Europa</a:t>
            </a:r>
            <a:endParaRPr lang="it-IT" dirty="0"/>
          </a:p>
        </p:txBody>
      </p:sp>
      <p:graphicFrame>
        <p:nvGraphicFramePr>
          <p:cNvPr id="5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075137"/>
              </p:ext>
            </p:extLst>
          </p:nvPr>
        </p:nvGraphicFramePr>
        <p:xfrm>
          <a:off x="107504" y="1026368"/>
          <a:ext cx="8856985" cy="571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576064"/>
                <a:gridCol w="1224136"/>
                <a:gridCol w="5616625"/>
              </a:tblGrid>
              <a:tr h="370840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Item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Sub item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Stato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Note</a:t>
                      </a:r>
                      <a:endParaRPr lang="it-IT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PMT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Gara avviata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Attesa apertura buste entro dicembre</a:t>
                      </a:r>
                      <a:r>
                        <a:rPr lang="it-IT" sz="1000" baseline="0" dirty="0" smtClean="0"/>
                        <a:t> 2014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Sfere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Gara avviata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Lettere di</a:t>
                      </a:r>
                      <a:r>
                        <a:rPr lang="it-IT" sz="1000" baseline="0" dirty="0" smtClean="0"/>
                        <a:t> invito da spedire entro </a:t>
                      </a:r>
                      <a:r>
                        <a:rPr lang="it-IT" sz="1000" baseline="0" dirty="0" err="1" smtClean="0"/>
                        <a:t>nov</a:t>
                      </a:r>
                      <a:r>
                        <a:rPr lang="it-IT" sz="1000" baseline="0" dirty="0" smtClean="0"/>
                        <a:t>/</a:t>
                      </a:r>
                      <a:r>
                        <a:rPr lang="it-IT" sz="1000" baseline="0" dirty="0" err="1" smtClean="0"/>
                        <a:t>dic</a:t>
                      </a:r>
                      <a:r>
                        <a:rPr lang="it-IT" sz="1000" baseline="0" dirty="0" smtClean="0"/>
                        <a:t> (in attesa di comunicazione ufficiale dell’AC)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err="1" smtClean="0">
                          <a:solidFill>
                            <a:srgbClr val="FF0000"/>
                          </a:solidFill>
                        </a:rPr>
                        <a:t>Cooling</a:t>
                      </a:r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 System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Gara avviata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PMT</a:t>
                      </a:r>
                      <a:r>
                        <a:rPr lang="it-IT" sz="1000" baseline="0" dirty="0" smtClean="0">
                          <a:solidFill>
                            <a:srgbClr val="FF0000"/>
                          </a:solidFill>
                        </a:rPr>
                        <a:t> – Sistema di supporto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Gara da avviare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In attesa dei disegni definitivi e del capitolato definitivo di gara da parte di Km3net </a:t>
                      </a:r>
                      <a:r>
                        <a:rPr lang="it-IT" sz="1000" dirty="0" err="1" smtClean="0"/>
                        <a:t>europa</a:t>
                      </a:r>
                      <a:r>
                        <a:rPr lang="it-IT" sz="1000" dirty="0" smtClean="0"/>
                        <a:t>. </a:t>
                      </a:r>
                    </a:p>
                    <a:p>
                      <a:r>
                        <a:rPr lang="it-IT" sz="1000" baseline="0" dirty="0" smtClean="0"/>
                        <a:t>Prossima finestra : gennaio 2014 </a:t>
                      </a:r>
                    </a:p>
                    <a:p>
                      <a:r>
                        <a:rPr lang="it-IT" sz="1000" baseline="0" dirty="0" smtClean="0"/>
                        <a:t>ATTUALMENTE  RISCHIO CHE NON SI ESTIBILE CON I FONDI KM3NET ITALIA MANCANDO LE INFORMAZIONI NECESSARIE!!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Light </a:t>
                      </a:r>
                      <a:r>
                        <a:rPr lang="it-IT" sz="1000" dirty="0" err="1" smtClean="0">
                          <a:solidFill>
                            <a:srgbClr val="FF0000"/>
                          </a:solidFill>
                        </a:rPr>
                        <a:t>collection</a:t>
                      </a:r>
                      <a:r>
                        <a:rPr lang="it-IT" sz="10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it-IT" sz="1000" baseline="0" dirty="0" err="1" smtClean="0">
                          <a:solidFill>
                            <a:srgbClr val="FF0000"/>
                          </a:solidFill>
                        </a:rPr>
                        <a:t>devide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Gara da avviare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Firma direttore</a:t>
                      </a:r>
                    </a:p>
                    <a:p>
                      <a:r>
                        <a:rPr lang="it-IT" sz="1000" dirty="0" smtClean="0"/>
                        <a:t>In attesa dei disegni finali</a:t>
                      </a:r>
                      <a:r>
                        <a:rPr lang="it-IT" sz="1000" baseline="0" dirty="0" smtClean="0"/>
                        <a:t> e del capitolato tecnico da parte di km3net </a:t>
                      </a:r>
                      <a:r>
                        <a:rPr lang="it-IT" sz="1000" baseline="0" dirty="0" err="1" smtClean="0"/>
                        <a:t>europa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GEL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Gara da avviare</a:t>
                      </a:r>
                      <a:endParaRPr lang="it-IT" sz="100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Fornitore Unico</a:t>
                      </a:r>
                    </a:p>
                    <a:p>
                      <a:r>
                        <a:rPr lang="it-IT" sz="1000" dirty="0" smtClean="0"/>
                        <a:t>Firma</a:t>
                      </a:r>
                      <a:r>
                        <a:rPr lang="it-IT" sz="1000" baseline="0" dirty="0" smtClean="0"/>
                        <a:t> Presidente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CLB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Gara da avviare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In attesa di</a:t>
                      </a:r>
                      <a:r>
                        <a:rPr lang="it-IT" sz="1000" baseline="0" dirty="0" smtClean="0"/>
                        <a:t> capitolato tecnico da parte di km3net </a:t>
                      </a:r>
                      <a:r>
                        <a:rPr lang="it-IT" sz="1000" baseline="0" dirty="0" err="1" smtClean="0"/>
                        <a:t>europa</a:t>
                      </a:r>
                      <a:r>
                        <a:rPr lang="it-IT" sz="1000" baseline="0" dirty="0" smtClean="0"/>
                        <a:t> (stima dei costi attualmente disponibile sulla base di una analisi effettuata da P. Musico INFN GE)</a:t>
                      </a:r>
                    </a:p>
                    <a:p>
                      <a:r>
                        <a:rPr lang="it-IT" sz="1000" baseline="0" dirty="0" smtClean="0"/>
                        <a:t>Prossima finestra: gennaio 2014</a:t>
                      </a:r>
                    </a:p>
                    <a:p>
                      <a:r>
                        <a:rPr lang="it-IT" sz="1000" baseline="0" dirty="0" smtClean="0"/>
                        <a:t>ATTUALMENTE  RISCHIO CHE NON SI ESTIBILE CON I FONDI KM3NET ITALIA MANCANDO LE INFORMAZIONI NECESSARIE!! (dipende dai tempi di produzione)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err="1" smtClean="0">
                          <a:solidFill>
                            <a:srgbClr val="FF0000"/>
                          </a:solidFill>
                        </a:rPr>
                        <a:t>Power</a:t>
                      </a:r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 Board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Gara da avviare</a:t>
                      </a:r>
                      <a:endParaRPr lang="it-IT" sz="100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In attesa di capitolato tecnico da parte di Km3net </a:t>
                      </a:r>
                      <a:r>
                        <a:rPr lang="it-IT" sz="1000" dirty="0" err="1" smtClean="0"/>
                        <a:t>europa</a:t>
                      </a:r>
                      <a:r>
                        <a:rPr lang="it-IT" sz="1000" dirty="0" smtClean="0"/>
                        <a:t>.</a:t>
                      </a:r>
                    </a:p>
                    <a:p>
                      <a:r>
                        <a:rPr lang="it-IT" sz="1000" dirty="0" smtClean="0"/>
                        <a:t>Probabilmente</a:t>
                      </a:r>
                      <a:r>
                        <a:rPr lang="it-IT" sz="1000" baseline="0" dirty="0" smtClean="0"/>
                        <a:t> a firma direttore</a:t>
                      </a:r>
                      <a:endParaRPr lang="it-IT" sz="1000" dirty="0"/>
                    </a:p>
                  </a:txBody>
                  <a:tcPr/>
                </a:tc>
              </a:tr>
              <a:tr h="288488">
                <a:tc>
                  <a:txBody>
                    <a:bodyPr/>
                    <a:lstStyle/>
                    <a:p>
                      <a:r>
                        <a:rPr lang="it-IT" sz="1000" dirty="0" err="1" smtClean="0">
                          <a:solidFill>
                            <a:srgbClr val="FF0000"/>
                          </a:solidFill>
                        </a:rPr>
                        <a:t>Signal</a:t>
                      </a:r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it-IT" sz="1000" dirty="0" err="1" smtClean="0">
                          <a:solidFill>
                            <a:srgbClr val="FF0000"/>
                          </a:solidFill>
                        </a:rPr>
                        <a:t>collection</a:t>
                      </a:r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 Board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kern="120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Gara da avviare</a:t>
                      </a:r>
                    </a:p>
                    <a:p>
                      <a:pPr marL="0" algn="l" defTabSz="914400" rtl="0" eaLnBrk="1" latinLnBrk="0" hangingPunct="1"/>
                      <a:endParaRPr lang="it-IT" sz="100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In attesa di capitolato definitivo di gara da parte di Km3net </a:t>
                      </a:r>
                      <a:r>
                        <a:rPr lang="it-IT" sz="1000" dirty="0" err="1" smtClean="0"/>
                        <a:t>europa</a:t>
                      </a:r>
                      <a:r>
                        <a:rPr lang="it-IT" sz="1000" dirty="0" smtClean="0"/>
                        <a:t> e successiva stima dei costi. </a:t>
                      </a:r>
                    </a:p>
                    <a:p>
                      <a:r>
                        <a:rPr lang="it-IT" sz="1000" baseline="0" dirty="0" smtClean="0"/>
                        <a:t>Prossima finestra : gennaio 2014 </a:t>
                      </a:r>
                    </a:p>
                    <a:p>
                      <a:r>
                        <a:rPr lang="it-IT" sz="1000" baseline="0" dirty="0" smtClean="0"/>
                        <a:t>ATTUALMENTE  RISCHIO CHE NON SI ESTIBILE CON I FONDI KM3NET ITALIA MANCANDO LE INFORMAZIONI NECESSARIE!!</a:t>
                      </a:r>
                    </a:p>
                  </a:txBody>
                  <a:tcPr/>
                </a:tc>
              </a:tr>
              <a:tr h="288488">
                <a:tc>
                  <a:txBody>
                    <a:bodyPr/>
                    <a:lstStyle/>
                    <a:p>
                      <a:r>
                        <a:rPr lang="it-IT" sz="1000" dirty="0" err="1" smtClean="0">
                          <a:solidFill>
                            <a:srgbClr val="FF0000"/>
                          </a:solidFill>
                        </a:rPr>
                        <a:t>Piezo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Gara da avviare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1In attesa di capitolato definitivo di gara da parte di Km3net </a:t>
                      </a:r>
                      <a:r>
                        <a:rPr lang="it-IT" sz="1000" dirty="0" err="1" smtClean="0"/>
                        <a:t>europa</a:t>
                      </a:r>
                      <a:r>
                        <a:rPr lang="it-IT" sz="1000" dirty="0" smtClean="0"/>
                        <a:t> e successiva stima dei costi. </a:t>
                      </a:r>
                    </a:p>
                    <a:p>
                      <a:r>
                        <a:rPr lang="it-IT" sz="1000" baseline="0" dirty="0" smtClean="0"/>
                        <a:t>Prossima finestra : gennaio 2014 </a:t>
                      </a:r>
                    </a:p>
                    <a:p>
                      <a:r>
                        <a:rPr lang="it-IT" sz="1000" baseline="0" dirty="0" smtClean="0"/>
                        <a:t>ATTUALMENTE  RISCHIO CHE NON SI ESTIBILE CON I FONDI KM3NET ITALIA MANCANDO LE INFORMAZIONI NECESSARIE!!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Situazione Impegni di spesa e disponibilità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 smtClean="0"/>
              <a:t>Disponibilità fondi su Km3Net Italia  € 20.250.000,00</a:t>
            </a:r>
          </a:p>
          <a:p>
            <a:endParaRPr lang="it-IT" sz="2800" dirty="0" smtClean="0"/>
          </a:p>
          <a:p>
            <a:r>
              <a:rPr lang="it-IT" sz="2800" dirty="0" smtClean="0"/>
              <a:t>Impegni di spesa (gare aggiudicate, in fase di aggiudicazione, avviate) 		€ 17.350.000,00</a:t>
            </a:r>
          </a:p>
          <a:p>
            <a:endParaRPr lang="it-IT" sz="2800" dirty="0" smtClean="0"/>
          </a:p>
          <a:p>
            <a:r>
              <a:rPr lang="it-IT" sz="2800" dirty="0" smtClean="0"/>
              <a:t>Disponibilità				</a:t>
            </a:r>
            <a:r>
              <a:rPr lang="it-IT" sz="2800" dirty="0" smtClean="0">
                <a:solidFill>
                  <a:srgbClr val="FF0000"/>
                </a:solidFill>
              </a:rPr>
              <a:t>€ 2.900.000,00</a:t>
            </a:r>
            <a:endParaRPr lang="it-IT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Accordo KM3Net IT – </a:t>
            </a:r>
            <a:r>
              <a:rPr lang="it-IT" dirty="0" err="1" smtClean="0"/>
              <a:t>KMeNet</a:t>
            </a:r>
            <a:r>
              <a:rPr lang="it-IT" dirty="0" smtClean="0"/>
              <a:t> Europa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it-IT" dirty="0" smtClean="0"/>
              <a:t>6.000.000,00 dedicati ad attività Km3Net in particolare a:</a:t>
            </a:r>
          </a:p>
          <a:p>
            <a:pPr lvl="2"/>
            <a:r>
              <a:rPr lang="it-IT" dirty="0" smtClean="0"/>
              <a:t>Acquisizione componenti per la realizzazione dei DOM per 24 stringhe</a:t>
            </a:r>
          </a:p>
          <a:p>
            <a:pPr lvl="2"/>
            <a:r>
              <a:rPr lang="it-IT" dirty="0" smtClean="0"/>
              <a:t>Acquisizione dei connettori ROV operabili di base stringa per la connessione con le JB</a:t>
            </a:r>
          </a:p>
          <a:p>
            <a:pPr lvl="1"/>
            <a:r>
              <a:rPr lang="it-IT" dirty="0" smtClean="0"/>
              <a:t>Inoltre KM3Net IT </a:t>
            </a:r>
          </a:p>
          <a:p>
            <a:pPr lvl="2"/>
            <a:r>
              <a:rPr lang="it-IT" dirty="0" smtClean="0"/>
              <a:t>Acquisirà i cavi di interlink per la connessione stringhe – JB</a:t>
            </a:r>
          </a:p>
          <a:p>
            <a:pPr lvl="2"/>
            <a:r>
              <a:rPr lang="it-IT" dirty="0" smtClean="0"/>
              <a:t>Realizzerà le 2 JB per le 24 stringhe</a:t>
            </a:r>
          </a:p>
          <a:p>
            <a:pPr lvl="2"/>
            <a:r>
              <a:rPr lang="it-IT" dirty="0" smtClean="0"/>
              <a:t>Effettuerà le operazioni di </a:t>
            </a:r>
            <a:r>
              <a:rPr lang="it-IT" dirty="0" err="1" smtClean="0"/>
              <a:t>deployment</a:t>
            </a:r>
            <a:r>
              <a:rPr lang="it-IT" dirty="0" smtClean="0"/>
              <a:t> per la messa a mare delle stringhe, inclusa la PPM-DU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Accordo KM3Net IT – </a:t>
            </a:r>
            <a:r>
              <a:rPr lang="it-IT" dirty="0" smtClean="0"/>
              <a:t>KM3Net </a:t>
            </a:r>
            <a:r>
              <a:rPr lang="it-IT" dirty="0" smtClean="0"/>
              <a:t>Europa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Specifiche tecniche dei componenti del DOM (ad esclusione delle rete di fondo a totale carico di KM3Net Italia sia dal punto di vista tecnico che gestionale) a carico di KM3Net Europa</a:t>
            </a:r>
          </a:p>
          <a:p>
            <a:pPr lvl="1"/>
            <a:r>
              <a:rPr lang="it-IT" dirty="0" smtClean="0"/>
              <a:t>Definizione specifiche</a:t>
            </a:r>
          </a:p>
          <a:p>
            <a:pPr lvl="1"/>
            <a:r>
              <a:rPr lang="it-IT" dirty="0" smtClean="0"/>
              <a:t>Redazione capitolati tecnici in lingua italiana</a:t>
            </a:r>
          </a:p>
          <a:p>
            <a:pPr lvl="2"/>
            <a:r>
              <a:rPr lang="it-IT" dirty="0" smtClean="0"/>
              <a:t>Nota: ogni capitolato tecnico è stato e sarà accompagnato da una preliminare analisi dei costi per verificare che il budget definito da Km3net Europa sia coerente con il budget reale della gara</a:t>
            </a:r>
          </a:p>
          <a:p>
            <a:r>
              <a:rPr lang="it-IT" dirty="0" smtClean="0"/>
              <a:t>Gestione del Budget, Gare e forniture a carico di Km3Net IT (in particolare LNS)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Km3Net Italia</a:t>
            </a:r>
            <a:br>
              <a:rPr lang="it-IT" dirty="0" smtClean="0"/>
            </a:br>
            <a:r>
              <a:rPr lang="it-IT" dirty="0" smtClean="0"/>
              <a:t>Torri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434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4520"/>
                <a:gridCol w="1800200"/>
                <a:gridCol w="1944216"/>
                <a:gridCol w="2890664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Item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Sub item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Stato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Note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Ancora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 fase di definizione la gara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Firma direttore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Piani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Gara avviata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Boa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Gara avviata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Include struttura metallica e sfere di vetro 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Cime </a:t>
                      </a:r>
                      <a:r>
                        <a:rPr lang="it-IT" sz="1000" dirty="0" err="1" smtClean="0">
                          <a:solidFill>
                            <a:srgbClr val="FF0000"/>
                          </a:solidFill>
                        </a:rPr>
                        <a:t>tensionamento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Gara avviata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Cablaggio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Gara avviata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Include</a:t>
                      </a:r>
                      <a:r>
                        <a:rPr lang="it-IT" sz="1000" baseline="0" dirty="0" smtClean="0"/>
                        <a:t> dorsale, cavi e connettori di base torre e di piano, cavi di connessione con OM, idrofoni e Strumentazione oceanografica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Contenitori di piano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Vedi Slide successive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OM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Vedi Slide successive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Strumentazione</a:t>
                      </a:r>
                      <a:r>
                        <a:rPr lang="it-IT" sz="1000" baseline="0" dirty="0" smtClean="0">
                          <a:solidFill>
                            <a:srgbClr val="FF0000"/>
                          </a:solidFill>
                        </a:rPr>
                        <a:t> oceanografica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Forniture da avviare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Tutti</a:t>
                      </a:r>
                      <a:r>
                        <a:rPr lang="it-IT" sz="1000" baseline="0" dirty="0" smtClean="0"/>
                        <a:t> fornitori unici a firma del direttore (tempistica circa 30 </a:t>
                      </a:r>
                      <a:r>
                        <a:rPr lang="it-IT" sz="1000" baseline="0" dirty="0" err="1" smtClean="0"/>
                        <a:t>gg</a:t>
                      </a:r>
                      <a:r>
                        <a:rPr lang="it-IT" sz="1000" baseline="0" dirty="0" smtClean="0"/>
                        <a:t> per ordine da inizio procedura)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Idrofoni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Gara avviata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Led Beacon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Gara da avviare</a:t>
                      </a:r>
                      <a:endParaRPr lang="it-IT" sz="10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Fornitore unico </a:t>
                      </a:r>
                      <a:endParaRPr lang="it-IT" sz="1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it-IT" dirty="0" smtClean="0"/>
              <a:t>Km3Net Italia - Modulo di piano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980728"/>
          <a:ext cx="8229600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80"/>
                <a:gridCol w="1440160"/>
                <a:gridCol w="1152128"/>
                <a:gridCol w="4402832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Item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Sub item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Stato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Note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Contenitore di piano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Gara aggiudicata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Fornitura</a:t>
                      </a:r>
                      <a:r>
                        <a:rPr lang="it-IT" sz="1000" baseline="0" dirty="0" smtClean="0"/>
                        <a:t> di 112 contenitori di piano completi di telai interni (firma direttore &lt; 50.000)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Connettori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Gara avviata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Inserita nella fornitura del sistema</a:t>
                      </a:r>
                      <a:r>
                        <a:rPr lang="it-IT" sz="1000" baseline="0" dirty="0" smtClean="0"/>
                        <a:t> di cablaggio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PSS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Schede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Gara da avviare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Firma direttore (massimo 2 mesi). </a:t>
                      </a:r>
                      <a:r>
                        <a:rPr lang="it-IT" sz="1000" baseline="0" dirty="0" smtClean="0"/>
                        <a:t>In attesa qualifica prototipi (1/2 novembre) per avvio procedure di ordini e gare)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VICOR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Gara da avviare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Fornitore</a:t>
                      </a:r>
                      <a:r>
                        <a:rPr lang="it-IT" sz="1000" baseline="0" dirty="0" smtClean="0"/>
                        <a:t> unico o gara su MEPA. In attesa qualifica prototipi (1/2 novembre) per avvio procedure di ordini e gare)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FCM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t-IT" sz="100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FPGA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Gara da avviare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MEPA &lt; 50.000.</a:t>
                      </a:r>
                      <a:r>
                        <a:rPr lang="it-IT" sz="1000" baseline="0" dirty="0" smtClean="0"/>
                        <a:t> In attesa qualifica prototipi (1/2 novembre) per avvio procedure di ordini e gare)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Interruttori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Gara da avviare</a:t>
                      </a:r>
                      <a:endParaRPr lang="it-IT" sz="100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MEPA &lt; 50.000.</a:t>
                      </a:r>
                      <a:r>
                        <a:rPr lang="it-IT" sz="1000" baseline="0" dirty="0" smtClean="0"/>
                        <a:t> In attesa qualifica prototipi (1/2 novembre) per avvio procedure di ordini e gare)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Trasformatori </a:t>
                      </a:r>
                      <a:r>
                        <a:rPr lang="it-IT" sz="1000" dirty="0" err="1" smtClean="0"/>
                        <a:t>Vanguard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Gara da avviare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MEPA &lt; 50.000.</a:t>
                      </a:r>
                      <a:r>
                        <a:rPr lang="it-IT" sz="1000" baseline="0" dirty="0" smtClean="0"/>
                        <a:t> In attesa qualifica prototipi (1/2 novembre) per avvio procedure di ordini e gare)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Schede (160)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Gara da avviare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Firma direttore (massimo 2 mesi).</a:t>
                      </a:r>
                      <a:r>
                        <a:rPr lang="it-IT" sz="1000" baseline="0" dirty="0" smtClean="0"/>
                        <a:t> In attesa qualifica prototipi (1/2 novembre) per avvio procedure di ordini e gare)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LASER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??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??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Assemblaggio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Gara da avviare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Importo a firma Direttore</a:t>
                      </a:r>
                      <a:r>
                        <a:rPr lang="it-IT" sz="1000" baseline="0" dirty="0" smtClean="0"/>
                        <a:t> (non prima di </a:t>
                      </a:r>
                      <a:r>
                        <a:rPr lang="it-IT" sz="1000" baseline="0" dirty="0" err="1" smtClean="0"/>
                        <a:t>gen</a:t>
                      </a:r>
                      <a:r>
                        <a:rPr lang="it-IT" sz="1000" baseline="0" dirty="0" smtClean="0"/>
                        <a:t> 2014). </a:t>
                      </a:r>
                    </a:p>
                    <a:p>
                      <a:r>
                        <a:rPr lang="it-IT" sz="1000" baseline="0" dirty="0" smtClean="0"/>
                        <a:t>Ipotesi di lavoro 2 persone per modulo x 4 </a:t>
                      </a:r>
                      <a:r>
                        <a:rPr lang="it-IT" sz="1000" baseline="0" dirty="0" err="1" smtClean="0"/>
                        <a:t>hh</a:t>
                      </a:r>
                      <a:r>
                        <a:rPr lang="it-IT" sz="1000" baseline="0" dirty="0" smtClean="0"/>
                        <a:t> modulo x  50€/h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it-IT" dirty="0" smtClean="0"/>
              <a:t>Km3Net Italia - Modulo Ottico</a:t>
            </a:r>
            <a:endParaRPr lang="it-IT" dirty="0"/>
          </a:p>
        </p:txBody>
      </p:sp>
      <p:graphicFrame>
        <p:nvGraphicFramePr>
          <p:cNvPr id="5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556792"/>
          <a:ext cx="8229600" cy="416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80"/>
                <a:gridCol w="1440160"/>
                <a:gridCol w="1152128"/>
                <a:gridCol w="4402832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Item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Sub item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Stato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Note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Sfere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Gara aggiudicata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Sfere in produzione. In attesa spedizione connettori. Consegna prevista primo lotto di circa 400 sfere entro febbraio 2014.</a:t>
                      </a:r>
                      <a:r>
                        <a:rPr lang="it-IT" sz="1000" baseline="0" dirty="0" smtClean="0"/>
                        <a:t> 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PMT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Gara aggiudicata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Consegnati 4 lotti PMT. In attesa  consegna altri due lotti. Termine consegna entro dicembre 2013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Schede ISEG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Gara aggiudicata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Consegna 250 </a:t>
                      </a:r>
                      <a:r>
                        <a:rPr lang="it-IT" sz="1000" dirty="0" err="1" smtClean="0"/>
                        <a:t>pz</a:t>
                      </a:r>
                      <a:r>
                        <a:rPr lang="it-IT" sz="1000" baseline="0" dirty="0" smtClean="0"/>
                        <a:t> </a:t>
                      </a:r>
                      <a:r>
                        <a:rPr lang="it-IT" sz="1000" baseline="0" dirty="0" err="1" smtClean="0"/>
                        <a:t>Feb</a:t>
                      </a:r>
                      <a:r>
                        <a:rPr lang="it-IT" sz="1000" baseline="0" dirty="0" smtClean="0"/>
                        <a:t> 2014, 250 </a:t>
                      </a:r>
                      <a:r>
                        <a:rPr lang="it-IT" sz="1000" baseline="0" dirty="0" err="1" smtClean="0"/>
                        <a:t>Pz</a:t>
                      </a:r>
                      <a:r>
                        <a:rPr lang="it-IT" sz="1000" baseline="0" dirty="0" smtClean="0"/>
                        <a:t> Mar 2014, 250 </a:t>
                      </a:r>
                      <a:r>
                        <a:rPr lang="it-IT" sz="1000" baseline="0" dirty="0" err="1" smtClean="0"/>
                        <a:t>Pz</a:t>
                      </a:r>
                      <a:r>
                        <a:rPr lang="it-IT" sz="1000" baseline="0" dirty="0" smtClean="0"/>
                        <a:t> </a:t>
                      </a:r>
                      <a:r>
                        <a:rPr lang="it-IT" sz="1000" baseline="0" dirty="0" err="1" smtClean="0"/>
                        <a:t>Apr</a:t>
                      </a:r>
                      <a:r>
                        <a:rPr lang="it-IT" sz="1000" baseline="0" dirty="0" smtClean="0"/>
                        <a:t> 2014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Schermi</a:t>
                      </a:r>
                      <a:r>
                        <a:rPr lang="it-IT" sz="10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it-IT" sz="1000" baseline="0" dirty="0" err="1" smtClean="0">
                          <a:solidFill>
                            <a:srgbClr val="FF0000"/>
                          </a:solidFill>
                        </a:rPr>
                        <a:t>mu</a:t>
                      </a:r>
                      <a:r>
                        <a:rPr lang="it-IT" sz="1000" baseline="0" dirty="0" smtClean="0">
                          <a:solidFill>
                            <a:srgbClr val="FF0000"/>
                          </a:solidFill>
                        </a:rPr>
                        <a:t> metal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Gara avviata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Commissione congruità</a:t>
                      </a:r>
                      <a:r>
                        <a:rPr lang="it-IT" sz="1000" baseline="0" dirty="0" smtClean="0"/>
                        <a:t> completato lavoro. </a:t>
                      </a:r>
                    </a:p>
                    <a:p>
                      <a:r>
                        <a:rPr lang="it-IT" sz="1000" baseline="0" dirty="0" smtClean="0"/>
                        <a:t>Attesa firma ordine Presidente.</a:t>
                      </a:r>
                    </a:p>
                    <a:p>
                      <a:r>
                        <a:rPr lang="it-IT" sz="1000" baseline="0" dirty="0" smtClean="0"/>
                        <a:t>Produzione schermi già avviata (su rapporto di fiducia!)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FEM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Gara aggiudicata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Ordine </a:t>
                      </a:r>
                      <a:r>
                        <a:rPr lang="it-IT" sz="1000" dirty="0" err="1" smtClean="0"/>
                        <a:t>nn</a:t>
                      </a:r>
                      <a:r>
                        <a:rPr lang="it-IT" sz="1000" dirty="0" smtClean="0"/>
                        <a:t> ancora firmato,</a:t>
                      </a:r>
                      <a:r>
                        <a:rPr lang="it-IT" sz="1000" baseline="0" dirty="0" smtClean="0"/>
                        <a:t> in attesa presentazione documentazione da parte della ditta</a:t>
                      </a:r>
                    </a:p>
                    <a:p>
                      <a:r>
                        <a:rPr lang="it-IT" sz="1000" baseline="0" dirty="0" smtClean="0"/>
                        <a:t>Tempi produzione 3 mesi da data ordine ufficiale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GEL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Gara aggiudicata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Materiale consegnato presso</a:t>
                      </a:r>
                      <a:r>
                        <a:rPr lang="it-IT" sz="1000" baseline="0" dirty="0" smtClean="0"/>
                        <a:t> LNS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Connettori</a:t>
                      </a:r>
                      <a:r>
                        <a:rPr lang="it-IT" sz="1000" baseline="0" dirty="0" smtClean="0">
                          <a:solidFill>
                            <a:srgbClr val="FF0000"/>
                          </a:solidFill>
                        </a:rPr>
                        <a:t> OM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Gara aggiudicata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Attesa firma ordine Presidente</a:t>
                      </a:r>
                    </a:p>
                    <a:p>
                      <a:r>
                        <a:rPr lang="it-IT" sz="1000" dirty="0" smtClean="0"/>
                        <a:t>Consegne complete presso sede Benthos</a:t>
                      </a:r>
                      <a:r>
                        <a:rPr lang="it-IT" sz="1000" baseline="0" dirty="0" smtClean="0"/>
                        <a:t> entro dicembre 2014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Assemblaggio OM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Gara aggiudicata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Assemblaggio in 6 mesi data inizio</a:t>
                      </a:r>
                      <a:r>
                        <a:rPr lang="it-IT" sz="1000" baseline="0" dirty="0" smtClean="0"/>
                        <a:t> attività stimata in </a:t>
                      </a:r>
                      <a:r>
                        <a:rPr lang="it-IT" sz="1000" baseline="0" dirty="0" err="1" smtClean="0"/>
                        <a:t>feb</a:t>
                      </a:r>
                      <a:r>
                        <a:rPr lang="it-IT" sz="1000" baseline="0" dirty="0" smtClean="0"/>
                        <a:t> 2014 (consegna basette ISEG). Termine attività Agosto 2014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it-IT" dirty="0" smtClean="0"/>
              <a:t>Km3Net Italia – Rete di fondo</a:t>
            </a:r>
            <a:endParaRPr lang="it-IT" dirty="0"/>
          </a:p>
        </p:txBody>
      </p:sp>
      <p:graphicFrame>
        <p:nvGraphicFramePr>
          <p:cNvPr id="7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196752"/>
          <a:ext cx="8229600" cy="5183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0504"/>
                <a:gridCol w="1224136"/>
                <a:gridCol w="1152128"/>
                <a:gridCol w="4402832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Item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Sub item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Stato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Note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Cavi interlink JB - </a:t>
                      </a:r>
                      <a:r>
                        <a:rPr lang="it-IT" sz="1000" dirty="0" err="1" smtClean="0">
                          <a:solidFill>
                            <a:srgbClr val="FF0000"/>
                          </a:solidFill>
                        </a:rPr>
                        <a:t>DUs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Gara avviata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Acquisiti i cavi di interlink per 8 torri e 24 stringhe inclusi </a:t>
                      </a:r>
                      <a:r>
                        <a:rPr lang="it-IT" sz="1000" dirty="0" err="1" smtClean="0"/>
                        <a:t>jumper</a:t>
                      </a:r>
                      <a:r>
                        <a:rPr lang="it-IT" sz="1000" dirty="0" smtClean="0"/>
                        <a:t> di base torre / stringa e </a:t>
                      </a:r>
                      <a:r>
                        <a:rPr lang="it-IT" sz="1000" dirty="0" err="1" smtClean="0"/>
                        <a:t>jumper</a:t>
                      </a:r>
                      <a:r>
                        <a:rPr lang="it-IT" sz="1000" dirty="0" smtClean="0"/>
                        <a:t> da installare sulle 3 JB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err="1" smtClean="0">
                          <a:solidFill>
                            <a:srgbClr val="FF0000"/>
                          </a:solidFill>
                        </a:rPr>
                        <a:t>Junction</a:t>
                      </a:r>
                      <a:r>
                        <a:rPr lang="it-IT" sz="1000" baseline="0" dirty="0" smtClean="0">
                          <a:solidFill>
                            <a:srgbClr val="FF0000"/>
                          </a:solidFill>
                        </a:rPr>
                        <a:t> Box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Contenitori 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Gara da avviare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Disegni</a:t>
                      </a:r>
                      <a:r>
                        <a:rPr lang="it-IT" sz="1000" baseline="0" dirty="0" smtClean="0"/>
                        <a:t> pronti</a:t>
                      </a:r>
                    </a:p>
                    <a:p>
                      <a:r>
                        <a:rPr lang="it-IT" sz="1000" baseline="0" dirty="0" smtClean="0"/>
                        <a:t>Fornitura in attesa di informazioni sulla parte ottica</a:t>
                      </a:r>
                    </a:p>
                    <a:p>
                      <a:r>
                        <a:rPr lang="it-IT" sz="1000" baseline="0" dirty="0" smtClean="0"/>
                        <a:t>Firma Direttore</a:t>
                      </a:r>
                    </a:p>
                    <a:p>
                      <a:r>
                        <a:rPr lang="it-IT" sz="1000" baseline="0" dirty="0" smtClean="0"/>
                        <a:t>Tempi previsti (2 mesi ordine + 2 mesi fornitura)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Schede PCS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Gara aggiudicata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Consegna 3 mesi</a:t>
                      </a:r>
                      <a:endParaRPr lang="it-IT" sz="1000" baseline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Schede PSS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Gara da avviare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Vedi Modulo di piano (sarà acquisito nella stessa</a:t>
                      </a:r>
                      <a:r>
                        <a:rPr lang="it-IT" sz="1000" baseline="0" dirty="0" smtClean="0"/>
                        <a:t> gara delle PSS del modulo di piano)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Schede FCM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Gara da avviare</a:t>
                      </a:r>
                      <a:endParaRPr lang="it-IT" sz="100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Vedi Modulo di piano (sarà acquisito nella stessa</a:t>
                      </a:r>
                      <a:r>
                        <a:rPr lang="it-IT" sz="1000" baseline="0" dirty="0" smtClean="0"/>
                        <a:t> gara delle FCM del modulo di piano)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Connettori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Gara</a:t>
                      </a:r>
                      <a:r>
                        <a:rPr lang="it-IT" sz="1000" baseline="0" dirty="0" smtClean="0"/>
                        <a:t> avviata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Inserita nella</a:t>
                      </a:r>
                      <a:r>
                        <a:rPr lang="it-IT" sz="1000" baseline="0" dirty="0" smtClean="0"/>
                        <a:t> gara per il cablaggio della torre</a:t>
                      </a:r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Telaio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Gara da avviare</a:t>
                      </a:r>
                      <a:endParaRPr lang="it-IT" sz="100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Progetto</a:t>
                      </a:r>
                      <a:r>
                        <a:rPr lang="it-IT" sz="1000" baseline="0" dirty="0" smtClean="0"/>
                        <a:t> legato alla fornitura dei connettori </a:t>
                      </a:r>
                      <a:r>
                        <a:rPr lang="it-IT" sz="1000" baseline="0" dirty="0" err="1" smtClean="0"/>
                        <a:t>rov</a:t>
                      </a:r>
                      <a:r>
                        <a:rPr lang="it-IT" sz="1000" baseline="0" dirty="0" smtClean="0"/>
                        <a:t> operabili (non prima di </a:t>
                      </a:r>
                      <a:r>
                        <a:rPr lang="it-IT" sz="1000" baseline="0" dirty="0" err="1" smtClean="0"/>
                        <a:t>feb</a:t>
                      </a:r>
                      <a:r>
                        <a:rPr lang="it-IT" sz="1000" baseline="0" dirty="0" smtClean="0"/>
                        <a:t> 2014)</a:t>
                      </a:r>
                      <a:endParaRPr lang="it-IT" sz="1000" dirty="0"/>
                    </a:p>
                  </a:txBody>
                  <a:tcPr/>
                </a:tc>
              </a:tr>
              <a:tr h="288488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Assemblaggio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t-IT" sz="1000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Interno – LNS</a:t>
                      </a:r>
                      <a:endParaRPr lang="it-IT" sz="1000" dirty="0"/>
                    </a:p>
                  </a:txBody>
                  <a:tcPr/>
                </a:tc>
              </a:tr>
              <a:tr h="288488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Cavi</a:t>
                      </a:r>
                      <a:r>
                        <a:rPr lang="it-IT" sz="1000" baseline="0" dirty="0" smtClean="0">
                          <a:solidFill>
                            <a:srgbClr val="FF0000"/>
                          </a:solidFill>
                        </a:rPr>
                        <a:t> interlink CTF – JB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Gara da avviare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1.) In attesa definizione CTF e poi fornitore unico</a:t>
                      </a:r>
                    </a:p>
                    <a:p>
                      <a:r>
                        <a:rPr lang="it-IT" sz="1000" dirty="0" smtClean="0"/>
                        <a:t>2.) Gara SEACON – ODI</a:t>
                      </a:r>
                      <a:r>
                        <a:rPr lang="it-IT" sz="1000" baseline="0" dirty="0" smtClean="0"/>
                        <a:t> con connettore lato CTF da definire una volta definito CTF</a:t>
                      </a:r>
                      <a:endParaRPr lang="it-IT" sz="1000" dirty="0"/>
                    </a:p>
                  </a:txBody>
                  <a:tcPr/>
                </a:tc>
              </a:tr>
              <a:tr h="288488">
                <a:tc>
                  <a:txBody>
                    <a:bodyPr/>
                    <a:lstStyle/>
                    <a:p>
                      <a:r>
                        <a:rPr lang="it-IT" sz="1000" dirty="0" smtClean="0">
                          <a:solidFill>
                            <a:srgbClr val="FF0000"/>
                          </a:solidFill>
                        </a:rPr>
                        <a:t>Operazioni marine</a:t>
                      </a:r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Gara avviata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</a:tr>
              <a:tr h="288488">
                <a:tc>
                  <a:txBody>
                    <a:bodyPr/>
                    <a:lstStyle/>
                    <a:p>
                      <a:endParaRPr lang="it-IT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Operazione Modulo di Piano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3610744" cy="4525963"/>
          </a:xfrm>
        </p:spPr>
        <p:txBody>
          <a:bodyPr>
            <a:normAutofit/>
          </a:bodyPr>
          <a:lstStyle/>
          <a:p>
            <a:r>
              <a:rPr lang="it-IT" sz="1600" dirty="0" smtClean="0"/>
              <a:t>Ipotesi di lavoro iniziale</a:t>
            </a:r>
          </a:p>
          <a:p>
            <a:pPr>
              <a:buNone/>
            </a:pPr>
            <a:endParaRPr lang="it-IT" sz="1600" dirty="0"/>
          </a:p>
          <a:p>
            <a:pPr marL="0" indent="0">
              <a:buNone/>
            </a:pPr>
            <a:r>
              <a:rPr lang="it-IT" sz="1600" dirty="0" smtClean="0"/>
              <a:t>Unica gara per la fornitura di un modulo di piano completo (comprensiva della fornitura del sistema di cablaggio, elettronica, assemblaggio).</a:t>
            </a:r>
          </a:p>
          <a:p>
            <a:pPr marL="0" indent="0">
              <a:buNone/>
            </a:pPr>
            <a:endParaRPr lang="it-IT" sz="1600" dirty="0" smtClean="0"/>
          </a:p>
          <a:p>
            <a:pPr marL="0" indent="0">
              <a:buNone/>
            </a:pPr>
            <a:r>
              <a:rPr lang="it-IT" sz="1600" dirty="0" smtClean="0"/>
              <a:t>Unica fornitura esterna – LASER</a:t>
            </a:r>
          </a:p>
          <a:p>
            <a:pPr marL="0" indent="0">
              <a:buNone/>
            </a:pPr>
            <a:endParaRPr lang="it-IT" sz="1600" dirty="0"/>
          </a:p>
          <a:p>
            <a:pPr marL="0" indent="0">
              <a:buNone/>
            </a:pPr>
            <a:r>
              <a:rPr lang="it-IT" sz="1600" dirty="0" smtClean="0"/>
              <a:t>Importo stimato:</a:t>
            </a:r>
          </a:p>
          <a:p>
            <a:pPr marL="0" indent="0">
              <a:buNone/>
            </a:pPr>
            <a:r>
              <a:rPr lang="it-IT" sz="1600" dirty="0" smtClean="0">
                <a:solidFill>
                  <a:srgbClr val="FF0000"/>
                </a:solidFill>
              </a:rPr>
              <a:t>1.000.000,00 </a:t>
            </a:r>
            <a:r>
              <a:rPr lang="it-IT" sz="1600" dirty="0" smtClean="0"/>
              <a:t>per la fornitura dei moduli di piano di 8 torri</a:t>
            </a:r>
          </a:p>
          <a:p>
            <a:pPr marL="0" indent="0">
              <a:buNone/>
            </a:pPr>
            <a:endParaRPr lang="it-IT" sz="1600" dirty="0"/>
          </a:p>
          <a:p>
            <a:pPr marL="0" indent="0">
              <a:buNone/>
            </a:pPr>
            <a:endParaRPr lang="it-IT" sz="1600" dirty="0" smtClean="0"/>
          </a:p>
          <a:p>
            <a:pPr marL="0" indent="0">
              <a:buNone/>
            </a:pPr>
            <a:r>
              <a:rPr lang="it-IT" sz="1600" dirty="0" smtClean="0"/>
              <a:t>Problema: TEMPO!</a:t>
            </a:r>
            <a:endParaRPr lang="it-IT" sz="1600" dirty="0"/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4716016" y="1604682"/>
            <a:ext cx="3610744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Strategia attuale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Suddivisione delle forniture</a:t>
            </a:r>
            <a:r>
              <a:rPr kumimoji="0" lang="it-IT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sotto forniture ognuna delle quali in grado di stare alla firma del direttore</a:t>
            </a:r>
            <a:endParaRPr kumimoji="0" lang="it-IT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Unica fornitura a firma presidente – LASER (fornitore unico) !!!!!!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Importo stimato (su preventivi e gare aggiudicate)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470.000,00</a:t>
            </a: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per la fornitura dei moduli di piano di 8 torri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Risultato: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t-IT" sz="1600" dirty="0" smtClean="0">
                <a:solidFill>
                  <a:srgbClr val="0070C0"/>
                </a:solidFill>
              </a:rPr>
              <a:t>Risparmio di tempo</a:t>
            </a:r>
            <a:r>
              <a:rPr lang="it-IT" sz="1600" dirty="0" smtClean="0"/>
              <a:t>: ogni gara aggiudicata o aggiudicabile entro 60 </a:t>
            </a:r>
            <a:r>
              <a:rPr lang="it-IT" sz="1600" dirty="0" err="1" smtClean="0"/>
              <a:t>gg</a:t>
            </a:r>
            <a:endParaRPr lang="it-IT" sz="16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Risparmio</a:t>
            </a:r>
            <a:r>
              <a:rPr kumimoji="0" lang="it-IT" sz="16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 soldi </a:t>
            </a:r>
            <a:r>
              <a:rPr kumimoji="0" lang="it-IT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budget complessivo ridotto alla metà di quello stimato per la gara con soluzione “chiavi in mano”</a:t>
            </a:r>
            <a:endParaRPr kumimoji="0" lang="it-IT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aro">
  <a:themeElements>
    <a:clrScheme name="Chiaro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o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ar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198</TotalTime>
  <Words>1338</Words>
  <Application>Microsoft Office PowerPoint</Application>
  <PresentationFormat>Presentazione su schermo (4:3)</PresentationFormat>
  <Paragraphs>233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Chiaro</vt:lpstr>
      <vt:lpstr>Km3Net Italia Stato Ordini</vt:lpstr>
      <vt:lpstr>Situazione Impegni di spesa e disponibilità</vt:lpstr>
      <vt:lpstr>Accordo KM3Net IT – KMeNet Europa</vt:lpstr>
      <vt:lpstr>Accordo KM3Net IT – KM3Net Europa</vt:lpstr>
      <vt:lpstr>Km3Net Italia Torri</vt:lpstr>
      <vt:lpstr>Km3Net Italia - Modulo di piano</vt:lpstr>
      <vt:lpstr>Km3Net Italia - Modulo Ottico</vt:lpstr>
      <vt:lpstr>Km3Net Italia – Rete di fondo</vt:lpstr>
      <vt:lpstr>Operazione Modulo di Piano</vt:lpstr>
      <vt:lpstr>Km3Net Italia per Km3Net Europa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Km3Net Italia Stato Ordini</dc:title>
  <dc:creator>Papaleo</dc:creator>
  <cp:lastModifiedBy>papaleo</cp:lastModifiedBy>
  <cp:revision>3</cp:revision>
  <dcterms:created xsi:type="dcterms:W3CDTF">2013-11-08T14:30:16Z</dcterms:created>
  <dcterms:modified xsi:type="dcterms:W3CDTF">2013-11-10T21:27:41Z</dcterms:modified>
</cp:coreProperties>
</file>