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5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262" r:id="rId4"/>
    <p:sldId id="315" r:id="rId5"/>
    <p:sldId id="316" r:id="rId6"/>
    <p:sldId id="259" r:id="rId7"/>
    <p:sldId id="267" r:id="rId8"/>
    <p:sldId id="278" r:id="rId9"/>
    <p:sldId id="290" r:id="rId10"/>
    <p:sldId id="260" r:id="rId11"/>
    <p:sldId id="288" r:id="rId12"/>
    <p:sldId id="266" r:id="rId13"/>
    <p:sldId id="291" r:id="rId14"/>
    <p:sldId id="268" r:id="rId15"/>
    <p:sldId id="269" r:id="rId16"/>
    <p:sldId id="287" r:id="rId17"/>
    <p:sldId id="274" r:id="rId18"/>
    <p:sldId id="289" r:id="rId19"/>
    <p:sldId id="275" r:id="rId20"/>
    <p:sldId id="279" r:id="rId21"/>
    <p:sldId id="322" r:id="rId22"/>
    <p:sldId id="323" r:id="rId23"/>
    <p:sldId id="264" r:id="rId24"/>
    <p:sldId id="270" r:id="rId25"/>
    <p:sldId id="276" r:id="rId26"/>
    <p:sldId id="295" r:id="rId27"/>
    <p:sldId id="296" r:id="rId28"/>
    <p:sldId id="297" r:id="rId29"/>
    <p:sldId id="298" r:id="rId30"/>
    <p:sldId id="300" r:id="rId31"/>
    <p:sldId id="299" r:id="rId32"/>
    <p:sldId id="301" r:id="rId33"/>
    <p:sldId id="308" r:id="rId34"/>
    <p:sldId id="305" r:id="rId35"/>
    <p:sldId id="282" r:id="rId36"/>
    <p:sldId id="261" r:id="rId37"/>
    <p:sldId id="309" r:id="rId38"/>
    <p:sldId id="310" r:id="rId39"/>
    <p:sldId id="304" r:id="rId40"/>
    <p:sldId id="303" r:id="rId41"/>
    <p:sldId id="281" r:id="rId42"/>
    <p:sldId id="292" r:id="rId43"/>
    <p:sldId id="306" r:id="rId44"/>
    <p:sldId id="321" r:id="rId45"/>
    <p:sldId id="318" r:id="rId46"/>
    <p:sldId id="319" r:id="rId47"/>
    <p:sldId id="320" r:id="rId48"/>
    <p:sldId id="280" r:id="rId49"/>
    <p:sldId id="312" r:id="rId50"/>
    <p:sldId id="314" r:id="rId51"/>
    <p:sldId id="293" r:id="rId52"/>
    <p:sldId id="285" r:id="rId53"/>
    <p:sldId id="271" r:id="rId54"/>
    <p:sldId id="286" r:id="rId55"/>
    <p:sldId id="272" r:id="rId56"/>
    <p:sldId id="294" r:id="rId57"/>
    <p:sldId id="273" r:id="rId58"/>
    <p:sldId id="307" r:id="rId59"/>
    <p:sldId id="313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CFD"/>
    <a:srgbClr val="C3AAC3"/>
    <a:srgbClr val="B56858"/>
    <a:srgbClr val="2E0066"/>
    <a:srgbClr val="4B0066"/>
    <a:srgbClr val="B53D27"/>
    <a:srgbClr val="F9FEFF"/>
    <a:srgbClr val="F8FDFE"/>
    <a:srgbClr val="F6FCFE"/>
    <a:srgbClr val="F1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4" autoAdjust="0"/>
    <p:restoredTop sz="90698" autoAdjust="0"/>
  </p:normalViewPr>
  <p:slideViewPr>
    <p:cSldViewPr snapToGrid="0" snapToObjects="1">
      <p:cViewPr varScale="1">
        <p:scale>
          <a:sx n="101" d="100"/>
          <a:sy n="101" d="100"/>
        </p:scale>
        <p:origin x="-11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146E55-30F5-40EF-87BE-074C05B0D0FF}" type="datetimeFigureOut">
              <a:rPr lang="en-US"/>
              <a:pPr>
                <a:defRPr/>
              </a:pPr>
              <a:t>13/11/13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80E8692-5136-44BC-96FB-BB7B1CE8D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17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BCE289F-DE99-4D85-AD94-EFD9831D3DD4}" type="datetimeFigureOut">
              <a:rPr lang="en-US"/>
              <a:pPr>
                <a:defRPr/>
              </a:pPr>
              <a:t>13/11/13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3E3494-B907-4809-8707-4C3C717F0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2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5775"/>
            <a:ext cx="9144000" cy="582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31913"/>
            <a:ext cx="8042275" cy="4611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5775"/>
            <a:ext cx="9144000" cy="582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39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"/>
          <p:cNvPicPr>
            <a:picLocks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56" b="59382" l="49785" r="67382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8082" t="37701" r="32881" b="38009"/>
          <a:stretch/>
        </p:blipFill>
        <p:spPr bwMode="auto">
          <a:xfrm>
            <a:off x="8591642" y="6116638"/>
            <a:ext cx="202830" cy="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331913"/>
            <a:ext cx="8042275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 smtClean="0"/>
          </a:p>
        </p:txBody>
      </p:sp>
      <p:sp>
        <p:nvSpPr>
          <p:cNvPr id="20" name="Rectangle 19"/>
          <p:cNvSpPr/>
          <p:nvPr userDrawn="1"/>
        </p:nvSpPr>
        <p:spPr>
          <a:xfrm rot="5400000">
            <a:off x="4321969" y="2053432"/>
            <a:ext cx="484187" cy="9124950"/>
          </a:xfrm>
          <a:prstGeom prst="rect">
            <a:avLst/>
          </a:prstGeom>
          <a:solidFill>
            <a:srgbClr val="33649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00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1030" name="Picture 20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96945" y="5732407"/>
            <a:ext cx="10271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485775"/>
            <a:ext cx="9144000" cy="582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pic>
        <p:nvPicPr>
          <p:cNvPr id="1028" name="Picture 10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12" y="5651500"/>
            <a:ext cx="1395413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2515497" y="6373813"/>
            <a:ext cx="4144077" cy="49805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en-US" sz="2000" dirty="0" smtClean="0"/>
              <a:t>Paolo Valente</a:t>
            </a:r>
            <a:endParaRPr lang="en-US" sz="2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ln w="18000">
            <a:solidFill>
              <a:schemeClr val="accent2">
                <a:satMod val="140000"/>
              </a:schemeClr>
            </a:solidFill>
            <a:prstDash val="solid"/>
            <a:miter lim="800000"/>
          </a:ln>
          <a:solidFill>
            <a:schemeClr val="bg1"/>
          </a:solidFill>
          <a:effectLst>
            <a:outerShdw blurRad="25500" dist="23000" dir="7020000" algn="tl">
              <a:srgbClr val="000000">
                <a:alpha val="50000"/>
              </a:srgbClr>
            </a:outerShdw>
          </a:effectLst>
          <a:latin typeface="Impact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400" kern="1200">
          <a:solidFill>
            <a:schemeClr val="bg1"/>
          </a:solidFill>
          <a:latin typeface="Impact" pitchFamily="34" charset="0"/>
          <a:ea typeface="+mn-ea"/>
          <a:cs typeface="+mn-cs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sz="2200" kern="1200">
          <a:solidFill>
            <a:schemeClr val="bg1"/>
          </a:solidFill>
          <a:latin typeface="Impact" pitchFamily="34" charset="0"/>
          <a:ea typeface="+mn-ea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000" kern="1200">
          <a:solidFill>
            <a:schemeClr val="bg1"/>
          </a:solidFill>
          <a:latin typeface="Impact" pitchFamily="34" charset="0"/>
          <a:ea typeface="+mn-ea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kern="1200">
          <a:solidFill>
            <a:schemeClr val="bg1"/>
          </a:solidFill>
          <a:latin typeface="Impact" pitchFamily="34" charset="0"/>
          <a:ea typeface="+mn-ea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kern="1200">
          <a:solidFill>
            <a:schemeClr val="bg1"/>
          </a:solidFill>
          <a:latin typeface="Impact" pitchFamily="34" charset="0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56.jpeg"/><Relationship Id="rId5" Type="http://schemas.microsoft.com/office/2007/relationships/hdphoto" Target="../media/hdphoto8.wdp"/><Relationship Id="rId6" Type="http://schemas.openxmlformats.org/officeDocument/2006/relationships/image" Target="../media/image57.jpeg"/><Relationship Id="rId7" Type="http://schemas.microsoft.com/office/2007/relationships/hdphoto" Target="../media/hdphoto9.wdp"/><Relationship Id="rId8" Type="http://schemas.openxmlformats.org/officeDocument/2006/relationships/image" Target="../media/image58.jpeg"/><Relationship Id="rId9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7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2.wdp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microsoft.com/office/2007/relationships/hdphoto" Target="../media/hdphoto12.wdp"/><Relationship Id="rId5" Type="http://schemas.openxmlformats.org/officeDocument/2006/relationships/image" Target="../media/image67.png"/><Relationship Id="rId6" Type="http://schemas.openxmlformats.org/officeDocument/2006/relationships/image" Target="../media/image68.jpeg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Relationship Id="rId16" Type="http://schemas.openxmlformats.org/officeDocument/2006/relationships/image" Target="../media/image90.png"/><Relationship Id="rId17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106.png"/><Relationship Id="rId17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117.jpeg"/><Relationship Id="rId5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124.jpeg"/><Relationship Id="rId5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jpg"/><Relationship Id="rId3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3.wdp"/><Relationship Id="rId5" Type="http://schemas.openxmlformats.org/officeDocument/2006/relationships/image" Target="../media/image18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TextBox 12"/>
          <p:cNvSpPr txBox="1">
            <a:spLocks noChangeArrowheads="1"/>
          </p:cNvSpPr>
          <p:nvPr/>
        </p:nvSpPr>
        <p:spPr bwMode="auto">
          <a:xfrm>
            <a:off x="2261717" y="5617711"/>
            <a:ext cx="46399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Impact" pitchFamily="34" charset="0"/>
              </a:rPr>
              <a:t>47</a:t>
            </a:r>
            <a:r>
              <a:rPr lang="en-US" sz="2400" baseline="30000" dirty="0" smtClean="0">
                <a:solidFill>
                  <a:schemeClr val="tx2"/>
                </a:solidFill>
                <a:latin typeface="Impact" pitchFamily="34" charset="0"/>
              </a:rPr>
              <a:t>th</a:t>
            </a:r>
            <a:r>
              <a:rPr lang="en-US" sz="2400" dirty="0" smtClean="0">
                <a:solidFill>
                  <a:schemeClr val="tx2"/>
                </a:solidFill>
                <a:latin typeface="Impact" pitchFamily="34" charset="0"/>
              </a:rPr>
              <a:t> LNF Scientific Committee </a:t>
            </a:r>
            <a:endParaRPr lang="en-US" sz="2400" dirty="0">
              <a:solidFill>
                <a:schemeClr val="tx2"/>
              </a:solidFill>
              <a:latin typeface="Impact" pitchFamily="34" charset="0"/>
            </a:endParaRPr>
          </a:p>
          <a:p>
            <a:pPr algn="ctr"/>
            <a:r>
              <a:rPr lang="en-US" dirty="0" err="1">
                <a:solidFill>
                  <a:schemeClr val="tx2"/>
                </a:solidFill>
                <a:latin typeface="Impact" pitchFamily="34" charset="0"/>
              </a:rPr>
              <a:t>Frascati</a:t>
            </a:r>
            <a:r>
              <a:rPr lang="en-US" dirty="0">
                <a:solidFill>
                  <a:schemeClr val="tx2"/>
                </a:solidFill>
                <a:latin typeface="Impact" pitchFamily="34" charset="0"/>
              </a:rPr>
              <a:t>, </a:t>
            </a:r>
            <a:r>
              <a:rPr lang="en-US" dirty="0" smtClean="0">
                <a:solidFill>
                  <a:schemeClr val="tx2"/>
                </a:solidFill>
                <a:latin typeface="Impact" pitchFamily="34" charset="0"/>
              </a:rPr>
              <a:t>14</a:t>
            </a:r>
            <a:r>
              <a:rPr lang="en-US" baseline="30000" dirty="0" smtClean="0">
                <a:solidFill>
                  <a:schemeClr val="tx2"/>
                </a:solidFill>
                <a:latin typeface="Impact" pitchFamily="34" charset="0"/>
              </a:rPr>
              <a:t>th</a:t>
            </a:r>
            <a:r>
              <a:rPr lang="en-US" dirty="0" smtClean="0">
                <a:solidFill>
                  <a:schemeClr val="tx2"/>
                </a:solidFill>
                <a:latin typeface="Impact" pitchFamily="34" charset="0"/>
              </a:rPr>
              <a:t> November 2013</a:t>
            </a:r>
            <a:endParaRPr lang="en-US" dirty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DAFNE beam-test facility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667" b="7448"/>
          <a:stretch/>
        </p:blipFill>
        <p:spPr>
          <a:xfrm>
            <a:off x="390754" y="1166068"/>
            <a:ext cx="8286883" cy="449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/>
          <p:cNvPicPr>
            <a:picLocks noChangeAspect="1"/>
          </p:cNvPicPr>
          <p:nvPr/>
        </p:nvPicPr>
        <p:blipFill>
          <a:blip r:embed="rId2"/>
          <a:srcRect l="803" t="62874" r="39474"/>
          <a:stretch>
            <a:fillRect/>
          </a:stretch>
        </p:blipFill>
        <p:spPr bwMode="auto">
          <a:xfrm>
            <a:off x="0" y="4037013"/>
            <a:ext cx="458152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581" y="2249201"/>
            <a:ext cx="2993439" cy="193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725738" y="4876800"/>
            <a:ext cx="207962" cy="215900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3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2700" y="4037013"/>
            <a:ext cx="7747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4777" y="1357313"/>
            <a:ext cx="2452688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attenuation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81612"/>
            <a:ext cx="6520657" cy="1018524"/>
          </a:xfrm>
        </p:spPr>
        <p:txBody>
          <a:bodyPr/>
          <a:lstStyle/>
          <a:p>
            <a:pPr>
              <a:buClrTx/>
            </a:pPr>
            <a:r>
              <a:rPr lang="en-US" dirty="0">
                <a:solidFill>
                  <a:srgbClr val="244A58"/>
                </a:solidFill>
              </a:rPr>
              <a:t>C</a:t>
            </a:r>
            <a:r>
              <a:rPr lang="en-US" dirty="0" smtClean="0">
                <a:solidFill>
                  <a:srgbClr val="244A58"/>
                </a:solidFill>
              </a:rPr>
              <a:t>opper target</a:t>
            </a:r>
          </a:p>
          <a:p>
            <a:pPr lvl="1">
              <a:buClrTx/>
            </a:pPr>
            <a:r>
              <a:rPr lang="en-US" sz="2000" dirty="0" smtClean="0">
                <a:solidFill>
                  <a:schemeClr val="accent1"/>
                </a:solidFill>
              </a:rPr>
              <a:t>Optimized shielding to reduce </a:t>
            </a:r>
            <a:r>
              <a:rPr lang="en-US" sz="2000" dirty="0" err="1" smtClean="0">
                <a:solidFill>
                  <a:schemeClr val="accent1"/>
                </a:solidFill>
              </a:rPr>
              <a:t>e.m</a:t>
            </a:r>
            <a:r>
              <a:rPr lang="en-US" sz="2000" dirty="0" smtClean="0">
                <a:solidFill>
                  <a:schemeClr val="accent1"/>
                </a:solidFill>
              </a:rPr>
              <a:t>. background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attenuation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1612"/>
            <a:ext cx="8042275" cy="1002244"/>
          </a:xfrm>
        </p:spPr>
        <p:txBody>
          <a:bodyPr/>
          <a:lstStyle/>
          <a:p>
            <a:pPr>
              <a:buClrTx/>
            </a:pPr>
            <a:r>
              <a:rPr lang="en-US" dirty="0" smtClean="0">
                <a:solidFill>
                  <a:schemeClr val="accent2"/>
                </a:solidFill>
              </a:rPr>
              <a:t>Copper target</a:t>
            </a:r>
          </a:p>
          <a:p>
            <a:pPr lvl="1"/>
            <a:r>
              <a:rPr lang="en-US" sz="2000" dirty="0" smtClean="0">
                <a:solidFill>
                  <a:schemeClr val="accent1"/>
                </a:solidFill>
              </a:rPr>
              <a:t>Variable depth: 1.7, 2.0, 2.3 x</a:t>
            </a:r>
            <a:r>
              <a:rPr lang="en-US" sz="2000" baseline="-25000" dirty="0" smtClean="0">
                <a:solidFill>
                  <a:schemeClr val="accent1"/>
                </a:solidFill>
              </a:rPr>
              <a:t>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606" y="2255933"/>
            <a:ext cx="2231702" cy="2708504"/>
          </a:xfrm>
          <a:prstGeom prst="rect">
            <a:avLst/>
          </a:prstGeom>
        </p:spPr>
      </p:pic>
      <p:sp>
        <p:nvSpPr>
          <p:cNvPr id="28" name="Cube 27"/>
          <p:cNvSpPr/>
          <p:nvPr/>
        </p:nvSpPr>
        <p:spPr>
          <a:xfrm>
            <a:off x="4406155" y="1460889"/>
            <a:ext cx="625361" cy="1823043"/>
          </a:xfrm>
          <a:prstGeom prst="cube">
            <a:avLst>
              <a:gd name="adj" fmla="val 14000"/>
            </a:avLst>
          </a:prstGeom>
          <a:solidFill>
            <a:srgbClr val="B568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4380755" y="2063254"/>
            <a:ext cx="565036" cy="1237774"/>
          </a:xfrm>
          <a:prstGeom prst="cube">
            <a:avLst>
              <a:gd name="adj" fmla="val 5369"/>
            </a:avLst>
          </a:prstGeom>
          <a:solidFill>
            <a:srgbClr val="B568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4352180" y="2644538"/>
            <a:ext cx="565036" cy="669190"/>
          </a:xfrm>
          <a:prstGeom prst="cube">
            <a:avLst>
              <a:gd name="adj" fmla="val 5369"/>
            </a:avLst>
          </a:prstGeom>
          <a:solidFill>
            <a:srgbClr val="B568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165813" y="1733504"/>
            <a:ext cx="569847" cy="362310"/>
          </a:xfrm>
          <a:prstGeom prst="straightConnector1">
            <a:avLst/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2131" b="1456"/>
          <a:stretch/>
        </p:blipFill>
        <p:spPr>
          <a:xfrm>
            <a:off x="5870575" y="3610185"/>
            <a:ext cx="3208301" cy="31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0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/>
          </p:cNvPicPr>
          <p:nvPr/>
        </p:nvPicPr>
        <p:blipFill>
          <a:blip r:embed="rId2"/>
          <a:srcRect l="803" t="51418" r="27464" b="2"/>
          <a:stretch>
            <a:fillRect/>
          </a:stretch>
        </p:blipFill>
        <p:spPr bwMode="auto">
          <a:xfrm>
            <a:off x="0" y="3567113"/>
            <a:ext cx="5503863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3112" y="1544800"/>
            <a:ext cx="2057881" cy="118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/>
          </p:cNvPicPr>
          <p:nvPr/>
        </p:nvPicPr>
        <p:blipFill rotWithShape="1">
          <a:blip r:embed="rId4"/>
          <a:srcRect t="8942"/>
          <a:stretch/>
        </p:blipFill>
        <p:spPr bwMode="auto">
          <a:xfrm>
            <a:off x="1930400" y="1546611"/>
            <a:ext cx="2816225" cy="197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H="1" flipV="1">
            <a:off x="3305112" y="3369985"/>
            <a:ext cx="701739" cy="1302028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30344" y="2291188"/>
            <a:ext cx="1140231" cy="1955255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selection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865276" y="3711867"/>
            <a:ext cx="1439836" cy="488404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16873" y="3245730"/>
            <a:ext cx="1483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  <a:latin typeface="Impact"/>
                <a:cs typeface="Impact"/>
              </a:rPr>
              <a:t>Linac</a:t>
            </a:r>
            <a:r>
              <a:rPr lang="en-US" dirty="0" smtClean="0">
                <a:solidFill>
                  <a:srgbClr val="660066"/>
                </a:solidFill>
                <a:latin typeface="Impact"/>
                <a:cs typeface="Impact"/>
              </a:rPr>
              <a:t> </a:t>
            </a:r>
          </a:p>
          <a:p>
            <a:r>
              <a:rPr lang="en-US" dirty="0" smtClean="0">
                <a:solidFill>
                  <a:srgbClr val="660066"/>
                </a:solidFill>
                <a:latin typeface="Impact"/>
                <a:cs typeface="Impact"/>
              </a:rPr>
              <a:t>spectrometer</a:t>
            </a:r>
            <a:endParaRPr lang="en-US" dirty="0">
              <a:solidFill>
                <a:srgbClr val="660066"/>
              </a:solidFill>
              <a:latin typeface="Impact"/>
              <a:cs typeface="Impac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64272" y="1188103"/>
            <a:ext cx="2360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Impact"/>
                <a:cs typeface="Impact"/>
              </a:rPr>
              <a:t>Tungsten collimators</a:t>
            </a:r>
            <a:endParaRPr lang="en-US" dirty="0">
              <a:solidFill>
                <a:srgbClr val="660066"/>
              </a:solidFill>
              <a:latin typeface="Impact"/>
              <a:cs typeface="Impac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98736" y="1188907"/>
            <a:ext cx="319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Impact"/>
                <a:cs typeface="Impact"/>
              </a:rPr>
              <a:t>42° momentum selection dipole</a:t>
            </a:r>
            <a:endParaRPr lang="en-US" dirty="0">
              <a:solidFill>
                <a:srgbClr val="660066"/>
              </a:solidFill>
              <a:latin typeface="Impact"/>
              <a:cs typeface="Impac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2131" b="1456"/>
          <a:stretch/>
        </p:blipFill>
        <p:spPr>
          <a:xfrm>
            <a:off x="5870575" y="3610185"/>
            <a:ext cx="3208301" cy="31112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254749" y="3662059"/>
            <a:ext cx="1990725" cy="2726041"/>
          </a:xfrm>
          <a:prstGeom prst="rect">
            <a:avLst/>
          </a:prstGeom>
          <a:solidFill>
            <a:srgbClr val="7F7F7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442325" y="3647541"/>
            <a:ext cx="540000" cy="2726041"/>
          </a:xfrm>
          <a:prstGeom prst="rect">
            <a:avLst/>
          </a:prstGeom>
          <a:solidFill>
            <a:srgbClr val="7F7F7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553" name="Straight Arrow Connector 23552"/>
          <p:cNvCxnSpPr/>
          <p:nvPr/>
        </p:nvCxnSpPr>
        <p:spPr>
          <a:xfrm>
            <a:off x="7769669" y="3892061"/>
            <a:ext cx="46799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8442326" y="3892061"/>
            <a:ext cx="46799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fine tuning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1" b="1456"/>
          <a:stretch/>
        </p:blipFill>
        <p:spPr>
          <a:xfrm>
            <a:off x="5870575" y="3610185"/>
            <a:ext cx="3208301" cy="311129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8241703" y="4384674"/>
            <a:ext cx="216596" cy="1997075"/>
          </a:xfrm>
          <a:custGeom>
            <a:avLst/>
            <a:gdLst>
              <a:gd name="connsiteX0" fmla="*/ 0 w 203200"/>
              <a:gd name="connsiteY0" fmla="*/ 1993900 h 1993900"/>
              <a:gd name="connsiteX1" fmla="*/ 196850 w 203200"/>
              <a:gd name="connsiteY1" fmla="*/ 1993900 h 1993900"/>
              <a:gd name="connsiteX2" fmla="*/ 203200 w 203200"/>
              <a:gd name="connsiteY2" fmla="*/ 165100 h 1993900"/>
              <a:gd name="connsiteX3" fmla="*/ 203200 w 203200"/>
              <a:gd name="connsiteY3" fmla="*/ 165100 h 1993900"/>
              <a:gd name="connsiteX4" fmla="*/ 203200 w 203200"/>
              <a:gd name="connsiteY4" fmla="*/ 165100 h 1993900"/>
              <a:gd name="connsiteX5" fmla="*/ 127000 w 203200"/>
              <a:gd name="connsiteY5" fmla="*/ 127000 h 1993900"/>
              <a:gd name="connsiteX6" fmla="*/ 127000 w 203200"/>
              <a:gd name="connsiteY6" fmla="*/ 127000 h 1993900"/>
              <a:gd name="connsiteX7" fmla="*/ 63500 w 203200"/>
              <a:gd name="connsiteY7" fmla="*/ 69850 h 1993900"/>
              <a:gd name="connsiteX8" fmla="*/ 63500 w 203200"/>
              <a:gd name="connsiteY8" fmla="*/ 69850 h 1993900"/>
              <a:gd name="connsiteX9" fmla="*/ 12700 w 203200"/>
              <a:gd name="connsiteY9" fmla="*/ 0 h 1993900"/>
              <a:gd name="connsiteX10" fmla="*/ 12700 w 203200"/>
              <a:gd name="connsiteY10" fmla="*/ 0 h 1993900"/>
              <a:gd name="connsiteX11" fmla="*/ 12700 w 203200"/>
              <a:gd name="connsiteY11" fmla="*/ 0 h 1993900"/>
              <a:gd name="connsiteX12" fmla="*/ 0 w 203200"/>
              <a:gd name="connsiteY12" fmla="*/ 1993900 h 1993900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203762 w 203762"/>
              <a:gd name="connsiteY4" fmla="*/ 168275 h 1997075"/>
              <a:gd name="connsiteX5" fmla="*/ 127562 w 203762"/>
              <a:gd name="connsiteY5" fmla="*/ 130175 h 1997075"/>
              <a:gd name="connsiteX6" fmla="*/ 127562 w 203762"/>
              <a:gd name="connsiteY6" fmla="*/ 130175 h 1997075"/>
              <a:gd name="connsiteX7" fmla="*/ 64062 w 203762"/>
              <a:gd name="connsiteY7" fmla="*/ 73025 h 1997075"/>
              <a:gd name="connsiteX8" fmla="*/ 64062 w 203762"/>
              <a:gd name="connsiteY8" fmla="*/ 73025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203762 w 203762"/>
              <a:gd name="connsiteY4" fmla="*/ 168275 h 1997075"/>
              <a:gd name="connsiteX5" fmla="*/ 127562 w 203762"/>
              <a:gd name="connsiteY5" fmla="*/ 130175 h 1997075"/>
              <a:gd name="connsiteX6" fmla="*/ 127562 w 203762"/>
              <a:gd name="connsiteY6" fmla="*/ 130175 h 1997075"/>
              <a:gd name="connsiteX7" fmla="*/ 64062 w 203762"/>
              <a:gd name="connsiteY7" fmla="*/ 7302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203762 w 203762"/>
              <a:gd name="connsiteY4" fmla="*/ 168275 h 1997075"/>
              <a:gd name="connsiteX5" fmla="*/ 127562 w 203762"/>
              <a:gd name="connsiteY5" fmla="*/ 130175 h 1997075"/>
              <a:gd name="connsiteX6" fmla="*/ 109641 w 203762"/>
              <a:gd name="connsiteY6" fmla="*/ 104775 h 1997075"/>
              <a:gd name="connsiteX7" fmla="*/ 64062 w 203762"/>
              <a:gd name="connsiteY7" fmla="*/ 7302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203762 w 203762"/>
              <a:gd name="connsiteY4" fmla="*/ 168275 h 1997075"/>
              <a:gd name="connsiteX5" fmla="*/ 127562 w 203762"/>
              <a:gd name="connsiteY5" fmla="*/ 1301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158959 w 203762"/>
              <a:gd name="connsiteY4" fmla="*/ 168275 h 1997075"/>
              <a:gd name="connsiteX5" fmla="*/ 127562 w 203762"/>
              <a:gd name="connsiteY5" fmla="*/ 1301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158959 w 203762"/>
              <a:gd name="connsiteY4" fmla="*/ 168275 h 1997075"/>
              <a:gd name="connsiteX5" fmla="*/ 148471 w 203762"/>
              <a:gd name="connsiteY5" fmla="*/ 1047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0 w 209174"/>
              <a:gd name="connsiteY0" fmla="*/ 2006600 h 2006600"/>
              <a:gd name="connsiteX1" fmla="*/ 202824 w 209174"/>
              <a:gd name="connsiteY1" fmla="*/ 1997075 h 2006600"/>
              <a:gd name="connsiteX2" fmla="*/ 209174 w 209174"/>
              <a:gd name="connsiteY2" fmla="*/ 168275 h 2006600"/>
              <a:gd name="connsiteX3" fmla="*/ 209174 w 209174"/>
              <a:gd name="connsiteY3" fmla="*/ 168275 h 2006600"/>
              <a:gd name="connsiteX4" fmla="*/ 164371 w 209174"/>
              <a:gd name="connsiteY4" fmla="*/ 168275 h 2006600"/>
              <a:gd name="connsiteX5" fmla="*/ 153883 w 209174"/>
              <a:gd name="connsiteY5" fmla="*/ 104775 h 2006600"/>
              <a:gd name="connsiteX6" fmla="*/ 115053 w 209174"/>
              <a:gd name="connsiteY6" fmla="*/ 104775 h 2006600"/>
              <a:gd name="connsiteX7" fmla="*/ 111290 w 209174"/>
              <a:gd name="connsiteY7" fmla="*/ 92075 h 2006600"/>
              <a:gd name="connsiteX8" fmla="*/ 72461 w 209174"/>
              <a:gd name="connsiteY8" fmla="*/ 57150 h 2006600"/>
              <a:gd name="connsiteX9" fmla="*/ 18674 w 209174"/>
              <a:gd name="connsiteY9" fmla="*/ 3175 h 2006600"/>
              <a:gd name="connsiteX10" fmla="*/ 18674 w 209174"/>
              <a:gd name="connsiteY10" fmla="*/ 3175 h 2006600"/>
              <a:gd name="connsiteX11" fmla="*/ 6727 w 209174"/>
              <a:gd name="connsiteY11" fmla="*/ 0 h 2006600"/>
              <a:gd name="connsiteX12" fmla="*/ 0 w 209174"/>
              <a:gd name="connsiteY12" fmla="*/ 2006600 h 2006600"/>
              <a:gd name="connsiteX0" fmla="*/ 3245 w 203458"/>
              <a:gd name="connsiteY0" fmla="*/ 2006600 h 2006600"/>
              <a:gd name="connsiteX1" fmla="*/ 197108 w 203458"/>
              <a:gd name="connsiteY1" fmla="*/ 1997075 h 2006600"/>
              <a:gd name="connsiteX2" fmla="*/ 203458 w 203458"/>
              <a:gd name="connsiteY2" fmla="*/ 168275 h 2006600"/>
              <a:gd name="connsiteX3" fmla="*/ 203458 w 203458"/>
              <a:gd name="connsiteY3" fmla="*/ 168275 h 2006600"/>
              <a:gd name="connsiteX4" fmla="*/ 158655 w 203458"/>
              <a:gd name="connsiteY4" fmla="*/ 168275 h 2006600"/>
              <a:gd name="connsiteX5" fmla="*/ 148167 w 203458"/>
              <a:gd name="connsiteY5" fmla="*/ 104775 h 2006600"/>
              <a:gd name="connsiteX6" fmla="*/ 109337 w 203458"/>
              <a:gd name="connsiteY6" fmla="*/ 104775 h 2006600"/>
              <a:gd name="connsiteX7" fmla="*/ 105574 w 203458"/>
              <a:gd name="connsiteY7" fmla="*/ 92075 h 2006600"/>
              <a:gd name="connsiteX8" fmla="*/ 66745 w 203458"/>
              <a:gd name="connsiteY8" fmla="*/ 57150 h 2006600"/>
              <a:gd name="connsiteX9" fmla="*/ 12958 w 203458"/>
              <a:gd name="connsiteY9" fmla="*/ 3175 h 2006600"/>
              <a:gd name="connsiteX10" fmla="*/ 12958 w 203458"/>
              <a:gd name="connsiteY10" fmla="*/ 3175 h 2006600"/>
              <a:gd name="connsiteX11" fmla="*/ 1011 w 203458"/>
              <a:gd name="connsiteY11" fmla="*/ 0 h 2006600"/>
              <a:gd name="connsiteX12" fmla="*/ 3245 w 203458"/>
              <a:gd name="connsiteY12" fmla="*/ 2006600 h 2006600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158959 w 203762"/>
              <a:gd name="connsiteY4" fmla="*/ 168275 h 1997075"/>
              <a:gd name="connsiteX5" fmla="*/ 148471 w 203762"/>
              <a:gd name="connsiteY5" fmla="*/ 1047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200399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158959 w 203762"/>
              <a:gd name="connsiteY4" fmla="*/ 168275 h 1997075"/>
              <a:gd name="connsiteX5" fmla="*/ 148471 w 203762"/>
              <a:gd name="connsiteY5" fmla="*/ 1047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762" h="1997075">
                <a:moveTo>
                  <a:pt x="562" y="1997075"/>
                </a:moveTo>
                <a:lnTo>
                  <a:pt x="200399" y="1997075"/>
                </a:lnTo>
                <a:cubicBezTo>
                  <a:pt x="202516" y="1387475"/>
                  <a:pt x="203202" y="473075"/>
                  <a:pt x="203762" y="168275"/>
                </a:cubicBezTo>
                <a:lnTo>
                  <a:pt x="203762" y="168275"/>
                </a:lnTo>
                <a:cubicBezTo>
                  <a:pt x="188828" y="168275"/>
                  <a:pt x="168174" y="178858"/>
                  <a:pt x="158959" y="168275"/>
                </a:cubicBezTo>
                <a:cubicBezTo>
                  <a:pt x="149744" y="157692"/>
                  <a:pt x="156691" y="115358"/>
                  <a:pt x="148471" y="104775"/>
                </a:cubicBezTo>
                <a:cubicBezTo>
                  <a:pt x="140251" y="94192"/>
                  <a:pt x="116740" y="106892"/>
                  <a:pt x="109641" y="104775"/>
                </a:cubicBezTo>
                <a:cubicBezTo>
                  <a:pt x="102542" y="102658"/>
                  <a:pt x="112977" y="100012"/>
                  <a:pt x="105878" y="92075"/>
                </a:cubicBezTo>
                <a:cubicBezTo>
                  <a:pt x="98779" y="84138"/>
                  <a:pt x="82485" y="71967"/>
                  <a:pt x="67049" y="57150"/>
                </a:cubicBezTo>
                <a:cubicBezTo>
                  <a:pt x="51613" y="42333"/>
                  <a:pt x="31191" y="21167"/>
                  <a:pt x="13262" y="3175"/>
                </a:cubicBezTo>
                <a:lnTo>
                  <a:pt x="13262" y="3175"/>
                </a:lnTo>
                <a:lnTo>
                  <a:pt x="1315" y="0"/>
                </a:lnTo>
                <a:cubicBezTo>
                  <a:pt x="-2918" y="664633"/>
                  <a:pt x="4795" y="1332442"/>
                  <a:pt x="562" y="1997075"/>
                </a:cubicBezTo>
                <a:close/>
              </a:path>
            </a:pathLst>
          </a:custGeom>
          <a:solidFill>
            <a:srgbClr val="7F7F7F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67199" y="3662058"/>
            <a:ext cx="1962000" cy="2700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79679" y="3709800"/>
            <a:ext cx="467999" cy="2664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373573"/>
            <a:ext cx="8610049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A fine adjustment of the number of particles can be achieved: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Without changing the momentum resolution: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Modulating the </a:t>
            </a:r>
            <a:r>
              <a:rPr lang="en-US" dirty="0" err="1" smtClean="0">
                <a:solidFill>
                  <a:schemeClr val="tx2"/>
                </a:solidFill>
                <a:latin typeface="Impact"/>
                <a:cs typeface="Impact"/>
              </a:rPr>
              <a:t>Linac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 current </a:t>
            </a:r>
            <a:r>
              <a:rPr lang="en-US" dirty="0" smtClean="0">
                <a:solidFill>
                  <a:srgbClr val="2C7C9F"/>
                </a:solidFill>
                <a:latin typeface="Impact"/>
                <a:cs typeface="Impact"/>
              </a:rPr>
              <a:t>[not possible in ‘parasitic mode’, very rough]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9213B"/>
                </a:solidFill>
                <a:latin typeface="Impact"/>
                <a:cs typeface="Impact"/>
              </a:rPr>
              <a:t>Act on transport optics or modulators power/phase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Choosing another target depth </a:t>
            </a:r>
            <a:r>
              <a:rPr lang="en-US" dirty="0" smtClean="0">
                <a:solidFill>
                  <a:srgbClr val="2C7C9F"/>
                </a:solidFill>
                <a:latin typeface="Impact"/>
                <a:cs typeface="Impact"/>
              </a:rPr>
              <a:t>[step change but reproducible]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Closing/Opening the down-stream vertical collimators </a:t>
            </a:r>
            <a:r>
              <a:rPr lang="en-US" dirty="0" smtClean="0">
                <a:solidFill>
                  <a:srgbClr val="2C7C9F"/>
                </a:solidFill>
                <a:latin typeface="Impact"/>
                <a:cs typeface="Impact"/>
              </a:rPr>
              <a:t>[fine but small range]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mpact"/>
                <a:cs typeface="Impact"/>
              </a:rPr>
              <a:t>Closing/Opening the up-stream vertical collimators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>
              <a:solidFill>
                <a:srgbClr val="2C7C9F"/>
              </a:solidFill>
              <a:latin typeface="Impact"/>
              <a:cs typeface="Impact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2C7C9F"/>
                </a:solidFill>
                <a:latin typeface="Impact"/>
                <a:cs typeface="Impact"/>
              </a:rPr>
              <a:t>Also changing the momentum resolution: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Closing/Opening the horizontal collimators</a:t>
            </a:r>
            <a:endParaRPr lang="en-US" dirty="0">
              <a:solidFill>
                <a:srgbClr val="09213B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67489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266825"/>
            <a:ext cx="45323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492625" y="3714750"/>
            <a:ext cx="754447" cy="151271"/>
          </a:xfrm>
          <a:prstGeom prst="line">
            <a:avLst/>
          </a:prstGeom>
          <a:noFill/>
          <a:ln w="9525">
            <a:solidFill>
              <a:srgbClr val="3491B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4492626" y="2609912"/>
            <a:ext cx="1312646" cy="260287"/>
          </a:xfrm>
          <a:prstGeom prst="line">
            <a:avLst/>
          </a:prstGeom>
          <a:noFill/>
          <a:ln w="9525">
            <a:solidFill>
              <a:srgbClr val="3491B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47308" y="3969858"/>
            <a:ext cx="3958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Straight line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3F8DE2"/>
                </a:solidFill>
                <a:latin typeface="Impact"/>
                <a:cs typeface="Impact"/>
              </a:rPr>
              <a:t>M</a:t>
            </a:r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ore </a:t>
            </a:r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background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Used </a:t>
            </a:r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mainly for high-</a:t>
            </a:r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intensity;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3649C"/>
                </a:solidFill>
                <a:latin typeface="Impact"/>
                <a:cs typeface="Impact"/>
              </a:rPr>
              <a:t>neutron </a:t>
            </a:r>
            <a:r>
              <a:rPr lang="en-US" dirty="0" err="1" smtClean="0">
                <a:solidFill>
                  <a:srgbClr val="33649C"/>
                </a:solidFill>
                <a:latin typeface="Impact"/>
                <a:cs typeface="Impact"/>
              </a:rPr>
              <a:t>photoproduction</a:t>
            </a:r>
            <a:endParaRPr lang="en-US" dirty="0">
              <a:solidFill>
                <a:srgbClr val="33649C"/>
              </a:solidFill>
              <a:latin typeface="Impact"/>
              <a:cs typeface="Impact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3649C"/>
                </a:solidFill>
                <a:latin typeface="Impact"/>
                <a:cs typeface="Impact"/>
              </a:rPr>
              <a:t>e</a:t>
            </a:r>
            <a:r>
              <a:rPr lang="en-US" dirty="0" smtClean="0">
                <a:solidFill>
                  <a:srgbClr val="33649C"/>
                </a:solidFill>
                <a:latin typeface="Impact"/>
                <a:cs typeface="Impact"/>
              </a:rPr>
              <a:t>quipped </a:t>
            </a:r>
            <a:r>
              <a:rPr lang="en-US" dirty="0" smtClean="0">
                <a:solidFill>
                  <a:srgbClr val="33649C"/>
                </a:solidFill>
                <a:latin typeface="Impact"/>
                <a:cs typeface="Impact"/>
              </a:rPr>
              <a:t>with fluorescence flag</a:t>
            </a:r>
            <a:endParaRPr lang="en-US" dirty="0">
              <a:solidFill>
                <a:srgbClr val="33649C"/>
              </a:solidFill>
              <a:latin typeface="Impact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1958" y="1274479"/>
            <a:ext cx="3523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45° line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Equipped with detector testing gadgets: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3649C"/>
                </a:solidFill>
                <a:latin typeface="Impact"/>
                <a:cs typeface="Impact"/>
              </a:rPr>
              <a:t>Remote-control </a:t>
            </a:r>
            <a:r>
              <a:rPr lang="en-US" dirty="0" smtClean="0">
                <a:solidFill>
                  <a:srgbClr val="33649C"/>
                </a:solidFill>
                <a:latin typeface="Impact"/>
                <a:cs typeface="Impact"/>
              </a:rPr>
              <a:t>table</a:t>
            </a:r>
            <a:endParaRPr lang="en-US" dirty="0" smtClean="0">
              <a:solidFill>
                <a:srgbClr val="33649C"/>
              </a:solidFill>
              <a:latin typeface="Impact"/>
              <a:cs typeface="Impact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3649C"/>
                </a:solidFill>
                <a:latin typeface="Impact"/>
                <a:cs typeface="Impact"/>
              </a:rPr>
              <a:t>Beam spot and intensity diagnostics for medium and low intensity beam</a:t>
            </a:r>
            <a:endParaRPr lang="en-US" dirty="0">
              <a:solidFill>
                <a:srgbClr val="33649C"/>
              </a:solidFill>
              <a:latin typeface="Impact"/>
              <a:cs typeface="Impac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563007" y="30769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825"/>
            <a:ext cx="9144000" cy="514248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complex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5667" b="7448"/>
          <a:stretch/>
        </p:blipFill>
        <p:spPr>
          <a:xfrm>
            <a:off x="390754" y="1166068"/>
            <a:ext cx="8286883" cy="449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 rot="4971238">
            <a:off x="5413471" y="4745176"/>
            <a:ext cx="134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D5EDF4"/>
                </a:solidFill>
                <a:latin typeface="Impact"/>
                <a:cs typeface="Impact"/>
              </a:rPr>
              <a:t>Linac</a:t>
            </a:r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 tunnel </a:t>
            </a:r>
          </a:p>
        </p:txBody>
      </p:sp>
      <p:sp>
        <p:nvSpPr>
          <p:cNvPr id="7" name="Rectangle 6"/>
          <p:cNvSpPr/>
          <p:nvPr/>
        </p:nvSpPr>
        <p:spPr>
          <a:xfrm rot="4562972">
            <a:off x="6637816" y="4696336"/>
            <a:ext cx="1267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Modulators </a:t>
            </a:r>
          </a:p>
          <a:p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hall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0549" y="4131638"/>
            <a:ext cx="1409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BTF </a:t>
            </a:r>
          </a:p>
          <a:p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control room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1274" y="2686539"/>
            <a:ext cx="548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BTF </a:t>
            </a:r>
          </a:p>
          <a:p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hall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10" name="Rectangle 9"/>
          <p:cNvSpPr/>
          <p:nvPr/>
        </p:nvSpPr>
        <p:spPr>
          <a:xfrm rot="1968371">
            <a:off x="4255853" y="1791707"/>
            <a:ext cx="84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DR hall</a:t>
            </a:r>
            <a:endParaRPr lang="en-US" dirty="0">
              <a:solidFill>
                <a:schemeClr val="bg2"/>
              </a:solidFill>
              <a:latin typeface="Impact"/>
              <a:cs typeface="Impact"/>
            </a:endParaRPr>
          </a:p>
        </p:txBody>
      </p:sp>
      <p:sp>
        <p:nvSpPr>
          <p:cNvPr id="11" name="Rectangle 10"/>
          <p:cNvSpPr/>
          <p:nvPr/>
        </p:nvSpPr>
        <p:spPr>
          <a:xfrm rot="1469093">
            <a:off x="7164857" y="2760522"/>
            <a:ext cx="114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DAFNE hall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6618" y="2472249"/>
            <a:ext cx="777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DR </a:t>
            </a:r>
          </a:p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power</a:t>
            </a:r>
            <a:endParaRPr lang="en-US" dirty="0">
              <a:solidFill>
                <a:schemeClr val="bg2"/>
              </a:solidFill>
              <a:latin typeface="Impact"/>
              <a:cs typeface="Impact"/>
            </a:endParaRPr>
          </a:p>
        </p:txBody>
      </p:sp>
      <p:sp>
        <p:nvSpPr>
          <p:cNvPr id="13" name="Rectangle 12"/>
          <p:cNvSpPr/>
          <p:nvPr/>
        </p:nvSpPr>
        <p:spPr>
          <a:xfrm rot="1341965">
            <a:off x="5427037" y="1853749"/>
            <a:ext cx="131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DR pumping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  <p:sp>
        <p:nvSpPr>
          <p:cNvPr id="15" name="Rectangle 14"/>
          <p:cNvSpPr/>
          <p:nvPr/>
        </p:nvSpPr>
        <p:spPr>
          <a:xfrm rot="1278695">
            <a:off x="6190383" y="1599740"/>
            <a:ext cx="614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KLOE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50500" y="3170070"/>
            <a:ext cx="1700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Nuclear Physics</a:t>
            </a:r>
          </a:p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378626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25" y="1255712"/>
            <a:ext cx="1562199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1225" y="1246150"/>
            <a:ext cx="1500188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/>
          </p:cNvSpPr>
          <p:nvPr/>
        </p:nvSpPr>
        <p:spPr bwMode="auto">
          <a:xfrm>
            <a:off x="4405313" y="1276350"/>
            <a:ext cx="4738687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0" indent="-349250" defTabSz="914400">
              <a:spcAft>
                <a:spcPts val="600"/>
              </a:spcAft>
              <a:buClr>
                <a:srgbClr val="6FB7D7"/>
              </a:buClr>
              <a:buSzPct val="110000"/>
              <a:buFont typeface="Wingdings 2" pitchFamily="18" charset="2"/>
              <a:buNone/>
            </a:pPr>
            <a:endParaRPr lang="it-IT">
              <a:solidFill>
                <a:srgbClr val="2365B4"/>
              </a:solidFill>
              <a:latin typeface="Impact" pitchFamily="34" charset="0"/>
            </a:endParaRPr>
          </a:p>
        </p:txBody>
      </p:sp>
      <p:pic>
        <p:nvPicPr>
          <p:cNvPr id="46089" name="Content Placeholder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249" t="51752" r="52605" b="5464"/>
          <a:stretch>
            <a:fillRect/>
          </a:stretch>
        </p:blipFill>
        <p:spPr bwMode="auto">
          <a:xfrm>
            <a:off x="7110413" y="3736937"/>
            <a:ext cx="1728787" cy="1628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6090" name="Picture 11"/>
          <p:cNvPicPr>
            <a:picLocks noChangeAspect="1"/>
          </p:cNvPicPr>
          <p:nvPr/>
        </p:nvPicPr>
        <p:blipFill>
          <a:blip r:embed="rId5"/>
          <a:srcRect l="37665" t="35458" b="7672"/>
          <a:stretch>
            <a:fillRect/>
          </a:stretch>
        </p:blipFill>
        <p:spPr bwMode="auto">
          <a:xfrm>
            <a:off x="169824" y="3731145"/>
            <a:ext cx="1914185" cy="141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15" t="13873" r="8458" b="14024"/>
          <a:stretch>
            <a:fillRect/>
          </a:stretch>
        </p:blipFill>
        <p:spPr bwMode="auto">
          <a:xfrm>
            <a:off x="7386605" y="5454612"/>
            <a:ext cx="1444625" cy="1239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7"/>
          <a:srcRect l="5357" b="10393"/>
          <a:stretch>
            <a:fillRect/>
          </a:stretch>
        </p:blipFill>
        <p:spPr bwMode="auto">
          <a:xfrm>
            <a:off x="169825" y="5221998"/>
            <a:ext cx="2481513" cy="147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5" descr="pastedGraphic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50113" y="2473287"/>
            <a:ext cx="1511300" cy="1112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615948" y="3470450"/>
            <a:ext cx="39401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it-IT" dirty="0">
                <a:solidFill>
                  <a:schemeClr val="tx2"/>
                </a:solidFill>
                <a:latin typeface="Impact" pitchFamily="34" charset="0"/>
              </a:rPr>
              <a:t>Medium-</a:t>
            </a:r>
            <a:r>
              <a:rPr lang="it-IT" dirty="0" err="1">
                <a:solidFill>
                  <a:schemeClr val="tx2"/>
                </a:solidFill>
                <a:latin typeface="Impact" pitchFamily="34" charset="0"/>
              </a:rPr>
              <a:t>low</a:t>
            </a:r>
            <a:r>
              <a:rPr lang="it-IT" dirty="0">
                <a:solidFill>
                  <a:schemeClr val="tx2"/>
                </a:solidFill>
                <a:latin typeface="Impact" pitchFamily="34" charset="0"/>
              </a:rPr>
              <a:t> </a:t>
            </a:r>
            <a:r>
              <a:rPr lang="it-IT" dirty="0" err="1" smtClean="0">
                <a:solidFill>
                  <a:schemeClr val="tx2"/>
                </a:solidFill>
                <a:latin typeface="Impact" pitchFamily="34" charset="0"/>
              </a:rPr>
              <a:t>intensity</a:t>
            </a:r>
            <a:endParaRPr lang="it-IT" dirty="0" smtClean="0">
              <a:solidFill>
                <a:schemeClr val="tx2"/>
              </a:solidFill>
              <a:latin typeface="Impact" pitchFamily="34" charset="0"/>
            </a:endParaRPr>
          </a:p>
          <a:p>
            <a:pPr defTabSz="914400"/>
            <a:endParaRPr lang="it-IT" dirty="0">
              <a:solidFill>
                <a:srgbClr val="2365B4"/>
              </a:solidFill>
              <a:latin typeface="Impact" pitchFamily="34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rgbClr val="2365B4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Impact" pitchFamily="34" charset="0"/>
              </a:rPr>
              <a:t>Scintillating</a:t>
            </a:r>
            <a:r>
              <a:rPr lang="it-IT" dirty="0">
                <a:solidFill>
                  <a:schemeClr val="accent1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Impact" pitchFamily="34" charset="0"/>
              </a:rPr>
              <a:t>fibers</a:t>
            </a:r>
            <a:r>
              <a:rPr lang="it-IT" dirty="0">
                <a:solidFill>
                  <a:schemeClr val="accent1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Impact" pitchFamily="34" charset="0"/>
              </a:rPr>
              <a:t>hodoscope</a:t>
            </a:r>
            <a:endParaRPr lang="it-IT" dirty="0">
              <a:solidFill>
                <a:schemeClr val="accent1"/>
              </a:solidFill>
              <a:latin typeface="Impact" pitchFamily="34" charset="0"/>
            </a:endParaRPr>
          </a:p>
          <a:p>
            <a:pPr defTabSz="914400"/>
            <a:endParaRPr lang="it-IT" dirty="0">
              <a:solidFill>
                <a:schemeClr val="accent1"/>
              </a:solidFill>
              <a:latin typeface="Impact" pitchFamily="34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chemeClr val="accent1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Impact" pitchFamily="34" charset="0"/>
              </a:rPr>
              <a:t>Silicon</a:t>
            </a:r>
            <a:r>
              <a:rPr lang="it-IT" dirty="0">
                <a:solidFill>
                  <a:schemeClr val="accent1"/>
                </a:solidFill>
                <a:latin typeface="Impact" pitchFamily="34" charset="0"/>
              </a:rPr>
              <a:t> micro-strip detectors  (</a:t>
            </a:r>
            <a:r>
              <a:rPr lang="it-IT" dirty="0" err="1">
                <a:solidFill>
                  <a:schemeClr val="accent1"/>
                </a:solidFill>
                <a:latin typeface="Impact" pitchFamily="34" charset="0"/>
              </a:rPr>
              <a:t>currently</a:t>
            </a:r>
            <a:r>
              <a:rPr lang="it-IT" dirty="0">
                <a:solidFill>
                  <a:schemeClr val="accent1"/>
                </a:solidFill>
                <a:latin typeface="Impact" pitchFamily="34" charset="0"/>
              </a:rPr>
              <a:t> under </a:t>
            </a:r>
            <a:r>
              <a:rPr lang="it-IT" dirty="0" err="1">
                <a:solidFill>
                  <a:schemeClr val="accent1"/>
                </a:solidFill>
                <a:latin typeface="Impact" pitchFamily="34" charset="0"/>
              </a:rPr>
              <a:t>maintenance</a:t>
            </a:r>
            <a:r>
              <a:rPr lang="it-IT" dirty="0">
                <a:solidFill>
                  <a:schemeClr val="accent1"/>
                </a:solidFill>
                <a:latin typeface="Impact" pitchFamily="34" charset="0"/>
              </a:rPr>
              <a:t>]</a:t>
            </a:r>
          </a:p>
          <a:p>
            <a:pPr defTabSz="914400">
              <a:buFontTx/>
              <a:buChar char="•"/>
            </a:pPr>
            <a:endParaRPr lang="it-IT" dirty="0">
              <a:solidFill>
                <a:schemeClr val="accent1"/>
              </a:solidFill>
              <a:latin typeface="Impact" pitchFamily="34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rgbClr val="09213B"/>
                </a:solidFill>
                <a:latin typeface="Impact" pitchFamily="34" charset="0"/>
              </a:rPr>
              <a:t> GEM Time-</a:t>
            </a:r>
            <a:r>
              <a:rPr lang="it-IT" dirty="0" err="1">
                <a:solidFill>
                  <a:srgbClr val="09213B"/>
                </a:solidFill>
                <a:latin typeface="Impact" pitchFamily="34" charset="0"/>
              </a:rPr>
              <a:t>projection</a:t>
            </a:r>
            <a:r>
              <a:rPr lang="it-IT" dirty="0">
                <a:solidFill>
                  <a:srgbClr val="09213B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rgbClr val="09213B"/>
                </a:solidFill>
                <a:latin typeface="Impact" pitchFamily="34" charset="0"/>
              </a:rPr>
              <a:t>chambers</a:t>
            </a:r>
            <a:endParaRPr lang="en-US" dirty="0">
              <a:solidFill>
                <a:srgbClr val="09213B"/>
              </a:solidFill>
              <a:latin typeface="Impact" pitchFamily="34" charset="0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3615948" y="1297958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it-IT" dirty="0">
                <a:solidFill>
                  <a:srgbClr val="09213B"/>
                </a:solidFill>
                <a:latin typeface="Impact" pitchFamily="34" charset="0"/>
              </a:rPr>
              <a:t>High </a:t>
            </a:r>
            <a:r>
              <a:rPr lang="it-IT" dirty="0" err="1" smtClean="0">
                <a:solidFill>
                  <a:srgbClr val="09213B"/>
                </a:solidFill>
                <a:latin typeface="Impact" pitchFamily="34" charset="0"/>
              </a:rPr>
              <a:t>intensity</a:t>
            </a:r>
            <a:endParaRPr lang="it-IT" dirty="0" smtClean="0">
              <a:solidFill>
                <a:srgbClr val="09213B"/>
              </a:solidFill>
              <a:latin typeface="Impact" pitchFamily="34" charset="0"/>
            </a:endParaRPr>
          </a:p>
          <a:p>
            <a:pPr defTabSz="914400"/>
            <a:endParaRPr lang="it-IT" dirty="0">
              <a:solidFill>
                <a:srgbClr val="3491BA"/>
              </a:solidFill>
              <a:latin typeface="Impact" pitchFamily="34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rgbClr val="3491BA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rgbClr val="3491BA"/>
                </a:solidFill>
                <a:latin typeface="Impact" pitchFamily="34" charset="0"/>
              </a:rPr>
              <a:t>Integrating</a:t>
            </a:r>
            <a:r>
              <a:rPr lang="it-IT" dirty="0">
                <a:solidFill>
                  <a:srgbClr val="3491BA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rgbClr val="3491BA"/>
                </a:solidFill>
                <a:latin typeface="Impact" pitchFamily="34" charset="0"/>
              </a:rPr>
              <a:t>current</a:t>
            </a:r>
            <a:r>
              <a:rPr lang="it-IT" dirty="0">
                <a:solidFill>
                  <a:srgbClr val="3491BA"/>
                </a:solidFill>
                <a:latin typeface="Impact" pitchFamily="34" charset="0"/>
              </a:rPr>
              <a:t> </a:t>
            </a:r>
            <a:r>
              <a:rPr lang="it-IT" dirty="0" err="1" smtClean="0">
                <a:solidFill>
                  <a:srgbClr val="3491BA"/>
                </a:solidFill>
                <a:latin typeface="Impact" pitchFamily="34" charset="0"/>
              </a:rPr>
              <a:t>toroid</a:t>
            </a:r>
            <a:endParaRPr lang="it-IT" dirty="0" smtClean="0">
              <a:solidFill>
                <a:srgbClr val="3491BA"/>
              </a:solidFill>
              <a:latin typeface="Impact" pitchFamily="34" charset="0"/>
            </a:endParaRPr>
          </a:p>
          <a:p>
            <a:pPr defTabSz="914400">
              <a:buFontTx/>
              <a:buChar char="•"/>
            </a:pPr>
            <a:endParaRPr lang="it-IT" dirty="0">
              <a:solidFill>
                <a:srgbClr val="3491BA"/>
              </a:solidFill>
              <a:latin typeface="Impact" pitchFamily="34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rgbClr val="3491BA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rgbClr val="3491BA"/>
                </a:solidFill>
                <a:latin typeface="Impact" pitchFamily="34" charset="0"/>
              </a:rPr>
              <a:t>Fluorescence</a:t>
            </a:r>
            <a:r>
              <a:rPr lang="it-IT" dirty="0">
                <a:solidFill>
                  <a:srgbClr val="3491BA"/>
                </a:solidFill>
                <a:latin typeface="Impact" pitchFamily="34" charset="0"/>
              </a:rPr>
              <a:t> </a:t>
            </a:r>
            <a:r>
              <a:rPr lang="it-IT" dirty="0" err="1">
                <a:solidFill>
                  <a:srgbClr val="3491BA"/>
                </a:solidFill>
                <a:latin typeface="Impact" pitchFamily="34" charset="0"/>
              </a:rPr>
              <a:t>flag</a:t>
            </a:r>
            <a:endParaRPr lang="it-IT" dirty="0">
              <a:solidFill>
                <a:srgbClr val="3491BA"/>
              </a:solidFill>
              <a:latin typeface="Impac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13" name="Picture 2" descr="Image0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4"/>
          <a:stretch/>
        </p:blipFill>
        <p:spPr bwMode="auto">
          <a:xfrm>
            <a:off x="1807228" y="1236095"/>
            <a:ext cx="1600900" cy="23958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 GEM scheme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1" y="1401437"/>
            <a:ext cx="7010400" cy="409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7470337" y="2748642"/>
            <a:ext cx="5646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b="0" dirty="0">
                <a:solidFill>
                  <a:schemeClr val="accent1"/>
                </a:solidFill>
                <a:latin typeface="Impact"/>
                <a:cs typeface="Impact"/>
              </a:rPr>
              <a:t>Gain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7592676" y="3563827"/>
            <a:ext cx="8846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0" dirty="0">
                <a:solidFill>
                  <a:schemeClr val="accent1"/>
                </a:solidFill>
                <a:latin typeface="Impact"/>
                <a:cs typeface="Impact"/>
              </a:rPr>
              <a:t>Readout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4" y="3070319"/>
            <a:ext cx="2448750" cy="204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17"/>
          <p:cNvSpPr txBox="1">
            <a:spLocks noChangeArrowheads="1"/>
          </p:cNvSpPr>
          <p:nvPr/>
        </p:nvSpPr>
        <p:spPr bwMode="auto">
          <a:xfrm>
            <a:off x="2899475" y="1928785"/>
            <a:ext cx="20767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0" dirty="0">
                <a:solidFill>
                  <a:schemeClr val="accent1"/>
                </a:solidFill>
                <a:latin typeface="Impact"/>
                <a:cs typeface="Impact"/>
              </a:rPr>
              <a:t>Particle </a:t>
            </a:r>
            <a:endParaRPr lang="en-US" b="0" dirty="0" smtClean="0">
              <a:solidFill>
                <a:schemeClr val="accent1"/>
              </a:solidFill>
              <a:latin typeface="Impact"/>
              <a:cs typeface="Impact"/>
            </a:endParaRPr>
          </a:p>
          <a:p>
            <a:pPr eaLnBrk="1" hangingPunct="1"/>
            <a:r>
              <a:rPr lang="en-US" b="0" dirty="0" smtClean="0">
                <a:solidFill>
                  <a:schemeClr val="accent1"/>
                </a:solidFill>
                <a:latin typeface="Impact"/>
                <a:cs typeface="Impact"/>
              </a:rPr>
              <a:t>conversion</a:t>
            </a:r>
            <a:endParaRPr lang="en-US" b="0" dirty="0">
              <a:solidFill>
                <a:schemeClr val="accent1"/>
              </a:solidFill>
              <a:latin typeface="Impact"/>
              <a:cs typeface="Impact"/>
            </a:endParaRPr>
          </a:p>
        </p:txBody>
      </p: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2955295" y="2901042"/>
            <a:ext cx="5646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b="0" dirty="0">
                <a:solidFill>
                  <a:schemeClr val="accent1"/>
                </a:solidFill>
                <a:latin typeface="Impact"/>
                <a:cs typeface="Impact"/>
              </a:rPr>
              <a:t>Gain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3038549" y="3733104"/>
            <a:ext cx="8846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0" dirty="0">
                <a:solidFill>
                  <a:schemeClr val="accent1"/>
                </a:solidFill>
                <a:latin typeface="Impact"/>
                <a:cs typeface="Impact"/>
              </a:rPr>
              <a:t>Readout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09" y="2416167"/>
            <a:ext cx="2280703" cy="165549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640" y="1841831"/>
            <a:ext cx="2280703" cy="1655491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 flipH="1">
            <a:off x="1479228" y="1182065"/>
            <a:ext cx="153505" cy="4228896"/>
          </a:xfrm>
          <a:prstGeom prst="straightConnector1">
            <a:avLst/>
          </a:prstGeom>
          <a:ln w="38100" cmpd="sng">
            <a:solidFill>
              <a:srgbClr val="2C7C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108" name="Picture 47107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9207" y="1123453"/>
            <a:ext cx="2678443" cy="3995996"/>
          </a:xfrm>
          <a:prstGeom prst="rect">
            <a:avLst/>
          </a:prstGeom>
        </p:spPr>
      </p:pic>
      <p:sp>
        <p:nvSpPr>
          <p:cNvPr id="77" name="Text Box 17"/>
          <p:cNvSpPr txBox="1">
            <a:spLocks noChangeArrowheads="1"/>
          </p:cNvSpPr>
          <p:nvPr/>
        </p:nvSpPr>
        <p:spPr bwMode="auto">
          <a:xfrm>
            <a:off x="7410309" y="1779583"/>
            <a:ext cx="20767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0" dirty="0">
                <a:solidFill>
                  <a:schemeClr val="accent1"/>
                </a:solidFill>
                <a:latin typeface="Impact"/>
                <a:cs typeface="Impact"/>
              </a:rPr>
              <a:t>Particle </a:t>
            </a:r>
            <a:endParaRPr lang="en-US" b="0" dirty="0" smtClean="0">
              <a:solidFill>
                <a:schemeClr val="accent1"/>
              </a:solidFill>
              <a:latin typeface="Impact"/>
              <a:cs typeface="Impact"/>
            </a:endParaRPr>
          </a:p>
          <a:p>
            <a:pPr eaLnBrk="1" hangingPunct="1"/>
            <a:r>
              <a:rPr lang="en-US" b="0" dirty="0" smtClean="0">
                <a:solidFill>
                  <a:schemeClr val="accent1"/>
                </a:solidFill>
                <a:latin typeface="Impact"/>
                <a:cs typeface="Impact"/>
              </a:rPr>
              <a:t>conversion</a:t>
            </a:r>
            <a:endParaRPr lang="en-US" b="0" dirty="0">
              <a:solidFill>
                <a:schemeClr val="accent1"/>
              </a:solidFill>
              <a:latin typeface="Impact"/>
              <a:cs typeface="Impact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4673638" y="2049105"/>
            <a:ext cx="2570849" cy="115444"/>
          </a:xfrm>
          <a:prstGeom prst="straightConnector1">
            <a:avLst/>
          </a:prstGeom>
          <a:ln w="38100" cmpd="sng">
            <a:solidFill>
              <a:srgbClr val="2C7C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 Box 19"/>
          <p:cNvSpPr txBox="1">
            <a:spLocks noChangeArrowheads="1"/>
          </p:cNvSpPr>
          <p:nvPr/>
        </p:nvSpPr>
        <p:spPr bwMode="auto">
          <a:xfrm>
            <a:off x="1415059" y="5436113"/>
            <a:ext cx="23391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0" dirty="0" smtClean="0">
                <a:solidFill>
                  <a:srgbClr val="3F8DE2"/>
                </a:solidFill>
                <a:latin typeface="Impact"/>
                <a:cs typeface="Impact"/>
              </a:rPr>
              <a:t>Standard Triple-GEM detector</a:t>
            </a:r>
            <a:endParaRPr lang="en-US" sz="1400" b="0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sp>
        <p:nvSpPr>
          <p:cNvPr id="86" name="Text Box 19"/>
          <p:cNvSpPr txBox="1">
            <a:spLocks noChangeArrowheads="1"/>
          </p:cNvSpPr>
          <p:nvPr/>
        </p:nvSpPr>
        <p:spPr bwMode="auto">
          <a:xfrm>
            <a:off x="4497729" y="5446433"/>
            <a:ext cx="30364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0" dirty="0" smtClean="0">
                <a:solidFill>
                  <a:srgbClr val="3F8DE2"/>
                </a:solidFill>
                <a:latin typeface="Impact"/>
                <a:cs typeface="Impact"/>
              </a:rPr>
              <a:t>Triple-GEM as time-projection chamber</a:t>
            </a:r>
            <a:endParaRPr lang="en-US" sz="1400" b="0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sp>
        <p:nvSpPr>
          <p:cNvPr id="47113" name="Freeform 47112"/>
          <p:cNvSpPr/>
          <p:nvPr/>
        </p:nvSpPr>
        <p:spPr>
          <a:xfrm>
            <a:off x="5821413" y="2122984"/>
            <a:ext cx="86897" cy="577212"/>
          </a:xfrm>
          <a:custGeom>
            <a:avLst/>
            <a:gdLst>
              <a:gd name="connsiteX0" fmla="*/ 0 w 86897"/>
              <a:gd name="connsiteY0" fmla="*/ 0 h 577212"/>
              <a:gd name="connsiteX1" fmla="*/ 43294 w 86897"/>
              <a:gd name="connsiteY1" fmla="*/ 72152 h 577212"/>
              <a:gd name="connsiteX2" fmla="*/ 14431 w 86897"/>
              <a:gd name="connsiteY2" fmla="*/ 158734 h 577212"/>
              <a:gd name="connsiteX3" fmla="*/ 28863 w 86897"/>
              <a:gd name="connsiteY3" fmla="*/ 274176 h 577212"/>
              <a:gd name="connsiteX4" fmla="*/ 43294 w 86897"/>
              <a:gd name="connsiteY4" fmla="*/ 317467 h 577212"/>
              <a:gd name="connsiteX5" fmla="*/ 28863 w 86897"/>
              <a:gd name="connsiteY5" fmla="*/ 375188 h 577212"/>
              <a:gd name="connsiteX6" fmla="*/ 72156 w 86897"/>
              <a:gd name="connsiteY6" fmla="*/ 389618 h 577212"/>
              <a:gd name="connsiteX7" fmla="*/ 43294 w 86897"/>
              <a:gd name="connsiteY7" fmla="*/ 505061 h 577212"/>
              <a:gd name="connsiteX8" fmla="*/ 86587 w 86897"/>
              <a:gd name="connsiteY8" fmla="*/ 577212 h 57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97" h="577212">
                <a:moveTo>
                  <a:pt x="0" y="0"/>
                </a:moveTo>
                <a:cubicBezTo>
                  <a:pt x="14431" y="24051"/>
                  <a:pt x="40755" y="44219"/>
                  <a:pt x="43294" y="72152"/>
                </a:cubicBezTo>
                <a:cubicBezTo>
                  <a:pt x="46048" y="102449"/>
                  <a:pt x="14431" y="158734"/>
                  <a:pt x="14431" y="158734"/>
                </a:cubicBezTo>
                <a:cubicBezTo>
                  <a:pt x="19242" y="197215"/>
                  <a:pt x="21925" y="236021"/>
                  <a:pt x="28863" y="274176"/>
                </a:cubicBezTo>
                <a:cubicBezTo>
                  <a:pt x="31584" y="289142"/>
                  <a:pt x="43294" y="302256"/>
                  <a:pt x="43294" y="317467"/>
                </a:cubicBezTo>
                <a:cubicBezTo>
                  <a:pt x="43294" y="337300"/>
                  <a:pt x="33673" y="355948"/>
                  <a:pt x="28863" y="375188"/>
                </a:cubicBezTo>
                <a:cubicBezTo>
                  <a:pt x="43294" y="379998"/>
                  <a:pt x="67345" y="375187"/>
                  <a:pt x="72156" y="389618"/>
                </a:cubicBezTo>
                <a:cubicBezTo>
                  <a:pt x="77961" y="407032"/>
                  <a:pt x="51082" y="481699"/>
                  <a:pt x="43294" y="505061"/>
                </a:cubicBezTo>
                <a:cubicBezTo>
                  <a:pt x="93390" y="555154"/>
                  <a:pt x="86587" y="527944"/>
                  <a:pt x="86587" y="577212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14" name="Freeform 47113"/>
          <p:cNvSpPr/>
          <p:nvPr/>
        </p:nvSpPr>
        <p:spPr>
          <a:xfrm>
            <a:off x="5628770" y="2114905"/>
            <a:ext cx="96271" cy="577212"/>
          </a:xfrm>
          <a:custGeom>
            <a:avLst/>
            <a:gdLst>
              <a:gd name="connsiteX0" fmla="*/ 0 w 43749"/>
              <a:gd name="connsiteY0" fmla="*/ 0 h 533921"/>
              <a:gd name="connsiteX1" fmla="*/ 14432 w 43749"/>
              <a:gd name="connsiteY1" fmla="*/ 375188 h 533921"/>
              <a:gd name="connsiteX2" fmla="*/ 43294 w 43749"/>
              <a:gd name="connsiteY2" fmla="*/ 418479 h 533921"/>
              <a:gd name="connsiteX3" fmla="*/ 28863 w 43749"/>
              <a:gd name="connsiteY3" fmla="*/ 533921 h 533921"/>
              <a:gd name="connsiteX0" fmla="*/ 52095 w 95844"/>
              <a:gd name="connsiteY0" fmla="*/ 0 h 533921"/>
              <a:gd name="connsiteX1" fmla="*/ 77 w 95844"/>
              <a:gd name="connsiteY1" fmla="*/ 210355 h 533921"/>
              <a:gd name="connsiteX2" fmla="*/ 66527 w 95844"/>
              <a:gd name="connsiteY2" fmla="*/ 375188 h 533921"/>
              <a:gd name="connsiteX3" fmla="*/ 95389 w 95844"/>
              <a:gd name="connsiteY3" fmla="*/ 418479 h 533921"/>
              <a:gd name="connsiteX4" fmla="*/ 80958 w 95844"/>
              <a:gd name="connsiteY4" fmla="*/ 533921 h 533921"/>
              <a:gd name="connsiteX0" fmla="*/ 52522 w 96271"/>
              <a:gd name="connsiteY0" fmla="*/ 0 h 533921"/>
              <a:gd name="connsiteX1" fmla="*/ 67179 w 96271"/>
              <a:gd name="connsiteY1" fmla="*/ 96055 h 533921"/>
              <a:gd name="connsiteX2" fmla="*/ 504 w 96271"/>
              <a:gd name="connsiteY2" fmla="*/ 210355 h 533921"/>
              <a:gd name="connsiteX3" fmla="*/ 66954 w 96271"/>
              <a:gd name="connsiteY3" fmla="*/ 375188 h 533921"/>
              <a:gd name="connsiteX4" fmla="*/ 95816 w 96271"/>
              <a:gd name="connsiteY4" fmla="*/ 418479 h 533921"/>
              <a:gd name="connsiteX5" fmla="*/ 81385 w 96271"/>
              <a:gd name="connsiteY5" fmla="*/ 533921 h 53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271" h="533921">
                <a:moveTo>
                  <a:pt x="52522" y="0"/>
                </a:moveTo>
                <a:cubicBezTo>
                  <a:pt x="48086" y="16009"/>
                  <a:pt x="75849" y="60996"/>
                  <a:pt x="67179" y="96055"/>
                </a:cubicBezTo>
                <a:cubicBezTo>
                  <a:pt x="58509" y="131114"/>
                  <a:pt x="-6338" y="163833"/>
                  <a:pt x="504" y="210355"/>
                </a:cubicBezTo>
                <a:cubicBezTo>
                  <a:pt x="7346" y="256877"/>
                  <a:pt x="51069" y="340501"/>
                  <a:pt x="66954" y="375188"/>
                </a:cubicBezTo>
                <a:cubicBezTo>
                  <a:pt x="82839" y="409875"/>
                  <a:pt x="94246" y="401207"/>
                  <a:pt x="95816" y="418479"/>
                </a:cubicBezTo>
                <a:cubicBezTo>
                  <a:pt x="99327" y="457100"/>
                  <a:pt x="81385" y="533921"/>
                  <a:pt x="81385" y="533921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15" name="Freeform 47114"/>
          <p:cNvSpPr/>
          <p:nvPr/>
        </p:nvSpPr>
        <p:spPr>
          <a:xfrm>
            <a:off x="5469443" y="2108554"/>
            <a:ext cx="115450" cy="597991"/>
          </a:xfrm>
          <a:custGeom>
            <a:avLst/>
            <a:gdLst>
              <a:gd name="connsiteX0" fmla="*/ 0 w 115450"/>
              <a:gd name="connsiteY0" fmla="*/ 0 h 591642"/>
              <a:gd name="connsiteX1" fmla="*/ 57725 w 115450"/>
              <a:gd name="connsiteY1" fmla="*/ 72152 h 591642"/>
              <a:gd name="connsiteX2" fmla="*/ 43294 w 115450"/>
              <a:gd name="connsiteY2" fmla="*/ 158733 h 591642"/>
              <a:gd name="connsiteX3" fmla="*/ 0 w 115450"/>
              <a:gd name="connsiteY3" fmla="*/ 288606 h 591642"/>
              <a:gd name="connsiteX4" fmla="*/ 43294 w 115450"/>
              <a:gd name="connsiteY4" fmla="*/ 303036 h 591642"/>
              <a:gd name="connsiteX5" fmla="*/ 72157 w 115450"/>
              <a:gd name="connsiteY5" fmla="*/ 404048 h 591642"/>
              <a:gd name="connsiteX6" fmla="*/ 115450 w 115450"/>
              <a:gd name="connsiteY6" fmla="*/ 418479 h 591642"/>
              <a:gd name="connsiteX7" fmla="*/ 101019 w 115450"/>
              <a:gd name="connsiteY7" fmla="*/ 591642 h 59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450" h="591642">
                <a:moveTo>
                  <a:pt x="0" y="0"/>
                </a:moveTo>
                <a:cubicBezTo>
                  <a:pt x="19242" y="24051"/>
                  <a:pt x="49620" y="42437"/>
                  <a:pt x="57725" y="72152"/>
                </a:cubicBezTo>
                <a:cubicBezTo>
                  <a:pt x="65424" y="100379"/>
                  <a:pt x="48528" y="129947"/>
                  <a:pt x="43294" y="158733"/>
                </a:cubicBezTo>
                <a:cubicBezTo>
                  <a:pt x="27308" y="246651"/>
                  <a:pt x="37496" y="213620"/>
                  <a:pt x="0" y="288606"/>
                </a:cubicBezTo>
                <a:cubicBezTo>
                  <a:pt x="14431" y="293416"/>
                  <a:pt x="33791" y="291158"/>
                  <a:pt x="43294" y="303036"/>
                </a:cubicBezTo>
                <a:cubicBezTo>
                  <a:pt x="44802" y="304921"/>
                  <a:pt x="64193" y="396085"/>
                  <a:pt x="72157" y="404048"/>
                </a:cubicBezTo>
                <a:cubicBezTo>
                  <a:pt x="82914" y="414804"/>
                  <a:pt x="101019" y="413669"/>
                  <a:pt x="115450" y="418479"/>
                </a:cubicBezTo>
                <a:cubicBezTo>
                  <a:pt x="98632" y="553013"/>
                  <a:pt x="101019" y="495141"/>
                  <a:pt x="101019" y="591642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 Box 19"/>
          <p:cNvSpPr txBox="1">
            <a:spLocks noChangeArrowheads="1"/>
          </p:cNvSpPr>
          <p:nvPr/>
        </p:nvSpPr>
        <p:spPr bwMode="auto">
          <a:xfrm>
            <a:off x="4787940" y="2196040"/>
            <a:ext cx="561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000" b="0" dirty="0" err="1">
                <a:solidFill>
                  <a:srgbClr val="7AC6DC"/>
                </a:solidFill>
                <a:latin typeface="Impact"/>
                <a:cs typeface="Impact"/>
              </a:rPr>
              <a:t>t</a:t>
            </a:r>
            <a:r>
              <a:rPr lang="en-US" sz="2000" b="0" baseline="-25000" dirty="0" err="1" smtClean="0">
                <a:solidFill>
                  <a:srgbClr val="7AC6DC"/>
                </a:solidFill>
                <a:latin typeface="Impact"/>
                <a:cs typeface="Impact"/>
              </a:rPr>
              <a:t>drift</a:t>
            </a:r>
            <a:endParaRPr lang="en-US" sz="2000" b="0" baseline="-25000" dirty="0">
              <a:solidFill>
                <a:srgbClr val="7AC6DC"/>
              </a:solidFill>
              <a:latin typeface="Impact"/>
              <a:cs typeface="Impac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TPC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5362" y="1331913"/>
            <a:ext cx="5574771" cy="4611687"/>
          </a:xfrm>
        </p:spPr>
        <p:txBody>
          <a:bodyPr>
            <a:normAutofit lnSpcReduction="10000"/>
          </a:bodyPr>
          <a:lstStyle/>
          <a:p>
            <a:pPr marL="114300" indent="0">
              <a:lnSpc>
                <a:spcPct val="80000"/>
              </a:lnSpc>
              <a:buFont typeface="Wingdings 2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From 10</a:t>
            </a:r>
            <a:r>
              <a:rPr lang="en-US" sz="2000" baseline="30000" dirty="0" smtClean="0">
                <a:solidFill>
                  <a:schemeClr val="accent1"/>
                </a:solidFill>
              </a:rPr>
              <a:t>7</a:t>
            </a:r>
            <a:r>
              <a:rPr lang="en-US" sz="2000" dirty="0" smtClean="0">
                <a:solidFill>
                  <a:schemeClr val="accent1"/>
                </a:solidFill>
              </a:rPr>
              <a:t>-10</a:t>
            </a:r>
            <a:r>
              <a:rPr lang="en-US" sz="2000" baseline="30000" dirty="0" smtClean="0">
                <a:solidFill>
                  <a:schemeClr val="accent1"/>
                </a:solidFill>
              </a:rPr>
              <a:t>9</a:t>
            </a:r>
            <a:r>
              <a:rPr lang="en-US" sz="2000" dirty="0" smtClean="0">
                <a:solidFill>
                  <a:schemeClr val="accent1"/>
                </a:solidFill>
              </a:rPr>
              <a:t> positrons or electrons at 510 MeV from the </a:t>
            </a:r>
            <a:r>
              <a:rPr lang="en-US" sz="2000" dirty="0" err="1" smtClean="0">
                <a:solidFill>
                  <a:schemeClr val="accent1"/>
                </a:solidFill>
              </a:rPr>
              <a:t>linac</a:t>
            </a:r>
            <a:r>
              <a:rPr lang="en-US" sz="2000" dirty="0" smtClean="0">
                <a:solidFill>
                  <a:schemeClr val="accent1"/>
                </a:solidFill>
              </a:rPr>
              <a:t>…</a:t>
            </a:r>
          </a:p>
          <a:p>
            <a:pPr marL="114300" indent="0">
              <a:lnSpc>
                <a:spcPct val="80000"/>
              </a:lnSpc>
              <a:buFont typeface="Wingdings 2" pitchFamily="18" charset="2"/>
              <a:buNone/>
            </a:pPr>
            <a:r>
              <a:rPr lang="en-US" sz="2000" dirty="0" smtClean="0">
                <a:solidFill>
                  <a:srgbClr val="33649C"/>
                </a:solidFill>
              </a:rPr>
              <a:t>…To a finely tuned “single-particle” beam</a:t>
            </a:r>
            <a:r>
              <a:rPr lang="en-US" sz="2000" dirty="0" smtClean="0">
                <a:solidFill>
                  <a:srgbClr val="33649C"/>
                </a:solidFill>
              </a:rPr>
              <a:t>:</a:t>
            </a:r>
          </a:p>
          <a:p>
            <a:pPr marL="114300" indent="0">
              <a:lnSpc>
                <a:spcPct val="80000"/>
              </a:lnSpc>
              <a:buFont typeface="Wingdings 2" pitchFamily="18" charset="2"/>
              <a:buNone/>
            </a:pPr>
            <a:endParaRPr lang="en-US" sz="2000" dirty="0" smtClean="0">
              <a:solidFill>
                <a:srgbClr val="3491BA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900" dirty="0" smtClean="0">
                <a:solidFill>
                  <a:srgbClr val="3491BA"/>
                </a:solidFill>
              </a:rPr>
              <a:t>50-500 MeV electrons or </a:t>
            </a:r>
            <a:r>
              <a:rPr lang="en-US" sz="1900" dirty="0" smtClean="0">
                <a:solidFill>
                  <a:srgbClr val="3491BA"/>
                </a:solidFill>
              </a:rPr>
              <a:t>positrons</a:t>
            </a:r>
          </a:p>
          <a:p>
            <a:pPr lvl="2">
              <a:lnSpc>
                <a:spcPct val="80000"/>
              </a:lnSpc>
            </a:pPr>
            <a:r>
              <a:rPr lang="en-US" sz="1700" dirty="0" smtClean="0">
                <a:solidFill>
                  <a:srgbClr val="33649C"/>
                </a:solidFill>
              </a:rPr>
              <a:t>Independent from </a:t>
            </a:r>
            <a:r>
              <a:rPr lang="en-US" sz="1700" dirty="0" err="1" smtClean="0">
                <a:solidFill>
                  <a:srgbClr val="33649C"/>
                </a:solidFill>
              </a:rPr>
              <a:t>linac</a:t>
            </a:r>
            <a:r>
              <a:rPr lang="en-US" sz="1700" dirty="0" smtClean="0">
                <a:solidFill>
                  <a:srgbClr val="33649C"/>
                </a:solidFill>
              </a:rPr>
              <a:t> </a:t>
            </a:r>
            <a:r>
              <a:rPr lang="en-US" sz="1700" dirty="0" smtClean="0">
                <a:solidFill>
                  <a:srgbClr val="33649C"/>
                </a:solidFill>
              </a:rPr>
              <a:t>primaries</a:t>
            </a:r>
            <a:endParaRPr lang="en-US" sz="1700" dirty="0" smtClean="0">
              <a:solidFill>
                <a:srgbClr val="33649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900" dirty="0" smtClean="0">
                <a:solidFill>
                  <a:srgbClr val="3491BA"/>
                </a:solidFill>
              </a:rPr>
              <a:t>Poisson statistics at low </a:t>
            </a:r>
            <a:r>
              <a:rPr lang="en-US" sz="1900" dirty="0" smtClean="0">
                <a:solidFill>
                  <a:srgbClr val="3491BA"/>
                </a:solidFill>
              </a:rPr>
              <a:t>intensity</a:t>
            </a:r>
          </a:p>
          <a:p>
            <a:pPr marL="349250" lvl="1" indent="0">
              <a:lnSpc>
                <a:spcPct val="80000"/>
              </a:lnSpc>
              <a:buNone/>
            </a:pPr>
            <a:endParaRPr lang="en-US" sz="1900" dirty="0" smtClean="0">
              <a:solidFill>
                <a:srgbClr val="3491BA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900" dirty="0" smtClean="0">
                <a:solidFill>
                  <a:srgbClr val="3491BA"/>
                </a:solidFill>
              </a:rPr>
              <a:t>Few % intensity fluctuations at intermediate intensity (thousands of particles) </a:t>
            </a:r>
            <a:endParaRPr lang="en-US" sz="1900" dirty="0" smtClean="0">
              <a:solidFill>
                <a:srgbClr val="3491BA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sz="1700" dirty="0" smtClean="0">
                <a:solidFill>
                  <a:srgbClr val="33649C"/>
                </a:solidFill>
              </a:rPr>
              <a:t>Limited by </a:t>
            </a:r>
            <a:r>
              <a:rPr lang="en-US" sz="1700" dirty="0" err="1" smtClean="0">
                <a:solidFill>
                  <a:srgbClr val="33649C"/>
                </a:solidFill>
              </a:rPr>
              <a:t>Linac</a:t>
            </a:r>
            <a:r>
              <a:rPr lang="en-US" sz="1700" dirty="0" smtClean="0">
                <a:solidFill>
                  <a:srgbClr val="33649C"/>
                </a:solidFill>
              </a:rPr>
              <a:t> energy uncertainty</a:t>
            </a:r>
            <a:endParaRPr lang="en-US" sz="1700" dirty="0" smtClean="0">
              <a:solidFill>
                <a:srgbClr val="33649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900" dirty="0" smtClean="0">
                <a:solidFill>
                  <a:srgbClr val="3491BA"/>
                </a:solidFill>
              </a:rPr>
              <a:t>&lt;1% momentum </a:t>
            </a:r>
            <a:r>
              <a:rPr lang="en-US" sz="1900" dirty="0" smtClean="0">
                <a:solidFill>
                  <a:srgbClr val="3491BA"/>
                </a:solidFill>
              </a:rPr>
              <a:t>spread</a:t>
            </a:r>
          </a:p>
          <a:p>
            <a:pPr lvl="2">
              <a:lnSpc>
                <a:spcPct val="80000"/>
              </a:lnSpc>
            </a:pPr>
            <a:r>
              <a:rPr lang="en-US" sz="1700" dirty="0" smtClean="0">
                <a:solidFill>
                  <a:srgbClr val="33649C"/>
                </a:solidFill>
              </a:rPr>
              <a:t>Limited by selection/collimation configuration</a:t>
            </a:r>
            <a:endParaRPr lang="en-US" sz="1700" dirty="0" smtClean="0">
              <a:solidFill>
                <a:srgbClr val="33649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900" dirty="0" smtClean="0">
                <a:solidFill>
                  <a:srgbClr val="3491BA"/>
                </a:solidFill>
              </a:rPr>
              <a:t>Few mm beam spot </a:t>
            </a:r>
            <a:endParaRPr lang="en-US" sz="1900" dirty="0" smtClean="0">
              <a:solidFill>
                <a:srgbClr val="3491BA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sz="1700" dirty="0" smtClean="0">
                <a:solidFill>
                  <a:srgbClr val="33649C"/>
                </a:solidFill>
              </a:rPr>
              <a:t>Limited by </a:t>
            </a:r>
            <a:r>
              <a:rPr lang="en-US" sz="1700" dirty="0" err="1" smtClean="0">
                <a:solidFill>
                  <a:srgbClr val="33649C"/>
                </a:solidFill>
              </a:rPr>
              <a:t>emittance</a:t>
            </a:r>
            <a:r>
              <a:rPr lang="en-US" sz="1700" dirty="0" smtClean="0">
                <a:solidFill>
                  <a:srgbClr val="33649C"/>
                </a:solidFill>
              </a:rPr>
              <a:t> and optics</a:t>
            </a:r>
            <a:endParaRPr lang="en-US" sz="1700" dirty="0" smtClean="0">
              <a:solidFill>
                <a:srgbClr val="33649C"/>
              </a:solidFill>
            </a:endParaRPr>
          </a:p>
        </p:txBody>
      </p:sp>
      <p:pic>
        <p:nvPicPr>
          <p:cNvPr id="17411" name="Picture 7"/>
          <p:cNvPicPr>
            <a:picLocks noChangeAspect="1"/>
          </p:cNvPicPr>
          <p:nvPr/>
        </p:nvPicPr>
        <p:blipFill>
          <a:blip r:embed="rId2"/>
          <a:srcRect l="24373" t="23813"/>
          <a:stretch>
            <a:fillRect/>
          </a:stretch>
        </p:blipFill>
        <p:spPr bwMode="auto">
          <a:xfrm>
            <a:off x="349250" y="1212850"/>
            <a:ext cx="185102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139700" y="3028950"/>
            <a:ext cx="33956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3"/>
          <p:cNvSpPr txBox="1">
            <a:spLocks noChangeArrowheads="1"/>
          </p:cNvSpPr>
          <p:nvPr/>
        </p:nvSpPr>
        <p:spPr bwMode="auto">
          <a:xfrm>
            <a:off x="2076450" y="5453063"/>
            <a:ext cx="10747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2365B4"/>
                </a:solidFill>
                <a:latin typeface="Impact" pitchFamily="34" charset="0"/>
              </a:rPr>
              <a:t>[Mambo BGO]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4" t="44815" r="48092" b="41211"/>
          <a:stretch/>
        </p:blipFill>
        <p:spPr bwMode="auto">
          <a:xfrm>
            <a:off x="3550899" y="4019189"/>
            <a:ext cx="1308550" cy="85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617566" y="5257577"/>
            <a:ext cx="1146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800" b="0" dirty="0" err="1" smtClean="0">
                <a:solidFill>
                  <a:srgbClr val="215D77"/>
                </a:solidFill>
                <a:latin typeface="Impact"/>
                <a:cs typeface="Impact"/>
              </a:rPr>
              <a:t>Horizontal</a:t>
            </a:r>
            <a:endParaRPr lang="it-IT" sz="1800" b="0" dirty="0">
              <a:solidFill>
                <a:srgbClr val="215D77"/>
              </a:solidFill>
              <a:latin typeface="Impact"/>
              <a:cs typeface="Impact"/>
            </a:endParaRPr>
          </a:p>
        </p:txBody>
      </p:sp>
      <p:cxnSp>
        <p:nvCxnSpPr>
          <p:cNvPr id="6" name="Straight Arrow Connector 8"/>
          <p:cNvCxnSpPr>
            <a:cxnSpLocks noChangeShapeType="1"/>
          </p:cNvCxnSpPr>
          <p:nvPr/>
        </p:nvCxnSpPr>
        <p:spPr bwMode="auto">
          <a:xfrm flipV="1">
            <a:off x="8442762" y="2972792"/>
            <a:ext cx="0" cy="777621"/>
          </a:xfrm>
          <a:prstGeom prst="straightConnector1">
            <a:avLst/>
          </a:prstGeom>
          <a:noFill/>
          <a:ln w="9525">
            <a:solidFill>
              <a:schemeClr val="tx2">
                <a:lumMod val="50000"/>
                <a:lumOff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 rot="5400000">
            <a:off x="8331122" y="3210671"/>
            <a:ext cx="5830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b="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4 cm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3880164" y="4963245"/>
            <a:ext cx="5906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b="0" dirty="0">
                <a:solidFill>
                  <a:srgbClr val="215D77"/>
                </a:solidFill>
                <a:latin typeface="Impact"/>
                <a:cs typeface="Impact"/>
              </a:rPr>
              <a:t>5 cm</a:t>
            </a:r>
          </a:p>
        </p:txBody>
      </p:sp>
      <p:cxnSp>
        <p:nvCxnSpPr>
          <p:cNvPr id="9" name="Straight Arrow Connector 14"/>
          <p:cNvCxnSpPr>
            <a:cxnSpLocks noChangeShapeType="1"/>
          </p:cNvCxnSpPr>
          <p:nvPr/>
        </p:nvCxnSpPr>
        <p:spPr bwMode="auto">
          <a:xfrm>
            <a:off x="3785239" y="4960894"/>
            <a:ext cx="755024" cy="0"/>
          </a:xfrm>
          <a:prstGeom prst="straightConnector1">
            <a:avLst/>
          </a:prstGeom>
          <a:noFill/>
          <a:ln w="9525">
            <a:solidFill>
              <a:srgbClr val="33649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057577" y="1556235"/>
            <a:ext cx="668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800" b="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Front</a:t>
            </a:r>
            <a:endParaRPr lang="it-IT" sz="1800" b="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 rot="5400000">
            <a:off x="8461950" y="3187129"/>
            <a:ext cx="937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800" b="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Vertical</a:t>
            </a:r>
            <a:endParaRPr lang="it-IT" sz="1800" b="0" dirty="0">
              <a:solidFill>
                <a:schemeClr val="tx2">
                  <a:lumMod val="50000"/>
                  <a:lumOff val="50000"/>
                </a:schemeClr>
              </a:solidFill>
              <a:latin typeface="Impact"/>
              <a:cs typeface="Impact"/>
            </a:endParaRPr>
          </a:p>
        </p:txBody>
      </p:sp>
      <p:pic>
        <p:nvPicPr>
          <p:cNvPr id="23" name="Picture 7" descr="mini_pad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4019"/>
          <a:stretch/>
        </p:blipFill>
        <p:spPr bwMode="auto">
          <a:xfrm rot="5400000">
            <a:off x="397473" y="1242546"/>
            <a:ext cx="2313885" cy="210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421149" y="1393299"/>
            <a:ext cx="5906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b="0" dirty="0">
                <a:solidFill>
                  <a:schemeClr val="accent1">
                    <a:lumMod val="75000"/>
                  </a:schemeClr>
                </a:solidFill>
                <a:latin typeface="Impact"/>
                <a:cs typeface="Impact"/>
              </a:rPr>
              <a:t>5 cm</a:t>
            </a:r>
          </a:p>
        </p:txBody>
      </p:sp>
      <p:cxnSp>
        <p:nvCxnSpPr>
          <p:cNvPr id="17" name="Straight Arrow Connector 14"/>
          <p:cNvCxnSpPr>
            <a:cxnSpLocks noChangeShapeType="1"/>
          </p:cNvCxnSpPr>
          <p:nvPr/>
        </p:nvCxnSpPr>
        <p:spPr bwMode="auto">
          <a:xfrm>
            <a:off x="1092982" y="1725009"/>
            <a:ext cx="971500" cy="0"/>
          </a:xfrm>
          <a:prstGeom prst="straightConnector1">
            <a:avLst/>
          </a:prstGeom>
          <a:noFill/>
          <a:ln w="9525">
            <a:solidFill>
              <a:srgbClr val="33649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4" t="10687" r="12245" b="55736"/>
          <a:stretch/>
        </p:blipFill>
        <p:spPr bwMode="auto">
          <a:xfrm>
            <a:off x="3589656" y="1968794"/>
            <a:ext cx="3835868" cy="194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8" t="44815" r="14172" b="41211"/>
          <a:stretch/>
        </p:blipFill>
        <p:spPr bwMode="auto">
          <a:xfrm rot="5400000">
            <a:off x="7393462" y="2957727"/>
            <a:ext cx="1125167" cy="78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3842130" y="1556235"/>
            <a:ext cx="5288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800" b="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Top</a:t>
            </a:r>
            <a:endParaRPr lang="it-IT" sz="1800" b="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6408481" y="1556235"/>
            <a:ext cx="605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800" b="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Side</a:t>
            </a:r>
            <a:endParaRPr lang="it-IT" sz="1800" b="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r="7432"/>
          <a:stretch/>
        </p:blipFill>
        <p:spPr>
          <a:xfrm>
            <a:off x="114073" y="3671454"/>
            <a:ext cx="2588327" cy="1588807"/>
          </a:xfrm>
          <a:prstGeom prst="rect">
            <a:avLst/>
          </a:prstGeom>
        </p:spPr>
      </p:pic>
      <p:cxnSp>
        <p:nvCxnSpPr>
          <p:cNvPr id="24" name="Straight Arrow Connector 8"/>
          <p:cNvCxnSpPr>
            <a:cxnSpLocks noChangeShapeType="1"/>
          </p:cNvCxnSpPr>
          <p:nvPr/>
        </p:nvCxnSpPr>
        <p:spPr bwMode="auto">
          <a:xfrm flipV="1">
            <a:off x="2416175" y="4439174"/>
            <a:ext cx="120650" cy="396000"/>
          </a:xfrm>
          <a:prstGeom prst="straightConnector1">
            <a:avLst/>
          </a:prstGeom>
          <a:noFill/>
          <a:ln w="9525">
            <a:solidFill>
              <a:schemeClr val="tx2">
                <a:lumMod val="50000"/>
                <a:lumOff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12"/>
          <p:cNvSpPr txBox="1">
            <a:spLocks noChangeArrowheads="1"/>
          </p:cNvSpPr>
          <p:nvPr/>
        </p:nvSpPr>
        <p:spPr bwMode="auto">
          <a:xfrm rot="1029958">
            <a:off x="2673375" y="4531479"/>
            <a:ext cx="5830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b="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4 cm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TPC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29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TPC example: channeling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59878" r="9274"/>
          <a:stretch/>
        </p:blipFill>
        <p:spPr>
          <a:xfrm>
            <a:off x="999343" y="1080963"/>
            <a:ext cx="6082939" cy="197025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6" name="Picture 2" descr="C:\Users\Gerardo\Desktop\Ubuntu\ANSI_TPC_runs\run10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7" y="3196689"/>
            <a:ext cx="4944556" cy="1538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Gerardo\Desktop\Ubuntu\ANSI_TPC_runs\run100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9" y="4743884"/>
            <a:ext cx="4948540" cy="1538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41651" y="322134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Impact"/>
                <a:cs typeface="Impact"/>
              </a:rPr>
              <a:t>Positron </a:t>
            </a:r>
            <a:r>
              <a:rPr lang="en-US" b="1" dirty="0" smtClean="0">
                <a:solidFill>
                  <a:schemeClr val="accent1"/>
                </a:solidFill>
                <a:latin typeface="Impact"/>
                <a:cs typeface="Impact"/>
              </a:rPr>
              <a:t>beam, 477 MeV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40813" y="2355143"/>
            <a:ext cx="397601" cy="377278"/>
          </a:xfrm>
          <a:custGeom>
            <a:avLst/>
            <a:gdLst>
              <a:gd name="connsiteX0" fmla="*/ 276783 w 716378"/>
              <a:gd name="connsiteY0" fmla="*/ 0 h 488403"/>
              <a:gd name="connsiteX1" fmla="*/ 439596 w 716378"/>
              <a:gd name="connsiteY1" fmla="*/ 0 h 488403"/>
              <a:gd name="connsiteX2" fmla="*/ 553565 w 716378"/>
              <a:gd name="connsiteY2" fmla="*/ 244202 h 488403"/>
              <a:gd name="connsiteX3" fmla="*/ 716378 w 716378"/>
              <a:gd name="connsiteY3" fmla="*/ 244202 h 488403"/>
              <a:gd name="connsiteX4" fmla="*/ 390752 w 716378"/>
              <a:gd name="connsiteY4" fmla="*/ 488403 h 488403"/>
              <a:gd name="connsiteX5" fmla="*/ 0 w 716378"/>
              <a:gd name="connsiteY5" fmla="*/ 244202 h 488403"/>
              <a:gd name="connsiteX6" fmla="*/ 211657 w 716378"/>
              <a:gd name="connsiteY6" fmla="*/ 244202 h 488403"/>
              <a:gd name="connsiteX7" fmla="*/ 276783 w 716378"/>
              <a:gd name="connsiteY7" fmla="*/ 0 h 488403"/>
              <a:gd name="connsiteX0" fmla="*/ 276783 w 716378"/>
              <a:gd name="connsiteY0" fmla="*/ 0 h 377278"/>
              <a:gd name="connsiteX1" fmla="*/ 439596 w 716378"/>
              <a:gd name="connsiteY1" fmla="*/ 0 h 377278"/>
              <a:gd name="connsiteX2" fmla="*/ 553565 w 716378"/>
              <a:gd name="connsiteY2" fmla="*/ 244202 h 377278"/>
              <a:gd name="connsiteX3" fmla="*/ 716378 w 716378"/>
              <a:gd name="connsiteY3" fmla="*/ 244202 h 377278"/>
              <a:gd name="connsiteX4" fmla="*/ 379310 w 716378"/>
              <a:gd name="connsiteY4" fmla="*/ 377278 h 377278"/>
              <a:gd name="connsiteX5" fmla="*/ 0 w 716378"/>
              <a:gd name="connsiteY5" fmla="*/ 244202 h 377278"/>
              <a:gd name="connsiteX6" fmla="*/ 211657 w 716378"/>
              <a:gd name="connsiteY6" fmla="*/ 244202 h 377278"/>
              <a:gd name="connsiteX7" fmla="*/ 276783 w 716378"/>
              <a:gd name="connsiteY7" fmla="*/ 0 h 37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78" h="377278">
                <a:moveTo>
                  <a:pt x="276783" y="0"/>
                </a:moveTo>
                <a:lnTo>
                  <a:pt x="439596" y="0"/>
                </a:lnTo>
                <a:lnTo>
                  <a:pt x="553565" y="244202"/>
                </a:lnTo>
                <a:lnTo>
                  <a:pt x="716378" y="244202"/>
                </a:lnTo>
                <a:lnTo>
                  <a:pt x="379310" y="377278"/>
                </a:lnTo>
                <a:lnTo>
                  <a:pt x="0" y="244202"/>
                </a:lnTo>
                <a:lnTo>
                  <a:pt x="211657" y="244202"/>
                </a:lnTo>
                <a:lnTo>
                  <a:pt x="276783" y="0"/>
                </a:lnTo>
                <a:close/>
              </a:path>
            </a:pathLst>
          </a:custGeom>
          <a:solidFill>
            <a:srgbClr val="FFFFFF">
              <a:alpha val="13000"/>
            </a:srgb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41651" y="4215618"/>
            <a:ext cx="16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9213B"/>
                </a:solidFill>
                <a:latin typeface="Impact"/>
                <a:cs typeface="Impact"/>
              </a:rPr>
              <a:t>- </a:t>
            </a:r>
            <a:r>
              <a:rPr lang="en-US" b="1" dirty="0" smtClean="0">
                <a:solidFill>
                  <a:srgbClr val="09213B"/>
                </a:solidFill>
                <a:latin typeface="Impact"/>
                <a:cs typeface="Impact"/>
              </a:rPr>
              <a:t>No channeling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1651" y="4888338"/>
            <a:ext cx="1384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9213B"/>
                </a:solidFill>
                <a:latin typeface="Impact"/>
                <a:cs typeface="Impact"/>
              </a:rPr>
              <a:t>- C</a:t>
            </a:r>
            <a:r>
              <a:rPr lang="en-US" b="1" dirty="0" smtClean="0">
                <a:solidFill>
                  <a:srgbClr val="09213B"/>
                </a:solidFill>
                <a:latin typeface="Impact"/>
                <a:cs typeface="Impact"/>
              </a:rPr>
              <a:t>hanneling</a:t>
            </a:r>
          </a:p>
        </p:txBody>
      </p:sp>
    </p:spTree>
    <p:extLst>
      <p:ext uri="{BB962C8B-B14F-4D97-AF65-F5344CB8AC3E}">
        <p14:creationId xmlns:p14="http://schemas.microsoft.com/office/powerpoint/2010/main" val="186548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</a:t>
            </a:r>
            <a:endParaRPr lang="en-US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9" r="3159"/>
          <a:stretch>
            <a:fillRect/>
          </a:stretch>
        </p:blipFill>
        <p:spPr bwMode="auto">
          <a:xfrm>
            <a:off x="984123" y="1437115"/>
            <a:ext cx="3505200" cy="2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65" y="1537182"/>
            <a:ext cx="1447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  <a:latin typeface="Impact"/>
                <a:cs typeface="Impact"/>
              </a:rPr>
              <a:t>calorimeter</a:t>
            </a:r>
            <a:endParaRPr lang="en-US" sz="1400" dirty="0">
              <a:solidFill>
                <a:schemeClr val="accent4"/>
              </a:solidFill>
              <a:latin typeface="Impact"/>
              <a:cs typeface="Impact"/>
            </a:endParaRPr>
          </a:p>
        </p:txBody>
      </p:sp>
      <p:sp>
        <p:nvSpPr>
          <p:cNvPr id="6" name="Line 23"/>
          <p:cNvSpPr>
            <a:spLocks noChangeShapeType="1"/>
          </p:cNvSpPr>
          <p:nvPr/>
        </p:nvSpPr>
        <p:spPr bwMode="auto">
          <a:xfrm>
            <a:off x="704119" y="1852077"/>
            <a:ext cx="508603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89793" y="1053315"/>
            <a:ext cx="84493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3F8DE2"/>
                </a:solidFill>
                <a:latin typeface="Impact"/>
                <a:cs typeface="Impact"/>
              </a:rPr>
              <a:t>‘old’ online monitor of BTF diagnostics integrated in the DAFNE general control system</a:t>
            </a:r>
            <a:endParaRPr lang="en-US" b="1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31095" y="3084815"/>
            <a:ext cx="1447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Impact"/>
                <a:cs typeface="Impact"/>
              </a:rPr>
              <a:t>XY beam </a:t>
            </a:r>
            <a:br>
              <a:rPr lang="en-US" sz="1400" dirty="0">
                <a:solidFill>
                  <a:schemeClr val="accent4"/>
                </a:solidFill>
                <a:latin typeface="Impact"/>
                <a:cs typeface="Impact"/>
              </a:rPr>
            </a:br>
            <a:r>
              <a:rPr lang="en-US" sz="1400" dirty="0" smtClean="0">
                <a:solidFill>
                  <a:schemeClr val="accent4"/>
                </a:solidFill>
                <a:latin typeface="Impact"/>
                <a:cs typeface="Impact"/>
              </a:rPr>
              <a:t>profile</a:t>
            </a:r>
          </a:p>
          <a:p>
            <a:r>
              <a:rPr lang="en-US" sz="1400" dirty="0" smtClean="0">
                <a:solidFill>
                  <a:schemeClr val="accent4"/>
                </a:solidFill>
                <a:latin typeface="Impact"/>
                <a:cs typeface="Impact"/>
              </a:rPr>
              <a:t>detector</a:t>
            </a:r>
            <a:endParaRPr lang="en-US" sz="1400" dirty="0">
              <a:solidFill>
                <a:schemeClr val="accent4"/>
              </a:solidFill>
              <a:latin typeface="Impact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4835" y="4187627"/>
            <a:ext cx="656332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accent2"/>
                </a:solidFill>
                <a:latin typeface="Impact"/>
                <a:cs typeface="Impact"/>
              </a:rPr>
              <a:t>Significant work already done and still under way on controls, in close collaboration [or by] the 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!CHAOS</a:t>
            </a:r>
            <a:r>
              <a:rPr lang="en-US" dirty="0" smtClean="0">
                <a:solidFill>
                  <a:schemeClr val="accent2"/>
                </a:solidFill>
                <a:latin typeface="Impact"/>
                <a:cs typeface="Impact"/>
              </a:rPr>
              <a:t> project</a:t>
            </a:r>
            <a:endParaRPr lang="en-US" dirty="0">
              <a:solidFill>
                <a:schemeClr val="accent2"/>
              </a:solidFill>
              <a:latin typeface="Impact"/>
              <a:cs typeface="Impact"/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accent2"/>
                </a:solidFill>
                <a:latin typeface="Impact"/>
                <a:cs typeface="Impact"/>
              </a:rPr>
              <a:t>The BTF line (magnets, controls, diagnostics, tools) will be the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first real application </a:t>
            </a:r>
            <a:r>
              <a:rPr lang="en-US" dirty="0" smtClean="0">
                <a:solidFill>
                  <a:schemeClr val="accent2"/>
                </a:solidFill>
                <a:latin typeface="Impact"/>
                <a:cs typeface="Impact"/>
              </a:rPr>
              <a:t>of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!CHAOS</a:t>
            </a:r>
            <a:endParaRPr lang="en-US" dirty="0">
              <a:solidFill>
                <a:schemeClr val="accent2"/>
              </a:solidFill>
              <a:latin typeface="Impact"/>
              <a:cs typeface="Impact"/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accent2"/>
                </a:solidFill>
                <a:latin typeface="Impact"/>
                <a:cs typeface="Impact"/>
              </a:rPr>
              <a:t>First commissioning going on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this week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accent2"/>
                </a:solidFill>
                <a:latin typeface="Impact"/>
                <a:cs typeface="Impact"/>
              </a:rPr>
              <a:t>No nice picture to show, but we expect a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brand new [working] </a:t>
            </a:r>
            <a:r>
              <a:rPr lang="en-US" dirty="0" smtClean="0">
                <a:solidFill>
                  <a:srgbClr val="244A58"/>
                </a:solidFill>
                <a:latin typeface="Impact"/>
                <a:cs typeface="Impact"/>
              </a:rPr>
              <a:t>system soon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endParaRPr lang="en-US" dirty="0">
              <a:solidFill>
                <a:schemeClr val="accent2"/>
              </a:solidFill>
              <a:latin typeface="Impact"/>
              <a:cs typeface="Impac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7333" y="1537182"/>
            <a:ext cx="445351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Many</a:t>
            </a:r>
            <a:r>
              <a:rPr lang="en-US" dirty="0" smtClean="0">
                <a:solidFill>
                  <a:schemeClr val="accent2"/>
                </a:solidFill>
                <a:latin typeface="Impact"/>
                <a:cs typeface="Impact"/>
              </a:rPr>
              <a:t> additional bits and pieces added during the last years and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have to be integrated</a:t>
            </a:r>
            <a:r>
              <a:rPr lang="en-US" dirty="0" smtClean="0">
                <a:solidFill>
                  <a:schemeClr val="accent2"/>
                </a:solidFill>
                <a:latin typeface="Impact"/>
                <a:cs typeface="Impact"/>
              </a:rPr>
              <a:t>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 smtClean="0">
                <a:solidFill>
                  <a:schemeClr val="accent2"/>
                </a:solidFill>
                <a:latin typeface="Impact"/>
                <a:cs typeface="Impact"/>
              </a:rPr>
              <a:t>New remotely controlled motorized </a:t>
            </a:r>
            <a:r>
              <a:rPr lang="en-US" sz="1600" dirty="0" smtClean="0">
                <a:solidFill>
                  <a:schemeClr val="accent4"/>
                </a:solidFill>
                <a:latin typeface="Impact"/>
                <a:cs typeface="Impact"/>
              </a:rPr>
              <a:t>table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FFB400"/>
                </a:solidFill>
                <a:latin typeface="Impact"/>
                <a:cs typeface="Impact"/>
              </a:rPr>
              <a:t>GEM TPC </a:t>
            </a:r>
            <a:r>
              <a:rPr lang="en-US" sz="1600" dirty="0" smtClean="0">
                <a:solidFill>
                  <a:schemeClr val="accent2"/>
                </a:solidFill>
                <a:latin typeface="Impact"/>
                <a:cs typeface="Impact"/>
              </a:rPr>
              <a:t>acquisition system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 smtClean="0">
                <a:solidFill>
                  <a:schemeClr val="accent2"/>
                </a:solidFill>
                <a:latin typeface="Impact"/>
                <a:cs typeface="Impact"/>
              </a:rPr>
              <a:t>Slits/collimators/target </a:t>
            </a:r>
            <a:r>
              <a:rPr lang="en-US" sz="1600" dirty="0" smtClean="0">
                <a:solidFill>
                  <a:srgbClr val="FFB400"/>
                </a:solidFill>
                <a:latin typeface="Impact"/>
                <a:cs typeface="Impact"/>
              </a:rPr>
              <a:t>motors and encoders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 smtClean="0">
                <a:solidFill>
                  <a:schemeClr val="accent2"/>
                </a:solidFill>
                <a:latin typeface="Impact"/>
                <a:cs typeface="Impact"/>
              </a:rPr>
              <a:t>WCM’s </a:t>
            </a:r>
            <a:r>
              <a:rPr lang="en-US" sz="1600" dirty="0" smtClean="0">
                <a:solidFill>
                  <a:srgbClr val="FFB400"/>
                </a:solidFill>
                <a:latin typeface="Impact"/>
                <a:cs typeface="Impact"/>
              </a:rPr>
              <a:t>oscilloscope</a:t>
            </a:r>
            <a:r>
              <a:rPr lang="en-US" sz="1600" dirty="0" smtClean="0">
                <a:solidFill>
                  <a:schemeClr val="accent2"/>
                </a:solidFill>
                <a:latin typeface="Impact"/>
                <a:cs typeface="Impact"/>
              </a:rPr>
              <a:t> readout</a:t>
            </a:r>
            <a:endParaRPr lang="en-US" sz="1600" dirty="0" smtClean="0">
              <a:solidFill>
                <a:srgbClr val="3F8DE2"/>
              </a:solidFill>
              <a:latin typeface="Impact"/>
              <a:cs typeface="Impact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chemeClr val="accent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99499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parameters</a:t>
            </a:r>
            <a:endParaRPr lang="en-US" dirty="0"/>
          </a:p>
        </p:txBody>
      </p:sp>
      <p:graphicFrame>
        <p:nvGraphicFramePr>
          <p:cNvPr id="1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027026"/>
              </p:ext>
            </p:extLst>
          </p:nvPr>
        </p:nvGraphicFramePr>
        <p:xfrm>
          <a:off x="35179" y="992938"/>
          <a:ext cx="4139912" cy="1584960"/>
        </p:xfrm>
        <a:graphic>
          <a:graphicData uri="http://schemas.openxmlformats.org/drawingml/2006/table">
            <a:tbl>
              <a:tblPr/>
              <a:tblGrid>
                <a:gridCol w="2495705"/>
                <a:gridCol w="164420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mpact" pitchFamily="34" charset="0"/>
                        </a:rPr>
                        <a:t>Parameter</a:t>
                      </a:r>
                    </a:p>
                  </a:txBody>
                  <a:tcPr marL="199327" marR="1993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mpact" pitchFamily="34" charset="0"/>
                        </a:rPr>
                        <a:t>Value</a:t>
                      </a:r>
                    </a:p>
                  </a:txBody>
                  <a:tcPr marL="199327" marR="1993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Maximum rep. rate</a:t>
                      </a:r>
                    </a:p>
                  </a:txBody>
                  <a:tcPr marL="199327" marR="1993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1-24 Hz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[49 Hz]</a:t>
                      </a:r>
                    </a:p>
                  </a:txBody>
                  <a:tcPr marL="199327" marR="1993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Pulse duration</a:t>
                      </a:r>
                    </a:p>
                  </a:txBody>
                  <a:tcPr marL="199327" marR="1993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1 / 10 ns</a:t>
                      </a:r>
                    </a:p>
                  </a:txBody>
                  <a:tcPr marL="199327" marR="1993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Linac frequency</a:t>
                      </a:r>
                    </a:p>
                  </a:txBody>
                  <a:tcPr marL="199327" marR="1993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2,856 GHz</a:t>
                      </a:r>
                    </a:p>
                  </a:txBody>
                  <a:tcPr marL="199327" marR="1993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</a:tbl>
          </a:graphicData>
        </a:graphic>
      </p:graphicFrame>
      <p:pic>
        <p:nvPicPr>
          <p:cNvPr id="26643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804" y="2600601"/>
            <a:ext cx="356711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1752" y="2837631"/>
            <a:ext cx="2778585" cy="234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6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558024"/>
              </p:ext>
            </p:extLst>
          </p:nvPr>
        </p:nvGraphicFramePr>
        <p:xfrm>
          <a:off x="4750290" y="1015810"/>
          <a:ext cx="4233863" cy="1341119"/>
        </p:xfrm>
        <a:graphic>
          <a:graphicData uri="http://schemas.openxmlformats.org/drawingml/2006/table">
            <a:tbl>
              <a:tblPr/>
              <a:tblGrid>
                <a:gridCol w="1943100"/>
                <a:gridCol w="2290763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mpact" pitchFamily="34" charset="0"/>
                        </a:rPr>
                        <a:t>Parameter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5A00"/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mpact" pitchFamily="34" charset="0"/>
                        </a:rPr>
                        <a:t>Value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5A00"/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08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Maximum allowed intensity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3×10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 e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Maximum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510 MeV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[650 /550 MeV e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/e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0"/>
                    </a:solidFill>
                  </a:tcPr>
                </a:tc>
              </a:tr>
            </a:tbl>
          </a:graphicData>
        </a:graphic>
      </p:graphicFrame>
      <p:sp>
        <p:nvSpPr>
          <p:cNvPr id="26659" name="TextBox 16"/>
          <p:cNvSpPr txBox="1">
            <a:spLocks noChangeArrowheads="1"/>
          </p:cNvSpPr>
          <p:nvPr/>
        </p:nvSpPr>
        <p:spPr bwMode="auto">
          <a:xfrm>
            <a:off x="6006068" y="2572319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365B4"/>
                </a:solidFill>
                <a:latin typeface="Impact" pitchFamily="34" charset="0"/>
              </a:rPr>
              <a:t>[AMY microwave antenna]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179" y="5458739"/>
            <a:ext cx="6331293" cy="1177681"/>
          </a:xfrm>
          <a:prstGeom prst="rect">
            <a:avLst/>
          </a:prstGeom>
        </p:spPr>
      </p:pic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2067399" y="5190648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365B4"/>
                </a:solidFill>
                <a:latin typeface="Impact" pitchFamily="34" charset="0"/>
              </a:rPr>
              <a:t>[AMY microwave antenna]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88701" y="5960474"/>
            <a:ext cx="603523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13918" y="5621198"/>
            <a:ext cx="505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Impact"/>
                <a:cs typeface="Impact"/>
              </a:rPr>
              <a:t>10 ns</a:t>
            </a:r>
            <a:endParaRPr lang="en-US" sz="12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parameters</a:t>
            </a:r>
            <a:endParaRPr lang="en-US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33649C"/>
                </a:solidFill>
              </a:rPr>
              <a:t>Measured emittance: </a:t>
            </a:r>
          </a:p>
          <a:p>
            <a:pPr lvl="1"/>
            <a:r>
              <a:rPr lang="it-IT" smtClean="0">
                <a:solidFill>
                  <a:srgbClr val="33649C"/>
                </a:solidFill>
                <a:sym typeface="Symbol" pitchFamily="18" charset="2"/>
              </a:rPr>
              <a:t></a:t>
            </a:r>
            <a:r>
              <a:rPr lang="en-US" smtClean="0">
                <a:solidFill>
                  <a:srgbClr val="33649C"/>
                </a:solidFill>
              </a:rPr>
              <a:t>&lt;x</a:t>
            </a:r>
            <a:r>
              <a:rPr lang="en-US" baseline="30000" smtClean="0">
                <a:solidFill>
                  <a:srgbClr val="33649C"/>
                </a:solidFill>
              </a:rPr>
              <a:t>2</a:t>
            </a:r>
            <a:r>
              <a:rPr lang="en-US" smtClean="0">
                <a:solidFill>
                  <a:srgbClr val="33649C"/>
                </a:solidFill>
              </a:rPr>
              <a:t>&gt;=4 mm</a:t>
            </a:r>
          </a:p>
          <a:p>
            <a:pPr lvl="1"/>
            <a:r>
              <a:rPr lang="it-IT" smtClean="0">
                <a:solidFill>
                  <a:srgbClr val="33649C"/>
                </a:solidFill>
                <a:sym typeface="Symbol" pitchFamily="18" charset="2"/>
              </a:rPr>
              <a:t></a:t>
            </a:r>
            <a:r>
              <a:rPr lang="en-US" smtClean="0">
                <a:solidFill>
                  <a:srgbClr val="33649C"/>
                </a:solidFill>
              </a:rPr>
              <a:t>&lt;x’</a:t>
            </a:r>
            <a:r>
              <a:rPr lang="en-US" baseline="30000" smtClean="0">
                <a:solidFill>
                  <a:srgbClr val="33649C"/>
                </a:solidFill>
              </a:rPr>
              <a:t>2</a:t>
            </a:r>
            <a:r>
              <a:rPr lang="en-US" smtClean="0">
                <a:solidFill>
                  <a:srgbClr val="33649C"/>
                </a:solidFill>
              </a:rPr>
              <a:t>&gt;=1.7 mrad</a:t>
            </a:r>
            <a:endParaRPr lang="en-US" baseline="30000" smtClean="0">
              <a:solidFill>
                <a:srgbClr val="33649C"/>
              </a:solidFill>
            </a:endParaRPr>
          </a:p>
          <a:p>
            <a:pPr lvl="1"/>
            <a:r>
              <a:rPr lang="it-IT" smtClean="0">
                <a:solidFill>
                  <a:srgbClr val="33649C"/>
                </a:solidFill>
                <a:sym typeface="Symbol" pitchFamily="18" charset="2"/>
              </a:rPr>
              <a:t>(</a:t>
            </a:r>
            <a:r>
              <a:rPr lang="en-US" smtClean="0">
                <a:solidFill>
                  <a:srgbClr val="33649C"/>
                </a:solidFill>
              </a:rPr>
              <a:t>&lt;x&gt;</a:t>
            </a:r>
            <a:r>
              <a:rPr lang="en-US" baseline="30000" smtClean="0">
                <a:solidFill>
                  <a:srgbClr val="33649C"/>
                </a:solidFill>
              </a:rPr>
              <a:t>2</a:t>
            </a:r>
            <a:r>
              <a:rPr lang="en-US" smtClean="0">
                <a:solidFill>
                  <a:srgbClr val="33649C"/>
                </a:solidFill>
              </a:rPr>
              <a:t>&lt;x’&gt;</a:t>
            </a:r>
            <a:r>
              <a:rPr lang="en-US" baseline="30000" smtClean="0">
                <a:solidFill>
                  <a:srgbClr val="33649C"/>
                </a:solidFill>
              </a:rPr>
              <a:t>2</a:t>
            </a:r>
            <a:r>
              <a:rPr lang="en-US" smtClean="0">
                <a:solidFill>
                  <a:srgbClr val="33649C"/>
                </a:solidFill>
                <a:latin typeface="Symbol" pitchFamily="18" charset="2"/>
              </a:rPr>
              <a:t>-</a:t>
            </a:r>
            <a:r>
              <a:rPr lang="en-US" smtClean="0">
                <a:solidFill>
                  <a:srgbClr val="33649C"/>
                </a:solidFill>
              </a:rPr>
              <a:t>&lt;xx’&gt;</a:t>
            </a:r>
            <a:r>
              <a:rPr lang="en-US" baseline="30000" smtClean="0">
                <a:solidFill>
                  <a:srgbClr val="33649C"/>
                </a:solidFill>
              </a:rPr>
              <a:t>2</a:t>
            </a:r>
            <a:r>
              <a:rPr lang="en-US" smtClean="0">
                <a:solidFill>
                  <a:srgbClr val="33649C"/>
                </a:solidFill>
              </a:rPr>
              <a:t>)=4 mm</a:t>
            </a:r>
            <a:r>
              <a:rPr lang="it-IT" smtClean="0">
                <a:solidFill>
                  <a:srgbClr val="33649C"/>
                </a:solidFill>
                <a:sym typeface="Symbol" pitchFamily="18" charset="2"/>
              </a:rPr>
              <a:t></a:t>
            </a:r>
            <a:r>
              <a:rPr lang="en-US" smtClean="0">
                <a:solidFill>
                  <a:srgbClr val="33649C"/>
                </a:solidFill>
              </a:rPr>
              <a:t>mrad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8900" y="1355725"/>
            <a:ext cx="24257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6438900" y="4883150"/>
            <a:ext cx="1762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2365B4"/>
                </a:solidFill>
                <a:latin typeface="Impact" pitchFamily="34" charset="0"/>
              </a:rPr>
              <a:t>[508 MeV, Pepper pot]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4788" y="3387725"/>
            <a:ext cx="273367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4788" y="1179513"/>
            <a:ext cx="267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ii_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257"/>
          <a:stretch>
            <a:fillRect/>
          </a:stretch>
        </p:blipFill>
        <p:spPr bwMode="auto">
          <a:xfrm>
            <a:off x="384175" y="1268413"/>
            <a:ext cx="2187575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TextBox 4"/>
          <p:cNvSpPr txBox="1">
            <a:spLocks noChangeArrowheads="1"/>
          </p:cNvSpPr>
          <p:nvPr/>
        </p:nvSpPr>
        <p:spPr bwMode="auto">
          <a:xfrm>
            <a:off x="5919788" y="5483225"/>
            <a:ext cx="183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2365B4"/>
                </a:solidFill>
                <a:latin typeface="Impact" pitchFamily="34" charset="0"/>
              </a:rPr>
              <a:t>[UA9 Medipix detector]</a:t>
            </a:r>
          </a:p>
        </p:txBody>
      </p:sp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800100" y="2957513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mpact" pitchFamily="34" charset="0"/>
                <a:cs typeface="Helvetica" pitchFamily="34" charset="0"/>
              </a:rPr>
              <a:t>FWHM 2.4 × 1.8 mm</a:t>
            </a:r>
          </a:p>
        </p:txBody>
      </p:sp>
      <p:sp>
        <p:nvSpPr>
          <p:cNvPr id="48139" name="Text Box 10"/>
          <p:cNvSpPr txBox="1">
            <a:spLocks noChangeArrowheads="1"/>
          </p:cNvSpPr>
          <p:nvPr/>
        </p:nvSpPr>
        <p:spPr bwMode="auto">
          <a:xfrm>
            <a:off x="2917825" y="2982913"/>
            <a:ext cx="1031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2365B4"/>
                </a:solidFill>
                <a:latin typeface="Impact" pitchFamily="34" charset="0"/>
                <a:cs typeface="Helvetica" pitchFamily="34" charset="0"/>
              </a:rPr>
              <a:t>2 mrad RMS</a:t>
            </a:r>
          </a:p>
        </p:txBody>
      </p:sp>
      <p:sp>
        <p:nvSpPr>
          <p:cNvPr id="48140" name="Text Box 10"/>
          <p:cNvSpPr txBox="1">
            <a:spLocks noChangeArrowheads="1"/>
          </p:cNvSpPr>
          <p:nvPr/>
        </p:nvSpPr>
        <p:spPr bwMode="auto">
          <a:xfrm>
            <a:off x="2973388" y="5203825"/>
            <a:ext cx="1582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2365B4"/>
                </a:solidFill>
                <a:latin typeface="Impact" pitchFamily="34" charset="0"/>
                <a:cs typeface="Helvetica" pitchFamily="34" charset="0"/>
              </a:rPr>
              <a:t>1.4 mrad RMS</a:t>
            </a:r>
          </a:p>
        </p:txBody>
      </p:sp>
      <p:pic>
        <p:nvPicPr>
          <p:cNvPr id="4814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9788" y="1247775"/>
            <a:ext cx="2827337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parameters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tagging/1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84" y="1197777"/>
            <a:ext cx="3177227" cy="407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703725" y="3466294"/>
            <a:ext cx="251040" cy="25104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3027985" y="3267554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3027985" y="3204793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3095975" y="3121113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3163965" y="3037433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3231955" y="2943293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3299945" y="2849153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3341785" y="2755012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3383625" y="2660872"/>
            <a:ext cx="62760" cy="6276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3425465" y="2566732"/>
            <a:ext cx="62760" cy="6276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3462075" y="2472592"/>
            <a:ext cx="62760" cy="6276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3488225" y="2373222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3514375" y="2273851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3535295" y="2174481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3540525" y="2075111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3545755" y="1975741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3550985" y="1876371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3556215" y="1777000"/>
            <a:ext cx="62760" cy="6276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2839705" y="1839759"/>
            <a:ext cx="1732372" cy="1729142"/>
          </a:xfrm>
          <a:prstGeom prst="line">
            <a:avLst/>
          </a:prstGeom>
          <a:noFill/>
          <a:ln w="19050">
            <a:solidFill>
              <a:srgbClr val="FF99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3512135" y="3404755"/>
            <a:ext cx="1151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ipole magnet</a:t>
            </a:r>
            <a:endParaRPr lang="en-US" sz="1200" dirty="0"/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 rot="2828792">
            <a:off x="1701250" y="2918060"/>
            <a:ext cx="1159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silicon tagging </a:t>
            </a:r>
            <a:endParaRPr lang="en-US" sz="1200" dirty="0" smtClean="0"/>
          </a:p>
          <a:p>
            <a:r>
              <a:rPr lang="en-US" sz="1200" dirty="0" smtClean="0"/>
              <a:t>target</a:t>
            </a:r>
            <a:endParaRPr lang="en-US" sz="1200" dirty="0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 rot="18314859">
            <a:off x="2357410" y="2587064"/>
            <a:ext cx="12880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silicon </a:t>
            </a:r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detectors</a:t>
            </a:r>
            <a:endParaRPr lang="en-US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 rot="2823121">
            <a:off x="2629895" y="3899439"/>
            <a:ext cx="9288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Be window</a:t>
            </a:r>
          </a:p>
        </p:txBody>
      </p:sp>
      <p:sp>
        <p:nvSpPr>
          <p:cNvPr id="31" name="TextBox 30"/>
          <p:cNvSpPr txBox="1"/>
          <p:nvPr/>
        </p:nvSpPr>
        <p:spPr>
          <a:xfrm rot="2731401">
            <a:off x="4300621" y="1639315"/>
            <a:ext cx="1172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B400"/>
                </a:solidFill>
              </a:rPr>
              <a:t>Bremsstrahlung </a:t>
            </a:r>
          </a:p>
          <a:p>
            <a:r>
              <a:rPr lang="en-US" sz="1100" dirty="0" smtClean="0">
                <a:solidFill>
                  <a:srgbClr val="FFB400"/>
                </a:solidFill>
              </a:rPr>
              <a:t>photon</a:t>
            </a:r>
            <a:endParaRPr lang="en-US" sz="1100" dirty="0">
              <a:solidFill>
                <a:srgbClr val="FFB4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938060" y="3648075"/>
            <a:ext cx="1836890" cy="1823111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2873375" y="2077947"/>
            <a:ext cx="610335" cy="1465308"/>
          </a:xfrm>
          <a:custGeom>
            <a:avLst/>
            <a:gdLst>
              <a:gd name="connsiteX0" fmla="*/ 0 w 802062"/>
              <a:gd name="connsiteY0" fmla="*/ 1587500 h 1587500"/>
              <a:gd name="connsiteX1" fmla="*/ 533400 w 802062"/>
              <a:gd name="connsiteY1" fmla="*/ 1028700 h 1587500"/>
              <a:gd name="connsiteX2" fmla="*/ 787400 w 802062"/>
              <a:gd name="connsiteY2" fmla="*/ 419100 h 1587500"/>
              <a:gd name="connsiteX3" fmla="*/ 749300 w 802062"/>
              <a:gd name="connsiteY3" fmla="*/ 0 h 1587500"/>
              <a:gd name="connsiteX0" fmla="*/ 0 w 824948"/>
              <a:gd name="connsiteY0" fmla="*/ 1587500 h 1587500"/>
              <a:gd name="connsiteX1" fmla="*/ 222250 w 824948"/>
              <a:gd name="connsiteY1" fmla="*/ 1371600 h 1587500"/>
              <a:gd name="connsiteX2" fmla="*/ 787400 w 824948"/>
              <a:gd name="connsiteY2" fmla="*/ 419100 h 1587500"/>
              <a:gd name="connsiteX3" fmla="*/ 749300 w 824948"/>
              <a:gd name="connsiteY3" fmla="*/ 0 h 1587500"/>
              <a:gd name="connsiteX0" fmla="*/ 0 w 824948"/>
              <a:gd name="connsiteY0" fmla="*/ 1587500 h 1587500"/>
              <a:gd name="connsiteX1" fmla="*/ 222250 w 824948"/>
              <a:gd name="connsiteY1" fmla="*/ 1371600 h 1587500"/>
              <a:gd name="connsiteX2" fmla="*/ 787400 w 824948"/>
              <a:gd name="connsiteY2" fmla="*/ 419100 h 1587500"/>
              <a:gd name="connsiteX3" fmla="*/ 749300 w 824948"/>
              <a:gd name="connsiteY3" fmla="*/ 0 h 1587500"/>
              <a:gd name="connsiteX0" fmla="*/ 0 w 802062"/>
              <a:gd name="connsiteY0" fmla="*/ 1587500 h 1587500"/>
              <a:gd name="connsiteX1" fmla="*/ 222250 w 802062"/>
              <a:gd name="connsiteY1" fmla="*/ 1371600 h 1587500"/>
              <a:gd name="connsiteX2" fmla="*/ 533400 w 802062"/>
              <a:gd name="connsiteY2" fmla="*/ 977900 h 1587500"/>
              <a:gd name="connsiteX3" fmla="*/ 787400 w 802062"/>
              <a:gd name="connsiteY3" fmla="*/ 419100 h 1587500"/>
              <a:gd name="connsiteX4" fmla="*/ 749300 w 802062"/>
              <a:gd name="connsiteY4" fmla="*/ 0 h 1587500"/>
              <a:gd name="connsiteX0" fmla="*/ 0 w 762058"/>
              <a:gd name="connsiteY0" fmla="*/ 1587500 h 1587500"/>
              <a:gd name="connsiteX1" fmla="*/ 222250 w 762058"/>
              <a:gd name="connsiteY1" fmla="*/ 1371600 h 1587500"/>
              <a:gd name="connsiteX2" fmla="*/ 533400 w 762058"/>
              <a:gd name="connsiteY2" fmla="*/ 977900 h 1587500"/>
              <a:gd name="connsiteX3" fmla="*/ 698500 w 762058"/>
              <a:gd name="connsiteY3" fmla="*/ 603250 h 1587500"/>
              <a:gd name="connsiteX4" fmla="*/ 749300 w 762058"/>
              <a:gd name="connsiteY4" fmla="*/ 0 h 158750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742950 h 1352550"/>
              <a:gd name="connsiteX3" fmla="*/ 698500 w 735948"/>
              <a:gd name="connsiteY3" fmla="*/ 368300 h 1352550"/>
              <a:gd name="connsiteX4" fmla="*/ 717550 w 735948"/>
              <a:gd name="connsiteY4" fmla="*/ 0 h 135255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671107 h 1352550"/>
              <a:gd name="connsiteX3" fmla="*/ 698500 w 735948"/>
              <a:gd name="connsiteY3" fmla="*/ 368300 h 1352550"/>
              <a:gd name="connsiteX4" fmla="*/ 717550 w 735948"/>
              <a:gd name="connsiteY4" fmla="*/ 0 h 135255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671107 h 1352550"/>
              <a:gd name="connsiteX3" fmla="*/ 698500 w 735948"/>
              <a:gd name="connsiteY3" fmla="*/ 246166 h 1352550"/>
              <a:gd name="connsiteX4" fmla="*/ 717550 w 735948"/>
              <a:gd name="connsiteY4" fmla="*/ 0 h 1352550"/>
              <a:gd name="connsiteX0" fmla="*/ 0 w 740750"/>
              <a:gd name="connsiteY0" fmla="*/ 1431577 h 1431577"/>
              <a:gd name="connsiteX1" fmla="*/ 222250 w 740750"/>
              <a:gd name="connsiteY1" fmla="*/ 1215677 h 1431577"/>
              <a:gd name="connsiteX2" fmla="*/ 533400 w 740750"/>
              <a:gd name="connsiteY2" fmla="*/ 750134 h 1431577"/>
              <a:gd name="connsiteX3" fmla="*/ 698500 w 740750"/>
              <a:gd name="connsiteY3" fmla="*/ 325193 h 1431577"/>
              <a:gd name="connsiteX4" fmla="*/ 723785 w 740750"/>
              <a:gd name="connsiteY4" fmla="*/ 0 h 1431577"/>
              <a:gd name="connsiteX0" fmla="*/ 0 w 724161"/>
              <a:gd name="connsiteY0" fmla="*/ 1431577 h 1431577"/>
              <a:gd name="connsiteX1" fmla="*/ 222250 w 724161"/>
              <a:gd name="connsiteY1" fmla="*/ 1215677 h 1431577"/>
              <a:gd name="connsiteX2" fmla="*/ 533400 w 724161"/>
              <a:gd name="connsiteY2" fmla="*/ 750134 h 1431577"/>
              <a:gd name="connsiteX3" fmla="*/ 698500 w 724161"/>
              <a:gd name="connsiteY3" fmla="*/ 325193 h 1431577"/>
              <a:gd name="connsiteX4" fmla="*/ 723785 w 724161"/>
              <a:gd name="connsiteY4" fmla="*/ 0 h 1431577"/>
              <a:gd name="connsiteX0" fmla="*/ 0 w 723785"/>
              <a:gd name="connsiteY0" fmla="*/ 1431577 h 1431577"/>
              <a:gd name="connsiteX1" fmla="*/ 222250 w 723785"/>
              <a:gd name="connsiteY1" fmla="*/ 1215677 h 1431577"/>
              <a:gd name="connsiteX2" fmla="*/ 533400 w 723785"/>
              <a:gd name="connsiteY2" fmla="*/ 750134 h 1431577"/>
              <a:gd name="connsiteX3" fmla="*/ 723785 w 723785"/>
              <a:gd name="connsiteY3" fmla="*/ 0 h 1431577"/>
              <a:gd name="connsiteX0" fmla="*/ 0 w 711315"/>
              <a:gd name="connsiteY0" fmla="*/ 1302259 h 1302259"/>
              <a:gd name="connsiteX1" fmla="*/ 222250 w 711315"/>
              <a:gd name="connsiteY1" fmla="*/ 1086359 h 1302259"/>
              <a:gd name="connsiteX2" fmla="*/ 533400 w 711315"/>
              <a:gd name="connsiteY2" fmla="*/ 620816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22250 w 711315"/>
              <a:gd name="connsiteY1" fmla="*/ 1086359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40955 w 711315"/>
              <a:gd name="connsiteY1" fmla="*/ 1043253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40955 w 711315"/>
              <a:gd name="connsiteY1" fmla="*/ 1043253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655199"/>
              <a:gd name="connsiteY0" fmla="*/ 1611184 h 1611184"/>
              <a:gd name="connsiteX1" fmla="*/ 240955 w 655199"/>
              <a:gd name="connsiteY1" fmla="*/ 1352178 h 1611184"/>
              <a:gd name="connsiteX2" fmla="*/ 520930 w 655199"/>
              <a:gd name="connsiteY2" fmla="*/ 936926 h 1611184"/>
              <a:gd name="connsiteX3" fmla="*/ 655199 w 655199"/>
              <a:gd name="connsiteY3" fmla="*/ 0 h 1611184"/>
              <a:gd name="connsiteX0" fmla="*/ 0 w 718864"/>
              <a:gd name="connsiteY0" fmla="*/ 1611184 h 1611184"/>
              <a:gd name="connsiteX1" fmla="*/ 240955 w 718864"/>
              <a:gd name="connsiteY1" fmla="*/ 1352178 h 1611184"/>
              <a:gd name="connsiteX2" fmla="*/ 520930 w 718864"/>
              <a:gd name="connsiteY2" fmla="*/ 936926 h 1611184"/>
              <a:gd name="connsiteX3" fmla="*/ 655199 w 718864"/>
              <a:gd name="connsiteY3" fmla="*/ 0 h 1611184"/>
              <a:gd name="connsiteX0" fmla="*/ 0 w 664756"/>
              <a:gd name="connsiteY0" fmla="*/ 1711764 h 1711764"/>
              <a:gd name="connsiteX1" fmla="*/ 240955 w 664756"/>
              <a:gd name="connsiteY1" fmla="*/ 1452758 h 1711764"/>
              <a:gd name="connsiteX2" fmla="*/ 520930 w 664756"/>
              <a:gd name="connsiteY2" fmla="*/ 1037506 h 1711764"/>
              <a:gd name="connsiteX3" fmla="*/ 586613 w 664756"/>
              <a:gd name="connsiteY3" fmla="*/ 0 h 171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756" h="1711764">
                <a:moveTo>
                  <a:pt x="0" y="1711764"/>
                </a:moveTo>
                <a:cubicBezTo>
                  <a:pt x="201083" y="1529730"/>
                  <a:pt x="241423" y="1450185"/>
                  <a:pt x="240955" y="1452758"/>
                </a:cubicBezTo>
                <a:cubicBezTo>
                  <a:pt x="240487" y="1455331"/>
                  <a:pt x="437341" y="1240119"/>
                  <a:pt x="520930" y="1037506"/>
                </a:cubicBezTo>
                <a:cubicBezTo>
                  <a:pt x="604519" y="834893"/>
                  <a:pt x="758942" y="220937"/>
                  <a:pt x="586613" y="0"/>
                </a:cubicBezTo>
              </a:path>
            </a:pathLst>
          </a:custGeom>
          <a:ln w="19050" cmpd="sng">
            <a:solidFill>
              <a:srgbClr val="66006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8922998">
            <a:off x="1358260" y="3961426"/>
            <a:ext cx="1298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Incoming electron</a:t>
            </a:r>
            <a:endParaRPr lang="en-US" sz="1100" dirty="0">
              <a:solidFill>
                <a:srgbClr val="660066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06"/>
          <a:stretch/>
        </p:blipFill>
        <p:spPr bwMode="auto">
          <a:xfrm>
            <a:off x="5478618" y="2320470"/>
            <a:ext cx="3505159" cy="238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78618" y="1049446"/>
            <a:ext cx="3505159" cy="11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6318" y="1415603"/>
            <a:ext cx="2423387" cy="151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15956" y="5101854"/>
            <a:ext cx="7167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Designed and built in close collaboration with the 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AGILE collaboration</a:t>
            </a: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 with the main purpose </a:t>
            </a:r>
            <a:r>
              <a:rPr lang="en-US" dirty="0" err="1" smtClean="0">
                <a:solidFill>
                  <a:schemeClr val="accent1"/>
                </a:solidFill>
                <a:latin typeface="Impact"/>
                <a:cs typeface="Impact"/>
              </a:rPr>
              <a:t>ot</a:t>
            </a: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 the AGILE scientific payload calibration: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Impact"/>
                <a:cs typeface="Impact"/>
              </a:rPr>
              <a:t>Silicon trackers + calorimeter</a:t>
            </a:r>
            <a:endParaRPr lang="en-US" sz="1600" dirty="0">
              <a:solidFill>
                <a:schemeClr val="tx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6291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1961" b="11997"/>
          <a:stretch/>
        </p:blipFill>
        <p:spPr>
          <a:xfrm>
            <a:off x="3672642" y="1180326"/>
            <a:ext cx="3895011" cy="20295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176" y="3158609"/>
            <a:ext cx="3282390" cy="33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tagging/2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09851" y="3168134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784601" y="3168134"/>
            <a:ext cx="398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100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7501" y="3168134"/>
            <a:ext cx="398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619626" y="3168134"/>
            <a:ext cx="697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500 MeV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974976" y="3168134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3926" y="3168134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5</a:t>
            </a:r>
            <a:r>
              <a:rPr lang="en-US" sz="1000" dirty="0" smtClean="0"/>
              <a:t>0</a:t>
            </a:r>
            <a:endParaRPr lang="en-US" sz="1000" dirty="0"/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4496" r="800"/>
          <a:stretch/>
        </p:blipFill>
        <p:spPr bwMode="auto">
          <a:xfrm>
            <a:off x="3803402" y="3565525"/>
            <a:ext cx="3733800" cy="22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76340" y="3962400"/>
            <a:ext cx="1438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400× Crab Nebula</a:t>
            </a:r>
            <a:endParaRPr lang="en-US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581" y="3522328"/>
            <a:ext cx="1111719" cy="990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5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49" y="1180325"/>
            <a:ext cx="3364789" cy="35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9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tagging/3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077913"/>
            <a:ext cx="7480300" cy="53482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9213B"/>
                </a:solidFill>
              </a:rPr>
              <a:t>Some issues of this system</a:t>
            </a:r>
          </a:p>
          <a:p>
            <a:r>
              <a:rPr lang="en-US" sz="1800" dirty="0" smtClean="0">
                <a:solidFill>
                  <a:srgbClr val="09213B"/>
                </a:solidFill>
              </a:rPr>
              <a:t>In order to have useful tagged photons, need to select clean single electron tracks: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Offline reconstruction mandatory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Low beam intensity, below 2-3 electrons/bunch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Low useful rate, &lt;0.5 Hz after selection (few % efficiency)</a:t>
            </a:r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At low energy:</a:t>
            </a:r>
          </a:p>
          <a:p>
            <a:pPr lvl="3"/>
            <a:r>
              <a:rPr lang="en-US" sz="1400" dirty="0">
                <a:solidFill>
                  <a:schemeClr val="tx2"/>
                </a:solidFill>
              </a:rPr>
              <a:t>Low efficiency due to not linear “binning” in energy</a:t>
            </a:r>
          </a:p>
          <a:p>
            <a:pPr lvl="3"/>
            <a:r>
              <a:rPr lang="en-US" sz="1400" dirty="0">
                <a:solidFill>
                  <a:schemeClr val="tx2"/>
                </a:solidFill>
              </a:rPr>
              <a:t>Cut-off due to acceptance of tagging modules (detectors </a:t>
            </a:r>
            <a:r>
              <a:rPr lang="en-US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outside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rgbClr val="09213B"/>
                </a:solidFill>
              </a:rPr>
              <a:t>the vacuum pipe)</a:t>
            </a:r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At high-energy </a:t>
            </a:r>
          </a:p>
          <a:p>
            <a:pPr lvl="3"/>
            <a:r>
              <a:rPr lang="en-US" sz="1400" dirty="0">
                <a:solidFill>
                  <a:srgbClr val="09213B"/>
                </a:solidFill>
              </a:rPr>
              <a:t>Low efficiency due to 1/E spectrum</a:t>
            </a:r>
          </a:p>
          <a:p>
            <a:pPr lvl="3"/>
            <a:r>
              <a:rPr lang="en-US" sz="1400" dirty="0">
                <a:solidFill>
                  <a:srgbClr val="09213B"/>
                </a:solidFill>
              </a:rPr>
              <a:t>More sensitive to spurious events due to  off-momentum or off-angle </a:t>
            </a:r>
            <a:r>
              <a:rPr lang="en-US" sz="1400" dirty="0" smtClean="0">
                <a:solidFill>
                  <a:srgbClr val="09213B"/>
                </a:solidFill>
              </a:rPr>
              <a:t>electrons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Due to the peculiar geometry, uneven distribution of photon energies, in particular issue with: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Geometric overlap of electrons radiating an intermediate energy photon and off-central electrons</a:t>
            </a:r>
          </a:p>
        </p:txBody>
      </p:sp>
    </p:spTree>
    <p:extLst>
      <p:ext uri="{BB962C8B-B14F-4D97-AF65-F5344CB8AC3E}">
        <p14:creationId xmlns:p14="http://schemas.microsoft.com/office/powerpoint/2010/main" val="171695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source/1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1913"/>
            <a:ext cx="9143999" cy="2855507"/>
          </a:xfrm>
        </p:spPr>
        <p:txBody>
          <a:bodyPr/>
          <a:lstStyle/>
          <a:p>
            <a:r>
              <a:rPr lang="en-US" sz="2000" dirty="0" smtClean="0">
                <a:solidFill>
                  <a:srgbClr val="09213B"/>
                </a:solidFill>
              </a:rPr>
              <a:t>Why photo-production? Because it’s more convenient up to 10</a:t>
            </a:r>
            <a:r>
              <a:rPr lang="en-US" sz="2000" baseline="30000" dirty="0" smtClean="0">
                <a:solidFill>
                  <a:srgbClr val="09213B"/>
                </a:solidFill>
              </a:rPr>
              <a:t>16</a:t>
            </a:r>
            <a:r>
              <a:rPr lang="en-US" sz="2000" dirty="0" smtClean="0">
                <a:solidFill>
                  <a:srgbClr val="09213B"/>
                </a:solidFill>
              </a:rPr>
              <a:t> n/s (at the target)</a:t>
            </a:r>
          </a:p>
          <a:p>
            <a:r>
              <a:rPr lang="en-US" sz="2000" dirty="0" smtClean="0">
                <a:solidFill>
                  <a:srgbClr val="09213B"/>
                </a:solidFill>
              </a:rPr>
              <a:t>Number of neutrons proportional to the electron beam power:</a:t>
            </a:r>
          </a:p>
          <a:p>
            <a:pPr lvl="1"/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 = </a:t>
            </a:r>
            <a:r>
              <a:rPr lang="en-US" sz="1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rate×energy</a:t>
            </a:r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=[</a:t>
            </a:r>
            <a:r>
              <a:rPr lang="en-US" sz="1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N×f</a:t>
            </a:r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]×E</a:t>
            </a:r>
          </a:p>
          <a:p>
            <a:pPr lvl="2"/>
            <a:r>
              <a:rPr lang="en-US" sz="1400" dirty="0" smtClean="0">
                <a:solidFill>
                  <a:srgbClr val="3F8DE2"/>
                </a:solidFill>
              </a:rPr>
              <a:t>N </a:t>
            </a:r>
            <a:r>
              <a:rPr lang="en-US" sz="1400" dirty="0" smtClean="0">
                <a:solidFill>
                  <a:srgbClr val="09213B"/>
                </a:solidFill>
              </a:rPr>
              <a:t>= number of particles per bunch (let’s consider 1×10</a:t>
            </a:r>
            <a:r>
              <a:rPr lang="en-US" sz="1400" baseline="30000" dirty="0" smtClean="0">
                <a:solidFill>
                  <a:srgbClr val="09213B"/>
                </a:solidFill>
              </a:rPr>
              <a:t>10</a:t>
            </a:r>
            <a:r>
              <a:rPr lang="en-US" sz="1400" dirty="0" smtClean="0">
                <a:solidFill>
                  <a:srgbClr val="09213B"/>
                </a:solidFill>
              </a:rPr>
              <a:t>) </a:t>
            </a:r>
          </a:p>
          <a:p>
            <a:pPr lvl="2"/>
            <a:r>
              <a:rPr lang="en-US" sz="1400" dirty="0">
                <a:solidFill>
                  <a:srgbClr val="3F8DE2"/>
                </a:solidFill>
              </a:rPr>
              <a:t>f</a:t>
            </a:r>
            <a:r>
              <a:rPr lang="en-US" sz="1400" dirty="0" smtClean="0">
                <a:solidFill>
                  <a:srgbClr val="09213B"/>
                </a:solidFill>
              </a:rPr>
              <a:t> = frequency (up to 49 Hz)</a:t>
            </a:r>
          </a:p>
          <a:p>
            <a:pPr lvl="2"/>
            <a:r>
              <a:rPr lang="en-US" sz="1400" dirty="0" smtClean="0">
                <a:solidFill>
                  <a:srgbClr val="3F8DE2"/>
                </a:solidFill>
              </a:rPr>
              <a:t>E</a:t>
            </a:r>
            <a:r>
              <a:rPr lang="en-US" sz="1400" dirty="0" smtClean="0">
                <a:solidFill>
                  <a:srgbClr val="09213B"/>
                </a:solidFill>
              </a:rPr>
              <a:t> = beam energy (usually 510, up to 800)</a:t>
            </a:r>
          </a:p>
          <a:p>
            <a:pPr lvl="1"/>
            <a:r>
              <a:rPr lang="en-US" sz="1800" dirty="0" smtClean="0">
                <a:solidFill>
                  <a:srgbClr val="3F8DE2"/>
                </a:solidFill>
              </a:rPr>
              <a:t>Maximum power: 40 W at 510 MeV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094" y="3263706"/>
            <a:ext cx="3546392" cy="250422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" y="4050985"/>
            <a:ext cx="5695746" cy="150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9250" indent="-349250" algn="l" rtl="0" fontAlgn="base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1pPr>
            <a:lvl2pPr marL="685800" indent="-336550" algn="l" rtl="0" fontAlgn="base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2pPr>
            <a:lvl3pPr marL="968375" indent="-282575" algn="l" rtl="0" fontAlgn="base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3pPr>
            <a:lvl4pPr marL="1263650" indent="-295275" algn="l" rtl="0" fontAlgn="base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pitchFamily="18" charset="2"/>
              <a:buChar char=""/>
              <a:defRPr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4pPr>
            <a:lvl5pPr marL="1546225" indent="-282575" algn="l" rtl="0" fontAlgn="base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00" lvl="1" indent="-28575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Impact"/>
                <a:cs typeface="Impact"/>
              </a:rPr>
              <a:t>Very simple estimate of neutron yield from Swanson’s empirical </a:t>
            </a:r>
            <a:r>
              <a:rPr lang="en-US" sz="2000" dirty="0" smtClean="0">
                <a:solidFill>
                  <a:schemeClr val="tx2"/>
                </a:solidFill>
                <a:latin typeface="Impact"/>
                <a:cs typeface="Impact"/>
              </a:rPr>
              <a:t>formula</a:t>
            </a:r>
          </a:p>
          <a:p>
            <a:pPr marL="631775" lvl="2" indent="-285750">
              <a:buFont typeface="Arial"/>
              <a:buChar char="•"/>
            </a:pPr>
            <a:r>
              <a:rPr lang="en-US" sz="1800" dirty="0" smtClean="0">
                <a:solidFill>
                  <a:srgbClr val="3F8DE2"/>
                </a:solidFill>
                <a:latin typeface="Impact"/>
                <a:cs typeface="Impact"/>
              </a:rPr>
              <a:t>10</a:t>
            </a:r>
            <a:r>
              <a:rPr lang="en-US" sz="1800" baseline="30000" dirty="0" smtClean="0">
                <a:solidFill>
                  <a:srgbClr val="3F8DE2"/>
                </a:solidFill>
                <a:latin typeface="Impact"/>
                <a:cs typeface="Impact"/>
              </a:rPr>
              <a:t>11</a:t>
            </a:r>
            <a:r>
              <a:rPr lang="en-US" sz="1800" dirty="0" smtClean="0">
                <a:solidFill>
                  <a:srgbClr val="3F8DE2"/>
                </a:solidFill>
                <a:latin typeface="Impact"/>
                <a:cs typeface="Impact"/>
              </a:rPr>
              <a:t> n/s for Tungsten</a:t>
            </a:r>
          </a:p>
          <a:p>
            <a:pPr marL="631775" lvl="2" indent="-285750">
              <a:buFont typeface="Arial"/>
              <a:buChar char="•"/>
            </a:pPr>
            <a:r>
              <a:rPr lang="en-US" sz="1800" dirty="0" smtClean="0">
                <a:solidFill>
                  <a:srgbClr val="3F8DE2"/>
                </a:solidFill>
                <a:latin typeface="Impact"/>
                <a:cs typeface="Impact"/>
              </a:rPr>
              <a:t>-20% on Lead, +50% on Uranium</a:t>
            </a:r>
            <a:endParaRPr lang="en-US" sz="1800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575054" y="3143708"/>
            <a:ext cx="1" cy="238923"/>
          </a:xfrm>
          <a:prstGeom prst="straightConnector1">
            <a:avLst/>
          </a:prstGeom>
          <a:ln w="19050" cmpd="sng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78025" y="2854690"/>
            <a:ext cx="7289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200" dirty="0" smtClean="0">
                <a:solidFill>
                  <a:srgbClr val="3F8DE2"/>
                </a:solidFill>
                <a:latin typeface="Impact"/>
                <a:cs typeface="Impact"/>
              </a:rPr>
              <a:t>500 </a:t>
            </a:r>
            <a:r>
              <a:rPr lang="en-US" sz="1200" dirty="0">
                <a:solidFill>
                  <a:srgbClr val="3F8DE2"/>
                </a:solidFill>
                <a:latin typeface="Impact"/>
                <a:cs typeface="Impact"/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384524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1847" y="1174946"/>
            <a:ext cx="3779998" cy="53999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</a:t>
            </a:r>
            <a:r>
              <a:rPr lang="en-US" dirty="0" smtClean="0"/>
              <a:t>history/1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1913"/>
            <a:ext cx="5291847" cy="1684203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33649C"/>
                </a:solidFill>
              </a:rPr>
              <a:t>Originally designed in the DAFNE accelerator complex by F. </a:t>
            </a:r>
            <a:r>
              <a:rPr lang="en-US" sz="1800" dirty="0" err="1" smtClean="0">
                <a:solidFill>
                  <a:srgbClr val="33649C"/>
                </a:solidFill>
              </a:rPr>
              <a:t>Sannibale</a:t>
            </a:r>
            <a:r>
              <a:rPr lang="en-US" sz="1800" dirty="0" smtClean="0">
                <a:solidFill>
                  <a:srgbClr val="33649C"/>
                </a:solidFill>
              </a:rPr>
              <a:t> and G. </a:t>
            </a:r>
            <a:r>
              <a:rPr lang="en-US" sz="1800" dirty="0" smtClean="0">
                <a:solidFill>
                  <a:srgbClr val="33649C"/>
                </a:solidFill>
              </a:rPr>
              <a:t>Vignola, 1991</a:t>
            </a:r>
            <a:endParaRPr lang="en-US" sz="1800" dirty="0" smtClean="0">
              <a:solidFill>
                <a:srgbClr val="33649C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3491BA"/>
                </a:solidFill>
              </a:rPr>
              <a:t>Commissioning </a:t>
            </a:r>
            <a:r>
              <a:rPr lang="en-US" sz="1800" dirty="0" smtClean="0">
                <a:solidFill>
                  <a:srgbClr val="3491BA"/>
                </a:solidFill>
              </a:rPr>
              <a:t>started, Feb.  </a:t>
            </a:r>
            <a:r>
              <a:rPr lang="en-US" sz="1800" dirty="0" smtClean="0">
                <a:solidFill>
                  <a:srgbClr val="3491BA"/>
                </a:solidFill>
              </a:rPr>
              <a:t>2002, by G. </a:t>
            </a:r>
            <a:r>
              <a:rPr lang="en-US" sz="1800" dirty="0" err="1" smtClean="0">
                <a:solidFill>
                  <a:srgbClr val="3491BA"/>
                </a:solidFill>
              </a:rPr>
              <a:t>Mazzitelli</a:t>
            </a:r>
            <a:r>
              <a:rPr lang="en-US" sz="1800" dirty="0" smtClean="0">
                <a:solidFill>
                  <a:srgbClr val="3491BA"/>
                </a:solidFill>
              </a:rPr>
              <a:t> and P. Valente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3491BA"/>
                </a:solidFill>
              </a:rPr>
              <a:t>Users access since </a:t>
            </a:r>
            <a:r>
              <a:rPr lang="en-US" sz="1800" dirty="0" smtClean="0">
                <a:solidFill>
                  <a:srgbClr val="3491BA"/>
                </a:solidFill>
              </a:rPr>
              <a:t>Nov. 2002</a:t>
            </a:r>
            <a:endParaRPr lang="en-US" sz="1800" dirty="0" smtClean="0">
              <a:solidFill>
                <a:srgbClr val="3491BA"/>
              </a:solidFill>
            </a:endParaRPr>
          </a:p>
        </p:txBody>
      </p:sp>
      <p:pic>
        <p:nvPicPr>
          <p:cNvPr id="1843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5752" y="3326295"/>
            <a:ext cx="3084326" cy="321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85775"/>
            <a:ext cx="9144000" cy="58261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429" y="3016116"/>
            <a:ext cx="2403924" cy="312963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/>
          <a:stretch>
            <a:fillRect/>
          </a:stretch>
        </p:blipFill>
        <p:spPr bwMode="auto">
          <a:xfrm>
            <a:off x="5368858" y="1174945"/>
            <a:ext cx="3562099" cy="214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source/2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75483"/>
            <a:ext cx="4946002" cy="235744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9213B"/>
                </a:solidFill>
              </a:rPr>
              <a:t>n@BTF</a:t>
            </a:r>
            <a:r>
              <a:rPr lang="en-US" dirty="0" smtClean="0">
                <a:solidFill>
                  <a:srgbClr val="09213B"/>
                </a:solidFill>
              </a:rPr>
              <a:t> project</a:t>
            </a:r>
          </a:p>
          <a:p>
            <a:r>
              <a:rPr lang="en-US" sz="1800" dirty="0" smtClean="0">
                <a:solidFill>
                  <a:srgbClr val="09213B"/>
                </a:solidFill>
              </a:rPr>
              <a:t>Simulated and designed an </a:t>
            </a:r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optimized target </a:t>
            </a:r>
            <a:r>
              <a:rPr lang="en-US" sz="1800" dirty="0" smtClean="0">
                <a:solidFill>
                  <a:srgbClr val="09213B"/>
                </a:solidFill>
              </a:rPr>
              <a:t>(W cylinder d=70 mm, l=60 mm)  and </a:t>
            </a:r>
            <a:r>
              <a:rPr lang="en-US" sz="1800" dirty="0" smtClean="0">
                <a:solidFill>
                  <a:srgbClr val="3F8DE2"/>
                </a:solidFill>
              </a:rPr>
              <a:t>shielding</a:t>
            </a:r>
            <a:r>
              <a:rPr lang="en-US" sz="1800" dirty="0" smtClean="0">
                <a:solidFill>
                  <a:srgbClr val="09213B"/>
                </a:solidFill>
              </a:rPr>
              <a:t> system (lead and polyethylene)</a:t>
            </a:r>
          </a:p>
          <a:p>
            <a:r>
              <a:rPr lang="en-US" sz="1800" dirty="0" smtClean="0">
                <a:solidFill>
                  <a:srgbClr val="09213B"/>
                </a:solidFill>
              </a:rPr>
              <a:t>Preliminary measurements of the neutron field and photon background</a:t>
            </a:r>
            <a:endParaRPr lang="en-US" sz="1800" dirty="0">
              <a:solidFill>
                <a:srgbClr val="09213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197" y="1005376"/>
            <a:ext cx="2854164" cy="2137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728"/>
          <a:stretch/>
        </p:blipFill>
        <p:spPr>
          <a:xfrm>
            <a:off x="5348999" y="3725333"/>
            <a:ext cx="3720464" cy="3030627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531" y="3672825"/>
            <a:ext cx="3695315" cy="923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55758" y="3527654"/>
            <a:ext cx="4955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3F8DE2"/>
                </a:solidFill>
                <a:latin typeface="Impact"/>
                <a:cs typeface="Impact"/>
              </a:rPr>
              <a:t>1 MeV </a:t>
            </a:r>
            <a:endParaRPr lang="en-US" sz="1050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45097" y="3528933"/>
            <a:ext cx="6399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3F8DE2"/>
                </a:solidFill>
                <a:latin typeface="Impact"/>
                <a:cs typeface="Impact"/>
              </a:rPr>
              <a:t>100 </a:t>
            </a:r>
            <a:r>
              <a:rPr lang="en-US" sz="1050" dirty="0">
                <a:solidFill>
                  <a:srgbClr val="3F8DE2"/>
                </a:solidFill>
                <a:latin typeface="Impact"/>
                <a:cs typeface="Impact"/>
              </a:rPr>
              <a:t>M</a:t>
            </a:r>
            <a:r>
              <a:rPr lang="en-US" sz="1050" dirty="0" smtClean="0">
                <a:solidFill>
                  <a:srgbClr val="3F8DE2"/>
                </a:solidFill>
                <a:latin typeface="Impact"/>
                <a:cs typeface="Impact"/>
              </a:rPr>
              <a:t>eV</a:t>
            </a:r>
            <a:endParaRPr lang="en-US" sz="1050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9280" y="3522219"/>
            <a:ext cx="46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3F8DE2"/>
                </a:solidFill>
                <a:latin typeface="Impact"/>
                <a:cs typeface="Impact"/>
              </a:rPr>
              <a:t>1 </a:t>
            </a:r>
            <a:r>
              <a:rPr lang="en-US" sz="1050" dirty="0" err="1" smtClean="0">
                <a:solidFill>
                  <a:srgbClr val="3F8DE2"/>
                </a:solidFill>
                <a:latin typeface="Impact"/>
                <a:cs typeface="Impact"/>
              </a:rPr>
              <a:t>keV</a:t>
            </a:r>
            <a:endParaRPr lang="en-US" sz="1050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7416" y="3522172"/>
            <a:ext cx="471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3F8DE2"/>
                </a:solidFill>
                <a:latin typeface="Impact"/>
                <a:cs typeface="Impact"/>
              </a:rPr>
              <a:t>10 </a:t>
            </a:r>
            <a:r>
              <a:rPr lang="en-US" sz="1050" dirty="0" err="1" smtClean="0">
                <a:solidFill>
                  <a:srgbClr val="3F8DE2"/>
                </a:solidFill>
                <a:latin typeface="Impact"/>
                <a:cs typeface="Impact"/>
              </a:rPr>
              <a:t>eV</a:t>
            </a:r>
            <a:endParaRPr lang="en-US" sz="1050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5964" y="3262106"/>
            <a:ext cx="1681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Impact"/>
                <a:cs typeface="Impact"/>
              </a:rPr>
              <a:t>Isolethargic</a:t>
            </a:r>
            <a:r>
              <a:rPr lang="en-US" sz="1400" dirty="0" smtClean="0">
                <a:latin typeface="Impact"/>
                <a:cs typeface="Impact"/>
              </a:rPr>
              <a:t> </a:t>
            </a:r>
            <a:r>
              <a:rPr lang="en-US" sz="1400" dirty="0" err="1" smtClean="0">
                <a:latin typeface="Impact"/>
                <a:cs typeface="Impact"/>
              </a:rPr>
              <a:t>fluence</a:t>
            </a:r>
            <a:endParaRPr lang="en-US" sz="1400" dirty="0">
              <a:latin typeface="Impact"/>
              <a:cs typeface="Impac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73" y="3106611"/>
            <a:ext cx="4064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source/3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36" y="1250711"/>
            <a:ext cx="3266726" cy="3185733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919287" y="4466432"/>
            <a:ext cx="3724768" cy="58609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9213B"/>
                </a:solidFill>
              </a:rPr>
              <a:t>At 90° better n/</a:t>
            </a:r>
            <a:r>
              <a:rPr lang="en-US" sz="2000" dirty="0" smtClean="0">
                <a:solidFill>
                  <a:srgbClr val="09213B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rgbClr val="09213B"/>
                </a:solidFill>
              </a:rPr>
              <a:t> ratio</a:t>
            </a:r>
          </a:p>
          <a:p>
            <a:endParaRPr lang="en-US" sz="1800" dirty="0" smtClean="0">
              <a:solidFill>
                <a:srgbClr val="3F8DE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534" y="3403490"/>
            <a:ext cx="2280742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9340"/>
            <a:ext cx="5634344" cy="27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7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source/4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63678" y="2857500"/>
            <a:ext cx="689771" cy="136880"/>
          </a:xfrm>
          <a:prstGeom prst="straightConnector1">
            <a:avLst/>
          </a:prstGeom>
          <a:ln w="1905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3202"/>
          <a:stretch/>
        </p:blipFill>
        <p:spPr>
          <a:xfrm>
            <a:off x="2150255" y="3333600"/>
            <a:ext cx="4285655" cy="3397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56" y="1141654"/>
            <a:ext cx="3670799" cy="20783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17857" y="1285043"/>
            <a:ext cx="4626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Bonner Sphere Spectrometer equipped with Dysprosium activation foils (</a:t>
            </a:r>
            <a:r>
              <a:rPr lang="en-US" dirty="0" err="1"/>
              <a:t>Dy</a:t>
            </a:r>
            <a:r>
              <a:rPr lang="en-US" dirty="0"/>
              <a:t>-BSS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Response </a:t>
            </a:r>
            <a:r>
              <a:rPr lang="en-US" dirty="0"/>
              <a:t>matrix </a:t>
            </a:r>
            <a:r>
              <a:rPr lang="en-US" dirty="0" smtClean="0"/>
              <a:t>previously </a:t>
            </a:r>
            <a:r>
              <a:rPr lang="en-US" dirty="0"/>
              <a:t>tested in reference neutron fields</a:t>
            </a:r>
            <a:r>
              <a:rPr lang="en-US" dirty="0" smtClean="0"/>
              <a:t>, ±</a:t>
            </a:r>
            <a:r>
              <a:rPr lang="en-US" dirty="0"/>
              <a:t>2% overall uncertainty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504945" y="5360627"/>
            <a:ext cx="1038050" cy="50065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37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source/5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148" y="1629251"/>
            <a:ext cx="5109044" cy="329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7958" y="5110696"/>
            <a:ext cx="3801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Impact"/>
                <a:cs typeface="Impact"/>
              </a:rPr>
              <a:t>Good data/simulations agreement</a:t>
            </a:r>
            <a:endParaRPr lang="en-US" sz="2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40684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source summary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12" y="1123411"/>
            <a:ext cx="2938406" cy="3140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2448" y="1955894"/>
            <a:ext cx="4408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At 1.5 m distance:</a:t>
            </a:r>
          </a:p>
          <a:p>
            <a:r>
              <a:rPr lang="en-US" u="sng" dirty="0" smtClean="0">
                <a:solidFill>
                  <a:schemeClr val="tx2"/>
                </a:solidFill>
                <a:latin typeface="Impact"/>
                <a:cs typeface="Impact"/>
              </a:rPr>
              <a:t>Total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 neutron flux: 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8×10</a:t>
            </a:r>
            <a:r>
              <a:rPr lang="en-US" baseline="30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-7 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n/cm</a:t>
            </a:r>
            <a:r>
              <a:rPr lang="en-US" baseline="30000" dirty="0" smtClean="0">
                <a:solidFill>
                  <a:schemeClr val="tx2"/>
                </a:solidFill>
                <a:latin typeface="Impact"/>
                <a:cs typeface="Impact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/</a:t>
            </a:r>
            <a:r>
              <a:rPr lang="en-US" dirty="0" err="1" smtClean="0">
                <a:solidFill>
                  <a:schemeClr val="tx2"/>
                </a:solidFill>
                <a:latin typeface="Impact"/>
                <a:cs typeface="Impact"/>
              </a:rPr>
              <a:t>pr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 ±3% </a:t>
            </a:r>
          </a:p>
          <a:p>
            <a:endParaRPr lang="en-US" dirty="0">
              <a:solidFill>
                <a:schemeClr val="tx2"/>
              </a:solidFill>
              <a:latin typeface="Impact"/>
              <a:cs typeface="Impac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Flux =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4.5×10</a:t>
            </a:r>
            <a:r>
              <a:rPr lang="en-US" baseline="30000" dirty="0" smtClean="0">
                <a:solidFill>
                  <a:srgbClr val="3F8DE2"/>
                </a:solidFill>
                <a:latin typeface="Impact"/>
                <a:cs typeface="Impact"/>
              </a:rPr>
              <a:t>5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 n/cm</a:t>
            </a:r>
            <a:r>
              <a:rPr lang="en-US" baseline="30000" dirty="0" smtClean="0">
                <a:solidFill>
                  <a:srgbClr val="3F8DE2"/>
                </a:solidFill>
                <a:latin typeface="Impact"/>
                <a:cs typeface="Impact"/>
              </a:rPr>
              <a:t>2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/s</a:t>
            </a:r>
          </a:p>
          <a:p>
            <a:r>
              <a:rPr lang="en-US" dirty="0" err="1" smtClean="0">
                <a:solidFill>
                  <a:srgbClr val="09213B"/>
                </a:solidFill>
                <a:latin typeface="Impact"/>
                <a:cs typeface="Impact"/>
              </a:rPr>
              <a:t>Equivalente</a:t>
            </a: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 dose =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45 </a:t>
            </a:r>
            <a:r>
              <a:rPr lang="en-US" dirty="0" err="1" smtClean="0">
                <a:solidFill>
                  <a:srgbClr val="3F8DE2"/>
                </a:solidFill>
                <a:latin typeface="Impact"/>
                <a:cs typeface="Impact"/>
              </a:rPr>
              <a:t>mSv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/h</a:t>
            </a:r>
          </a:p>
          <a:p>
            <a:endParaRPr lang="en-US" dirty="0" smtClean="0">
              <a:solidFill>
                <a:srgbClr val="3F8DE2"/>
              </a:solidFill>
              <a:latin typeface="Impact"/>
              <a:cs typeface="Impact"/>
            </a:endParaRPr>
          </a:p>
          <a:p>
            <a:endParaRPr lang="en-US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057457"/>
              </p:ext>
            </p:extLst>
          </p:nvPr>
        </p:nvGraphicFramePr>
        <p:xfrm>
          <a:off x="7280179" y="1955894"/>
          <a:ext cx="1607731" cy="1524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92977"/>
                <a:gridCol w="1014754"/>
              </a:tblGrid>
              <a:tr h="37613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d </a:t>
                      </a:r>
                    </a:p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(m)</a:t>
                      </a:r>
                      <a:endParaRPr lang="en-US" sz="14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×10</a:t>
                      </a:r>
                      <a:r>
                        <a:rPr lang="en-US" sz="1400" baseline="30000" dirty="0" smtClean="0">
                          <a:latin typeface="Impact"/>
                          <a:cs typeface="Impact"/>
                        </a:rPr>
                        <a:t>-7 </a:t>
                      </a:r>
                    </a:p>
                    <a:p>
                      <a:r>
                        <a:rPr lang="en-US" sz="1400" baseline="0" dirty="0" smtClean="0">
                          <a:latin typeface="Impact"/>
                          <a:cs typeface="Impact"/>
                        </a:rPr>
                        <a:t>n/cm</a:t>
                      </a:r>
                      <a:r>
                        <a:rPr lang="en-US" sz="1400" baseline="30000" dirty="0" smtClean="0">
                          <a:latin typeface="Impact"/>
                          <a:cs typeface="Impact"/>
                        </a:rPr>
                        <a:t>2</a:t>
                      </a:r>
                      <a:r>
                        <a:rPr lang="en-US" sz="1400" baseline="0" dirty="0" smtClean="0">
                          <a:latin typeface="Impact"/>
                          <a:cs typeface="Impact"/>
                        </a:rPr>
                        <a:t>/</a:t>
                      </a:r>
                      <a:r>
                        <a:rPr lang="en-US" sz="1400" baseline="0" dirty="0" err="1" smtClean="0">
                          <a:latin typeface="Impact"/>
                          <a:cs typeface="Impact"/>
                        </a:rPr>
                        <a:t>pr</a:t>
                      </a:r>
                      <a:endParaRPr lang="en-US" sz="1400" b="0" baseline="0" dirty="0">
                        <a:solidFill>
                          <a:schemeClr val="bg1"/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0.5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58</a:t>
                      </a:r>
                      <a:r>
                        <a:rPr lang="en-US" sz="1600" baseline="30000" dirty="0" smtClean="0">
                          <a:latin typeface="Impact"/>
                          <a:cs typeface="Impact"/>
                        </a:rPr>
                        <a:t> 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15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69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1.5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8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014390"/>
              </p:ext>
            </p:extLst>
          </p:nvPr>
        </p:nvGraphicFramePr>
        <p:xfrm>
          <a:off x="7277499" y="4157367"/>
          <a:ext cx="1607731" cy="1524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92977"/>
                <a:gridCol w="1014754"/>
              </a:tblGrid>
              <a:tr h="37613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d </a:t>
                      </a:r>
                    </a:p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(m)</a:t>
                      </a:r>
                      <a:endParaRPr lang="en-US" sz="14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×10</a:t>
                      </a:r>
                      <a:r>
                        <a:rPr lang="en-US" sz="1400" baseline="30000" dirty="0" smtClean="0">
                          <a:latin typeface="Impact"/>
                          <a:cs typeface="Impact"/>
                        </a:rPr>
                        <a:t>-5</a:t>
                      </a:r>
                    </a:p>
                    <a:p>
                      <a:r>
                        <a:rPr lang="en-US" sz="1400" baseline="0" dirty="0" smtClean="0">
                          <a:latin typeface="Impact"/>
                          <a:cs typeface="Impact"/>
                        </a:rPr>
                        <a:t>n/cm</a:t>
                      </a:r>
                      <a:r>
                        <a:rPr lang="en-US" sz="1400" baseline="30000" dirty="0" smtClean="0">
                          <a:latin typeface="Impact"/>
                          <a:cs typeface="Impact"/>
                        </a:rPr>
                        <a:t>2</a:t>
                      </a:r>
                      <a:r>
                        <a:rPr lang="en-US" sz="1400" baseline="0" dirty="0" smtClean="0">
                          <a:latin typeface="Impact"/>
                          <a:cs typeface="Impact"/>
                        </a:rPr>
                        <a:t>/</a:t>
                      </a:r>
                      <a:r>
                        <a:rPr lang="en-US" sz="1400" baseline="0" dirty="0" err="1" smtClean="0">
                          <a:latin typeface="Impact"/>
                          <a:cs typeface="Impact"/>
                        </a:rPr>
                        <a:t>pr</a:t>
                      </a:r>
                      <a:endParaRPr lang="en-US" sz="1400" b="0" baseline="0" dirty="0">
                        <a:solidFill>
                          <a:schemeClr val="bg1"/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0.5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63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5.7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69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1.5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1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282448" y="4153365"/>
            <a:ext cx="3439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Impact"/>
                <a:cs typeface="Impact"/>
              </a:rPr>
              <a:t>Total</a:t>
            </a:r>
            <a:r>
              <a:rPr lang="en-US" dirty="0">
                <a:latin typeface="Impact"/>
                <a:cs typeface="Impact"/>
              </a:rPr>
              <a:t> photon flux </a:t>
            </a:r>
            <a:r>
              <a:rPr lang="en-US" dirty="0">
                <a:solidFill>
                  <a:schemeClr val="tx2"/>
                </a:solidFill>
                <a:latin typeface="Impact"/>
                <a:cs typeface="Impact"/>
              </a:rPr>
              <a:t>= </a:t>
            </a:r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5×10</a:t>
            </a:r>
            <a:r>
              <a:rPr lang="en-US" baseline="30000" dirty="0">
                <a:solidFill>
                  <a:schemeClr val="accent3"/>
                </a:solidFill>
                <a:latin typeface="Impact"/>
                <a:cs typeface="Impact"/>
              </a:rPr>
              <a:t>-5</a:t>
            </a:r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 </a:t>
            </a:r>
            <a:r>
              <a:rPr lang="en-US" dirty="0">
                <a:solidFill>
                  <a:schemeClr val="accent3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/cm</a:t>
            </a:r>
            <a:r>
              <a:rPr lang="en-US" baseline="30000" dirty="0">
                <a:solidFill>
                  <a:schemeClr val="accent3"/>
                </a:solidFill>
                <a:latin typeface="Impact"/>
                <a:cs typeface="Impact"/>
              </a:rPr>
              <a:t>2</a:t>
            </a:r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/</a:t>
            </a:r>
            <a:r>
              <a:rPr lang="en-US" dirty="0" err="1">
                <a:solidFill>
                  <a:schemeClr val="accent3"/>
                </a:solidFill>
                <a:latin typeface="Impact"/>
                <a:cs typeface="Impact"/>
              </a:rPr>
              <a:t>pr</a:t>
            </a:r>
            <a:endParaRPr lang="en-US" dirty="0">
              <a:solidFill>
                <a:schemeClr val="accent3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1014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5" y="1234351"/>
            <a:ext cx="8042275" cy="33806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244A58"/>
                </a:solidFill>
              </a:rPr>
              <a:t>Mainly, two </a:t>
            </a:r>
            <a:r>
              <a:rPr lang="en-US" dirty="0" smtClean="0">
                <a:solidFill>
                  <a:srgbClr val="244A58"/>
                </a:solidFill>
              </a:rPr>
              <a:t>kinds of users:</a:t>
            </a:r>
          </a:p>
          <a:p>
            <a:pPr lvl="1"/>
            <a:r>
              <a:rPr lang="en-US" sz="2000" dirty="0">
                <a:solidFill>
                  <a:srgbClr val="3F8DE2"/>
                </a:solidFill>
              </a:rPr>
              <a:t>T</a:t>
            </a:r>
            <a:r>
              <a:rPr lang="en-US" sz="2000" dirty="0" smtClean="0">
                <a:solidFill>
                  <a:srgbClr val="3F8DE2"/>
                </a:solidFill>
              </a:rPr>
              <a:t>est </a:t>
            </a:r>
            <a:r>
              <a:rPr lang="en-US" sz="2000" dirty="0" smtClean="0">
                <a:solidFill>
                  <a:srgbClr val="3F8DE2"/>
                </a:solidFill>
              </a:rPr>
              <a:t>of </a:t>
            </a:r>
            <a:r>
              <a:rPr lang="en-US" sz="2000" dirty="0" smtClean="0">
                <a:solidFill>
                  <a:schemeClr val="tx2"/>
                </a:solidFill>
              </a:rPr>
              <a:t>detectors</a:t>
            </a:r>
            <a:r>
              <a:rPr lang="en-US" sz="2000" dirty="0" smtClean="0">
                <a:solidFill>
                  <a:srgbClr val="3F8DE2"/>
                </a:solidFill>
              </a:rPr>
              <a:t> or beam </a:t>
            </a:r>
            <a:r>
              <a:rPr lang="en-US" sz="2000" dirty="0" smtClean="0">
                <a:solidFill>
                  <a:srgbClr val="09213B"/>
                </a:solidFill>
              </a:rPr>
              <a:t>diagnostics</a:t>
            </a:r>
            <a:endParaRPr lang="en-US" sz="2000" dirty="0" smtClean="0">
              <a:solidFill>
                <a:srgbClr val="09213B"/>
              </a:solidFill>
            </a:endParaRPr>
          </a:p>
          <a:p>
            <a:pPr lvl="2"/>
            <a:r>
              <a:rPr lang="en-US" sz="1800" u="sng" dirty="0" smtClean="0">
                <a:solidFill>
                  <a:srgbClr val="09213B"/>
                </a:solidFill>
              </a:rPr>
              <a:t>Any kind</a:t>
            </a:r>
            <a:r>
              <a:rPr lang="en-US" sz="1800" dirty="0" smtClean="0">
                <a:solidFill>
                  <a:srgbClr val="3F8DE2"/>
                </a:solidFill>
              </a:rPr>
              <a:t> of detector: </a:t>
            </a:r>
            <a:r>
              <a:rPr lang="en-US" sz="1800" dirty="0" err="1" smtClean="0">
                <a:solidFill>
                  <a:srgbClr val="3F8DE2"/>
                </a:solidFill>
              </a:rPr>
              <a:t>calorimeter,s</a:t>
            </a:r>
            <a:r>
              <a:rPr lang="en-US" sz="1800" dirty="0" smtClean="0">
                <a:solidFill>
                  <a:srgbClr val="3F8DE2"/>
                </a:solidFill>
              </a:rPr>
              <a:t> scintillators, fibers, drift chambers, micro-pattern gas detectors (GEM, MSGC), RPC, diamond, silicon pixels, silicon micro-strips, fluorescence detectors, Cerenkov, RICH, …</a:t>
            </a:r>
          </a:p>
          <a:p>
            <a:pPr lvl="1"/>
            <a:r>
              <a:rPr lang="en-US" sz="2000" dirty="0" smtClean="0">
                <a:solidFill>
                  <a:srgbClr val="3F8DE2"/>
                </a:solidFill>
              </a:rPr>
              <a:t>Real </a:t>
            </a:r>
            <a:r>
              <a:rPr lang="en-US" sz="2000" u="sng" dirty="0" smtClean="0">
                <a:solidFill>
                  <a:srgbClr val="09213B"/>
                </a:solidFill>
              </a:rPr>
              <a:t>experiments</a:t>
            </a:r>
            <a:r>
              <a:rPr lang="en-US" sz="2000" dirty="0">
                <a:solidFill>
                  <a:srgbClr val="09213B"/>
                </a:solidFill>
              </a:rPr>
              <a:t> </a:t>
            </a:r>
            <a:r>
              <a:rPr lang="en-US" sz="2000" dirty="0" smtClean="0">
                <a:solidFill>
                  <a:srgbClr val="3F8DE2"/>
                </a:solidFill>
              </a:rPr>
              <a:t>using the electron or positron beam</a:t>
            </a:r>
          </a:p>
          <a:p>
            <a:pPr lvl="2"/>
            <a:r>
              <a:rPr lang="en-US" sz="1800" dirty="0" smtClean="0">
                <a:solidFill>
                  <a:srgbClr val="3F8DE2"/>
                </a:solidFill>
              </a:rPr>
              <a:t>Thermo-acoustic expansion of materials due to ionizing </a:t>
            </a:r>
            <a:r>
              <a:rPr lang="en-US" sz="1800" dirty="0" smtClean="0">
                <a:solidFill>
                  <a:srgbClr val="3F8DE2"/>
                </a:solidFill>
              </a:rPr>
              <a:t>particles (RAP)</a:t>
            </a:r>
            <a:endParaRPr lang="en-US" sz="1800" dirty="0" smtClean="0">
              <a:solidFill>
                <a:srgbClr val="3F8DE2"/>
              </a:solidFill>
            </a:endParaRPr>
          </a:p>
          <a:p>
            <a:pPr lvl="2"/>
            <a:r>
              <a:rPr lang="en-US" sz="1800" dirty="0" smtClean="0">
                <a:solidFill>
                  <a:srgbClr val="3F8DE2"/>
                </a:solidFill>
              </a:rPr>
              <a:t>Absolute air and Nitrogen fluorescence </a:t>
            </a:r>
            <a:r>
              <a:rPr lang="en-US" sz="1800" dirty="0" smtClean="0">
                <a:solidFill>
                  <a:srgbClr val="3F8DE2"/>
                </a:solidFill>
              </a:rPr>
              <a:t>yield (AIRFLY)</a:t>
            </a:r>
            <a:endParaRPr lang="en-US" sz="1800" dirty="0" smtClean="0">
              <a:solidFill>
                <a:srgbClr val="3F8DE2"/>
              </a:solidFill>
            </a:endParaRPr>
          </a:p>
          <a:p>
            <a:pPr lvl="2"/>
            <a:r>
              <a:rPr lang="en-US" sz="1800" dirty="0" smtClean="0">
                <a:solidFill>
                  <a:srgbClr val="3F8DE2"/>
                </a:solidFill>
              </a:rPr>
              <a:t>Microwave emission from </a:t>
            </a:r>
            <a:r>
              <a:rPr lang="en-US" sz="1800" dirty="0" err="1" smtClean="0">
                <a:solidFill>
                  <a:srgbClr val="3F8DE2"/>
                </a:solidFill>
              </a:rPr>
              <a:t>e.m</a:t>
            </a:r>
            <a:r>
              <a:rPr lang="en-US" sz="1800" dirty="0" smtClean="0">
                <a:solidFill>
                  <a:srgbClr val="3F8DE2"/>
                </a:solidFill>
              </a:rPr>
              <a:t>. </a:t>
            </a:r>
            <a:r>
              <a:rPr lang="en-US" sz="1800" dirty="0" smtClean="0">
                <a:solidFill>
                  <a:srgbClr val="3F8DE2"/>
                </a:solidFill>
              </a:rPr>
              <a:t>showers (AMY)</a:t>
            </a:r>
            <a:endParaRPr lang="en-US" sz="1800" dirty="0" smtClean="0">
              <a:solidFill>
                <a:srgbClr val="3F8DE2"/>
              </a:solidFill>
            </a:endParaRPr>
          </a:p>
          <a:p>
            <a:pPr lvl="2"/>
            <a:r>
              <a:rPr lang="en-US" sz="1800" dirty="0" smtClean="0">
                <a:solidFill>
                  <a:srgbClr val="3F8DE2"/>
                </a:solidFill>
              </a:rPr>
              <a:t>Electron and positron channeling, parametric </a:t>
            </a:r>
            <a:r>
              <a:rPr lang="en-US" sz="1800" dirty="0" smtClean="0">
                <a:solidFill>
                  <a:srgbClr val="3F8DE2"/>
                </a:solidFill>
              </a:rPr>
              <a:t>radiation</a:t>
            </a:r>
          </a:p>
          <a:p>
            <a:pPr lvl="2"/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users/1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0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users/2</a:t>
            </a:r>
            <a:endParaRPr lang="en-US" dirty="0"/>
          </a:p>
        </p:txBody>
      </p:sp>
      <p:graphicFrame>
        <p:nvGraphicFramePr>
          <p:cNvPr id="29743" name="Group 4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348338"/>
              </p:ext>
            </p:extLst>
          </p:nvPr>
        </p:nvGraphicFramePr>
        <p:xfrm>
          <a:off x="1498199" y="1331913"/>
          <a:ext cx="2919034" cy="4358640"/>
        </p:xfrm>
        <a:graphic>
          <a:graphicData uri="http://schemas.openxmlformats.org/drawingml/2006/table">
            <a:tbl>
              <a:tblPr/>
              <a:tblGrid>
                <a:gridCol w="1197092"/>
                <a:gridCol w="172194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mpact" pitchFamily="34" charset="0"/>
                        </a:rPr>
                        <a:t>Year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mpact" pitchFamily="34" charset="0"/>
                        </a:rPr>
                        <a:t>Beam-days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2002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30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2003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150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2004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282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2005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364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2006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244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2007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224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2008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193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2009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256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2010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230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2011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105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2012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316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2013</a:t>
                      </a: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mpact" pitchFamily="34" charset="0"/>
                        </a:rPr>
                        <a:t>160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30646" marR="3306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30353" y="25540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5022" y="5346371"/>
            <a:ext cx="243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40% of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rejection</a:t>
            </a: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 in 2013</a:t>
            </a:r>
            <a:endParaRPr lang="en-US" dirty="0">
              <a:solidFill>
                <a:schemeClr val="accent1"/>
              </a:solidFill>
              <a:latin typeface="Impact"/>
              <a:cs typeface="Impac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5022" y="2369420"/>
            <a:ext cx="41995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At least 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20 teams/year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Average of 10 days/team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Average of 200 beam-days/year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accent1"/>
              </a:solidFill>
              <a:latin typeface="Impact"/>
              <a:cs typeface="Impac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Typically, 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two calls/year  </a:t>
            </a:r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(November and May)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TARI funding in FP7 (</a:t>
            </a:r>
            <a:r>
              <a:rPr lang="en-US" sz="2000" dirty="0" err="1" smtClean="0">
                <a:solidFill>
                  <a:schemeClr val="accent1"/>
                </a:solidFill>
                <a:latin typeface="Impact"/>
                <a:cs typeface="Impact"/>
              </a:rPr>
              <a:t>HadronPhysics</a:t>
            </a:r>
            <a:r>
              <a:rPr lang="en-US" sz="2000" dirty="0" smtClean="0">
                <a:solidFill>
                  <a:schemeClr val="accent1"/>
                </a:solidFill>
                <a:latin typeface="Impact"/>
                <a:cs typeface="Impact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-5101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6" y="1639771"/>
            <a:ext cx="1289061" cy="899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" r="611"/>
          <a:stretch/>
        </p:blipFill>
        <p:spPr>
          <a:xfrm>
            <a:off x="2048084" y="1567218"/>
            <a:ext cx="2009107" cy="701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060" y="1452054"/>
            <a:ext cx="1058263" cy="1587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503"/>
          <a:stretch/>
        </p:blipFill>
        <p:spPr>
          <a:xfrm>
            <a:off x="7434178" y="1663858"/>
            <a:ext cx="1370201" cy="803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002" y="4620831"/>
            <a:ext cx="1652291" cy="1356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187" y="4908610"/>
            <a:ext cx="1270000" cy="1104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812" y="3296085"/>
            <a:ext cx="976039" cy="9473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3745" y="4685365"/>
            <a:ext cx="1445906" cy="8434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134" y="1604165"/>
            <a:ext cx="889000" cy="8862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4503" y="3110036"/>
            <a:ext cx="1167842" cy="9474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725" y="5236493"/>
            <a:ext cx="1134705" cy="7481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988" y="3211730"/>
            <a:ext cx="1506612" cy="102471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3571" y="2848381"/>
            <a:ext cx="1108352" cy="133002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0153" y="2693813"/>
            <a:ext cx="1797325" cy="155722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6840" y="4578003"/>
            <a:ext cx="1116030" cy="13379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7848" y="5032761"/>
            <a:ext cx="1303740" cy="1303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u</a:t>
            </a:r>
            <a:r>
              <a:rPr lang="en-US" dirty="0" smtClean="0"/>
              <a:t>sers/3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1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-5101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18140"/>
          <a:stretch/>
        </p:blipFill>
        <p:spPr>
          <a:xfrm>
            <a:off x="5665853" y="2890554"/>
            <a:ext cx="2095500" cy="80050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341" y="3643324"/>
            <a:ext cx="1744925" cy="11715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7" y="1850734"/>
            <a:ext cx="1524897" cy="11392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57" y="1776574"/>
            <a:ext cx="1470432" cy="92771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680" y="5297743"/>
            <a:ext cx="1013173" cy="9966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clrChange>
              <a:clrFrom>
                <a:srgbClr val="92FFFF"/>
              </a:clrFrom>
              <a:clrTo>
                <a:srgbClr val="92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58240" y="2100135"/>
            <a:ext cx="1888688" cy="658179"/>
          </a:xfrm>
          <a:prstGeom prst="rect">
            <a:avLst/>
          </a:prstGeom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59" y="5117716"/>
            <a:ext cx="1718637" cy="35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7" y="4554731"/>
            <a:ext cx="2256923" cy="54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164" y="3095031"/>
            <a:ext cx="1196416" cy="116318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8245" y="5573029"/>
            <a:ext cx="1506612" cy="5461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7511" y="4191389"/>
            <a:ext cx="1770337" cy="48703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4396" y="1776574"/>
            <a:ext cx="2240975" cy="56024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919" y="5713553"/>
            <a:ext cx="1901092" cy="5808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6508" y="2999159"/>
            <a:ext cx="1865959" cy="69307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6434" y="4258212"/>
            <a:ext cx="1434401" cy="10744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777" y="3329360"/>
            <a:ext cx="2082194" cy="865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u</a:t>
            </a:r>
            <a:r>
              <a:rPr lang="en-US" dirty="0" smtClean="0"/>
              <a:t>sers/4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9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impact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0353" y="25540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168691" y="3547031"/>
            <a:ext cx="186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References to BTF</a:t>
            </a:r>
            <a:endParaRPr lang="en-US" dirty="0">
              <a:solidFill>
                <a:schemeClr val="tx2"/>
              </a:solidFill>
              <a:latin typeface="Impact"/>
              <a:cs typeface="Impac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09" y="2552949"/>
            <a:ext cx="4695837" cy="23989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557" y="1353757"/>
            <a:ext cx="8546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Impact"/>
                <a:cs typeface="Impact"/>
              </a:rPr>
              <a:t>A simple search on </a:t>
            </a:r>
            <a:r>
              <a:rPr lang="en-US" i="1" dirty="0" err="1">
                <a:solidFill>
                  <a:schemeClr val="tx2"/>
                </a:solidFill>
                <a:latin typeface="Impact"/>
                <a:cs typeface="Impact"/>
              </a:rPr>
              <a:t>google</a:t>
            </a:r>
            <a:r>
              <a:rPr lang="en-US" i="1" dirty="0">
                <a:solidFill>
                  <a:schemeClr val="tx2"/>
                </a:solidFill>
                <a:latin typeface="Impact"/>
                <a:cs typeface="Impact"/>
              </a:rPr>
              <a:t> scholar </a:t>
            </a:r>
            <a:endParaRPr lang="en-US" dirty="0" smtClean="0">
              <a:solidFill>
                <a:schemeClr val="tx2"/>
              </a:solidFill>
              <a:latin typeface="Impact"/>
              <a:cs typeface="Impac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Not </a:t>
            </a:r>
            <a:r>
              <a:rPr lang="en-US" dirty="0">
                <a:solidFill>
                  <a:srgbClr val="09213B"/>
                </a:solidFill>
                <a:latin typeface="Impact"/>
                <a:cs typeface="Impact"/>
              </a:rPr>
              <a:t>easy to </a:t>
            </a:r>
            <a:r>
              <a:rPr lang="en-US" b="1" dirty="0">
                <a:solidFill>
                  <a:srgbClr val="09213B"/>
                </a:solidFill>
                <a:latin typeface="Impact"/>
                <a:cs typeface="Impact"/>
              </a:rPr>
              <a:t>track </a:t>
            </a:r>
            <a:r>
              <a:rPr lang="en-US" b="1" dirty="0">
                <a:solidFill>
                  <a:srgbClr val="3F8DE2"/>
                </a:solidFill>
                <a:latin typeface="Impact"/>
                <a:cs typeface="Impact"/>
              </a:rPr>
              <a:t>all </a:t>
            </a:r>
            <a:r>
              <a:rPr lang="en-US" b="1" dirty="0" smtClean="0">
                <a:solidFill>
                  <a:srgbClr val="3F8DE2"/>
                </a:solidFill>
                <a:latin typeface="Impact"/>
                <a:cs typeface="Impact"/>
              </a:rPr>
              <a:t>publications</a:t>
            </a: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: </a:t>
            </a:r>
            <a:r>
              <a:rPr lang="en-US" dirty="0">
                <a:solidFill>
                  <a:srgbClr val="09213B"/>
                </a:solidFill>
                <a:latin typeface="Impact"/>
                <a:cs typeface="Impact"/>
              </a:rPr>
              <a:t>many users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do not 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cite or acknowledge</a:t>
            </a: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 </a:t>
            </a:r>
            <a:r>
              <a:rPr lang="en-US" dirty="0">
                <a:solidFill>
                  <a:srgbClr val="09213B"/>
                </a:solidFill>
                <a:latin typeface="Impact"/>
                <a:cs typeface="Impact"/>
              </a:rPr>
              <a:t>the </a:t>
            </a: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facility in the correct way</a:t>
            </a:r>
            <a:endParaRPr lang="en-US" dirty="0">
              <a:solidFill>
                <a:srgbClr val="09213B"/>
              </a:solidFill>
              <a:latin typeface="Impact"/>
              <a:cs typeface="Impac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0975" y="4951909"/>
            <a:ext cx="6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Year</a:t>
            </a:r>
            <a:endParaRPr lang="en-US" dirty="0">
              <a:solidFill>
                <a:schemeClr val="tx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0550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</a:t>
            </a:r>
            <a:r>
              <a:rPr lang="en-US" dirty="0" smtClean="0"/>
              <a:t>history/2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05664"/>
            <a:ext cx="6973254" cy="1586515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3491BA"/>
                </a:solidFill>
              </a:rPr>
              <a:t>Separation of BTF line from DAFNE injection, 2004, B. </a:t>
            </a:r>
            <a:r>
              <a:rPr lang="en-US" sz="1800" dirty="0" err="1" smtClean="0">
                <a:solidFill>
                  <a:srgbClr val="3491BA"/>
                </a:solidFill>
              </a:rPr>
              <a:t>Buonomo</a:t>
            </a:r>
            <a:r>
              <a:rPr lang="en-US" sz="1800" dirty="0" smtClean="0">
                <a:solidFill>
                  <a:srgbClr val="3491BA"/>
                </a:solidFill>
              </a:rPr>
              <a:t> joins</a:t>
            </a:r>
            <a:endParaRPr lang="en-US" sz="1800" dirty="0" smtClean="0">
              <a:solidFill>
                <a:srgbClr val="3491BA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Photon </a:t>
            </a:r>
            <a:r>
              <a:rPr lang="en-US" sz="1800" dirty="0" smtClean="0">
                <a:solidFill>
                  <a:schemeClr val="tx2"/>
                </a:solidFill>
              </a:rPr>
              <a:t>tagging</a:t>
            </a:r>
            <a:r>
              <a:rPr lang="en-US" sz="1800" dirty="0" smtClean="0">
                <a:solidFill>
                  <a:srgbClr val="3491BA"/>
                </a:solidFill>
              </a:rPr>
              <a:t>, 2005, AGILE team collaboration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3491BA"/>
                </a:solidFill>
              </a:rPr>
              <a:t>Pulsed </a:t>
            </a:r>
            <a:r>
              <a:rPr lang="en-US" sz="1800" dirty="0" smtClean="0">
                <a:solidFill>
                  <a:srgbClr val="3491BA"/>
                </a:solidFill>
              </a:rPr>
              <a:t>magnet + fast </a:t>
            </a:r>
            <a:r>
              <a:rPr lang="en-US" sz="1800" dirty="0" smtClean="0">
                <a:solidFill>
                  <a:srgbClr val="3491BA"/>
                </a:solidFill>
              </a:rPr>
              <a:t>dipole, </a:t>
            </a:r>
            <a:r>
              <a:rPr lang="en-US" sz="1800" dirty="0">
                <a:solidFill>
                  <a:srgbClr val="3491BA"/>
                </a:solidFill>
              </a:rPr>
              <a:t>2006, L. </a:t>
            </a:r>
            <a:r>
              <a:rPr lang="en-US" sz="1800" dirty="0" err="1">
                <a:solidFill>
                  <a:srgbClr val="3491BA"/>
                </a:solidFill>
              </a:rPr>
              <a:t>Quintieri</a:t>
            </a:r>
            <a:r>
              <a:rPr lang="en-US" sz="1800" dirty="0">
                <a:solidFill>
                  <a:srgbClr val="3491BA"/>
                </a:solidFill>
              </a:rPr>
              <a:t> </a:t>
            </a:r>
            <a:r>
              <a:rPr lang="en-US" sz="1800" dirty="0" smtClean="0">
                <a:solidFill>
                  <a:srgbClr val="3491BA"/>
                </a:solidFill>
              </a:rPr>
              <a:t>joins</a:t>
            </a:r>
            <a:endParaRPr lang="en-US" sz="1800" dirty="0" smtClean="0">
              <a:solidFill>
                <a:srgbClr val="3491BA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85775"/>
            <a:ext cx="9144000" cy="58261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/>
          <a:srcRect l="15431" r="14746" b="16960"/>
          <a:stretch>
            <a:fillRect/>
          </a:stretch>
        </p:blipFill>
        <p:spPr bwMode="auto">
          <a:xfrm>
            <a:off x="192088" y="1168400"/>
            <a:ext cx="53911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44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costs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84" y="1111051"/>
            <a:ext cx="3065850" cy="3712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3795" y="1111050"/>
            <a:ext cx="5285610" cy="16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2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302"/>
            <a:ext cx="9144000" cy="461168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LNF committee, since Oct. 1</a:t>
            </a:r>
            <a:r>
              <a:rPr lang="en-US" sz="2000" baseline="30000" dirty="0" smtClean="0">
                <a:solidFill>
                  <a:schemeClr val="accent1"/>
                </a:solidFill>
              </a:rPr>
              <a:t>st</a:t>
            </a:r>
            <a:r>
              <a:rPr lang="en-US" sz="2000" dirty="0" smtClean="0">
                <a:solidFill>
                  <a:schemeClr val="accent1"/>
                </a:solidFill>
              </a:rPr>
              <a:t> 2012:</a:t>
            </a:r>
          </a:p>
          <a:p>
            <a:pPr marL="62230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accent1"/>
                </a:solidFill>
              </a:rPr>
              <a:t>G. </a:t>
            </a:r>
            <a:r>
              <a:rPr lang="en-US" sz="1800" dirty="0" err="1" smtClean="0">
                <a:solidFill>
                  <a:schemeClr val="accent1"/>
                </a:solidFill>
              </a:rPr>
              <a:t>Bencivenni</a:t>
            </a:r>
            <a:r>
              <a:rPr lang="en-US" sz="1800" dirty="0" smtClean="0">
                <a:solidFill>
                  <a:schemeClr val="accent1"/>
                </a:solidFill>
              </a:rPr>
              <a:t>, P. </a:t>
            </a:r>
            <a:r>
              <a:rPr lang="en-US" sz="1800" dirty="0" err="1" smtClean="0">
                <a:solidFill>
                  <a:schemeClr val="accent1"/>
                </a:solidFill>
              </a:rPr>
              <a:t>Branchini</a:t>
            </a:r>
            <a:r>
              <a:rPr lang="en-US" sz="1800" dirty="0" smtClean="0">
                <a:solidFill>
                  <a:schemeClr val="accent1"/>
                </a:solidFill>
              </a:rPr>
              <a:t>, Prof. A. Di </a:t>
            </a:r>
            <a:r>
              <a:rPr lang="en-US" sz="1800" dirty="0" err="1" smtClean="0">
                <a:solidFill>
                  <a:schemeClr val="accent1"/>
                </a:solidFill>
              </a:rPr>
              <a:t>Ciaccio</a:t>
            </a:r>
            <a:r>
              <a:rPr lang="en-US" sz="1800" dirty="0" smtClean="0">
                <a:solidFill>
                  <a:schemeClr val="accent1"/>
                </a:solidFill>
              </a:rPr>
              <a:t> (chair), E. </a:t>
            </a:r>
            <a:r>
              <a:rPr lang="en-US" sz="1800" dirty="0" err="1" smtClean="0">
                <a:solidFill>
                  <a:schemeClr val="accent1"/>
                </a:solidFill>
              </a:rPr>
              <a:t>Cisbani</a:t>
            </a:r>
            <a:r>
              <a:rPr lang="en-US" sz="1800" dirty="0" smtClean="0">
                <a:solidFill>
                  <a:schemeClr val="accent1"/>
                </a:solidFill>
              </a:rPr>
              <a:t>, G. </a:t>
            </a:r>
            <a:r>
              <a:rPr lang="en-US" sz="1800" dirty="0" err="1" smtClean="0">
                <a:solidFill>
                  <a:schemeClr val="accent1"/>
                </a:solidFill>
              </a:rPr>
              <a:t>Mazzitelli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marL="62230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accent1"/>
                </a:solidFill>
              </a:rPr>
              <a:t>P</a:t>
            </a:r>
            <a:r>
              <a:rPr lang="en-US" sz="1800" dirty="0" smtClean="0">
                <a:solidFill>
                  <a:schemeClr val="accent1"/>
                </a:solidFill>
              </a:rPr>
              <a:t>. Valente, B. </a:t>
            </a:r>
            <a:r>
              <a:rPr lang="en-US" sz="1800" dirty="0" err="1" smtClean="0">
                <a:solidFill>
                  <a:schemeClr val="accent1"/>
                </a:solidFill>
              </a:rPr>
              <a:t>Buonomo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– ex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officio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Database and schedule: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accent2"/>
                </a:solidFill>
              </a:rPr>
              <a:t>http://</a:t>
            </a:r>
            <a:r>
              <a:rPr lang="en-US" sz="1600" dirty="0" err="1">
                <a:solidFill>
                  <a:schemeClr val="accent2"/>
                </a:solidFill>
              </a:rPr>
              <a:t>www.lnf.infn.it</a:t>
            </a:r>
            <a:r>
              <a:rPr lang="en-US" sz="1600" dirty="0">
                <a:solidFill>
                  <a:schemeClr val="accent2"/>
                </a:solidFill>
              </a:rPr>
              <a:t>/</a:t>
            </a:r>
            <a:r>
              <a:rPr lang="en-US" sz="1600" dirty="0" err="1">
                <a:solidFill>
                  <a:schemeClr val="accent2"/>
                </a:solidFill>
              </a:rPr>
              <a:t>acceleratori</a:t>
            </a:r>
            <a:r>
              <a:rPr lang="en-US" sz="1600" dirty="0">
                <a:solidFill>
                  <a:schemeClr val="accent2"/>
                </a:solidFill>
              </a:rPr>
              <a:t>/</a:t>
            </a:r>
            <a:r>
              <a:rPr lang="en-US" sz="1600" dirty="0" err="1">
                <a:solidFill>
                  <a:schemeClr val="accent2"/>
                </a:solidFill>
              </a:rPr>
              <a:t>btf</a:t>
            </a:r>
            <a:r>
              <a:rPr lang="en-US" sz="1600" dirty="0">
                <a:solidFill>
                  <a:schemeClr val="accent2"/>
                </a:solidFill>
              </a:rPr>
              <a:t>/</a:t>
            </a:r>
            <a:r>
              <a:rPr lang="en-US" sz="1600" dirty="0" err="1">
                <a:solidFill>
                  <a:schemeClr val="accent2"/>
                </a:solidFill>
              </a:rPr>
              <a:t>php</a:t>
            </a:r>
            <a:r>
              <a:rPr lang="en-US" sz="1600" dirty="0">
                <a:solidFill>
                  <a:schemeClr val="accent2"/>
                </a:solidFill>
              </a:rPr>
              <a:t>/</a:t>
            </a:r>
            <a:r>
              <a:rPr lang="en-US" sz="1600" dirty="0" err="1">
                <a:solidFill>
                  <a:schemeClr val="accent2"/>
                </a:solidFill>
              </a:rPr>
              <a:t>schedule.php?year</a:t>
            </a:r>
            <a:r>
              <a:rPr lang="en-US" sz="1600" dirty="0">
                <a:solidFill>
                  <a:schemeClr val="accent2"/>
                </a:solidFill>
              </a:rPr>
              <a:t>=2013&amp;acc=1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866"/>
          <a:stretch/>
        </p:blipFill>
        <p:spPr>
          <a:xfrm>
            <a:off x="4121188" y="3517665"/>
            <a:ext cx="5022811" cy="33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9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go from here?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930400"/>
            <a:ext cx="8750300" cy="29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21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“upgrade”: constant improvement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-1618"/>
          <a:stretch/>
        </p:blipFill>
        <p:spPr>
          <a:xfrm>
            <a:off x="2963797" y="3742857"/>
            <a:ext cx="2336357" cy="3115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706" r="33226"/>
          <a:stretch/>
        </p:blipFill>
        <p:spPr>
          <a:xfrm>
            <a:off x="7308515" y="3742857"/>
            <a:ext cx="1744357" cy="3079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414" b="4371"/>
          <a:stretch/>
        </p:blipFill>
        <p:spPr>
          <a:xfrm>
            <a:off x="5402652" y="3742857"/>
            <a:ext cx="1803916" cy="307960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1068388"/>
            <a:ext cx="8867393" cy="3697112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sz="1400" dirty="0" smtClean="0">
                <a:solidFill>
                  <a:srgbClr val="18579B"/>
                </a:solidFill>
              </a:rPr>
              <a:t>2012</a:t>
            </a:r>
            <a:r>
              <a:rPr lang="en-US" sz="1400" dirty="0">
                <a:solidFill>
                  <a:srgbClr val="18579B"/>
                </a:solidFill>
              </a:rPr>
              <a:t>-2013</a:t>
            </a:r>
          </a:p>
          <a:p>
            <a:pPr>
              <a:spcBef>
                <a:spcPts val="200"/>
              </a:spcBef>
            </a:pPr>
            <a:r>
              <a:rPr lang="en-US" sz="1400" dirty="0">
                <a:solidFill>
                  <a:srgbClr val="18579B"/>
                </a:solidFill>
              </a:rPr>
              <a:t>Remotely controlled motorized table (AIDA</a:t>
            </a:r>
            <a:r>
              <a:rPr lang="en-US" sz="1400" dirty="0" smtClean="0">
                <a:solidFill>
                  <a:srgbClr val="18579B"/>
                </a:solidFill>
              </a:rPr>
              <a:t>) operational</a:t>
            </a:r>
            <a:endParaRPr lang="en-US" sz="1400" dirty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1400" dirty="0">
                <a:solidFill>
                  <a:srgbClr val="18579B"/>
                </a:solidFill>
              </a:rPr>
              <a:t>Improved beam position diagnostics under commissioning (GEM </a:t>
            </a:r>
            <a:r>
              <a:rPr lang="en-US" sz="1400" dirty="0" smtClean="0">
                <a:solidFill>
                  <a:srgbClr val="18579B"/>
                </a:solidFill>
              </a:rPr>
              <a:t>TPC, </a:t>
            </a:r>
            <a:r>
              <a:rPr lang="en-US" sz="1400" dirty="0">
                <a:solidFill>
                  <a:srgbClr val="18579B"/>
                </a:solidFill>
              </a:rPr>
              <a:t>AIDA</a:t>
            </a:r>
            <a:r>
              <a:rPr lang="en-US" sz="1400" dirty="0" smtClean="0">
                <a:solidFill>
                  <a:srgbClr val="18579B"/>
                </a:solidFill>
              </a:rPr>
              <a:t>)</a:t>
            </a:r>
            <a:endParaRPr lang="en-US" sz="1400" dirty="0" smtClean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1400" dirty="0" smtClean="0">
                <a:solidFill>
                  <a:srgbClr val="18579B"/>
                </a:solidFill>
              </a:rPr>
              <a:t>Improved </a:t>
            </a:r>
            <a:r>
              <a:rPr lang="en-US" sz="1400" dirty="0" smtClean="0">
                <a:solidFill>
                  <a:srgbClr val="18579B"/>
                </a:solidFill>
              </a:rPr>
              <a:t>shielding for 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high intensity</a:t>
            </a:r>
            <a:endParaRPr lang="en-US" sz="1400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200"/>
              </a:spcBef>
            </a:pPr>
            <a:r>
              <a:rPr lang="en-US" sz="1400" dirty="0" smtClean="0">
                <a:solidFill>
                  <a:srgbClr val="18579B"/>
                </a:solidFill>
              </a:rPr>
              <a:t>Neutron beam monitors (</a:t>
            </a:r>
            <a:r>
              <a:rPr lang="en-US" sz="1400" dirty="0" err="1" smtClean="0">
                <a:solidFill>
                  <a:srgbClr val="18579B"/>
                </a:solidFill>
              </a:rPr>
              <a:t>servizio</a:t>
            </a:r>
            <a:r>
              <a:rPr lang="en-US" sz="1400" dirty="0" smtClean="0">
                <a:solidFill>
                  <a:srgbClr val="18579B"/>
                </a:solidFill>
              </a:rPr>
              <a:t> FISA</a:t>
            </a:r>
            <a:r>
              <a:rPr lang="en-US" sz="1400" dirty="0" smtClean="0">
                <a:solidFill>
                  <a:srgbClr val="18579B"/>
                </a:solidFill>
              </a:rPr>
              <a:t>) for </a:t>
            </a:r>
            <a:r>
              <a:rPr lang="en-US" sz="1400" dirty="0" smtClean="0">
                <a:solidFill>
                  <a:srgbClr val="3F8DE2"/>
                </a:solidFill>
              </a:rPr>
              <a:t>high intensity</a:t>
            </a:r>
            <a:endParaRPr lang="en-US" sz="1400" dirty="0" smtClean="0">
              <a:solidFill>
                <a:srgbClr val="3F8DE2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1400" dirty="0" smtClean="0">
                <a:solidFill>
                  <a:srgbClr val="18579B"/>
                </a:solidFill>
              </a:rPr>
              <a:t>Gas system </a:t>
            </a:r>
            <a:r>
              <a:rPr lang="en-US" sz="1400" dirty="0" smtClean="0">
                <a:solidFill>
                  <a:srgbClr val="18579B"/>
                </a:solidFill>
              </a:rPr>
              <a:t>refurbished</a:t>
            </a:r>
            <a:endParaRPr lang="en-US" sz="1400" dirty="0" smtClean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1400" dirty="0" smtClean="0">
                <a:solidFill>
                  <a:srgbClr val="18579B"/>
                </a:solidFill>
              </a:rPr>
              <a:t>Network, DAQ and controls revised and fully </a:t>
            </a:r>
            <a:r>
              <a:rPr lang="en-US" sz="1400" dirty="0" smtClean="0">
                <a:solidFill>
                  <a:srgbClr val="18579B"/>
                </a:solidFill>
              </a:rPr>
              <a:t>operational 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solidFill>
                  <a:srgbClr val="18579B"/>
                </a:solidFill>
              </a:rPr>
              <a:t>Vacuum </a:t>
            </a:r>
            <a:r>
              <a:rPr lang="en-US" sz="1400" dirty="0">
                <a:solidFill>
                  <a:srgbClr val="18579B"/>
                </a:solidFill>
              </a:rPr>
              <a:t>system improved (2×10</a:t>
            </a:r>
            <a:r>
              <a:rPr lang="en-US" sz="1400" baseline="30000" dirty="0">
                <a:solidFill>
                  <a:srgbClr val="18579B"/>
                </a:solidFill>
              </a:rPr>
              <a:t>-9</a:t>
            </a:r>
            <a:r>
              <a:rPr lang="en-US" sz="1400" dirty="0">
                <a:solidFill>
                  <a:srgbClr val="18579B"/>
                </a:solidFill>
              </a:rPr>
              <a:t> mbar)</a:t>
            </a:r>
          </a:p>
          <a:p>
            <a:pPr>
              <a:spcBef>
                <a:spcPts val="200"/>
              </a:spcBef>
            </a:pPr>
            <a:r>
              <a:rPr lang="en-US" sz="1400" dirty="0">
                <a:solidFill>
                  <a:srgbClr val="18579B"/>
                </a:solidFill>
              </a:rPr>
              <a:t>New remote YAG flag</a:t>
            </a:r>
          </a:p>
          <a:p>
            <a:pPr>
              <a:spcBef>
                <a:spcPts val="200"/>
              </a:spcBef>
            </a:pPr>
            <a:r>
              <a:rPr lang="en-US" sz="1400" dirty="0">
                <a:solidFill>
                  <a:srgbClr val="18579B"/>
                </a:solidFill>
              </a:rPr>
              <a:t>New end-flange with WCM and protection</a:t>
            </a:r>
          </a:p>
          <a:p>
            <a:pPr>
              <a:spcBef>
                <a:spcPts val="200"/>
              </a:spcBef>
            </a:pPr>
            <a:r>
              <a:rPr lang="en-US" sz="1400" dirty="0">
                <a:solidFill>
                  <a:srgbClr val="18579B"/>
                </a:solidFill>
              </a:rPr>
              <a:t>Beam </a:t>
            </a:r>
            <a:r>
              <a:rPr lang="en-US" sz="1400" dirty="0" smtClean="0">
                <a:solidFill>
                  <a:srgbClr val="18579B"/>
                </a:solidFill>
              </a:rPr>
              <a:t>transport and timing </a:t>
            </a:r>
            <a:r>
              <a:rPr lang="en-US" sz="1400" dirty="0">
                <a:solidFill>
                  <a:srgbClr val="18579B"/>
                </a:solidFill>
              </a:rPr>
              <a:t>optimized: 1.4, 3 and 10 ns shots now </a:t>
            </a:r>
            <a:r>
              <a:rPr lang="en-US" sz="1400" dirty="0" err="1" smtClean="0">
                <a:solidFill>
                  <a:srgbClr val="18579B"/>
                </a:solidFill>
              </a:rPr>
              <a:t>avalialable</a:t>
            </a:r>
            <a:endParaRPr lang="en-US" sz="1400" dirty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</a:pPr>
            <a:endParaRPr lang="en-US" sz="1400" dirty="0" smtClean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</a:pPr>
            <a:endParaRPr lang="en-US" sz="1400" dirty="0" smtClean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</a:pPr>
            <a:endParaRPr lang="en-US" sz="1400" dirty="0" smtClean="0">
              <a:solidFill>
                <a:srgbClr val="1857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 improvement: 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79943"/>
            <a:ext cx="5079650" cy="461168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rgbClr val="215D77"/>
                </a:solidFill>
              </a:rPr>
              <a:t>Beam exit flange: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215D77"/>
                </a:solidFill>
              </a:rPr>
              <a:t>At the beginning:</a:t>
            </a:r>
          </a:p>
          <a:p>
            <a:pPr lvl="1"/>
            <a:r>
              <a:rPr lang="en-US" sz="1400" dirty="0" smtClean="0">
                <a:solidFill>
                  <a:srgbClr val="215D77"/>
                </a:solidFill>
              </a:rPr>
              <a:t>Standard flanges with thinned ‘window’, 1.5 mm Aluminum</a:t>
            </a:r>
          </a:p>
          <a:p>
            <a:pPr lvl="2"/>
            <a:r>
              <a:rPr lang="en-US" sz="1200" dirty="0" smtClean="0">
                <a:solidFill>
                  <a:srgbClr val="215D77"/>
                </a:solidFill>
              </a:rPr>
              <a:t>Necessary because BTF vacuum in direct connection with </a:t>
            </a:r>
            <a:r>
              <a:rPr lang="en-US" sz="1200" dirty="0" err="1" smtClean="0">
                <a:solidFill>
                  <a:srgbClr val="215D77"/>
                </a:solidFill>
              </a:rPr>
              <a:t>Linac</a:t>
            </a:r>
            <a:r>
              <a:rPr lang="en-US" sz="1200" dirty="0" smtClean="0">
                <a:solidFill>
                  <a:srgbClr val="215D77"/>
                </a:solidFill>
              </a:rPr>
              <a:t> main vacuum (with a ‘fast’ safety valve)</a:t>
            </a:r>
          </a:p>
          <a:p>
            <a:pPr lvl="1"/>
            <a:r>
              <a:rPr lang="en-US" sz="1400" dirty="0" smtClean="0">
                <a:solidFill>
                  <a:srgbClr val="215D77"/>
                </a:solidFill>
              </a:rPr>
              <a:t>BTF vacuum sectioned, for a long period we used </a:t>
            </a:r>
            <a:r>
              <a:rPr lang="en-US" sz="1400" dirty="0" err="1" smtClean="0">
                <a:solidFill>
                  <a:srgbClr val="215D77"/>
                </a:solidFill>
              </a:rPr>
              <a:t>Kapton</a:t>
            </a:r>
            <a:r>
              <a:rPr lang="en-US" sz="1400" dirty="0" smtClean="0">
                <a:solidFill>
                  <a:srgbClr val="215D77"/>
                </a:solidFill>
              </a:rPr>
              <a:t> exit window </a:t>
            </a:r>
          </a:p>
          <a:p>
            <a:pPr lvl="2"/>
            <a:r>
              <a:rPr lang="en-US" sz="1200" dirty="0" smtClean="0">
                <a:solidFill>
                  <a:srgbClr val="215D77"/>
                </a:solidFill>
              </a:rPr>
              <a:t>Low pressure (not real vacuum): 10</a:t>
            </a:r>
            <a:r>
              <a:rPr lang="en-US" sz="1200" baseline="30000" dirty="0" smtClean="0">
                <a:solidFill>
                  <a:srgbClr val="215D77"/>
                </a:solidFill>
              </a:rPr>
              <a:t>-3</a:t>
            </a:r>
            <a:r>
              <a:rPr lang="en-US" sz="1200" dirty="0" smtClean="0">
                <a:solidFill>
                  <a:srgbClr val="215D77"/>
                </a:solidFill>
              </a:rPr>
              <a:t>, 10</a:t>
            </a:r>
            <a:r>
              <a:rPr lang="en-US" sz="1200" baseline="30000" dirty="0" smtClean="0">
                <a:solidFill>
                  <a:srgbClr val="215D77"/>
                </a:solidFill>
              </a:rPr>
              <a:t>-4</a:t>
            </a:r>
          </a:p>
          <a:p>
            <a:pPr marL="66675" indent="0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Now:</a:t>
            </a:r>
          </a:p>
          <a:p>
            <a:pPr lvl="1"/>
            <a:r>
              <a:rPr lang="en-US" sz="1400" dirty="0" smtClean="0">
                <a:solidFill>
                  <a:schemeClr val="accent1"/>
                </a:solidFill>
              </a:rPr>
              <a:t>Independent BTF vacuum system and pump</a:t>
            </a:r>
          </a:p>
          <a:p>
            <a:pPr lvl="1"/>
            <a:r>
              <a:rPr lang="en-US" sz="1400" dirty="0" smtClean="0">
                <a:solidFill>
                  <a:schemeClr val="accent1"/>
                </a:solidFill>
              </a:rPr>
              <a:t>New flange with </a:t>
            </a:r>
            <a:r>
              <a:rPr lang="en-US" sz="1400" dirty="0" err="1" smtClean="0">
                <a:solidFill>
                  <a:schemeClr val="accent1"/>
                </a:solidFill>
              </a:rPr>
              <a:t>Berillium</a:t>
            </a:r>
            <a:r>
              <a:rPr lang="en-US" sz="1400" dirty="0" smtClean="0">
                <a:solidFill>
                  <a:schemeClr val="accent1"/>
                </a:solidFill>
              </a:rPr>
              <a:t> thin window, 0.5 mm thick</a:t>
            </a:r>
          </a:p>
          <a:p>
            <a:pPr lvl="1"/>
            <a:r>
              <a:rPr lang="en-US" sz="1400" dirty="0" smtClean="0">
                <a:solidFill>
                  <a:schemeClr val="accent1"/>
                </a:solidFill>
              </a:rPr>
              <a:t>Integrated ceramics and WCM for beam charge measurement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147"/>
          <a:stretch/>
        </p:blipFill>
        <p:spPr>
          <a:xfrm>
            <a:off x="5519720" y="3292699"/>
            <a:ext cx="3482830" cy="2452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465"/>
          <a:stretch/>
        </p:blipFill>
        <p:spPr>
          <a:xfrm>
            <a:off x="5519720" y="1293715"/>
            <a:ext cx="3482830" cy="191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3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10+ years of BTF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4015"/>
            <a:ext cx="8499614" cy="434248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idea was there since from the beginning (Vignola,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Sannibale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),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commissioning required </a:t>
            </a:r>
            <a:r>
              <a:rPr lang="en-US" dirty="0" smtClean="0">
                <a:solidFill>
                  <a:schemeClr val="tx2"/>
                </a:solidFill>
              </a:rPr>
              <a:t>two youngsters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enthusiasm and ingenuity (and relatively few resources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process of constant improvement with many small modifications/add-ons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few larger upgrades, requiring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more significant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resources: </a:t>
            </a:r>
          </a:p>
          <a:p>
            <a:pPr lvl="1"/>
            <a:r>
              <a:rPr lang="en-US" dirty="0" smtClean="0">
                <a:solidFill>
                  <a:srgbClr val="09213B"/>
                </a:solidFill>
              </a:rPr>
              <a:t>Decoupling from DAFNE injection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large effort from the entire Accelerator Division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efficiency and long-term running: not transparent to the DAFNE operations, impacts on resources of the AD</a:t>
            </a:r>
          </a:p>
          <a:p>
            <a:pPr lvl="1"/>
            <a:r>
              <a:rPr lang="en-US" dirty="0" smtClean="0">
                <a:solidFill>
                  <a:srgbClr val="09213B"/>
                </a:solidFill>
              </a:rPr>
              <a:t>Tagged photon beam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difficult to handle, maintain, not really competitive with continuous sources</a:t>
            </a:r>
          </a:p>
          <a:p>
            <a:pPr lvl="1"/>
            <a:r>
              <a:rPr lang="en-US" dirty="0" smtClean="0">
                <a:solidFill>
                  <a:srgbClr val="09213B"/>
                </a:solidFill>
              </a:rPr>
              <a:t>Neutron beam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ore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interesting, more difficult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wrt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diagnostics, beam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control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But offers wider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opportunities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Enlargement of user community/beam usage: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Interested remains in single particle for detector testing but…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… increasing interest in low energy with low background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increasing interest in high intensity electron and positron beams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</a:t>
            </a:r>
            <a:r>
              <a:rPr lang="en-US" dirty="0" smtClean="0"/>
              <a:t>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075927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Large room for improvement in the </a:t>
            </a:r>
            <a:r>
              <a:rPr lang="en-US" sz="1800" dirty="0" smtClean="0">
                <a:solidFill>
                  <a:schemeClr val="accent1"/>
                </a:solidFill>
              </a:rPr>
              <a:t>field </a:t>
            </a:r>
            <a:r>
              <a:rPr lang="en-US" sz="1800" dirty="0" smtClean="0">
                <a:solidFill>
                  <a:schemeClr val="accent1"/>
                </a:solidFill>
              </a:rPr>
              <a:t>of </a:t>
            </a:r>
            <a:r>
              <a:rPr lang="en-US" sz="1800" dirty="0" smtClean="0">
                <a:solidFill>
                  <a:schemeClr val="tx2"/>
                </a:solidFill>
              </a:rPr>
              <a:t>innovative detectors</a:t>
            </a:r>
            <a:r>
              <a:rPr lang="en-US" sz="1800" dirty="0" smtClean="0">
                <a:solidFill>
                  <a:schemeClr val="accent1"/>
                </a:solidFill>
              </a:rPr>
              <a:t>: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Extend energy range:</a:t>
            </a:r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T</a:t>
            </a:r>
            <a:r>
              <a:rPr lang="en-US" sz="1600" dirty="0" smtClean="0">
                <a:solidFill>
                  <a:schemeClr val="accent1"/>
                </a:solidFill>
              </a:rPr>
              <a:t>owards lower energy for detector testing</a:t>
            </a:r>
          </a:p>
          <a:p>
            <a:pPr lvl="2"/>
            <a:r>
              <a:rPr lang="en-US" sz="1600" dirty="0" smtClean="0">
                <a:solidFill>
                  <a:schemeClr val="accent1"/>
                </a:solidFill>
              </a:rPr>
              <a:t>Towards high energy for </a:t>
            </a:r>
          </a:p>
          <a:p>
            <a:pPr lvl="3"/>
            <a:r>
              <a:rPr lang="en-US" sz="1400" dirty="0" smtClean="0">
                <a:solidFill>
                  <a:schemeClr val="accent1"/>
                </a:solidFill>
              </a:rPr>
              <a:t>Higher neutron yield and more fast neutrons</a:t>
            </a:r>
          </a:p>
          <a:p>
            <a:pPr lvl="3"/>
            <a:r>
              <a:rPr lang="en-US" sz="1400" dirty="0" smtClean="0">
                <a:solidFill>
                  <a:schemeClr val="accent1"/>
                </a:solidFill>
              </a:rPr>
              <a:t>Lower multiple scattering, better spot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Improve </a:t>
            </a:r>
            <a:r>
              <a:rPr lang="en-US" sz="1600" dirty="0" smtClean="0">
                <a:solidFill>
                  <a:schemeClr val="accent1"/>
                </a:solidFill>
              </a:rPr>
              <a:t>diagnostics quality </a:t>
            </a:r>
            <a:r>
              <a:rPr lang="en-US" sz="1600" dirty="0" smtClean="0">
                <a:solidFill>
                  <a:schemeClr val="accent1"/>
                </a:solidFill>
              </a:rPr>
              <a:t>(good upgrades thanks to AIDA, but more can be done)</a:t>
            </a:r>
          </a:p>
          <a:p>
            <a:pPr lvl="1"/>
            <a:endParaRPr lang="en-US" sz="1600" dirty="0" smtClean="0">
              <a:solidFill>
                <a:schemeClr val="accent1"/>
              </a:solidFill>
            </a:endParaRP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Exploit </a:t>
            </a:r>
            <a:r>
              <a:rPr lang="en-US" sz="1600" dirty="0" smtClean="0">
                <a:solidFill>
                  <a:srgbClr val="09213B"/>
                </a:solidFill>
              </a:rPr>
              <a:t>time structure </a:t>
            </a:r>
            <a:r>
              <a:rPr lang="en-US" sz="1600" dirty="0" smtClean="0">
                <a:solidFill>
                  <a:schemeClr val="accent1"/>
                </a:solidFill>
              </a:rPr>
              <a:t>of beam (and even improve it?)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Exploit the possibility of </a:t>
            </a:r>
            <a:r>
              <a:rPr lang="en-US" sz="1600" dirty="0" smtClean="0">
                <a:solidFill>
                  <a:srgbClr val="09213B"/>
                </a:solidFill>
              </a:rPr>
              <a:t>high intensity </a:t>
            </a:r>
            <a:r>
              <a:rPr lang="en-US" sz="1600" dirty="0" smtClean="0">
                <a:solidFill>
                  <a:schemeClr val="accent1"/>
                </a:solidFill>
              </a:rPr>
              <a:t>and more </a:t>
            </a:r>
            <a:r>
              <a:rPr lang="en-US" sz="1600" dirty="0" smtClean="0">
                <a:solidFill>
                  <a:schemeClr val="accent1"/>
                </a:solidFill>
              </a:rPr>
              <a:t>particles, especially </a:t>
            </a:r>
            <a:r>
              <a:rPr lang="en-US" sz="1600" dirty="0" smtClean="0">
                <a:solidFill>
                  <a:srgbClr val="09213B"/>
                </a:solidFill>
              </a:rPr>
              <a:t>neutrons</a:t>
            </a:r>
            <a:endParaRPr lang="en-US" sz="1600" dirty="0" smtClean="0">
              <a:solidFill>
                <a:srgbClr val="09213B"/>
              </a:solidFill>
            </a:endParaRP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Exploit the </a:t>
            </a:r>
            <a:r>
              <a:rPr lang="en-US" sz="1600" dirty="0" smtClean="0">
                <a:solidFill>
                  <a:srgbClr val="09213B"/>
                </a:solidFill>
              </a:rPr>
              <a:t>flexibility</a:t>
            </a:r>
            <a:r>
              <a:rPr lang="en-US" sz="1600" dirty="0" smtClean="0">
                <a:solidFill>
                  <a:schemeClr val="accent1"/>
                </a:solidFill>
              </a:rPr>
              <a:t> and ease of use (and improve it)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And…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0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improve access possibilities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1"/>
                </a:solidFill>
              </a:rPr>
              <a:t>Since duty-cycle is already quite high:</a:t>
            </a:r>
          </a:p>
          <a:p>
            <a:pPr lvl="1"/>
            <a:r>
              <a:rPr lang="en-US" sz="2000" dirty="0" smtClean="0">
                <a:solidFill>
                  <a:schemeClr val="accent1"/>
                </a:solidFill>
              </a:rPr>
              <a:t>Increase the </a:t>
            </a:r>
            <a:r>
              <a:rPr lang="en-US" sz="2000" dirty="0" smtClean="0">
                <a:solidFill>
                  <a:schemeClr val="tx2"/>
                </a:solidFill>
              </a:rPr>
              <a:t>number of beam lines</a:t>
            </a:r>
          </a:p>
          <a:p>
            <a:pPr lvl="1"/>
            <a:r>
              <a:rPr lang="en-US" sz="2000" dirty="0" smtClean="0">
                <a:solidFill>
                  <a:srgbClr val="09213B"/>
                </a:solidFill>
              </a:rPr>
              <a:t>Enlarge</a:t>
            </a:r>
            <a:r>
              <a:rPr lang="en-US" sz="2000" dirty="0" smtClean="0">
                <a:solidFill>
                  <a:schemeClr val="accent1"/>
                </a:solidFill>
              </a:rPr>
              <a:t> the experimental </a:t>
            </a:r>
            <a:r>
              <a:rPr lang="en-US" sz="2000" dirty="0" smtClean="0">
                <a:solidFill>
                  <a:srgbClr val="09213B"/>
                </a:solidFill>
              </a:rPr>
              <a:t>area</a:t>
            </a:r>
          </a:p>
          <a:p>
            <a:pPr lvl="1"/>
            <a:r>
              <a:rPr lang="en-US" sz="2000" dirty="0" smtClean="0">
                <a:solidFill>
                  <a:schemeClr val="accent1"/>
                </a:solidFill>
              </a:rPr>
              <a:t>Improve </a:t>
            </a:r>
            <a:r>
              <a:rPr lang="en-US" sz="2000" dirty="0" smtClean="0">
                <a:solidFill>
                  <a:srgbClr val="09213B"/>
                </a:solidFill>
              </a:rPr>
              <a:t>beam quality</a:t>
            </a:r>
          </a:p>
          <a:p>
            <a:pPr lvl="2"/>
            <a:r>
              <a:rPr lang="en-US" sz="1800" dirty="0" smtClean="0">
                <a:solidFill>
                  <a:srgbClr val="09213B"/>
                </a:solidFill>
              </a:rPr>
              <a:t>Background</a:t>
            </a:r>
            <a:r>
              <a:rPr lang="en-US" sz="1800" dirty="0" smtClean="0">
                <a:solidFill>
                  <a:schemeClr val="accent1"/>
                </a:solidFill>
              </a:rPr>
              <a:t>: more/better shielding</a:t>
            </a:r>
          </a:p>
          <a:p>
            <a:pPr lvl="2"/>
            <a:r>
              <a:rPr lang="en-US" sz="1800" dirty="0" smtClean="0">
                <a:solidFill>
                  <a:schemeClr val="accent1"/>
                </a:solidFill>
              </a:rPr>
              <a:t>Beam </a:t>
            </a:r>
            <a:r>
              <a:rPr lang="en-US" sz="1800" dirty="0" smtClean="0">
                <a:solidFill>
                  <a:srgbClr val="09213B"/>
                </a:solidFill>
              </a:rPr>
              <a:t>divergence</a:t>
            </a:r>
            <a:r>
              <a:rPr lang="en-US" sz="1800" dirty="0" smtClean="0">
                <a:solidFill>
                  <a:schemeClr val="accent1"/>
                </a:solidFill>
              </a:rPr>
              <a:t>: more/better collimation</a:t>
            </a:r>
          </a:p>
          <a:p>
            <a:pPr lvl="2"/>
            <a:r>
              <a:rPr lang="en-US" sz="1800" dirty="0" smtClean="0">
                <a:solidFill>
                  <a:schemeClr val="accent1"/>
                </a:solidFill>
              </a:rPr>
              <a:t>Beam </a:t>
            </a:r>
            <a:r>
              <a:rPr lang="en-US" sz="1800" dirty="0" smtClean="0">
                <a:solidFill>
                  <a:srgbClr val="09213B"/>
                </a:solidFill>
              </a:rPr>
              <a:t>size</a:t>
            </a:r>
            <a:r>
              <a:rPr lang="en-US" sz="1800" dirty="0" smtClean="0">
                <a:solidFill>
                  <a:schemeClr val="accent1"/>
                </a:solidFill>
              </a:rPr>
              <a:t>: better/more flexible optics</a:t>
            </a:r>
          </a:p>
        </p:txBody>
      </p:sp>
    </p:spTree>
    <p:extLst>
      <p:ext uri="{BB962C8B-B14F-4D97-AF65-F5344CB8AC3E}">
        <p14:creationId xmlns:p14="http://schemas.microsoft.com/office/powerpoint/2010/main" val="307694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plans/1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1107467"/>
            <a:ext cx="708574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15D77"/>
                </a:solidFill>
                <a:latin typeface="Impact"/>
                <a:cs typeface="Impact"/>
              </a:rPr>
              <a:t>Three main </a:t>
            </a:r>
            <a:r>
              <a:rPr lang="en-US" sz="2400" dirty="0" smtClean="0">
                <a:solidFill>
                  <a:srgbClr val="215D77"/>
                </a:solidFill>
                <a:latin typeface="Impact"/>
                <a:cs typeface="Impact"/>
              </a:rPr>
              <a:t>lines:</a:t>
            </a:r>
          </a:p>
          <a:p>
            <a:endParaRPr lang="en-US" sz="1000" dirty="0" smtClean="0">
              <a:solidFill>
                <a:srgbClr val="3F8DE2"/>
              </a:solidFill>
              <a:latin typeface="Impact"/>
              <a:cs typeface="Impact"/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  <a:latin typeface="Impact"/>
                <a:cs typeface="Impact"/>
              </a:rPr>
              <a:t>1. Low-energy electron/positron beams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Improve low-energy diagnostics (LYSO </a:t>
            </a:r>
            <a:r>
              <a:rPr lang="en-US" dirty="0" err="1" smtClean="0">
                <a:solidFill>
                  <a:schemeClr val="accent1"/>
                </a:solidFill>
                <a:latin typeface="Impact"/>
                <a:cs typeface="Impact"/>
              </a:rPr>
              <a:t>calorimenter</a:t>
            </a: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, AIDA)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Improve </a:t>
            </a: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background</a:t>
            </a:r>
          </a:p>
          <a:p>
            <a:pPr marL="1200150" lvl="2" indent="-285750">
              <a:buFont typeface="Arial"/>
              <a:buChar char="•"/>
            </a:pPr>
            <a:endParaRPr lang="en-US" sz="1000" dirty="0" smtClean="0">
              <a:solidFill>
                <a:srgbClr val="3F8DE2"/>
              </a:solidFill>
              <a:latin typeface="Impact"/>
              <a:cs typeface="Impact"/>
            </a:endParaRPr>
          </a:p>
          <a:p>
            <a:pPr lvl="1"/>
            <a:r>
              <a:rPr lang="en-US" sz="2000" dirty="0" smtClean="0">
                <a:solidFill>
                  <a:srgbClr val="09213B"/>
                </a:solidFill>
                <a:latin typeface="Impact"/>
                <a:cs typeface="Impact"/>
              </a:rPr>
              <a:t>2. </a:t>
            </a:r>
            <a:r>
              <a:rPr lang="en-US" sz="2000" dirty="0" smtClean="0">
                <a:solidFill>
                  <a:srgbClr val="09213B"/>
                </a:solidFill>
                <a:latin typeface="Impact"/>
                <a:cs typeface="Impact"/>
              </a:rPr>
              <a:t>Electron</a:t>
            </a:r>
            <a:r>
              <a:rPr lang="en-US" sz="2000" dirty="0" smtClean="0">
                <a:solidFill>
                  <a:srgbClr val="09213B"/>
                </a:solidFill>
                <a:latin typeface="Impact"/>
                <a:cs typeface="Impact"/>
              </a:rPr>
              <a:t>/gamma beam for detector-testing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Improve high-resolution tracking:</a:t>
            </a:r>
          </a:p>
          <a:p>
            <a:pPr marL="1657350" lvl="3" indent="-285750">
              <a:buFont typeface="Arial"/>
              <a:buChar char="•"/>
            </a:pPr>
            <a:r>
              <a:rPr lang="en-US" sz="16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Silicon micro-strip maintenance</a:t>
            </a:r>
          </a:p>
          <a:p>
            <a:pPr marL="1657350" lvl="3" indent="-285750">
              <a:buFont typeface="Arial"/>
              <a:buChar char="•"/>
            </a:pPr>
            <a:r>
              <a:rPr lang="en-US" sz="16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GEM TPC routinely in operations (AIDA)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Improve photon tagging </a:t>
            </a: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resolution</a:t>
            </a:r>
            <a:endParaRPr lang="en-US" sz="1600" dirty="0" smtClean="0">
              <a:solidFill>
                <a:srgbClr val="3F8DE2"/>
              </a:solidFill>
              <a:latin typeface="Impact"/>
              <a:cs typeface="Impact"/>
            </a:endParaRPr>
          </a:p>
          <a:p>
            <a:pPr marL="1657350" lvl="3" indent="-285750">
              <a:buFont typeface="Arial"/>
              <a:buChar char="•"/>
            </a:pPr>
            <a:r>
              <a:rPr lang="en-US" sz="1600" dirty="0" smtClean="0">
                <a:solidFill>
                  <a:srgbClr val="3F8DE2"/>
                </a:solidFill>
                <a:latin typeface="Impact"/>
                <a:cs typeface="Impact"/>
              </a:rPr>
              <a:t>Change tagging scheme</a:t>
            </a:r>
          </a:p>
          <a:p>
            <a:pPr marL="1657350" lvl="3" indent="-285750">
              <a:buFont typeface="Arial"/>
              <a:buChar char="•"/>
            </a:pPr>
            <a:endParaRPr lang="en-US" sz="1000" dirty="0" smtClean="0">
              <a:solidFill>
                <a:srgbClr val="3F8DE2"/>
              </a:solidFill>
              <a:latin typeface="Impact"/>
              <a:cs typeface="Impact"/>
            </a:endParaRPr>
          </a:p>
          <a:p>
            <a:pPr lvl="1"/>
            <a:r>
              <a:rPr lang="en-US" sz="2000" dirty="0" smtClean="0">
                <a:solidFill>
                  <a:srgbClr val="09213B"/>
                </a:solidFill>
                <a:latin typeface="Impact"/>
                <a:cs typeface="Impact"/>
              </a:rPr>
              <a:t>3. Neutron source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Increase </a:t>
            </a:r>
            <a:r>
              <a:rPr lang="en-US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linac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 energy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Install ‘standard’ neutron </a:t>
            </a: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diagnostics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Routine operations of neutron source</a:t>
            </a:r>
            <a:endParaRPr lang="en-US" dirty="0" smtClean="0">
              <a:solidFill>
                <a:schemeClr val="tx2">
                  <a:lumMod val="50000"/>
                  <a:lumOff val="50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6542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83" y="3641725"/>
            <a:ext cx="4752000" cy="3220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759"/>
          <a:stretch/>
        </p:blipFill>
        <p:spPr>
          <a:xfrm>
            <a:off x="1525068" y="1197715"/>
            <a:ext cx="4688840" cy="2805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1608" r="38568" b="1"/>
          <a:stretch/>
        </p:blipFill>
        <p:spPr>
          <a:xfrm>
            <a:off x="5547732" y="1197715"/>
            <a:ext cx="3610699" cy="2824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1169464"/>
            <a:ext cx="46898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Tx/>
              <a:buChar char="-"/>
            </a:pPr>
            <a:r>
              <a:rPr lang="en-US" sz="2000" dirty="0" smtClean="0">
                <a:solidFill>
                  <a:schemeClr val="accent2"/>
                </a:solidFill>
                <a:latin typeface="Impact"/>
                <a:cs typeface="Impact"/>
              </a:rPr>
              <a:t>Keep using 0</a:t>
            </a:r>
            <a:r>
              <a:rPr lang="en-US" sz="2000" dirty="0">
                <a:solidFill>
                  <a:schemeClr val="accent2"/>
                </a:solidFill>
                <a:latin typeface="Impact"/>
                <a:cs typeface="Impact"/>
              </a:rPr>
              <a:t>° </a:t>
            </a:r>
            <a:r>
              <a:rPr lang="en-US" sz="2000" dirty="0" smtClean="0">
                <a:solidFill>
                  <a:schemeClr val="accent2"/>
                </a:solidFill>
                <a:latin typeface="Impact"/>
                <a:cs typeface="Impact"/>
              </a:rPr>
              <a:t>line for ‘standard’ testing</a:t>
            </a:r>
          </a:p>
          <a:p>
            <a:pPr marL="342900" lvl="1" indent="-342900">
              <a:buFontTx/>
              <a:buChar char="-"/>
            </a:pPr>
            <a:r>
              <a:rPr lang="en-US" sz="2000" dirty="0" smtClean="0">
                <a:solidFill>
                  <a:schemeClr val="accent2"/>
                </a:solidFill>
                <a:latin typeface="Impact"/>
                <a:cs typeface="Impact"/>
              </a:rPr>
              <a:t>Use 45° line to drive beam to a new “target area”</a:t>
            </a:r>
          </a:p>
          <a:p>
            <a:pPr marL="800100" lvl="2" indent="-342900">
              <a:buFontTx/>
              <a:buChar char="-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This allows to have a target station dedicated to neutron production and</a:t>
            </a:r>
          </a:p>
          <a:p>
            <a:pPr marL="800100" lvl="2" indent="-342900">
              <a:buFontTx/>
              <a:buChar char="-"/>
            </a:pPr>
            <a:r>
              <a:rPr lang="en-US" dirty="0" smtClean="0">
                <a:solidFill>
                  <a:schemeClr val="accent1"/>
                </a:solidFill>
                <a:latin typeface="Impact"/>
                <a:cs typeface="Impact"/>
              </a:rPr>
              <a:t>A space for neutron experiments</a:t>
            </a:r>
          </a:p>
          <a:p>
            <a:pPr marL="342900" lvl="1" indent="-342900">
              <a:buFontTx/>
              <a:buChar char="-"/>
            </a:pPr>
            <a:r>
              <a:rPr lang="en-US" sz="2000" dirty="0" smtClean="0">
                <a:solidFill>
                  <a:schemeClr val="accent2"/>
                </a:solidFill>
                <a:latin typeface="Impact"/>
                <a:cs typeface="Impact"/>
              </a:rPr>
              <a:t>Add 90° to build a “low energy” line</a:t>
            </a:r>
          </a:p>
          <a:p>
            <a:pPr marL="800100" lvl="2" indent="-342900">
              <a:buFontTx/>
              <a:buChar char="-"/>
            </a:pPr>
            <a:r>
              <a:rPr lang="en-US" dirty="0" smtClean="0">
                <a:solidFill>
                  <a:srgbClr val="2C7C9F"/>
                </a:solidFill>
                <a:latin typeface="Impact"/>
                <a:cs typeface="Impact"/>
              </a:rPr>
              <a:t>This allows to use the </a:t>
            </a:r>
            <a:r>
              <a:rPr lang="en-US" dirty="0" err="1" smtClean="0">
                <a:solidFill>
                  <a:srgbClr val="2C7C9F"/>
                </a:solidFill>
                <a:latin typeface="Impact"/>
                <a:cs typeface="Impact"/>
              </a:rPr>
              <a:t>Linac</a:t>
            </a:r>
            <a:r>
              <a:rPr lang="en-US" dirty="0" smtClean="0">
                <a:solidFill>
                  <a:srgbClr val="2C7C9F"/>
                </a:solidFill>
                <a:latin typeface="Impact"/>
                <a:cs typeface="Impact"/>
              </a:rPr>
              <a:t> groundwork and tunnel as additional shielding</a:t>
            </a:r>
            <a:endParaRPr lang="en-US" dirty="0" smtClean="0">
              <a:solidFill>
                <a:srgbClr val="2C7C9F"/>
              </a:solidFill>
              <a:latin typeface="Impact"/>
              <a:cs typeface="Impac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791" y="3652520"/>
            <a:ext cx="5882640" cy="320548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BTF 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7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</a:t>
            </a:r>
            <a:r>
              <a:rPr lang="en-US" dirty="0" smtClean="0"/>
              <a:t>history/3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92901"/>
            <a:ext cx="5861930" cy="730951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Target </a:t>
            </a:r>
            <a:r>
              <a:rPr lang="en-US" sz="1800" dirty="0" smtClean="0">
                <a:solidFill>
                  <a:schemeClr val="tx2"/>
                </a:solidFill>
              </a:rPr>
              <a:t>shielding </a:t>
            </a:r>
            <a:r>
              <a:rPr lang="en-US" sz="1800" dirty="0" smtClean="0">
                <a:solidFill>
                  <a:schemeClr val="tx2"/>
                </a:solidFill>
              </a:rPr>
              <a:t>2008</a:t>
            </a:r>
            <a:endParaRPr lang="en-US" sz="1800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Neutron source </a:t>
            </a:r>
            <a:r>
              <a:rPr lang="en-US" sz="1800" dirty="0" smtClean="0">
                <a:solidFill>
                  <a:schemeClr val="tx2"/>
                </a:solidFill>
              </a:rPr>
              <a:t>studies start 2009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2010, </a:t>
            </a:r>
            <a:r>
              <a:rPr lang="en-US" sz="1800" dirty="0" smtClean="0">
                <a:solidFill>
                  <a:schemeClr val="tx2"/>
                </a:solidFill>
              </a:rPr>
              <a:t>L. </a:t>
            </a:r>
            <a:r>
              <a:rPr lang="en-US" sz="1800" dirty="0" err="1" smtClean="0">
                <a:solidFill>
                  <a:schemeClr val="tx2"/>
                </a:solidFill>
              </a:rPr>
              <a:t>Foggetta</a:t>
            </a:r>
            <a:r>
              <a:rPr lang="en-US" sz="1800" dirty="0" smtClean="0">
                <a:solidFill>
                  <a:schemeClr val="tx2"/>
                </a:solidFill>
              </a:rPr>
              <a:t> joins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85775"/>
            <a:ext cx="9144000" cy="58261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78" y="1159251"/>
            <a:ext cx="54768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44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simpler alternative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87" y="1295208"/>
            <a:ext cx="7697274" cy="4399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07467"/>
            <a:ext cx="3784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 smtClean="0">
                <a:solidFill>
                  <a:schemeClr val="accent2"/>
                </a:solidFill>
                <a:latin typeface="Impact"/>
                <a:cs typeface="Impact"/>
              </a:rPr>
              <a:t>Essentially: </a:t>
            </a:r>
          </a:p>
          <a:p>
            <a:pPr marL="342900" lvl="1" indent="-342900">
              <a:buFontTx/>
              <a:buChar char="-"/>
            </a:pPr>
            <a:r>
              <a:rPr lang="en-US" sz="1600" dirty="0">
                <a:solidFill>
                  <a:srgbClr val="2C7C9F"/>
                </a:solidFill>
                <a:latin typeface="Impact"/>
                <a:cs typeface="Impact"/>
              </a:rPr>
              <a:t>K</a:t>
            </a:r>
            <a:r>
              <a:rPr lang="en-US" sz="1600" dirty="0" smtClean="0">
                <a:solidFill>
                  <a:srgbClr val="2C7C9F"/>
                </a:solidFill>
                <a:latin typeface="Impact"/>
                <a:cs typeface="Impact"/>
              </a:rPr>
              <a:t>eep the neutron </a:t>
            </a:r>
            <a:r>
              <a:rPr lang="en-US" sz="1600" dirty="0" smtClean="0">
                <a:solidFill>
                  <a:schemeClr val="tx2"/>
                </a:solidFill>
                <a:latin typeface="Impact"/>
                <a:cs typeface="Impact"/>
              </a:rPr>
              <a:t>target inside the original BTF hall</a:t>
            </a:r>
          </a:p>
          <a:p>
            <a:pPr marL="800100" lvl="2" indent="-342900">
              <a:buFontTx/>
              <a:buChar char="-"/>
            </a:pPr>
            <a:r>
              <a:rPr lang="en-US" sz="1600" dirty="0" smtClean="0">
                <a:solidFill>
                  <a:srgbClr val="2C7C9F"/>
                </a:solidFill>
                <a:latin typeface="Impact"/>
                <a:cs typeface="Impact"/>
              </a:rPr>
              <a:t>No time of flight</a:t>
            </a:r>
          </a:p>
          <a:p>
            <a:pPr marL="800100" lvl="2" indent="-342900">
              <a:buFontTx/>
              <a:buChar char="-"/>
            </a:pPr>
            <a:r>
              <a:rPr lang="en-US" sz="1600" dirty="0" smtClean="0">
                <a:solidFill>
                  <a:srgbClr val="2C7C9F"/>
                </a:solidFill>
                <a:latin typeface="Impact"/>
                <a:cs typeface="Impact"/>
              </a:rPr>
              <a:t>No beam-dump experiments</a:t>
            </a:r>
          </a:p>
          <a:p>
            <a:pPr marL="342900" lvl="1" indent="-342900">
              <a:buFontTx/>
              <a:buChar char="-"/>
            </a:pPr>
            <a:r>
              <a:rPr lang="en-US" sz="1600" dirty="0" smtClean="0">
                <a:solidFill>
                  <a:srgbClr val="09213B"/>
                </a:solidFill>
                <a:latin typeface="Impact"/>
                <a:cs typeface="Impact"/>
              </a:rPr>
              <a:t>Do not modify walls </a:t>
            </a:r>
            <a:r>
              <a:rPr lang="en-US" sz="1600" dirty="0" smtClean="0">
                <a:solidFill>
                  <a:srgbClr val="2C7C9F"/>
                </a:solidFill>
                <a:latin typeface="Impact"/>
                <a:cs typeface="Impact"/>
              </a:rPr>
              <a:t>and</a:t>
            </a:r>
            <a:r>
              <a:rPr lang="en-US" sz="1600" dirty="0" smtClean="0">
                <a:solidFill>
                  <a:srgbClr val="2C7C9F"/>
                </a:solidFill>
                <a:latin typeface="Impact"/>
                <a:cs typeface="Impact"/>
              </a:rPr>
              <a:t> control room</a:t>
            </a:r>
          </a:p>
          <a:p>
            <a:pPr marL="342900" lvl="1" indent="-342900">
              <a:buFontTx/>
              <a:buChar char="-"/>
            </a:pPr>
            <a:r>
              <a:rPr lang="en-US" sz="1600" dirty="0" smtClean="0">
                <a:solidFill>
                  <a:srgbClr val="2C7C9F"/>
                </a:solidFill>
                <a:latin typeface="Impact"/>
                <a:cs typeface="Impact"/>
              </a:rPr>
              <a:t>Expand experimental hall a bit only along access road</a:t>
            </a:r>
            <a:endParaRPr lang="en-US" sz="1600" dirty="0" smtClean="0">
              <a:solidFill>
                <a:srgbClr val="2C7C9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08003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plans/2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1262303"/>
            <a:ext cx="82054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More can be imagined… </a:t>
            </a:r>
            <a:endParaRPr lang="en-US" sz="2400" dirty="0" smtClean="0">
              <a:solidFill>
                <a:schemeClr val="tx2">
                  <a:lumMod val="50000"/>
                  <a:lumOff val="50000"/>
                </a:schemeClr>
              </a:solidFill>
              <a:latin typeface="Impact"/>
              <a:cs typeface="Impact"/>
            </a:endParaRPr>
          </a:p>
          <a:p>
            <a:endParaRPr lang="en-US" sz="2400" dirty="0">
              <a:solidFill>
                <a:schemeClr val="tx2"/>
              </a:solidFill>
              <a:latin typeface="Impact"/>
              <a:cs typeface="Impact"/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  <a:latin typeface="Impact"/>
                <a:cs typeface="Impact"/>
              </a:rPr>
              <a:t>4. </a:t>
            </a:r>
            <a:r>
              <a:rPr lang="en-US" sz="2000" dirty="0" smtClean="0">
                <a:solidFill>
                  <a:schemeClr val="tx2"/>
                </a:solidFill>
                <a:latin typeface="Impact"/>
                <a:cs typeface="Impact"/>
              </a:rPr>
              <a:t>Micro</a:t>
            </a:r>
            <a:r>
              <a:rPr lang="en-US" sz="2000" dirty="0" smtClean="0">
                <a:solidFill>
                  <a:schemeClr val="tx2"/>
                </a:solidFill>
                <a:latin typeface="Impact"/>
                <a:cs typeface="Impact"/>
              </a:rPr>
              <a:t>-divergence beam for 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channeling 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experiments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Change collimation scheme, e.g. like CERN SPS ‘TAX’</a:t>
            </a: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 dump-collimators</a:t>
            </a:r>
            <a:endParaRPr lang="en-US" dirty="0" smtClean="0">
              <a:solidFill>
                <a:srgbClr val="09213B"/>
              </a:solidFill>
              <a:latin typeface="Impact"/>
              <a:cs typeface="Impact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6337"/>
          <a:stretch/>
        </p:blipFill>
        <p:spPr>
          <a:xfrm>
            <a:off x="5799067" y="3108283"/>
            <a:ext cx="1417153" cy="2068714"/>
          </a:xfrm>
          <a:prstGeom prst="rect">
            <a:avLst/>
          </a:prstGeom>
          <a:scene3d>
            <a:camera prst="orthographicFront">
              <a:rot lat="0" lon="2699981" rev="0"/>
            </a:camera>
            <a:lightRig rig="threePt" dir="t"/>
          </a:scene3d>
          <a:sp3d prstMaterial="flat">
            <a:bevelT w="12700" h="635000" prst="riblet"/>
            <a:bevelB w="12700" h="635000" prst="riblet"/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b="8106"/>
          <a:stretch/>
        </p:blipFill>
        <p:spPr>
          <a:xfrm>
            <a:off x="4280036" y="3246864"/>
            <a:ext cx="1407354" cy="2045877"/>
          </a:xfrm>
          <a:prstGeom prst="rect">
            <a:avLst/>
          </a:prstGeom>
          <a:scene3d>
            <a:camera prst="orthographicFront">
              <a:rot lat="0" lon="2700000" rev="0"/>
            </a:camera>
            <a:lightRig rig="threePt" dir="t"/>
          </a:scene3d>
          <a:sp3d prstMaterial="flat">
            <a:bevelT w="12700" h="635000" prst="riblet"/>
            <a:bevelB w="12700" h="635000" prst="riblet"/>
          </a:sp3d>
        </p:spPr>
      </p:pic>
      <p:cxnSp>
        <p:nvCxnSpPr>
          <p:cNvPr id="52" name="Straight Arrow Connector 51"/>
          <p:cNvCxnSpPr/>
          <p:nvPr/>
        </p:nvCxnSpPr>
        <p:spPr>
          <a:xfrm>
            <a:off x="5334412" y="2942709"/>
            <a:ext cx="0" cy="295014"/>
          </a:xfrm>
          <a:prstGeom prst="straightConnector1">
            <a:avLst/>
          </a:prstGeom>
          <a:ln w="190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830390" y="2807428"/>
            <a:ext cx="0" cy="295014"/>
          </a:xfrm>
          <a:prstGeom prst="straightConnector1">
            <a:avLst/>
          </a:prstGeom>
          <a:ln w="190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31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r>
              <a:rPr lang="en-US" dirty="0" smtClean="0"/>
              <a:t>/3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1262303"/>
            <a:ext cx="82054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More can be imagined… </a:t>
            </a:r>
            <a:endParaRPr lang="en-US" sz="2400" dirty="0" smtClean="0">
              <a:solidFill>
                <a:schemeClr val="tx2">
                  <a:lumMod val="50000"/>
                  <a:lumOff val="50000"/>
                </a:schemeClr>
              </a:solidFill>
              <a:latin typeface="Impact"/>
              <a:cs typeface="Impact"/>
            </a:endParaRPr>
          </a:p>
          <a:p>
            <a:pPr lvl="1"/>
            <a:endParaRPr lang="en-US" sz="2000" dirty="0" smtClean="0">
              <a:solidFill>
                <a:srgbClr val="2C7C9F"/>
              </a:solidFill>
              <a:latin typeface="Impact"/>
              <a:cs typeface="Impact"/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  <a:latin typeface="Impact"/>
                <a:cs typeface="Impact"/>
              </a:rPr>
              <a:t>5. Exploit the full </a:t>
            </a:r>
            <a:r>
              <a:rPr lang="en-US" sz="2000" dirty="0" err="1" smtClean="0">
                <a:solidFill>
                  <a:schemeClr val="tx2"/>
                </a:solidFill>
                <a:latin typeface="Impact"/>
                <a:cs typeface="Impact"/>
              </a:rPr>
              <a:t>Linac</a:t>
            </a:r>
            <a:r>
              <a:rPr lang="en-US" sz="2000" dirty="0" smtClean="0">
                <a:solidFill>
                  <a:schemeClr val="tx2"/>
                </a:solidFill>
                <a:latin typeface="Impact"/>
                <a:cs typeface="Impact"/>
              </a:rPr>
              <a:t> beam for 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b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eam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-dump 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experiments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Need to improve biological shielding to drive the full intensity beam [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&gt;</a:t>
            </a:r>
            <a:r>
              <a:rPr lang="en-US" dirty="0">
                <a:solidFill>
                  <a:srgbClr val="3F8DE2"/>
                </a:solidFill>
                <a:latin typeface="Impact"/>
                <a:cs typeface="Impact"/>
              </a:rPr>
              <a:t>10</a:t>
            </a:r>
            <a:r>
              <a:rPr lang="en-US" baseline="30000" dirty="0">
                <a:solidFill>
                  <a:srgbClr val="3F8DE2"/>
                </a:solidFill>
                <a:latin typeface="Impact"/>
                <a:cs typeface="Impact"/>
              </a:rPr>
              <a:t>10 </a:t>
            </a:r>
            <a:r>
              <a:rPr lang="en-US" dirty="0">
                <a:solidFill>
                  <a:srgbClr val="3F8DE2"/>
                </a:solidFill>
                <a:latin typeface="Impact"/>
                <a:cs typeface="Impact"/>
              </a:rPr>
              <a:t>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e</a:t>
            </a:r>
            <a:r>
              <a:rPr lang="en-US" baseline="30000" dirty="0" smtClean="0">
                <a:solidFill>
                  <a:srgbClr val="3F8DE2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] for a significant time</a:t>
            </a:r>
            <a:endParaRPr lang="en-US" baseline="30000" dirty="0" smtClean="0">
              <a:solidFill>
                <a:schemeClr val="tx2"/>
              </a:solidFill>
              <a:latin typeface="Symbol" charset="2"/>
              <a:cs typeface="Symbol" charset="2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/>
          <a:srcRect l="5609"/>
          <a:stretch/>
        </p:blipFill>
        <p:spPr>
          <a:xfrm>
            <a:off x="2374899" y="2856163"/>
            <a:ext cx="4784657" cy="337932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74" y="6083299"/>
            <a:ext cx="4590983" cy="152187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 rot="16200000">
            <a:off x="1730049" y="3416302"/>
            <a:ext cx="92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30000" dirty="0" smtClean="0"/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/10</a:t>
            </a:r>
            <a:r>
              <a:rPr lang="en-US" baseline="30000" dirty="0" smtClean="0"/>
              <a:t>9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484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68388"/>
            <a:ext cx="9158431" cy="57937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791" y="3652520"/>
            <a:ext cx="5882640" cy="3205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83" y="3641725"/>
            <a:ext cx="4752000" cy="3220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2759"/>
          <a:stretch/>
        </p:blipFill>
        <p:spPr>
          <a:xfrm>
            <a:off x="1525068" y="1197715"/>
            <a:ext cx="4688840" cy="2805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1608" r="38568" b="1"/>
          <a:stretch/>
        </p:blipFill>
        <p:spPr>
          <a:xfrm>
            <a:off x="5547732" y="1197715"/>
            <a:ext cx="3610699" cy="282437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917950" y="4228595"/>
            <a:ext cx="1739900" cy="1924553"/>
          </a:xfrm>
          <a:custGeom>
            <a:avLst/>
            <a:gdLst>
              <a:gd name="connsiteX0" fmla="*/ 323850 w 2063750"/>
              <a:gd name="connsiteY0" fmla="*/ 1047750 h 1924050"/>
              <a:gd name="connsiteX1" fmla="*/ 323850 w 2063750"/>
              <a:gd name="connsiteY1" fmla="*/ 1568450 h 1924050"/>
              <a:gd name="connsiteX2" fmla="*/ 1365250 w 2063750"/>
              <a:gd name="connsiteY2" fmla="*/ 1568450 h 1924050"/>
              <a:gd name="connsiteX3" fmla="*/ 1365250 w 2063750"/>
              <a:gd name="connsiteY3" fmla="*/ 1924050 h 1924050"/>
              <a:gd name="connsiteX4" fmla="*/ 2063750 w 2063750"/>
              <a:gd name="connsiteY4" fmla="*/ 1924050 h 1924050"/>
              <a:gd name="connsiteX5" fmla="*/ 2063750 w 2063750"/>
              <a:gd name="connsiteY5" fmla="*/ 406400 h 1924050"/>
              <a:gd name="connsiteX6" fmla="*/ 1397000 w 2063750"/>
              <a:gd name="connsiteY6" fmla="*/ 406400 h 1924050"/>
              <a:gd name="connsiteX7" fmla="*/ 1403350 w 2063750"/>
              <a:gd name="connsiteY7" fmla="*/ 133350 h 1924050"/>
              <a:gd name="connsiteX8" fmla="*/ 1498600 w 2063750"/>
              <a:gd name="connsiteY8" fmla="*/ 133350 h 1924050"/>
              <a:gd name="connsiteX9" fmla="*/ 1485900 w 2063750"/>
              <a:gd name="connsiteY9" fmla="*/ 0 h 1924050"/>
              <a:gd name="connsiteX10" fmla="*/ 889000 w 2063750"/>
              <a:gd name="connsiteY10" fmla="*/ 6350 h 1924050"/>
              <a:gd name="connsiteX11" fmla="*/ 895350 w 2063750"/>
              <a:gd name="connsiteY11" fmla="*/ 184150 h 1924050"/>
              <a:gd name="connsiteX12" fmla="*/ 0 w 2063750"/>
              <a:gd name="connsiteY12" fmla="*/ 177800 h 1924050"/>
              <a:gd name="connsiteX13" fmla="*/ 12700 w 2063750"/>
              <a:gd name="connsiteY13" fmla="*/ 1041400 h 1924050"/>
              <a:gd name="connsiteX14" fmla="*/ 323850 w 2063750"/>
              <a:gd name="connsiteY14" fmla="*/ 1047750 h 1924050"/>
              <a:gd name="connsiteX0" fmla="*/ 323850 w 2063750"/>
              <a:gd name="connsiteY0" fmla="*/ 1047750 h 1924050"/>
              <a:gd name="connsiteX1" fmla="*/ 323850 w 2063750"/>
              <a:gd name="connsiteY1" fmla="*/ 1568450 h 1924050"/>
              <a:gd name="connsiteX2" fmla="*/ 1365250 w 2063750"/>
              <a:gd name="connsiteY2" fmla="*/ 1568450 h 1924050"/>
              <a:gd name="connsiteX3" fmla="*/ 1365250 w 2063750"/>
              <a:gd name="connsiteY3" fmla="*/ 1924050 h 1924050"/>
              <a:gd name="connsiteX4" fmla="*/ 2063750 w 2063750"/>
              <a:gd name="connsiteY4" fmla="*/ 1924050 h 1924050"/>
              <a:gd name="connsiteX5" fmla="*/ 2063750 w 2063750"/>
              <a:gd name="connsiteY5" fmla="*/ 406400 h 1924050"/>
              <a:gd name="connsiteX6" fmla="*/ 1397000 w 2063750"/>
              <a:gd name="connsiteY6" fmla="*/ 406400 h 1924050"/>
              <a:gd name="connsiteX7" fmla="*/ 1403350 w 2063750"/>
              <a:gd name="connsiteY7" fmla="*/ 133350 h 1924050"/>
              <a:gd name="connsiteX8" fmla="*/ 1498600 w 2063750"/>
              <a:gd name="connsiteY8" fmla="*/ 133350 h 1924050"/>
              <a:gd name="connsiteX9" fmla="*/ 1501775 w 2063750"/>
              <a:gd name="connsiteY9" fmla="*/ 0 h 1924050"/>
              <a:gd name="connsiteX10" fmla="*/ 889000 w 2063750"/>
              <a:gd name="connsiteY10" fmla="*/ 6350 h 1924050"/>
              <a:gd name="connsiteX11" fmla="*/ 895350 w 2063750"/>
              <a:gd name="connsiteY11" fmla="*/ 184150 h 1924050"/>
              <a:gd name="connsiteX12" fmla="*/ 0 w 2063750"/>
              <a:gd name="connsiteY12" fmla="*/ 177800 h 1924050"/>
              <a:gd name="connsiteX13" fmla="*/ 12700 w 2063750"/>
              <a:gd name="connsiteY13" fmla="*/ 1041400 h 1924050"/>
              <a:gd name="connsiteX14" fmla="*/ 323850 w 2063750"/>
              <a:gd name="connsiteY14" fmla="*/ 1047750 h 1924050"/>
              <a:gd name="connsiteX0" fmla="*/ 323850 w 2063750"/>
              <a:gd name="connsiteY0" fmla="*/ 1041400 h 1917700"/>
              <a:gd name="connsiteX1" fmla="*/ 323850 w 2063750"/>
              <a:gd name="connsiteY1" fmla="*/ 1562100 h 1917700"/>
              <a:gd name="connsiteX2" fmla="*/ 1365250 w 2063750"/>
              <a:gd name="connsiteY2" fmla="*/ 1562100 h 1917700"/>
              <a:gd name="connsiteX3" fmla="*/ 1365250 w 2063750"/>
              <a:gd name="connsiteY3" fmla="*/ 1917700 h 1917700"/>
              <a:gd name="connsiteX4" fmla="*/ 2063750 w 2063750"/>
              <a:gd name="connsiteY4" fmla="*/ 1917700 h 1917700"/>
              <a:gd name="connsiteX5" fmla="*/ 2063750 w 2063750"/>
              <a:gd name="connsiteY5" fmla="*/ 400050 h 1917700"/>
              <a:gd name="connsiteX6" fmla="*/ 1397000 w 2063750"/>
              <a:gd name="connsiteY6" fmla="*/ 400050 h 1917700"/>
              <a:gd name="connsiteX7" fmla="*/ 1403350 w 2063750"/>
              <a:gd name="connsiteY7" fmla="*/ 127000 h 1917700"/>
              <a:gd name="connsiteX8" fmla="*/ 1498600 w 2063750"/>
              <a:gd name="connsiteY8" fmla="*/ 127000 h 1917700"/>
              <a:gd name="connsiteX9" fmla="*/ 1489075 w 2063750"/>
              <a:gd name="connsiteY9" fmla="*/ 0 h 1917700"/>
              <a:gd name="connsiteX10" fmla="*/ 889000 w 2063750"/>
              <a:gd name="connsiteY10" fmla="*/ 0 h 1917700"/>
              <a:gd name="connsiteX11" fmla="*/ 895350 w 2063750"/>
              <a:gd name="connsiteY11" fmla="*/ 177800 h 1917700"/>
              <a:gd name="connsiteX12" fmla="*/ 0 w 2063750"/>
              <a:gd name="connsiteY12" fmla="*/ 171450 h 1917700"/>
              <a:gd name="connsiteX13" fmla="*/ 12700 w 2063750"/>
              <a:gd name="connsiteY13" fmla="*/ 1035050 h 1917700"/>
              <a:gd name="connsiteX14" fmla="*/ 323850 w 2063750"/>
              <a:gd name="connsiteY14" fmla="*/ 1041400 h 1917700"/>
              <a:gd name="connsiteX0" fmla="*/ 323850 w 2063750"/>
              <a:gd name="connsiteY0" fmla="*/ 1044575 h 1920875"/>
              <a:gd name="connsiteX1" fmla="*/ 323850 w 2063750"/>
              <a:gd name="connsiteY1" fmla="*/ 1565275 h 1920875"/>
              <a:gd name="connsiteX2" fmla="*/ 1365250 w 2063750"/>
              <a:gd name="connsiteY2" fmla="*/ 1565275 h 1920875"/>
              <a:gd name="connsiteX3" fmla="*/ 1365250 w 2063750"/>
              <a:gd name="connsiteY3" fmla="*/ 1920875 h 1920875"/>
              <a:gd name="connsiteX4" fmla="*/ 2063750 w 2063750"/>
              <a:gd name="connsiteY4" fmla="*/ 1920875 h 1920875"/>
              <a:gd name="connsiteX5" fmla="*/ 2063750 w 2063750"/>
              <a:gd name="connsiteY5" fmla="*/ 403225 h 1920875"/>
              <a:gd name="connsiteX6" fmla="*/ 1397000 w 2063750"/>
              <a:gd name="connsiteY6" fmla="*/ 403225 h 1920875"/>
              <a:gd name="connsiteX7" fmla="*/ 1403350 w 2063750"/>
              <a:gd name="connsiteY7" fmla="*/ 130175 h 1920875"/>
              <a:gd name="connsiteX8" fmla="*/ 1498600 w 2063750"/>
              <a:gd name="connsiteY8" fmla="*/ 130175 h 1920875"/>
              <a:gd name="connsiteX9" fmla="*/ 1504950 w 2063750"/>
              <a:gd name="connsiteY9" fmla="*/ 0 h 1920875"/>
              <a:gd name="connsiteX10" fmla="*/ 889000 w 2063750"/>
              <a:gd name="connsiteY10" fmla="*/ 3175 h 1920875"/>
              <a:gd name="connsiteX11" fmla="*/ 895350 w 2063750"/>
              <a:gd name="connsiteY11" fmla="*/ 180975 h 1920875"/>
              <a:gd name="connsiteX12" fmla="*/ 0 w 2063750"/>
              <a:gd name="connsiteY12" fmla="*/ 174625 h 1920875"/>
              <a:gd name="connsiteX13" fmla="*/ 12700 w 2063750"/>
              <a:gd name="connsiteY13" fmla="*/ 1038225 h 1920875"/>
              <a:gd name="connsiteX14" fmla="*/ 323850 w 2063750"/>
              <a:gd name="connsiteY14" fmla="*/ 1044575 h 1920875"/>
              <a:gd name="connsiteX0" fmla="*/ 323850 w 2063750"/>
              <a:gd name="connsiteY0" fmla="*/ 1044575 h 1920875"/>
              <a:gd name="connsiteX1" fmla="*/ 323850 w 2063750"/>
              <a:gd name="connsiteY1" fmla="*/ 1565275 h 1920875"/>
              <a:gd name="connsiteX2" fmla="*/ 1365250 w 2063750"/>
              <a:gd name="connsiteY2" fmla="*/ 1565275 h 1920875"/>
              <a:gd name="connsiteX3" fmla="*/ 1365250 w 2063750"/>
              <a:gd name="connsiteY3" fmla="*/ 1920875 h 1920875"/>
              <a:gd name="connsiteX4" fmla="*/ 2063750 w 2063750"/>
              <a:gd name="connsiteY4" fmla="*/ 1920875 h 1920875"/>
              <a:gd name="connsiteX5" fmla="*/ 2063750 w 2063750"/>
              <a:gd name="connsiteY5" fmla="*/ 403225 h 1920875"/>
              <a:gd name="connsiteX6" fmla="*/ 1397000 w 2063750"/>
              <a:gd name="connsiteY6" fmla="*/ 403225 h 1920875"/>
              <a:gd name="connsiteX7" fmla="*/ 1403350 w 2063750"/>
              <a:gd name="connsiteY7" fmla="*/ 130175 h 1920875"/>
              <a:gd name="connsiteX8" fmla="*/ 1504950 w 2063750"/>
              <a:gd name="connsiteY8" fmla="*/ 130175 h 1920875"/>
              <a:gd name="connsiteX9" fmla="*/ 1504950 w 2063750"/>
              <a:gd name="connsiteY9" fmla="*/ 0 h 1920875"/>
              <a:gd name="connsiteX10" fmla="*/ 889000 w 2063750"/>
              <a:gd name="connsiteY10" fmla="*/ 3175 h 1920875"/>
              <a:gd name="connsiteX11" fmla="*/ 895350 w 2063750"/>
              <a:gd name="connsiteY11" fmla="*/ 180975 h 1920875"/>
              <a:gd name="connsiteX12" fmla="*/ 0 w 2063750"/>
              <a:gd name="connsiteY12" fmla="*/ 174625 h 1920875"/>
              <a:gd name="connsiteX13" fmla="*/ 12700 w 2063750"/>
              <a:gd name="connsiteY13" fmla="*/ 1038225 h 1920875"/>
              <a:gd name="connsiteX14" fmla="*/ 323850 w 2063750"/>
              <a:gd name="connsiteY14" fmla="*/ 1044575 h 1920875"/>
              <a:gd name="connsiteX0" fmla="*/ 327025 w 2066925"/>
              <a:gd name="connsiteY0" fmla="*/ 1044575 h 1920875"/>
              <a:gd name="connsiteX1" fmla="*/ 327025 w 2066925"/>
              <a:gd name="connsiteY1" fmla="*/ 1565275 h 1920875"/>
              <a:gd name="connsiteX2" fmla="*/ 1368425 w 2066925"/>
              <a:gd name="connsiteY2" fmla="*/ 1565275 h 1920875"/>
              <a:gd name="connsiteX3" fmla="*/ 1368425 w 2066925"/>
              <a:gd name="connsiteY3" fmla="*/ 1920875 h 1920875"/>
              <a:gd name="connsiteX4" fmla="*/ 2066925 w 2066925"/>
              <a:gd name="connsiteY4" fmla="*/ 1920875 h 1920875"/>
              <a:gd name="connsiteX5" fmla="*/ 2066925 w 2066925"/>
              <a:gd name="connsiteY5" fmla="*/ 403225 h 1920875"/>
              <a:gd name="connsiteX6" fmla="*/ 1400175 w 2066925"/>
              <a:gd name="connsiteY6" fmla="*/ 403225 h 1920875"/>
              <a:gd name="connsiteX7" fmla="*/ 1406525 w 2066925"/>
              <a:gd name="connsiteY7" fmla="*/ 130175 h 1920875"/>
              <a:gd name="connsiteX8" fmla="*/ 1508125 w 2066925"/>
              <a:gd name="connsiteY8" fmla="*/ 130175 h 1920875"/>
              <a:gd name="connsiteX9" fmla="*/ 1508125 w 2066925"/>
              <a:gd name="connsiteY9" fmla="*/ 0 h 1920875"/>
              <a:gd name="connsiteX10" fmla="*/ 892175 w 2066925"/>
              <a:gd name="connsiteY10" fmla="*/ 3175 h 1920875"/>
              <a:gd name="connsiteX11" fmla="*/ 898525 w 2066925"/>
              <a:gd name="connsiteY11" fmla="*/ 180975 h 1920875"/>
              <a:gd name="connsiteX12" fmla="*/ 3175 w 2066925"/>
              <a:gd name="connsiteY12" fmla="*/ 174625 h 1920875"/>
              <a:gd name="connsiteX13" fmla="*/ 0 w 2066925"/>
              <a:gd name="connsiteY13" fmla="*/ 1044575 h 1920875"/>
              <a:gd name="connsiteX14" fmla="*/ 327025 w 2066925"/>
              <a:gd name="connsiteY14" fmla="*/ 1044575 h 1920875"/>
              <a:gd name="connsiteX0" fmla="*/ 323851 w 2063751"/>
              <a:gd name="connsiteY0" fmla="*/ 1044575 h 1920875"/>
              <a:gd name="connsiteX1" fmla="*/ 323851 w 2063751"/>
              <a:gd name="connsiteY1" fmla="*/ 1565275 h 1920875"/>
              <a:gd name="connsiteX2" fmla="*/ 1365251 w 2063751"/>
              <a:gd name="connsiteY2" fmla="*/ 1565275 h 1920875"/>
              <a:gd name="connsiteX3" fmla="*/ 1365251 w 2063751"/>
              <a:gd name="connsiteY3" fmla="*/ 1920875 h 1920875"/>
              <a:gd name="connsiteX4" fmla="*/ 2063751 w 2063751"/>
              <a:gd name="connsiteY4" fmla="*/ 1920875 h 1920875"/>
              <a:gd name="connsiteX5" fmla="*/ 2063751 w 2063751"/>
              <a:gd name="connsiteY5" fmla="*/ 403225 h 1920875"/>
              <a:gd name="connsiteX6" fmla="*/ 1397001 w 2063751"/>
              <a:gd name="connsiteY6" fmla="*/ 403225 h 1920875"/>
              <a:gd name="connsiteX7" fmla="*/ 1403351 w 2063751"/>
              <a:gd name="connsiteY7" fmla="*/ 130175 h 1920875"/>
              <a:gd name="connsiteX8" fmla="*/ 1504951 w 2063751"/>
              <a:gd name="connsiteY8" fmla="*/ 130175 h 1920875"/>
              <a:gd name="connsiteX9" fmla="*/ 1504951 w 2063751"/>
              <a:gd name="connsiteY9" fmla="*/ 0 h 1920875"/>
              <a:gd name="connsiteX10" fmla="*/ 889001 w 2063751"/>
              <a:gd name="connsiteY10" fmla="*/ 3175 h 1920875"/>
              <a:gd name="connsiteX11" fmla="*/ 895351 w 2063751"/>
              <a:gd name="connsiteY11" fmla="*/ 180975 h 1920875"/>
              <a:gd name="connsiteX12" fmla="*/ 1 w 2063751"/>
              <a:gd name="connsiteY12" fmla="*/ 174625 h 1920875"/>
              <a:gd name="connsiteX13" fmla="*/ 1247776 w 2063751"/>
              <a:gd name="connsiteY13" fmla="*/ 1057275 h 1920875"/>
              <a:gd name="connsiteX14" fmla="*/ 323851 w 2063751"/>
              <a:gd name="connsiteY14" fmla="*/ 1044575 h 1920875"/>
              <a:gd name="connsiteX0" fmla="*/ 323851 w 2063751"/>
              <a:gd name="connsiteY0" fmla="*/ 1044575 h 1920875"/>
              <a:gd name="connsiteX1" fmla="*/ 323851 w 2063751"/>
              <a:gd name="connsiteY1" fmla="*/ 1565275 h 1920875"/>
              <a:gd name="connsiteX2" fmla="*/ 1365251 w 2063751"/>
              <a:gd name="connsiteY2" fmla="*/ 1565275 h 1920875"/>
              <a:gd name="connsiteX3" fmla="*/ 1365251 w 2063751"/>
              <a:gd name="connsiteY3" fmla="*/ 1920875 h 1920875"/>
              <a:gd name="connsiteX4" fmla="*/ 2063751 w 2063751"/>
              <a:gd name="connsiteY4" fmla="*/ 1920875 h 1920875"/>
              <a:gd name="connsiteX5" fmla="*/ 2063751 w 2063751"/>
              <a:gd name="connsiteY5" fmla="*/ 403225 h 1920875"/>
              <a:gd name="connsiteX6" fmla="*/ 1397001 w 2063751"/>
              <a:gd name="connsiteY6" fmla="*/ 403225 h 1920875"/>
              <a:gd name="connsiteX7" fmla="*/ 1403351 w 2063751"/>
              <a:gd name="connsiteY7" fmla="*/ 130175 h 1920875"/>
              <a:gd name="connsiteX8" fmla="*/ 1504951 w 2063751"/>
              <a:gd name="connsiteY8" fmla="*/ 130175 h 1920875"/>
              <a:gd name="connsiteX9" fmla="*/ 1504951 w 2063751"/>
              <a:gd name="connsiteY9" fmla="*/ 0 h 1920875"/>
              <a:gd name="connsiteX10" fmla="*/ 889001 w 2063751"/>
              <a:gd name="connsiteY10" fmla="*/ 3175 h 1920875"/>
              <a:gd name="connsiteX11" fmla="*/ 895351 w 2063751"/>
              <a:gd name="connsiteY11" fmla="*/ 180975 h 1920875"/>
              <a:gd name="connsiteX12" fmla="*/ 914402 w 2063751"/>
              <a:gd name="connsiteY12" fmla="*/ 307976 h 1920875"/>
              <a:gd name="connsiteX13" fmla="*/ 1 w 2063751"/>
              <a:gd name="connsiteY13" fmla="*/ 174625 h 1920875"/>
              <a:gd name="connsiteX14" fmla="*/ 1247776 w 2063751"/>
              <a:gd name="connsiteY14" fmla="*/ 1057275 h 1920875"/>
              <a:gd name="connsiteX15" fmla="*/ 323851 w 2063751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571500 w 1739900"/>
              <a:gd name="connsiteY11" fmla="*/ 180975 h 1920875"/>
              <a:gd name="connsiteX12" fmla="*/ 590551 w 1739900"/>
              <a:gd name="connsiteY12" fmla="*/ 3079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571500 w 1739900"/>
              <a:gd name="connsiteY11" fmla="*/ 18097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990600 w 1739900"/>
              <a:gd name="connsiteY6" fmla="*/ 3397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990600 w 1739900"/>
              <a:gd name="connsiteY6" fmla="*/ 3397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206500 w 1739900"/>
              <a:gd name="connsiteY6" fmla="*/ 39687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206500 w 1739900"/>
              <a:gd name="connsiteY6" fmla="*/ 39687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85850 w 1739900"/>
              <a:gd name="connsiteY6" fmla="*/ 5810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85850 w 1739900"/>
              <a:gd name="connsiteY6" fmla="*/ 5810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2227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08050 w 1739900"/>
              <a:gd name="connsiteY13" fmla="*/ 103822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08050 w 1739900"/>
              <a:gd name="connsiteY13" fmla="*/ 1054100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08050 w 1739900"/>
              <a:gd name="connsiteY13" fmla="*/ 1041400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962025 w 1739900"/>
              <a:gd name="connsiteY11" fmla="*/ 406400 h 1920875"/>
              <a:gd name="connsiteX12" fmla="*/ 914400 w 1739900"/>
              <a:gd name="connsiteY12" fmla="*/ 396875 h 1920875"/>
              <a:gd name="connsiteX13" fmla="*/ 908050 w 1739900"/>
              <a:gd name="connsiteY13" fmla="*/ 1041400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946150 w 1739900"/>
              <a:gd name="connsiteY11" fmla="*/ 298451 h 1920875"/>
              <a:gd name="connsiteX12" fmla="*/ 962025 w 1739900"/>
              <a:gd name="connsiteY12" fmla="*/ 406400 h 1920875"/>
              <a:gd name="connsiteX13" fmla="*/ 914400 w 1739900"/>
              <a:gd name="connsiteY13" fmla="*/ 396875 h 1920875"/>
              <a:gd name="connsiteX14" fmla="*/ 908050 w 1739900"/>
              <a:gd name="connsiteY14" fmla="*/ 1041400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806450 w 1739900"/>
              <a:gd name="connsiteY11" fmla="*/ 282576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806450 w 1739900"/>
              <a:gd name="connsiteY11" fmla="*/ 282576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806450 w 1739900"/>
              <a:gd name="connsiteY11" fmla="*/ 282576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806450 w 1739900"/>
              <a:gd name="connsiteY11" fmla="*/ 282576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46150 w 1739900"/>
              <a:gd name="connsiteY12" fmla="*/ 298451 h 1920875"/>
              <a:gd name="connsiteX13" fmla="*/ 952500 w 1739900"/>
              <a:gd name="connsiteY13" fmla="*/ 396875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62025 w 1739900"/>
              <a:gd name="connsiteY12" fmla="*/ 295276 h 1920875"/>
              <a:gd name="connsiteX13" fmla="*/ 952500 w 1739900"/>
              <a:gd name="connsiteY13" fmla="*/ 396875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52500 w 1739900"/>
              <a:gd name="connsiteY12" fmla="*/ 292101 h 1920875"/>
              <a:gd name="connsiteX13" fmla="*/ 952500 w 1739900"/>
              <a:gd name="connsiteY13" fmla="*/ 396875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52500 w 1739900"/>
              <a:gd name="connsiteY12" fmla="*/ 292101 h 1920875"/>
              <a:gd name="connsiteX13" fmla="*/ 952500 w 1739900"/>
              <a:gd name="connsiteY13" fmla="*/ 396875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7756 h 1924056"/>
              <a:gd name="connsiteX1" fmla="*/ 0 w 1739900"/>
              <a:gd name="connsiteY1" fmla="*/ 1568456 h 1924056"/>
              <a:gd name="connsiteX2" fmla="*/ 1041400 w 1739900"/>
              <a:gd name="connsiteY2" fmla="*/ 1568456 h 1924056"/>
              <a:gd name="connsiteX3" fmla="*/ 1041400 w 1739900"/>
              <a:gd name="connsiteY3" fmla="*/ 1924056 h 1924056"/>
              <a:gd name="connsiteX4" fmla="*/ 1739900 w 1739900"/>
              <a:gd name="connsiteY4" fmla="*/ 1924056 h 1924056"/>
              <a:gd name="connsiteX5" fmla="*/ 1739900 w 1739900"/>
              <a:gd name="connsiteY5" fmla="*/ 406406 h 1924056"/>
              <a:gd name="connsiteX6" fmla="*/ 1066800 w 1739900"/>
              <a:gd name="connsiteY6" fmla="*/ 419106 h 1924056"/>
              <a:gd name="connsiteX7" fmla="*/ 1069975 w 1739900"/>
              <a:gd name="connsiteY7" fmla="*/ 133356 h 1924056"/>
              <a:gd name="connsiteX8" fmla="*/ 1181100 w 1739900"/>
              <a:gd name="connsiteY8" fmla="*/ 133356 h 1924056"/>
              <a:gd name="connsiteX9" fmla="*/ 1181100 w 1739900"/>
              <a:gd name="connsiteY9" fmla="*/ 3181 h 1924056"/>
              <a:gd name="connsiteX10" fmla="*/ 771525 w 1739900"/>
              <a:gd name="connsiteY10" fmla="*/ 6 h 1924056"/>
              <a:gd name="connsiteX11" fmla="*/ 793750 w 1739900"/>
              <a:gd name="connsiteY11" fmla="*/ 301632 h 1924056"/>
              <a:gd name="connsiteX12" fmla="*/ 952500 w 1739900"/>
              <a:gd name="connsiteY12" fmla="*/ 295282 h 1924056"/>
              <a:gd name="connsiteX13" fmla="*/ 952500 w 1739900"/>
              <a:gd name="connsiteY13" fmla="*/ 400056 h 1924056"/>
              <a:gd name="connsiteX14" fmla="*/ 914400 w 1739900"/>
              <a:gd name="connsiteY14" fmla="*/ 400056 h 1924056"/>
              <a:gd name="connsiteX15" fmla="*/ 908050 w 1739900"/>
              <a:gd name="connsiteY15" fmla="*/ 1044581 h 1924056"/>
              <a:gd name="connsiteX16" fmla="*/ 0 w 1739900"/>
              <a:gd name="connsiteY16" fmla="*/ 1047756 h 1924056"/>
              <a:gd name="connsiteX0" fmla="*/ 0 w 1739900"/>
              <a:gd name="connsiteY0" fmla="*/ 1047750 h 1924050"/>
              <a:gd name="connsiteX1" fmla="*/ 0 w 1739900"/>
              <a:gd name="connsiteY1" fmla="*/ 1568450 h 1924050"/>
              <a:gd name="connsiteX2" fmla="*/ 1041400 w 1739900"/>
              <a:gd name="connsiteY2" fmla="*/ 1568450 h 1924050"/>
              <a:gd name="connsiteX3" fmla="*/ 1041400 w 1739900"/>
              <a:gd name="connsiteY3" fmla="*/ 1924050 h 1924050"/>
              <a:gd name="connsiteX4" fmla="*/ 1739900 w 1739900"/>
              <a:gd name="connsiteY4" fmla="*/ 1924050 h 1924050"/>
              <a:gd name="connsiteX5" fmla="*/ 1739900 w 1739900"/>
              <a:gd name="connsiteY5" fmla="*/ 406400 h 1924050"/>
              <a:gd name="connsiteX6" fmla="*/ 1066800 w 1739900"/>
              <a:gd name="connsiteY6" fmla="*/ 419100 h 1924050"/>
              <a:gd name="connsiteX7" fmla="*/ 1069975 w 1739900"/>
              <a:gd name="connsiteY7" fmla="*/ 133350 h 1924050"/>
              <a:gd name="connsiteX8" fmla="*/ 1181100 w 1739900"/>
              <a:gd name="connsiteY8" fmla="*/ 133350 h 1924050"/>
              <a:gd name="connsiteX9" fmla="*/ 1181100 w 1739900"/>
              <a:gd name="connsiteY9" fmla="*/ 3175 h 1924050"/>
              <a:gd name="connsiteX10" fmla="*/ 771525 w 1739900"/>
              <a:gd name="connsiteY10" fmla="*/ 0 h 1924050"/>
              <a:gd name="connsiteX11" fmla="*/ 771525 w 1739900"/>
              <a:gd name="connsiteY11" fmla="*/ 136526 h 1924050"/>
              <a:gd name="connsiteX12" fmla="*/ 793750 w 1739900"/>
              <a:gd name="connsiteY12" fmla="*/ 301626 h 1924050"/>
              <a:gd name="connsiteX13" fmla="*/ 952500 w 1739900"/>
              <a:gd name="connsiteY13" fmla="*/ 295276 h 1924050"/>
              <a:gd name="connsiteX14" fmla="*/ 952500 w 1739900"/>
              <a:gd name="connsiteY14" fmla="*/ 400050 h 1924050"/>
              <a:gd name="connsiteX15" fmla="*/ 914400 w 1739900"/>
              <a:gd name="connsiteY15" fmla="*/ 400050 h 1924050"/>
              <a:gd name="connsiteX16" fmla="*/ 908050 w 1739900"/>
              <a:gd name="connsiteY16" fmla="*/ 1044575 h 1924050"/>
              <a:gd name="connsiteX17" fmla="*/ 0 w 1739900"/>
              <a:gd name="connsiteY17" fmla="*/ 1047750 h 1924050"/>
              <a:gd name="connsiteX0" fmla="*/ 0 w 1739900"/>
              <a:gd name="connsiteY0" fmla="*/ 1047750 h 1924050"/>
              <a:gd name="connsiteX1" fmla="*/ 0 w 1739900"/>
              <a:gd name="connsiteY1" fmla="*/ 1568450 h 1924050"/>
              <a:gd name="connsiteX2" fmla="*/ 1041400 w 1739900"/>
              <a:gd name="connsiteY2" fmla="*/ 1568450 h 1924050"/>
              <a:gd name="connsiteX3" fmla="*/ 1041400 w 1739900"/>
              <a:gd name="connsiteY3" fmla="*/ 1924050 h 1924050"/>
              <a:gd name="connsiteX4" fmla="*/ 1739900 w 1739900"/>
              <a:gd name="connsiteY4" fmla="*/ 1924050 h 1924050"/>
              <a:gd name="connsiteX5" fmla="*/ 1739900 w 1739900"/>
              <a:gd name="connsiteY5" fmla="*/ 406400 h 1924050"/>
              <a:gd name="connsiteX6" fmla="*/ 1066800 w 1739900"/>
              <a:gd name="connsiteY6" fmla="*/ 419100 h 1924050"/>
              <a:gd name="connsiteX7" fmla="*/ 1069975 w 1739900"/>
              <a:gd name="connsiteY7" fmla="*/ 133350 h 1924050"/>
              <a:gd name="connsiteX8" fmla="*/ 1181100 w 1739900"/>
              <a:gd name="connsiteY8" fmla="*/ 133350 h 1924050"/>
              <a:gd name="connsiteX9" fmla="*/ 1181100 w 1739900"/>
              <a:gd name="connsiteY9" fmla="*/ 3175 h 1924050"/>
              <a:gd name="connsiteX10" fmla="*/ 771525 w 1739900"/>
              <a:gd name="connsiteY10" fmla="*/ 0 h 1924050"/>
              <a:gd name="connsiteX11" fmla="*/ 771525 w 1739900"/>
              <a:gd name="connsiteY11" fmla="*/ 136526 h 1924050"/>
              <a:gd name="connsiteX12" fmla="*/ 793750 w 1739900"/>
              <a:gd name="connsiteY12" fmla="*/ 301626 h 1924050"/>
              <a:gd name="connsiteX13" fmla="*/ 952500 w 1739900"/>
              <a:gd name="connsiteY13" fmla="*/ 295276 h 1924050"/>
              <a:gd name="connsiteX14" fmla="*/ 952500 w 1739900"/>
              <a:gd name="connsiteY14" fmla="*/ 400050 h 1924050"/>
              <a:gd name="connsiteX15" fmla="*/ 914400 w 1739900"/>
              <a:gd name="connsiteY15" fmla="*/ 400050 h 1924050"/>
              <a:gd name="connsiteX16" fmla="*/ 908050 w 1739900"/>
              <a:gd name="connsiteY16" fmla="*/ 1044575 h 1924050"/>
              <a:gd name="connsiteX17" fmla="*/ 0 w 1739900"/>
              <a:gd name="connsiteY17" fmla="*/ 1047750 h 1924050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793750 w 1739900"/>
              <a:gd name="connsiteY12" fmla="*/ 302129 h 1924553"/>
              <a:gd name="connsiteX13" fmla="*/ 952500 w 1739900"/>
              <a:gd name="connsiteY13" fmla="*/ 295779 h 1924553"/>
              <a:gd name="connsiteX14" fmla="*/ 952500 w 1739900"/>
              <a:gd name="connsiteY14" fmla="*/ 400553 h 1924553"/>
              <a:gd name="connsiteX15" fmla="*/ 914400 w 1739900"/>
              <a:gd name="connsiteY15" fmla="*/ 400553 h 1924553"/>
              <a:gd name="connsiteX16" fmla="*/ 908050 w 1739900"/>
              <a:gd name="connsiteY16" fmla="*/ 1045078 h 1924553"/>
              <a:gd name="connsiteX17" fmla="*/ 0 w 1739900"/>
              <a:gd name="connsiteY17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56080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56080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56080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56080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33855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33855 h 1924553"/>
              <a:gd name="connsiteX13" fmla="*/ 847725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33855 h 1924553"/>
              <a:gd name="connsiteX13" fmla="*/ 847725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39900" h="1924553">
                <a:moveTo>
                  <a:pt x="0" y="1048253"/>
                </a:moveTo>
                <a:lnTo>
                  <a:pt x="0" y="1568953"/>
                </a:lnTo>
                <a:lnTo>
                  <a:pt x="1041400" y="1568953"/>
                </a:lnTo>
                <a:lnTo>
                  <a:pt x="1041400" y="1924553"/>
                </a:lnTo>
                <a:lnTo>
                  <a:pt x="1739900" y="1924553"/>
                </a:lnTo>
                <a:lnTo>
                  <a:pt x="1739900" y="406903"/>
                </a:lnTo>
                <a:lnTo>
                  <a:pt x="1066800" y="419603"/>
                </a:lnTo>
                <a:cubicBezTo>
                  <a:pt x="1075267" y="411136"/>
                  <a:pt x="1067858" y="224870"/>
                  <a:pt x="1069975" y="133853"/>
                </a:cubicBezTo>
                <a:lnTo>
                  <a:pt x="1181100" y="133853"/>
                </a:lnTo>
                <a:cubicBezTo>
                  <a:pt x="1182158" y="89403"/>
                  <a:pt x="1180042" y="48128"/>
                  <a:pt x="1181100" y="3678"/>
                </a:cubicBezTo>
                <a:lnTo>
                  <a:pt x="771525" y="503"/>
                </a:lnTo>
                <a:cubicBezTo>
                  <a:pt x="767821" y="-9551"/>
                  <a:pt x="767821" y="134383"/>
                  <a:pt x="771525" y="137029"/>
                </a:cubicBezTo>
                <a:cubicBezTo>
                  <a:pt x="774700" y="124858"/>
                  <a:pt x="840846" y="138088"/>
                  <a:pt x="844550" y="133855"/>
                </a:cubicBezTo>
                <a:cubicBezTo>
                  <a:pt x="845079" y="123272"/>
                  <a:pt x="846137" y="288371"/>
                  <a:pt x="847725" y="302129"/>
                </a:cubicBezTo>
                <a:cubicBezTo>
                  <a:pt x="850900" y="294192"/>
                  <a:pt x="954088" y="299483"/>
                  <a:pt x="952500" y="295779"/>
                </a:cubicBezTo>
                <a:lnTo>
                  <a:pt x="952500" y="400553"/>
                </a:lnTo>
                <a:cubicBezTo>
                  <a:pt x="950383" y="405845"/>
                  <a:pt x="912813" y="395261"/>
                  <a:pt x="914400" y="400553"/>
                </a:cubicBezTo>
                <a:cubicBezTo>
                  <a:pt x="906992" y="404786"/>
                  <a:pt x="909108" y="755095"/>
                  <a:pt x="908050" y="1045078"/>
                </a:cubicBezTo>
                <a:lnTo>
                  <a:pt x="0" y="1048253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99000" y="1917700"/>
            <a:ext cx="3194050" cy="2711450"/>
          </a:xfrm>
          <a:custGeom>
            <a:avLst/>
            <a:gdLst>
              <a:gd name="connsiteX0" fmla="*/ 0 w 3194050"/>
              <a:gd name="connsiteY0" fmla="*/ 2311400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98450 w 3194050"/>
              <a:gd name="connsiteY11" fmla="*/ 2463800 h 2711450"/>
              <a:gd name="connsiteX12" fmla="*/ 419100 w 3194050"/>
              <a:gd name="connsiteY12" fmla="*/ 2463800 h 2711450"/>
              <a:gd name="connsiteX13" fmla="*/ 425450 w 3194050"/>
              <a:gd name="connsiteY13" fmla="*/ 2286000 h 2711450"/>
              <a:gd name="connsiteX14" fmla="*/ 0 w 3194050"/>
              <a:gd name="connsiteY14" fmla="*/ 2311400 h 2711450"/>
              <a:gd name="connsiteX0" fmla="*/ 0 w 3194050"/>
              <a:gd name="connsiteY0" fmla="*/ 2311400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98450 w 3194050"/>
              <a:gd name="connsiteY11" fmla="*/ 2463800 h 2711450"/>
              <a:gd name="connsiteX12" fmla="*/ 419100 w 3194050"/>
              <a:gd name="connsiteY12" fmla="*/ 2463800 h 2711450"/>
              <a:gd name="connsiteX13" fmla="*/ 422275 w 3194050"/>
              <a:gd name="connsiteY13" fmla="*/ 2301875 h 2711450"/>
              <a:gd name="connsiteX14" fmla="*/ 0 w 3194050"/>
              <a:gd name="connsiteY14" fmla="*/ 2311400 h 2711450"/>
              <a:gd name="connsiteX0" fmla="*/ 0 w 3194050"/>
              <a:gd name="connsiteY0" fmla="*/ 2301875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98450 w 3194050"/>
              <a:gd name="connsiteY11" fmla="*/ 2463800 h 2711450"/>
              <a:gd name="connsiteX12" fmla="*/ 419100 w 3194050"/>
              <a:gd name="connsiteY12" fmla="*/ 2463800 h 2711450"/>
              <a:gd name="connsiteX13" fmla="*/ 422275 w 3194050"/>
              <a:gd name="connsiteY13" fmla="*/ 2301875 h 2711450"/>
              <a:gd name="connsiteX14" fmla="*/ 0 w 3194050"/>
              <a:gd name="connsiteY14" fmla="*/ 2301875 h 271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94050" h="2711450">
                <a:moveTo>
                  <a:pt x="0" y="2301875"/>
                </a:moveTo>
                <a:lnTo>
                  <a:pt x="0" y="520700"/>
                </a:lnTo>
                <a:lnTo>
                  <a:pt x="1466850" y="520700"/>
                </a:lnTo>
                <a:lnTo>
                  <a:pt x="1466850" y="0"/>
                </a:lnTo>
                <a:lnTo>
                  <a:pt x="3181350" y="6350"/>
                </a:lnTo>
                <a:cubicBezTo>
                  <a:pt x="3185583" y="565150"/>
                  <a:pt x="3189817" y="1123950"/>
                  <a:pt x="3194050" y="1682750"/>
                </a:cubicBezTo>
                <a:lnTo>
                  <a:pt x="800100" y="1689100"/>
                </a:lnTo>
                <a:cubicBezTo>
                  <a:pt x="802217" y="1843617"/>
                  <a:pt x="804333" y="1998133"/>
                  <a:pt x="806450" y="2152650"/>
                </a:cubicBezTo>
                <a:lnTo>
                  <a:pt x="704850" y="2152650"/>
                </a:lnTo>
                <a:lnTo>
                  <a:pt x="717550" y="2705100"/>
                </a:lnTo>
                <a:lnTo>
                  <a:pt x="298450" y="2711450"/>
                </a:lnTo>
                <a:lnTo>
                  <a:pt x="298450" y="2463800"/>
                </a:lnTo>
                <a:lnTo>
                  <a:pt x="419100" y="2463800"/>
                </a:lnTo>
                <a:cubicBezTo>
                  <a:pt x="420158" y="2409825"/>
                  <a:pt x="421217" y="2355850"/>
                  <a:pt x="422275" y="2301875"/>
                </a:cubicBezTo>
                <a:lnTo>
                  <a:pt x="0" y="230187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860494" y="4375149"/>
            <a:ext cx="990905" cy="892175"/>
          </a:xfrm>
          <a:custGeom>
            <a:avLst/>
            <a:gdLst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68375 w 990600"/>
              <a:gd name="connsiteY5" fmla="*/ 1416050 h 1419225"/>
              <a:gd name="connsiteX6" fmla="*/ 955675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62025 w 990600"/>
              <a:gd name="connsiteY5" fmla="*/ 1416050 h 1419225"/>
              <a:gd name="connsiteX6" fmla="*/ 955675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49325 w 990600"/>
              <a:gd name="connsiteY5" fmla="*/ 1409700 h 1419225"/>
              <a:gd name="connsiteX6" fmla="*/ 955675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49325 w 990600"/>
              <a:gd name="connsiteY5" fmla="*/ 1409700 h 1419225"/>
              <a:gd name="connsiteX6" fmla="*/ 946150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49325 w 990600"/>
              <a:gd name="connsiteY5" fmla="*/ 1409700 h 1419225"/>
              <a:gd name="connsiteX6" fmla="*/ 955675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49325 w 990600"/>
              <a:gd name="connsiteY5" fmla="*/ 1409700 h 1419225"/>
              <a:gd name="connsiteX6" fmla="*/ 955675 w 990600"/>
              <a:gd name="connsiteY6" fmla="*/ 241300 h 1419225"/>
              <a:gd name="connsiteX7" fmla="*/ 987425 w 990600"/>
              <a:gd name="connsiteY7" fmla="*/ 23812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955 w 990905"/>
              <a:gd name="connsiteY0" fmla="*/ 0 h 1409700"/>
              <a:gd name="connsiteX1" fmla="*/ 771830 w 990905"/>
              <a:gd name="connsiteY1" fmla="*/ 0 h 1409700"/>
              <a:gd name="connsiteX2" fmla="*/ 771830 w 990905"/>
              <a:gd name="connsiteY2" fmla="*/ 368300 h 1409700"/>
              <a:gd name="connsiteX3" fmla="*/ 305 w 990905"/>
              <a:gd name="connsiteY3" fmla="*/ 374650 h 1409700"/>
              <a:gd name="connsiteX4" fmla="*/ 305 w 990905"/>
              <a:gd name="connsiteY4" fmla="*/ 892175 h 1409700"/>
              <a:gd name="connsiteX5" fmla="*/ 949630 w 990905"/>
              <a:gd name="connsiteY5" fmla="*/ 1409700 h 1409700"/>
              <a:gd name="connsiteX6" fmla="*/ 955980 w 990905"/>
              <a:gd name="connsiteY6" fmla="*/ 241300 h 1409700"/>
              <a:gd name="connsiteX7" fmla="*/ 987730 w 990905"/>
              <a:gd name="connsiteY7" fmla="*/ 238125 h 1409700"/>
              <a:gd name="connsiteX8" fmla="*/ 990905 w 990905"/>
              <a:gd name="connsiteY8" fmla="*/ 165100 h 1409700"/>
              <a:gd name="connsiteX9" fmla="*/ 882955 w 990905"/>
              <a:gd name="connsiteY9" fmla="*/ 165100 h 1409700"/>
              <a:gd name="connsiteX10" fmla="*/ 882955 w 990905"/>
              <a:gd name="connsiteY10" fmla="*/ 0 h 1409700"/>
              <a:gd name="connsiteX0" fmla="*/ 882955 w 990905"/>
              <a:gd name="connsiteY0" fmla="*/ 0 h 892175"/>
              <a:gd name="connsiteX1" fmla="*/ 771830 w 990905"/>
              <a:gd name="connsiteY1" fmla="*/ 0 h 892175"/>
              <a:gd name="connsiteX2" fmla="*/ 771830 w 990905"/>
              <a:gd name="connsiteY2" fmla="*/ 368300 h 892175"/>
              <a:gd name="connsiteX3" fmla="*/ 305 w 990905"/>
              <a:gd name="connsiteY3" fmla="*/ 374650 h 892175"/>
              <a:gd name="connsiteX4" fmla="*/ 305 w 990905"/>
              <a:gd name="connsiteY4" fmla="*/ 892175 h 892175"/>
              <a:gd name="connsiteX5" fmla="*/ 949630 w 990905"/>
              <a:gd name="connsiteY5" fmla="*/ 885825 h 892175"/>
              <a:gd name="connsiteX6" fmla="*/ 955980 w 990905"/>
              <a:gd name="connsiteY6" fmla="*/ 241300 h 892175"/>
              <a:gd name="connsiteX7" fmla="*/ 987730 w 990905"/>
              <a:gd name="connsiteY7" fmla="*/ 238125 h 892175"/>
              <a:gd name="connsiteX8" fmla="*/ 990905 w 990905"/>
              <a:gd name="connsiteY8" fmla="*/ 165100 h 892175"/>
              <a:gd name="connsiteX9" fmla="*/ 882955 w 990905"/>
              <a:gd name="connsiteY9" fmla="*/ 165100 h 892175"/>
              <a:gd name="connsiteX10" fmla="*/ 882955 w 990905"/>
              <a:gd name="connsiteY10" fmla="*/ 0 h 892175"/>
              <a:gd name="connsiteX0" fmla="*/ 882955 w 990905"/>
              <a:gd name="connsiteY0" fmla="*/ 0 h 892175"/>
              <a:gd name="connsiteX1" fmla="*/ 771830 w 990905"/>
              <a:gd name="connsiteY1" fmla="*/ 0 h 892175"/>
              <a:gd name="connsiteX2" fmla="*/ 771830 w 990905"/>
              <a:gd name="connsiteY2" fmla="*/ 368300 h 892175"/>
              <a:gd name="connsiteX3" fmla="*/ 305 w 990905"/>
              <a:gd name="connsiteY3" fmla="*/ 374650 h 892175"/>
              <a:gd name="connsiteX4" fmla="*/ 305 w 990905"/>
              <a:gd name="connsiteY4" fmla="*/ 892175 h 892175"/>
              <a:gd name="connsiteX5" fmla="*/ 959155 w 990905"/>
              <a:gd name="connsiteY5" fmla="*/ 885825 h 892175"/>
              <a:gd name="connsiteX6" fmla="*/ 955980 w 990905"/>
              <a:gd name="connsiteY6" fmla="*/ 241300 h 892175"/>
              <a:gd name="connsiteX7" fmla="*/ 987730 w 990905"/>
              <a:gd name="connsiteY7" fmla="*/ 238125 h 892175"/>
              <a:gd name="connsiteX8" fmla="*/ 990905 w 990905"/>
              <a:gd name="connsiteY8" fmla="*/ 165100 h 892175"/>
              <a:gd name="connsiteX9" fmla="*/ 882955 w 990905"/>
              <a:gd name="connsiteY9" fmla="*/ 165100 h 892175"/>
              <a:gd name="connsiteX10" fmla="*/ 882955 w 990905"/>
              <a:gd name="connsiteY10" fmla="*/ 0 h 89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0905" h="892175">
                <a:moveTo>
                  <a:pt x="882955" y="0"/>
                </a:moveTo>
                <a:lnTo>
                  <a:pt x="771830" y="0"/>
                </a:lnTo>
                <a:lnTo>
                  <a:pt x="771830" y="368300"/>
                </a:lnTo>
                <a:lnTo>
                  <a:pt x="305" y="374650"/>
                </a:lnTo>
                <a:cubicBezTo>
                  <a:pt x="1363" y="722842"/>
                  <a:pt x="-753" y="543983"/>
                  <a:pt x="305" y="892175"/>
                </a:cubicBezTo>
                <a:lnTo>
                  <a:pt x="959155" y="885825"/>
                </a:lnTo>
                <a:cubicBezTo>
                  <a:pt x="957038" y="494242"/>
                  <a:pt x="958097" y="632883"/>
                  <a:pt x="955980" y="241300"/>
                </a:cubicBezTo>
                <a:lnTo>
                  <a:pt x="987730" y="238125"/>
                </a:lnTo>
                <a:lnTo>
                  <a:pt x="990905" y="165100"/>
                </a:lnTo>
                <a:lnTo>
                  <a:pt x="882955" y="165100"/>
                </a:lnTo>
                <a:cubicBezTo>
                  <a:pt x="884013" y="111125"/>
                  <a:pt x="885072" y="57150"/>
                  <a:pt x="882955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7187" y="2857200"/>
            <a:ext cx="24945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Present BTF hall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Low energy expansion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Neutron facility</a:t>
            </a:r>
            <a:endParaRPr lang="en-US" dirty="0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753176" y="2885774"/>
            <a:ext cx="250124" cy="25010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244A5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53176" y="3225499"/>
            <a:ext cx="250124" cy="250107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753176" y="3577924"/>
            <a:ext cx="250124" cy="250107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r>
              <a:rPr lang="en-US" dirty="0" smtClean="0"/>
              <a:t>plans/4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6712_10200235616274704_2142774367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" b="15564"/>
          <a:stretch/>
        </p:blipFill>
        <p:spPr>
          <a:xfrm>
            <a:off x="-1" y="1061004"/>
            <a:ext cx="9144001" cy="57969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9144000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0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050" descr="Z:\My Documents\PPTPresentation\8230_figures\8230A05col.jpg"/>
          <p:cNvPicPr>
            <a:picLocks noChangeAspect="1" noChangeArrowheads="1"/>
          </p:cNvPicPr>
          <p:nvPr/>
        </p:nvPicPr>
        <p:blipFill>
          <a:blip r:embed="rId2"/>
          <a:srcRect l="5319" t="4649" r="5237" b="5487"/>
          <a:stretch>
            <a:fillRect/>
          </a:stretch>
        </p:blipFill>
        <p:spPr bwMode="auto">
          <a:xfrm>
            <a:off x="2908300" y="1174750"/>
            <a:ext cx="4198938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H="1" flipV="1">
            <a:off x="5200650" y="1633538"/>
            <a:ext cx="0" cy="3613150"/>
          </a:xfrm>
          <a:prstGeom prst="line">
            <a:avLst/>
          </a:prstGeom>
          <a:ln>
            <a:solidFill>
              <a:srgbClr val="00009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Shieldings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71258" y="4923858"/>
            <a:ext cx="0" cy="71693"/>
          </a:xfrm>
          <a:prstGeom prst="line">
            <a:avLst/>
          </a:prstGeom>
          <a:ln w="127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39632" y="4959705"/>
            <a:ext cx="63254" cy="0"/>
          </a:xfrm>
          <a:prstGeom prst="line">
            <a:avLst/>
          </a:prstGeom>
          <a:ln w="127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764" r="23687" b="34473"/>
          <a:stretch/>
        </p:blipFill>
        <p:spPr>
          <a:xfrm>
            <a:off x="3029386" y="2848937"/>
            <a:ext cx="2768153" cy="3959990"/>
          </a:xfrm>
          <a:prstGeom prst="rect">
            <a:avLst/>
          </a:prstGeom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4460415" y="3911282"/>
            <a:ext cx="0" cy="2053026"/>
          </a:xfrm>
          <a:prstGeom prst="straightConnector1">
            <a:avLst/>
          </a:prstGeom>
          <a:ln>
            <a:solidFill>
              <a:srgbClr val="FFB4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464" y="4162112"/>
            <a:ext cx="136732" cy="257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777" y="4646044"/>
            <a:ext cx="248537" cy="250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664" y="4558682"/>
            <a:ext cx="244631" cy="125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876" y="4415281"/>
            <a:ext cx="309491" cy="1451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4794" b="19580"/>
          <a:stretch/>
        </p:blipFill>
        <p:spPr>
          <a:xfrm>
            <a:off x="966937" y="523604"/>
            <a:ext cx="6492417" cy="21542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497380" y="2197850"/>
            <a:ext cx="891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  <a:latin typeface="Impact"/>
                <a:cs typeface="Impact"/>
              </a:rPr>
              <a:t>Shielding </a:t>
            </a:r>
          </a:p>
          <a:p>
            <a:r>
              <a:rPr lang="en-US" sz="1400" dirty="0" smtClean="0">
                <a:solidFill>
                  <a:schemeClr val="accent4"/>
                </a:solidFill>
                <a:latin typeface="Impact"/>
                <a:cs typeface="Impact"/>
              </a:rPr>
              <a:t>height</a:t>
            </a:r>
            <a:endParaRPr lang="en-US" sz="1400" dirty="0">
              <a:solidFill>
                <a:schemeClr val="accent4"/>
              </a:solidFill>
              <a:latin typeface="Impact"/>
              <a:cs typeface="Impac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70340" y="1480214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  <a:latin typeface="Impact"/>
                <a:cs typeface="Impact"/>
              </a:rPr>
              <a:t>Roof</a:t>
            </a:r>
            <a:endParaRPr lang="en-US" sz="1400" dirty="0">
              <a:solidFill>
                <a:schemeClr val="accent4"/>
              </a:solidFill>
              <a:latin typeface="Impact"/>
              <a:cs typeface="Impact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413317" y="2080642"/>
            <a:ext cx="108000" cy="89245"/>
          </a:xfrm>
          <a:prstGeom prst="ellipse">
            <a:avLst/>
          </a:prstGeom>
          <a:solidFill>
            <a:schemeClr val="accent4"/>
          </a:solidFill>
          <a:ln>
            <a:solidFill>
              <a:srgbClr val="FFB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34046" y="2232762"/>
            <a:ext cx="2185673" cy="445056"/>
          </a:xfrm>
          <a:prstGeom prst="rect">
            <a:avLst/>
          </a:prstGeom>
          <a:solidFill>
            <a:srgbClr val="FFB400">
              <a:alpha val="50000"/>
            </a:srgb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20041283">
            <a:off x="4465402" y="175985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  <a:latin typeface="Impact"/>
                <a:cs typeface="Impact"/>
              </a:rPr>
              <a:t>Hot spot</a:t>
            </a:r>
            <a:endParaRPr lang="en-US" sz="1400" dirty="0">
              <a:solidFill>
                <a:schemeClr val="accent4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27421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259"/>
            <a:ext cx="9144000" cy="452773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3612189">
            <a:off x="2363212" y="2388669"/>
            <a:ext cx="1194276" cy="1448388"/>
          </a:xfrm>
          <a:custGeom>
            <a:avLst/>
            <a:gdLst>
              <a:gd name="connsiteX0" fmla="*/ 323850 w 2063750"/>
              <a:gd name="connsiteY0" fmla="*/ 1047750 h 1924050"/>
              <a:gd name="connsiteX1" fmla="*/ 323850 w 2063750"/>
              <a:gd name="connsiteY1" fmla="*/ 1568450 h 1924050"/>
              <a:gd name="connsiteX2" fmla="*/ 1365250 w 2063750"/>
              <a:gd name="connsiteY2" fmla="*/ 1568450 h 1924050"/>
              <a:gd name="connsiteX3" fmla="*/ 1365250 w 2063750"/>
              <a:gd name="connsiteY3" fmla="*/ 1924050 h 1924050"/>
              <a:gd name="connsiteX4" fmla="*/ 2063750 w 2063750"/>
              <a:gd name="connsiteY4" fmla="*/ 1924050 h 1924050"/>
              <a:gd name="connsiteX5" fmla="*/ 2063750 w 2063750"/>
              <a:gd name="connsiteY5" fmla="*/ 406400 h 1924050"/>
              <a:gd name="connsiteX6" fmla="*/ 1397000 w 2063750"/>
              <a:gd name="connsiteY6" fmla="*/ 406400 h 1924050"/>
              <a:gd name="connsiteX7" fmla="*/ 1403350 w 2063750"/>
              <a:gd name="connsiteY7" fmla="*/ 133350 h 1924050"/>
              <a:gd name="connsiteX8" fmla="*/ 1498600 w 2063750"/>
              <a:gd name="connsiteY8" fmla="*/ 133350 h 1924050"/>
              <a:gd name="connsiteX9" fmla="*/ 1485900 w 2063750"/>
              <a:gd name="connsiteY9" fmla="*/ 0 h 1924050"/>
              <a:gd name="connsiteX10" fmla="*/ 889000 w 2063750"/>
              <a:gd name="connsiteY10" fmla="*/ 6350 h 1924050"/>
              <a:gd name="connsiteX11" fmla="*/ 895350 w 2063750"/>
              <a:gd name="connsiteY11" fmla="*/ 184150 h 1924050"/>
              <a:gd name="connsiteX12" fmla="*/ 0 w 2063750"/>
              <a:gd name="connsiteY12" fmla="*/ 177800 h 1924050"/>
              <a:gd name="connsiteX13" fmla="*/ 12700 w 2063750"/>
              <a:gd name="connsiteY13" fmla="*/ 1041400 h 1924050"/>
              <a:gd name="connsiteX14" fmla="*/ 323850 w 2063750"/>
              <a:gd name="connsiteY14" fmla="*/ 1047750 h 1924050"/>
              <a:gd name="connsiteX0" fmla="*/ 323850 w 2063750"/>
              <a:gd name="connsiteY0" fmla="*/ 1047750 h 1924050"/>
              <a:gd name="connsiteX1" fmla="*/ 323850 w 2063750"/>
              <a:gd name="connsiteY1" fmla="*/ 1568450 h 1924050"/>
              <a:gd name="connsiteX2" fmla="*/ 1365250 w 2063750"/>
              <a:gd name="connsiteY2" fmla="*/ 1568450 h 1924050"/>
              <a:gd name="connsiteX3" fmla="*/ 1365250 w 2063750"/>
              <a:gd name="connsiteY3" fmla="*/ 1924050 h 1924050"/>
              <a:gd name="connsiteX4" fmla="*/ 2063750 w 2063750"/>
              <a:gd name="connsiteY4" fmla="*/ 1924050 h 1924050"/>
              <a:gd name="connsiteX5" fmla="*/ 2063750 w 2063750"/>
              <a:gd name="connsiteY5" fmla="*/ 406400 h 1924050"/>
              <a:gd name="connsiteX6" fmla="*/ 1397000 w 2063750"/>
              <a:gd name="connsiteY6" fmla="*/ 406400 h 1924050"/>
              <a:gd name="connsiteX7" fmla="*/ 1403350 w 2063750"/>
              <a:gd name="connsiteY7" fmla="*/ 133350 h 1924050"/>
              <a:gd name="connsiteX8" fmla="*/ 1498600 w 2063750"/>
              <a:gd name="connsiteY8" fmla="*/ 133350 h 1924050"/>
              <a:gd name="connsiteX9" fmla="*/ 1501775 w 2063750"/>
              <a:gd name="connsiteY9" fmla="*/ 0 h 1924050"/>
              <a:gd name="connsiteX10" fmla="*/ 889000 w 2063750"/>
              <a:gd name="connsiteY10" fmla="*/ 6350 h 1924050"/>
              <a:gd name="connsiteX11" fmla="*/ 895350 w 2063750"/>
              <a:gd name="connsiteY11" fmla="*/ 184150 h 1924050"/>
              <a:gd name="connsiteX12" fmla="*/ 0 w 2063750"/>
              <a:gd name="connsiteY12" fmla="*/ 177800 h 1924050"/>
              <a:gd name="connsiteX13" fmla="*/ 12700 w 2063750"/>
              <a:gd name="connsiteY13" fmla="*/ 1041400 h 1924050"/>
              <a:gd name="connsiteX14" fmla="*/ 323850 w 2063750"/>
              <a:gd name="connsiteY14" fmla="*/ 1047750 h 1924050"/>
              <a:gd name="connsiteX0" fmla="*/ 323850 w 2063750"/>
              <a:gd name="connsiteY0" fmla="*/ 1041400 h 1917700"/>
              <a:gd name="connsiteX1" fmla="*/ 323850 w 2063750"/>
              <a:gd name="connsiteY1" fmla="*/ 1562100 h 1917700"/>
              <a:gd name="connsiteX2" fmla="*/ 1365250 w 2063750"/>
              <a:gd name="connsiteY2" fmla="*/ 1562100 h 1917700"/>
              <a:gd name="connsiteX3" fmla="*/ 1365250 w 2063750"/>
              <a:gd name="connsiteY3" fmla="*/ 1917700 h 1917700"/>
              <a:gd name="connsiteX4" fmla="*/ 2063750 w 2063750"/>
              <a:gd name="connsiteY4" fmla="*/ 1917700 h 1917700"/>
              <a:gd name="connsiteX5" fmla="*/ 2063750 w 2063750"/>
              <a:gd name="connsiteY5" fmla="*/ 400050 h 1917700"/>
              <a:gd name="connsiteX6" fmla="*/ 1397000 w 2063750"/>
              <a:gd name="connsiteY6" fmla="*/ 400050 h 1917700"/>
              <a:gd name="connsiteX7" fmla="*/ 1403350 w 2063750"/>
              <a:gd name="connsiteY7" fmla="*/ 127000 h 1917700"/>
              <a:gd name="connsiteX8" fmla="*/ 1498600 w 2063750"/>
              <a:gd name="connsiteY8" fmla="*/ 127000 h 1917700"/>
              <a:gd name="connsiteX9" fmla="*/ 1489075 w 2063750"/>
              <a:gd name="connsiteY9" fmla="*/ 0 h 1917700"/>
              <a:gd name="connsiteX10" fmla="*/ 889000 w 2063750"/>
              <a:gd name="connsiteY10" fmla="*/ 0 h 1917700"/>
              <a:gd name="connsiteX11" fmla="*/ 895350 w 2063750"/>
              <a:gd name="connsiteY11" fmla="*/ 177800 h 1917700"/>
              <a:gd name="connsiteX12" fmla="*/ 0 w 2063750"/>
              <a:gd name="connsiteY12" fmla="*/ 171450 h 1917700"/>
              <a:gd name="connsiteX13" fmla="*/ 12700 w 2063750"/>
              <a:gd name="connsiteY13" fmla="*/ 1035050 h 1917700"/>
              <a:gd name="connsiteX14" fmla="*/ 323850 w 2063750"/>
              <a:gd name="connsiteY14" fmla="*/ 1041400 h 1917700"/>
              <a:gd name="connsiteX0" fmla="*/ 323850 w 2063750"/>
              <a:gd name="connsiteY0" fmla="*/ 1044575 h 1920875"/>
              <a:gd name="connsiteX1" fmla="*/ 323850 w 2063750"/>
              <a:gd name="connsiteY1" fmla="*/ 1565275 h 1920875"/>
              <a:gd name="connsiteX2" fmla="*/ 1365250 w 2063750"/>
              <a:gd name="connsiteY2" fmla="*/ 1565275 h 1920875"/>
              <a:gd name="connsiteX3" fmla="*/ 1365250 w 2063750"/>
              <a:gd name="connsiteY3" fmla="*/ 1920875 h 1920875"/>
              <a:gd name="connsiteX4" fmla="*/ 2063750 w 2063750"/>
              <a:gd name="connsiteY4" fmla="*/ 1920875 h 1920875"/>
              <a:gd name="connsiteX5" fmla="*/ 2063750 w 2063750"/>
              <a:gd name="connsiteY5" fmla="*/ 403225 h 1920875"/>
              <a:gd name="connsiteX6" fmla="*/ 1397000 w 2063750"/>
              <a:gd name="connsiteY6" fmla="*/ 403225 h 1920875"/>
              <a:gd name="connsiteX7" fmla="*/ 1403350 w 2063750"/>
              <a:gd name="connsiteY7" fmla="*/ 130175 h 1920875"/>
              <a:gd name="connsiteX8" fmla="*/ 1498600 w 2063750"/>
              <a:gd name="connsiteY8" fmla="*/ 130175 h 1920875"/>
              <a:gd name="connsiteX9" fmla="*/ 1504950 w 2063750"/>
              <a:gd name="connsiteY9" fmla="*/ 0 h 1920875"/>
              <a:gd name="connsiteX10" fmla="*/ 889000 w 2063750"/>
              <a:gd name="connsiteY10" fmla="*/ 3175 h 1920875"/>
              <a:gd name="connsiteX11" fmla="*/ 895350 w 2063750"/>
              <a:gd name="connsiteY11" fmla="*/ 180975 h 1920875"/>
              <a:gd name="connsiteX12" fmla="*/ 0 w 2063750"/>
              <a:gd name="connsiteY12" fmla="*/ 174625 h 1920875"/>
              <a:gd name="connsiteX13" fmla="*/ 12700 w 2063750"/>
              <a:gd name="connsiteY13" fmla="*/ 1038225 h 1920875"/>
              <a:gd name="connsiteX14" fmla="*/ 323850 w 2063750"/>
              <a:gd name="connsiteY14" fmla="*/ 1044575 h 1920875"/>
              <a:gd name="connsiteX0" fmla="*/ 323850 w 2063750"/>
              <a:gd name="connsiteY0" fmla="*/ 1044575 h 1920875"/>
              <a:gd name="connsiteX1" fmla="*/ 323850 w 2063750"/>
              <a:gd name="connsiteY1" fmla="*/ 1565275 h 1920875"/>
              <a:gd name="connsiteX2" fmla="*/ 1365250 w 2063750"/>
              <a:gd name="connsiteY2" fmla="*/ 1565275 h 1920875"/>
              <a:gd name="connsiteX3" fmla="*/ 1365250 w 2063750"/>
              <a:gd name="connsiteY3" fmla="*/ 1920875 h 1920875"/>
              <a:gd name="connsiteX4" fmla="*/ 2063750 w 2063750"/>
              <a:gd name="connsiteY4" fmla="*/ 1920875 h 1920875"/>
              <a:gd name="connsiteX5" fmla="*/ 2063750 w 2063750"/>
              <a:gd name="connsiteY5" fmla="*/ 403225 h 1920875"/>
              <a:gd name="connsiteX6" fmla="*/ 1397000 w 2063750"/>
              <a:gd name="connsiteY6" fmla="*/ 403225 h 1920875"/>
              <a:gd name="connsiteX7" fmla="*/ 1403350 w 2063750"/>
              <a:gd name="connsiteY7" fmla="*/ 130175 h 1920875"/>
              <a:gd name="connsiteX8" fmla="*/ 1504950 w 2063750"/>
              <a:gd name="connsiteY8" fmla="*/ 130175 h 1920875"/>
              <a:gd name="connsiteX9" fmla="*/ 1504950 w 2063750"/>
              <a:gd name="connsiteY9" fmla="*/ 0 h 1920875"/>
              <a:gd name="connsiteX10" fmla="*/ 889000 w 2063750"/>
              <a:gd name="connsiteY10" fmla="*/ 3175 h 1920875"/>
              <a:gd name="connsiteX11" fmla="*/ 895350 w 2063750"/>
              <a:gd name="connsiteY11" fmla="*/ 180975 h 1920875"/>
              <a:gd name="connsiteX12" fmla="*/ 0 w 2063750"/>
              <a:gd name="connsiteY12" fmla="*/ 174625 h 1920875"/>
              <a:gd name="connsiteX13" fmla="*/ 12700 w 2063750"/>
              <a:gd name="connsiteY13" fmla="*/ 1038225 h 1920875"/>
              <a:gd name="connsiteX14" fmla="*/ 323850 w 2063750"/>
              <a:gd name="connsiteY14" fmla="*/ 1044575 h 1920875"/>
              <a:gd name="connsiteX0" fmla="*/ 327025 w 2066925"/>
              <a:gd name="connsiteY0" fmla="*/ 1044575 h 1920875"/>
              <a:gd name="connsiteX1" fmla="*/ 327025 w 2066925"/>
              <a:gd name="connsiteY1" fmla="*/ 1565275 h 1920875"/>
              <a:gd name="connsiteX2" fmla="*/ 1368425 w 2066925"/>
              <a:gd name="connsiteY2" fmla="*/ 1565275 h 1920875"/>
              <a:gd name="connsiteX3" fmla="*/ 1368425 w 2066925"/>
              <a:gd name="connsiteY3" fmla="*/ 1920875 h 1920875"/>
              <a:gd name="connsiteX4" fmla="*/ 2066925 w 2066925"/>
              <a:gd name="connsiteY4" fmla="*/ 1920875 h 1920875"/>
              <a:gd name="connsiteX5" fmla="*/ 2066925 w 2066925"/>
              <a:gd name="connsiteY5" fmla="*/ 403225 h 1920875"/>
              <a:gd name="connsiteX6" fmla="*/ 1400175 w 2066925"/>
              <a:gd name="connsiteY6" fmla="*/ 403225 h 1920875"/>
              <a:gd name="connsiteX7" fmla="*/ 1406525 w 2066925"/>
              <a:gd name="connsiteY7" fmla="*/ 130175 h 1920875"/>
              <a:gd name="connsiteX8" fmla="*/ 1508125 w 2066925"/>
              <a:gd name="connsiteY8" fmla="*/ 130175 h 1920875"/>
              <a:gd name="connsiteX9" fmla="*/ 1508125 w 2066925"/>
              <a:gd name="connsiteY9" fmla="*/ 0 h 1920875"/>
              <a:gd name="connsiteX10" fmla="*/ 892175 w 2066925"/>
              <a:gd name="connsiteY10" fmla="*/ 3175 h 1920875"/>
              <a:gd name="connsiteX11" fmla="*/ 898525 w 2066925"/>
              <a:gd name="connsiteY11" fmla="*/ 180975 h 1920875"/>
              <a:gd name="connsiteX12" fmla="*/ 3175 w 2066925"/>
              <a:gd name="connsiteY12" fmla="*/ 174625 h 1920875"/>
              <a:gd name="connsiteX13" fmla="*/ 0 w 2066925"/>
              <a:gd name="connsiteY13" fmla="*/ 1044575 h 1920875"/>
              <a:gd name="connsiteX14" fmla="*/ 327025 w 2066925"/>
              <a:gd name="connsiteY14" fmla="*/ 1044575 h 1920875"/>
              <a:gd name="connsiteX0" fmla="*/ 323851 w 2063751"/>
              <a:gd name="connsiteY0" fmla="*/ 1044575 h 1920875"/>
              <a:gd name="connsiteX1" fmla="*/ 323851 w 2063751"/>
              <a:gd name="connsiteY1" fmla="*/ 1565275 h 1920875"/>
              <a:gd name="connsiteX2" fmla="*/ 1365251 w 2063751"/>
              <a:gd name="connsiteY2" fmla="*/ 1565275 h 1920875"/>
              <a:gd name="connsiteX3" fmla="*/ 1365251 w 2063751"/>
              <a:gd name="connsiteY3" fmla="*/ 1920875 h 1920875"/>
              <a:gd name="connsiteX4" fmla="*/ 2063751 w 2063751"/>
              <a:gd name="connsiteY4" fmla="*/ 1920875 h 1920875"/>
              <a:gd name="connsiteX5" fmla="*/ 2063751 w 2063751"/>
              <a:gd name="connsiteY5" fmla="*/ 403225 h 1920875"/>
              <a:gd name="connsiteX6" fmla="*/ 1397001 w 2063751"/>
              <a:gd name="connsiteY6" fmla="*/ 403225 h 1920875"/>
              <a:gd name="connsiteX7" fmla="*/ 1403351 w 2063751"/>
              <a:gd name="connsiteY7" fmla="*/ 130175 h 1920875"/>
              <a:gd name="connsiteX8" fmla="*/ 1504951 w 2063751"/>
              <a:gd name="connsiteY8" fmla="*/ 130175 h 1920875"/>
              <a:gd name="connsiteX9" fmla="*/ 1504951 w 2063751"/>
              <a:gd name="connsiteY9" fmla="*/ 0 h 1920875"/>
              <a:gd name="connsiteX10" fmla="*/ 889001 w 2063751"/>
              <a:gd name="connsiteY10" fmla="*/ 3175 h 1920875"/>
              <a:gd name="connsiteX11" fmla="*/ 895351 w 2063751"/>
              <a:gd name="connsiteY11" fmla="*/ 180975 h 1920875"/>
              <a:gd name="connsiteX12" fmla="*/ 1 w 2063751"/>
              <a:gd name="connsiteY12" fmla="*/ 174625 h 1920875"/>
              <a:gd name="connsiteX13" fmla="*/ 1247776 w 2063751"/>
              <a:gd name="connsiteY13" fmla="*/ 1057275 h 1920875"/>
              <a:gd name="connsiteX14" fmla="*/ 323851 w 2063751"/>
              <a:gd name="connsiteY14" fmla="*/ 1044575 h 1920875"/>
              <a:gd name="connsiteX0" fmla="*/ 323851 w 2063751"/>
              <a:gd name="connsiteY0" fmla="*/ 1044575 h 1920875"/>
              <a:gd name="connsiteX1" fmla="*/ 323851 w 2063751"/>
              <a:gd name="connsiteY1" fmla="*/ 1565275 h 1920875"/>
              <a:gd name="connsiteX2" fmla="*/ 1365251 w 2063751"/>
              <a:gd name="connsiteY2" fmla="*/ 1565275 h 1920875"/>
              <a:gd name="connsiteX3" fmla="*/ 1365251 w 2063751"/>
              <a:gd name="connsiteY3" fmla="*/ 1920875 h 1920875"/>
              <a:gd name="connsiteX4" fmla="*/ 2063751 w 2063751"/>
              <a:gd name="connsiteY4" fmla="*/ 1920875 h 1920875"/>
              <a:gd name="connsiteX5" fmla="*/ 2063751 w 2063751"/>
              <a:gd name="connsiteY5" fmla="*/ 403225 h 1920875"/>
              <a:gd name="connsiteX6" fmla="*/ 1397001 w 2063751"/>
              <a:gd name="connsiteY6" fmla="*/ 403225 h 1920875"/>
              <a:gd name="connsiteX7" fmla="*/ 1403351 w 2063751"/>
              <a:gd name="connsiteY7" fmla="*/ 130175 h 1920875"/>
              <a:gd name="connsiteX8" fmla="*/ 1504951 w 2063751"/>
              <a:gd name="connsiteY8" fmla="*/ 130175 h 1920875"/>
              <a:gd name="connsiteX9" fmla="*/ 1504951 w 2063751"/>
              <a:gd name="connsiteY9" fmla="*/ 0 h 1920875"/>
              <a:gd name="connsiteX10" fmla="*/ 889001 w 2063751"/>
              <a:gd name="connsiteY10" fmla="*/ 3175 h 1920875"/>
              <a:gd name="connsiteX11" fmla="*/ 895351 w 2063751"/>
              <a:gd name="connsiteY11" fmla="*/ 180975 h 1920875"/>
              <a:gd name="connsiteX12" fmla="*/ 914402 w 2063751"/>
              <a:gd name="connsiteY12" fmla="*/ 307976 h 1920875"/>
              <a:gd name="connsiteX13" fmla="*/ 1 w 2063751"/>
              <a:gd name="connsiteY13" fmla="*/ 174625 h 1920875"/>
              <a:gd name="connsiteX14" fmla="*/ 1247776 w 2063751"/>
              <a:gd name="connsiteY14" fmla="*/ 1057275 h 1920875"/>
              <a:gd name="connsiteX15" fmla="*/ 323851 w 2063751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571500 w 1739900"/>
              <a:gd name="connsiteY11" fmla="*/ 180975 h 1920875"/>
              <a:gd name="connsiteX12" fmla="*/ 590551 w 1739900"/>
              <a:gd name="connsiteY12" fmla="*/ 3079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571500 w 1739900"/>
              <a:gd name="connsiteY11" fmla="*/ 18097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73150 w 1739900"/>
              <a:gd name="connsiteY6" fmla="*/ 4032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990600 w 1739900"/>
              <a:gd name="connsiteY6" fmla="*/ 3397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990600 w 1739900"/>
              <a:gd name="connsiteY6" fmla="*/ 3397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206500 w 1739900"/>
              <a:gd name="connsiteY6" fmla="*/ 39687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206500 w 1739900"/>
              <a:gd name="connsiteY6" fmla="*/ 39687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85850 w 1739900"/>
              <a:gd name="connsiteY6" fmla="*/ 5810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58851 w 1739900"/>
              <a:gd name="connsiteY12" fmla="*/ 396876 h 1920875"/>
              <a:gd name="connsiteX13" fmla="*/ 914400 w 1739900"/>
              <a:gd name="connsiteY13" fmla="*/ 396875 h 1920875"/>
              <a:gd name="connsiteX14" fmla="*/ 923925 w 1739900"/>
              <a:gd name="connsiteY14" fmla="*/ 1057275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85850 w 1739900"/>
              <a:gd name="connsiteY6" fmla="*/ 5810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2227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79500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23925 w 1739900"/>
              <a:gd name="connsiteY13" fmla="*/ 105727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08050 w 1739900"/>
              <a:gd name="connsiteY13" fmla="*/ 1038225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08050 w 1739900"/>
              <a:gd name="connsiteY13" fmla="*/ 1054100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1009650 w 1739900"/>
              <a:gd name="connsiteY11" fmla="*/ 225425 h 1920875"/>
              <a:gd name="connsiteX12" fmla="*/ 914400 w 1739900"/>
              <a:gd name="connsiteY12" fmla="*/ 396875 h 1920875"/>
              <a:gd name="connsiteX13" fmla="*/ 908050 w 1739900"/>
              <a:gd name="connsiteY13" fmla="*/ 1041400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962025 w 1739900"/>
              <a:gd name="connsiteY11" fmla="*/ 406400 h 1920875"/>
              <a:gd name="connsiteX12" fmla="*/ 914400 w 1739900"/>
              <a:gd name="connsiteY12" fmla="*/ 396875 h 1920875"/>
              <a:gd name="connsiteX13" fmla="*/ 908050 w 1739900"/>
              <a:gd name="connsiteY13" fmla="*/ 1041400 h 1920875"/>
              <a:gd name="connsiteX14" fmla="*/ 0 w 1739900"/>
              <a:gd name="connsiteY14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946150 w 1739900"/>
              <a:gd name="connsiteY11" fmla="*/ 298451 h 1920875"/>
              <a:gd name="connsiteX12" fmla="*/ 962025 w 1739900"/>
              <a:gd name="connsiteY12" fmla="*/ 406400 h 1920875"/>
              <a:gd name="connsiteX13" fmla="*/ 914400 w 1739900"/>
              <a:gd name="connsiteY13" fmla="*/ 396875 h 1920875"/>
              <a:gd name="connsiteX14" fmla="*/ 908050 w 1739900"/>
              <a:gd name="connsiteY14" fmla="*/ 1041400 h 1920875"/>
              <a:gd name="connsiteX15" fmla="*/ 0 w 1739900"/>
              <a:gd name="connsiteY15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806450 w 1739900"/>
              <a:gd name="connsiteY11" fmla="*/ 282576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806450 w 1739900"/>
              <a:gd name="connsiteY11" fmla="*/ 282576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806450 w 1739900"/>
              <a:gd name="connsiteY11" fmla="*/ 282576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806450 w 1739900"/>
              <a:gd name="connsiteY11" fmla="*/ 282576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46150 w 1739900"/>
              <a:gd name="connsiteY12" fmla="*/ 298451 h 1920875"/>
              <a:gd name="connsiteX13" fmla="*/ 962025 w 1739900"/>
              <a:gd name="connsiteY13" fmla="*/ 406400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46150 w 1739900"/>
              <a:gd name="connsiteY12" fmla="*/ 298451 h 1920875"/>
              <a:gd name="connsiteX13" fmla="*/ 952500 w 1739900"/>
              <a:gd name="connsiteY13" fmla="*/ 396875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62025 w 1739900"/>
              <a:gd name="connsiteY12" fmla="*/ 295276 h 1920875"/>
              <a:gd name="connsiteX13" fmla="*/ 952500 w 1739900"/>
              <a:gd name="connsiteY13" fmla="*/ 396875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52500 w 1739900"/>
              <a:gd name="connsiteY12" fmla="*/ 292101 h 1920875"/>
              <a:gd name="connsiteX13" fmla="*/ 952500 w 1739900"/>
              <a:gd name="connsiteY13" fmla="*/ 396875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4575 h 1920875"/>
              <a:gd name="connsiteX1" fmla="*/ 0 w 1739900"/>
              <a:gd name="connsiteY1" fmla="*/ 1565275 h 1920875"/>
              <a:gd name="connsiteX2" fmla="*/ 1041400 w 1739900"/>
              <a:gd name="connsiteY2" fmla="*/ 1565275 h 1920875"/>
              <a:gd name="connsiteX3" fmla="*/ 1041400 w 1739900"/>
              <a:gd name="connsiteY3" fmla="*/ 1920875 h 1920875"/>
              <a:gd name="connsiteX4" fmla="*/ 1739900 w 1739900"/>
              <a:gd name="connsiteY4" fmla="*/ 1920875 h 1920875"/>
              <a:gd name="connsiteX5" fmla="*/ 1739900 w 1739900"/>
              <a:gd name="connsiteY5" fmla="*/ 403225 h 1920875"/>
              <a:gd name="connsiteX6" fmla="*/ 1066800 w 1739900"/>
              <a:gd name="connsiteY6" fmla="*/ 415925 h 1920875"/>
              <a:gd name="connsiteX7" fmla="*/ 1069975 w 1739900"/>
              <a:gd name="connsiteY7" fmla="*/ 130175 h 1920875"/>
              <a:gd name="connsiteX8" fmla="*/ 1181100 w 1739900"/>
              <a:gd name="connsiteY8" fmla="*/ 130175 h 1920875"/>
              <a:gd name="connsiteX9" fmla="*/ 1181100 w 1739900"/>
              <a:gd name="connsiteY9" fmla="*/ 0 h 1920875"/>
              <a:gd name="connsiteX10" fmla="*/ 565150 w 1739900"/>
              <a:gd name="connsiteY10" fmla="*/ 3175 h 1920875"/>
              <a:gd name="connsiteX11" fmla="*/ 793750 w 1739900"/>
              <a:gd name="connsiteY11" fmla="*/ 298451 h 1920875"/>
              <a:gd name="connsiteX12" fmla="*/ 952500 w 1739900"/>
              <a:gd name="connsiteY12" fmla="*/ 292101 h 1920875"/>
              <a:gd name="connsiteX13" fmla="*/ 952500 w 1739900"/>
              <a:gd name="connsiteY13" fmla="*/ 396875 h 1920875"/>
              <a:gd name="connsiteX14" fmla="*/ 914400 w 1739900"/>
              <a:gd name="connsiteY14" fmla="*/ 396875 h 1920875"/>
              <a:gd name="connsiteX15" fmla="*/ 908050 w 1739900"/>
              <a:gd name="connsiteY15" fmla="*/ 1041400 h 1920875"/>
              <a:gd name="connsiteX16" fmla="*/ 0 w 1739900"/>
              <a:gd name="connsiteY16" fmla="*/ 1044575 h 1920875"/>
              <a:gd name="connsiteX0" fmla="*/ 0 w 1739900"/>
              <a:gd name="connsiteY0" fmla="*/ 1047756 h 1924056"/>
              <a:gd name="connsiteX1" fmla="*/ 0 w 1739900"/>
              <a:gd name="connsiteY1" fmla="*/ 1568456 h 1924056"/>
              <a:gd name="connsiteX2" fmla="*/ 1041400 w 1739900"/>
              <a:gd name="connsiteY2" fmla="*/ 1568456 h 1924056"/>
              <a:gd name="connsiteX3" fmla="*/ 1041400 w 1739900"/>
              <a:gd name="connsiteY3" fmla="*/ 1924056 h 1924056"/>
              <a:gd name="connsiteX4" fmla="*/ 1739900 w 1739900"/>
              <a:gd name="connsiteY4" fmla="*/ 1924056 h 1924056"/>
              <a:gd name="connsiteX5" fmla="*/ 1739900 w 1739900"/>
              <a:gd name="connsiteY5" fmla="*/ 406406 h 1924056"/>
              <a:gd name="connsiteX6" fmla="*/ 1066800 w 1739900"/>
              <a:gd name="connsiteY6" fmla="*/ 419106 h 1924056"/>
              <a:gd name="connsiteX7" fmla="*/ 1069975 w 1739900"/>
              <a:gd name="connsiteY7" fmla="*/ 133356 h 1924056"/>
              <a:gd name="connsiteX8" fmla="*/ 1181100 w 1739900"/>
              <a:gd name="connsiteY8" fmla="*/ 133356 h 1924056"/>
              <a:gd name="connsiteX9" fmla="*/ 1181100 w 1739900"/>
              <a:gd name="connsiteY9" fmla="*/ 3181 h 1924056"/>
              <a:gd name="connsiteX10" fmla="*/ 771525 w 1739900"/>
              <a:gd name="connsiteY10" fmla="*/ 6 h 1924056"/>
              <a:gd name="connsiteX11" fmla="*/ 793750 w 1739900"/>
              <a:gd name="connsiteY11" fmla="*/ 301632 h 1924056"/>
              <a:gd name="connsiteX12" fmla="*/ 952500 w 1739900"/>
              <a:gd name="connsiteY12" fmla="*/ 295282 h 1924056"/>
              <a:gd name="connsiteX13" fmla="*/ 952500 w 1739900"/>
              <a:gd name="connsiteY13" fmla="*/ 400056 h 1924056"/>
              <a:gd name="connsiteX14" fmla="*/ 914400 w 1739900"/>
              <a:gd name="connsiteY14" fmla="*/ 400056 h 1924056"/>
              <a:gd name="connsiteX15" fmla="*/ 908050 w 1739900"/>
              <a:gd name="connsiteY15" fmla="*/ 1044581 h 1924056"/>
              <a:gd name="connsiteX16" fmla="*/ 0 w 1739900"/>
              <a:gd name="connsiteY16" fmla="*/ 1047756 h 1924056"/>
              <a:gd name="connsiteX0" fmla="*/ 0 w 1739900"/>
              <a:gd name="connsiteY0" fmla="*/ 1047750 h 1924050"/>
              <a:gd name="connsiteX1" fmla="*/ 0 w 1739900"/>
              <a:gd name="connsiteY1" fmla="*/ 1568450 h 1924050"/>
              <a:gd name="connsiteX2" fmla="*/ 1041400 w 1739900"/>
              <a:gd name="connsiteY2" fmla="*/ 1568450 h 1924050"/>
              <a:gd name="connsiteX3" fmla="*/ 1041400 w 1739900"/>
              <a:gd name="connsiteY3" fmla="*/ 1924050 h 1924050"/>
              <a:gd name="connsiteX4" fmla="*/ 1739900 w 1739900"/>
              <a:gd name="connsiteY4" fmla="*/ 1924050 h 1924050"/>
              <a:gd name="connsiteX5" fmla="*/ 1739900 w 1739900"/>
              <a:gd name="connsiteY5" fmla="*/ 406400 h 1924050"/>
              <a:gd name="connsiteX6" fmla="*/ 1066800 w 1739900"/>
              <a:gd name="connsiteY6" fmla="*/ 419100 h 1924050"/>
              <a:gd name="connsiteX7" fmla="*/ 1069975 w 1739900"/>
              <a:gd name="connsiteY7" fmla="*/ 133350 h 1924050"/>
              <a:gd name="connsiteX8" fmla="*/ 1181100 w 1739900"/>
              <a:gd name="connsiteY8" fmla="*/ 133350 h 1924050"/>
              <a:gd name="connsiteX9" fmla="*/ 1181100 w 1739900"/>
              <a:gd name="connsiteY9" fmla="*/ 3175 h 1924050"/>
              <a:gd name="connsiteX10" fmla="*/ 771525 w 1739900"/>
              <a:gd name="connsiteY10" fmla="*/ 0 h 1924050"/>
              <a:gd name="connsiteX11" fmla="*/ 771525 w 1739900"/>
              <a:gd name="connsiteY11" fmla="*/ 136526 h 1924050"/>
              <a:gd name="connsiteX12" fmla="*/ 793750 w 1739900"/>
              <a:gd name="connsiteY12" fmla="*/ 301626 h 1924050"/>
              <a:gd name="connsiteX13" fmla="*/ 952500 w 1739900"/>
              <a:gd name="connsiteY13" fmla="*/ 295276 h 1924050"/>
              <a:gd name="connsiteX14" fmla="*/ 952500 w 1739900"/>
              <a:gd name="connsiteY14" fmla="*/ 400050 h 1924050"/>
              <a:gd name="connsiteX15" fmla="*/ 914400 w 1739900"/>
              <a:gd name="connsiteY15" fmla="*/ 400050 h 1924050"/>
              <a:gd name="connsiteX16" fmla="*/ 908050 w 1739900"/>
              <a:gd name="connsiteY16" fmla="*/ 1044575 h 1924050"/>
              <a:gd name="connsiteX17" fmla="*/ 0 w 1739900"/>
              <a:gd name="connsiteY17" fmla="*/ 1047750 h 1924050"/>
              <a:gd name="connsiteX0" fmla="*/ 0 w 1739900"/>
              <a:gd name="connsiteY0" fmla="*/ 1047750 h 1924050"/>
              <a:gd name="connsiteX1" fmla="*/ 0 w 1739900"/>
              <a:gd name="connsiteY1" fmla="*/ 1568450 h 1924050"/>
              <a:gd name="connsiteX2" fmla="*/ 1041400 w 1739900"/>
              <a:gd name="connsiteY2" fmla="*/ 1568450 h 1924050"/>
              <a:gd name="connsiteX3" fmla="*/ 1041400 w 1739900"/>
              <a:gd name="connsiteY3" fmla="*/ 1924050 h 1924050"/>
              <a:gd name="connsiteX4" fmla="*/ 1739900 w 1739900"/>
              <a:gd name="connsiteY4" fmla="*/ 1924050 h 1924050"/>
              <a:gd name="connsiteX5" fmla="*/ 1739900 w 1739900"/>
              <a:gd name="connsiteY5" fmla="*/ 406400 h 1924050"/>
              <a:gd name="connsiteX6" fmla="*/ 1066800 w 1739900"/>
              <a:gd name="connsiteY6" fmla="*/ 419100 h 1924050"/>
              <a:gd name="connsiteX7" fmla="*/ 1069975 w 1739900"/>
              <a:gd name="connsiteY7" fmla="*/ 133350 h 1924050"/>
              <a:gd name="connsiteX8" fmla="*/ 1181100 w 1739900"/>
              <a:gd name="connsiteY8" fmla="*/ 133350 h 1924050"/>
              <a:gd name="connsiteX9" fmla="*/ 1181100 w 1739900"/>
              <a:gd name="connsiteY9" fmla="*/ 3175 h 1924050"/>
              <a:gd name="connsiteX10" fmla="*/ 771525 w 1739900"/>
              <a:gd name="connsiteY10" fmla="*/ 0 h 1924050"/>
              <a:gd name="connsiteX11" fmla="*/ 771525 w 1739900"/>
              <a:gd name="connsiteY11" fmla="*/ 136526 h 1924050"/>
              <a:gd name="connsiteX12" fmla="*/ 793750 w 1739900"/>
              <a:gd name="connsiteY12" fmla="*/ 301626 h 1924050"/>
              <a:gd name="connsiteX13" fmla="*/ 952500 w 1739900"/>
              <a:gd name="connsiteY13" fmla="*/ 295276 h 1924050"/>
              <a:gd name="connsiteX14" fmla="*/ 952500 w 1739900"/>
              <a:gd name="connsiteY14" fmla="*/ 400050 h 1924050"/>
              <a:gd name="connsiteX15" fmla="*/ 914400 w 1739900"/>
              <a:gd name="connsiteY15" fmla="*/ 400050 h 1924050"/>
              <a:gd name="connsiteX16" fmla="*/ 908050 w 1739900"/>
              <a:gd name="connsiteY16" fmla="*/ 1044575 h 1924050"/>
              <a:gd name="connsiteX17" fmla="*/ 0 w 1739900"/>
              <a:gd name="connsiteY17" fmla="*/ 1047750 h 1924050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793750 w 1739900"/>
              <a:gd name="connsiteY12" fmla="*/ 302129 h 1924553"/>
              <a:gd name="connsiteX13" fmla="*/ 952500 w 1739900"/>
              <a:gd name="connsiteY13" fmla="*/ 295779 h 1924553"/>
              <a:gd name="connsiteX14" fmla="*/ 952500 w 1739900"/>
              <a:gd name="connsiteY14" fmla="*/ 400553 h 1924553"/>
              <a:gd name="connsiteX15" fmla="*/ 914400 w 1739900"/>
              <a:gd name="connsiteY15" fmla="*/ 400553 h 1924553"/>
              <a:gd name="connsiteX16" fmla="*/ 908050 w 1739900"/>
              <a:gd name="connsiteY16" fmla="*/ 1045078 h 1924553"/>
              <a:gd name="connsiteX17" fmla="*/ 0 w 1739900"/>
              <a:gd name="connsiteY17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56080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56080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56080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56080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33855 h 1924553"/>
              <a:gd name="connsiteX13" fmla="*/ 793750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33855 h 1924553"/>
              <a:gd name="connsiteX13" fmla="*/ 847725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739900 w 1739900"/>
              <a:gd name="connsiteY4" fmla="*/ 1924553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33855 h 1924553"/>
              <a:gd name="connsiteX13" fmla="*/ 847725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739900"/>
              <a:gd name="connsiteY0" fmla="*/ 1048253 h 1924553"/>
              <a:gd name="connsiteX1" fmla="*/ 0 w 1739900"/>
              <a:gd name="connsiteY1" fmla="*/ 1568953 h 1924553"/>
              <a:gd name="connsiteX2" fmla="*/ 1041400 w 1739900"/>
              <a:gd name="connsiteY2" fmla="*/ 1568953 h 1924553"/>
              <a:gd name="connsiteX3" fmla="*/ 1041400 w 1739900"/>
              <a:gd name="connsiteY3" fmla="*/ 1924553 h 1924553"/>
              <a:gd name="connsiteX4" fmla="*/ 1318585 w 1739900"/>
              <a:gd name="connsiteY4" fmla="*/ 1855254 h 1924553"/>
              <a:gd name="connsiteX5" fmla="*/ 1739900 w 1739900"/>
              <a:gd name="connsiteY5" fmla="*/ 406903 h 1924553"/>
              <a:gd name="connsiteX6" fmla="*/ 1066800 w 1739900"/>
              <a:gd name="connsiteY6" fmla="*/ 419603 h 1924553"/>
              <a:gd name="connsiteX7" fmla="*/ 1069975 w 1739900"/>
              <a:gd name="connsiteY7" fmla="*/ 133853 h 1924553"/>
              <a:gd name="connsiteX8" fmla="*/ 1181100 w 1739900"/>
              <a:gd name="connsiteY8" fmla="*/ 133853 h 1924553"/>
              <a:gd name="connsiteX9" fmla="*/ 1181100 w 1739900"/>
              <a:gd name="connsiteY9" fmla="*/ 3678 h 1924553"/>
              <a:gd name="connsiteX10" fmla="*/ 771525 w 1739900"/>
              <a:gd name="connsiteY10" fmla="*/ 503 h 1924553"/>
              <a:gd name="connsiteX11" fmla="*/ 771525 w 1739900"/>
              <a:gd name="connsiteY11" fmla="*/ 137029 h 1924553"/>
              <a:gd name="connsiteX12" fmla="*/ 844550 w 1739900"/>
              <a:gd name="connsiteY12" fmla="*/ 133855 h 1924553"/>
              <a:gd name="connsiteX13" fmla="*/ 847725 w 1739900"/>
              <a:gd name="connsiteY13" fmla="*/ 302129 h 1924553"/>
              <a:gd name="connsiteX14" fmla="*/ 952500 w 1739900"/>
              <a:gd name="connsiteY14" fmla="*/ 295779 h 1924553"/>
              <a:gd name="connsiteX15" fmla="*/ 952500 w 1739900"/>
              <a:gd name="connsiteY15" fmla="*/ 400553 h 1924553"/>
              <a:gd name="connsiteX16" fmla="*/ 914400 w 1739900"/>
              <a:gd name="connsiteY16" fmla="*/ 400553 h 1924553"/>
              <a:gd name="connsiteX17" fmla="*/ 908050 w 1739900"/>
              <a:gd name="connsiteY17" fmla="*/ 1045078 h 1924553"/>
              <a:gd name="connsiteX18" fmla="*/ 0 w 1739900"/>
              <a:gd name="connsiteY18" fmla="*/ 1048253 h 1924553"/>
              <a:gd name="connsiteX0" fmla="*/ 0 w 1681123"/>
              <a:gd name="connsiteY0" fmla="*/ 1048253 h 1924553"/>
              <a:gd name="connsiteX1" fmla="*/ 0 w 1681123"/>
              <a:gd name="connsiteY1" fmla="*/ 1568953 h 1924553"/>
              <a:gd name="connsiteX2" fmla="*/ 1041400 w 1681123"/>
              <a:gd name="connsiteY2" fmla="*/ 1568953 h 1924553"/>
              <a:gd name="connsiteX3" fmla="*/ 1041400 w 1681123"/>
              <a:gd name="connsiteY3" fmla="*/ 1924553 h 1924553"/>
              <a:gd name="connsiteX4" fmla="*/ 1318585 w 1681123"/>
              <a:gd name="connsiteY4" fmla="*/ 1855254 h 1924553"/>
              <a:gd name="connsiteX5" fmla="*/ 1681123 w 1681123"/>
              <a:gd name="connsiteY5" fmla="*/ 515935 h 1924553"/>
              <a:gd name="connsiteX6" fmla="*/ 1066800 w 1681123"/>
              <a:gd name="connsiteY6" fmla="*/ 419603 h 1924553"/>
              <a:gd name="connsiteX7" fmla="*/ 1069975 w 1681123"/>
              <a:gd name="connsiteY7" fmla="*/ 133853 h 1924553"/>
              <a:gd name="connsiteX8" fmla="*/ 1181100 w 1681123"/>
              <a:gd name="connsiteY8" fmla="*/ 133853 h 1924553"/>
              <a:gd name="connsiteX9" fmla="*/ 1181100 w 1681123"/>
              <a:gd name="connsiteY9" fmla="*/ 3678 h 1924553"/>
              <a:gd name="connsiteX10" fmla="*/ 771525 w 1681123"/>
              <a:gd name="connsiteY10" fmla="*/ 503 h 1924553"/>
              <a:gd name="connsiteX11" fmla="*/ 771525 w 1681123"/>
              <a:gd name="connsiteY11" fmla="*/ 137029 h 1924553"/>
              <a:gd name="connsiteX12" fmla="*/ 844550 w 1681123"/>
              <a:gd name="connsiteY12" fmla="*/ 133855 h 1924553"/>
              <a:gd name="connsiteX13" fmla="*/ 847725 w 1681123"/>
              <a:gd name="connsiteY13" fmla="*/ 302129 h 1924553"/>
              <a:gd name="connsiteX14" fmla="*/ 952500 w 1681123"/>
              <a:gd name="connsiteY14" fmla="*/ 295779 h 1924553"/>
              <a:gd name="connsiteX15" fmla="*/ 952500 w 1681123"/>
              <a:gd name="connsiteY15" fmla="*/ 400553 h 1924553"/>
              <a:gd name="connsiteX16" fmla="*/ 914400 w 1681123"/>
              <a:gd name="connsiteY16" fmla="*/ 400553 h 1924553"/>
              <a:gd name="connsiteX17" fmla="*/ 908050 w 1681123"/>
              <a:gd name="connsiteY17" fmla="*/ 1045078 h 1924553"/>
              <a:gd name="connsiteX18" fmla="*/ 0 w 1681123"/>
              <a:gd name="connsiteY18" fmla="*/ 1048253 h 1924553"/>
              <a:gd name="connsiteX0" fmla="*/ 0 w 1681123"/>
              <a:gd name="connsiteY0" fmla="*/ 1048253 h 1924553"/>
              <a:gd name="connsiteX1" fmla="*/ 0 w 1681123"/>
              <a:gd name="connsiteY1" fmla="*/ 1568953 h 1924553"/>
              <a:gd name="connsiteX2" fmla="*/ 1041400 w 1681123"/>
              <a:gd name="connsiteY2" fmla="*/ 1568953 h 1924553"/>
              <a:gd name="connsiteX3" fmla="*/ 1041400 w 1681123"/>
              <a:gd name="connsiteY3" fmla="*/ 1924553 h 1924553"/>
              <a:gd name="connsiteX4" fmla="*/ 1318585 w 1681123"/>
              <a:gd name="connsiteY4" fmla="*/ 1855254 h 1924553"/>
              <a:gd name="connsiteX5" fmla="*/ 1681123 w 1681123"/>
              <a:gd name="connsiteY5" fmla="*/ 515935 h 1924553"/>
              <a:gd name="connsiteX6" fmla="*/ 1152520 w 1681123"/>
              <a:gd name="connsiteY6" fmla="*/ 563816 h 1924553"/>
              <a:gd name="connsiteX7" fmla="*/ 1069975 w 1681123"/>
              <a:gd name="connsiteY7" fmla="*/ 133853 h 1924553"/>
              <a:gd name="connsiteX8" fmla="*/ 1181100 w 1681123"/>
              <a:gd name="connsiteY8" fmla="*/ 133853 h 1924553"/>
              <a:gd name="connsiteX9" fmla="*/ 1181100 w 1681123"/>
              <a:gd name="connsiteY9" fmla="*/ 3678 h 1924553"/>
              <a:gd name="connsiteX10" fmla="*/ 771525 w 1681123"/>
              <a:gd name="connsiteY10" fmla="*/ 503 h 1924553"/>
              <a:gd name="connsiteX11" fmla="*/ 771525 w 1681123"/>
              <a:gd name="connsiteY11" fmla="*/ 137029 h 1924553"/>
              <a:gd name="connsiteX12" fmla="*/ 844550 w 1681123"/>
              <a:gd name="connsiteY12" fmla="*/ 133855 h 1924553"/>
              <a:gd name="connsiteX13" fmla="*/ 847725 w 1681123"/>
              <a:gd name="connsiteY13" fmla="*/ 302129 h 1924553"/>
              <a:gd name="connsiteX14" fmla="*/ 952500 w 1681123"/>
              <a:gd name="connsiteY14" fmla="*/ 295779 h 1924553"/>
              <a:gd name="connsiteX15" fmla="*/ 952500 w 1681123"/>
              <a:gd name="connsiteY15" fmla="*/ 400553 h 1924553"/>
              <a:gd name="connsiteX16" fmla="*/ 914400 w 1681123"/>
              <a:gd name="connsiteY16" fmla="*/ 400553 h 1924553"/>
              <a:gd name="connsiteX17" fmla="*/ 908050 w 1681123"/>
              <a:gd name="connsiteY17" fmla="*/ 1045078 h 1924553"/>
              <a:gd name="connsiteX18" fmla="*/ 0 w 1681123"/>
              <a:gd name="connsiteY18" fmla="*/ 1048253 h 1924553"/>
              <a:gd name="connsiteX0" fmla="*/ 0 w 1681123"/>
              <a:gd name="connsiteY0" fmla="*/ 1048253 h 1907082"/>
              <a:gd name="connsiteX1" fmla="*/ 0 w 1681123"/>
              <a:gd name="connsiteY1" fmla="*/ 1568953 h 1907082"/>
              <a:gd name="connsiteX2" fmla="*/ 1041400 w 1681123"/>
              <a:gd name="connsiteY2" fmla="*/ 1568953 h 1907082"/>
              <a:gd name="connsiteX3" fmla="*/ 883104 w 1681123"/>
              <a:gd name="connsiteY3" fmla="*/ 1907082 h 1907082"/>
              <a:gd name="connsiteX4" fmla="*/ 1318585 w 1681123"/>
              <a:gd name="connsiteY4" fmla="*/ 1855254 h 1907082"/>
              <a:gd name="connsiteX5" fmla="*/ 1681123 w 1681123"/>
              <a:gd name="connsiteY5" fmla="*/ 515935 h 1907082"/>
              <a:gd name="connsiteX6" fmla="*/ 1152520 w 1681123"/>
              <a:gd name="connsiteY6" fmla="*/ 563816 h 1907082"/>
              <a:gd name="connsiteX7" fmla="*/ 1069975 w 1681123"/>
              <a:gd name="connsiteY7" fmla="*/ 133853 h 1907082"/>
              <a:gd name="connsiteX8" fmla="*/ 1181100 w 1681123"/>
              <a:gd name="connsiteY8" fmla="*/ 133853 h 1907082"/>
              <a:gd name="connsiteX9" fmla="*/ 1181100 w 1681123"/>
              <a:gd name="connsiteY9" fmla="*/ 3678 h 1907082"/>
              <a:gd name="connsiteX10" fmla="*/ 771525 w 1681123"/>
              <a:gd name="connsiteY10" fmla="*/ 503 h 1907082"/>
              <a:gd name="connsiteX11" fmla="*/ 771525 w 1681123"/>
              <a:gd name="connsiteY11" fmla="*/ 137029 h 1907082"/>
              <a:gd name="connsiteX12" fmla="*/ 844550 w 1681123"/>
              <a:gd name="connsiteY12" fmla="*/ 133855 h 1907082"/>
              <a:gd name="connsiteX13" fmla="*/ 847725 w 1681123"/>
              <a:gd name="connsiteY13" fmla="*/ 302129 h 1907082"/>
              <a:gd name="connsiteX14" fmla="*/ 952500 w 1681123"/>
              <a:gd name="connsiteY14" fmla="*/ 295779 h 1907082"/>
              <a:gd name="connsiteX15" fmla="*/ 952500 w 1681123"/>
              <a:gd name="connsiteY15" fmla="*/ 400553 h 1907082"/>
              <a:gd name="connsiteX16" fmla="*/ 914400 w 1681123"/>
              <a:gd name="connsiteY16" fmla="*/ 400553 h 1907082"/>
              <a:gd name="connsiteX17" fmla="*/ 908050 w 1681123"/>
              <a:gd name="connsiteY17" fmla="*/ 1045078 h 1907082"/>
              <a:gd name="connsiteX18" fmla="*/ 0 w 1681123"/>
              <a:gd name="connsiteY18" fmla="*/ 1048253 h 1907082"/>
              <a:gd name="connsiteX0" fmla="*/ 0 w 1681123"/>
              <a:gd name="connsiteY0" fmla="*/ 1048253 h 1907082"/>
              <a:gd name="connsiteX1" fmla="*/ 0 w 1681123"/>
              <a:gd name="connsiteY1" fmla="*/ 1568953 h 1907082"/>
              <a:gd name="connsiteX2" fmla="*/ 957518 w 1681123"/>
              <a:gd name="connsiteY2" fmla="*/ 1568483 h 1907082"/>
              <a:gd name="connsiteX3" fmla="*/ 883104 w 1681123"/>
              <a:gd name="connsiteY3" fmla="*/ 1907082 h 1907082"/>
              <a:gd name="connsiteX4" fmla="*/ 1318585 w 1681123"/>
              <a:gd name="connsiteY4" fmla="*/ 1855254 h 1907082"/>
              <a:gd name="connsiteX5" fmla="*/ 1681123 w 1681123"/>
              <a:gd name="connsiteY5" fmla="*/ 515935 h 1907082"/>
              <a:gd name="connsiteX6" fmla="*/ 1152520 w 1681123"/>
              <a:gd name="connsiteY6" fmla="*/ 563816 h 1907082"/>
              <a:gd name="connsiteX7" fmla="*/ 1069975 w 1681123"/>
              <a:gd name="connsiteY7" fmla="*/ 133853 h 1907082"/>
              <a:gd name="connsiteX8" fmla="*/ 1181100 w 1681123"/>
              <a:gd name="connsiteY8" fmla="*/ 133853 h 1907082"/>
              <a:gd name="connsiteX9" fmla="*/ 1181100 w 1681123"/>
              <a:gd name="connsiteY9" fmla="*/ 3678 h 1907082"/>
              <a:gd name="connsiteX10" fmla="*/ 771525 w 1681123"/>
              <a:gd name="connsiteY10" fmla="*/ 503 h 1907082"/>
              <a:gd name="connsiteX11" fmla="*/ 771525 w 1681123"/>
              <a:gd name="connsiteY11" fmla="*/ 137029 h 1907082"/>
              <a:gd name="connsiteX12" fmla="*/ 844550 w 1681123"/>
              <a:gd name="connsiteY12" fmla="*/ 133855 h 1907082"/>
              <a:gd name="connsiteX13" fmla="*/ 847725 w 1681123"/>
              <a:gd name="connsiteY13" fmla="*/ 302129 h 1907082"/>
              <a:gd name="connsiteX14" fmla="*/ 952500 w 1681123"/>
              <a:gd name="connsiteY14" fmla="*/ 295779 h 1907082"/>
              <a:gd name="connsiteX15" fmla="*/ 952500 w 1681123"/>
              <a:gd name="connsiteY15" fmla="*/ 400553 h 1907082"/>
              <a:gd name="connsiteX16" fmla="*/ 914400 w 1681123"/>
              <a:gd name="connsiteY16" fmla="*/ 400553 h 1907082"/>
              <a:gd name="connsiteX17" fmla="*/ 908050 w 1681123"/>
              <a:gd name="connsiteY17" fmla="*/ 1045078 h 1907082"/>
              <a:gd name="connsiteX18" fmla="*/ 0 w 1681123"/>
              <a:gd name="connsiteY18" fmla="*/ 1048253 h 1907082"/>
              <a:gd name="connsiteX0" fmla="*/ 0 w 1681123"/>
              <a:gd name="connsiteY0" fmla="*/ 1048253 h 1907082"/>
              <a:gd name="connsiteX1" fmla="*/ 0 w 1681123"/>
              <a:gd name="connsiteY1" fmla="*/ 1568953 h 1907082"/>
              <a:gd name="connsiteX2" fmla="*/ 1022676 w 1681123"/>
              <a:gd name="connsiteY2" fmla="*/ 1371637 h 1907082"/>
              <a:gd name="connsiteX3" fmla="*/ 883104 w 1681123"/>
              <a:gd name="connsiteY3" fmla="*/ 1907082 h 1907082"/>
              <a:gd name="connsiteX4" fmla="*/ 1318585 w 1681123"/>
              <a:gd name="connsiteY4" fmla="*/ 1855254 h 1907082"/>
              <a:gd name="connsiteX5" fmla="*/ 1681123 w 1681123"/>
              <a:gd name="connsiteY5" fmla="*/ 515935 h 1907082"/>
              <a:gd name="connsiteX6" fmla="*/ 1152520 w 1681123"/>
              <a:gd name="connsiteY6" fmla="*/ 563816 h 1907082"/>
              <a:gd name="connsiteX7" fmla="*/ 1069975 w 1681123"/>
              <a:gd name="connsiteY7" fmla="*/ 133853 h 1907082"/>
              <a:gd name="connsiteX8" fmla="*/ 1181100 w 1681123"/>
              <a:gd name="connsiteY8" fmla="*/ 133853 h 1907082"/>
              <a:gd name="connsiteX9" fmla="*/ 1181100 w 1681123"/>
              <a:gd name="connsiteY9" fmla="*/ 3678 h 1907082"/>
              <a:gd name="connsiteX10" fmla="*/ 771525 w 1681123"/>
              <a:gd name="connsiteY10" fmla="*/ 503 h 1907082"/>
              <a:gd name="connsiteX11" fmla="*/ 771525 w 1681123"/>
              <a:gd name="connsiteY11" fmla="*/ 137029 h 1907082"/>
              <a:gd name="connsiteX12" fmla="*/ 844550 w 1681123"/>
              <a:gd name="connsiteY12" fmla="*/ 133855 h 1907082"/>
              <a:gd name="connsiteX13" fmla="*/ 847725 w 1681123"/>
              <a:gd name="connsiteY13" fmla="*/ 302129 h 1907082"/>
              <a:gd name="connsiteX14" fmla="*/ 952500 w 1681123"/>
              <a:gd name="connsiteY14" fmla="*/ 295779 h 1907082"/>
              <a:gd name="connsiteX15" fmla="*/ 952500 w 1681123"/>
              <a:gd name="connsiteY15" fmla="*/ 400553 h 1907082"/>
              <a:gd name="connsiteX16" fmla="*/ 914400 w 1681123"/>
              <a:gd name="connsiteY16" fmla="*/ 400553 h 1907082"/>
              <a:gd name="connsiteX17" fmla="*/ 908050 w 1681123"/>
              <a:gd name="connsiteY17" fmla="*/ 1045078 h 1907082"/>
              <a:gd name="connsiteX18" fmla="*/ 0 w 1681123"/>
              <a:gd name="connsiteY18" fmla="*/ 1048253 h 1907082"/>
              <a:gd name="connsiteX0" fmla="*/ 0 w 1681123"/>
              <a:gd name="connsiteY0" fmla="*/ 1048253 h 1907082"/>
              <a:gd name="connsiteX1" fmla="*/ 220628 w 1681123"/>
              <a:gd name="connsiteY1" fmla="*/ 1464794 h 1907082"/>
              <a:gd name="connsiteX2" fmla="*/ 1022676 w 1681123"/>
              <a:gd name="connsiteY2" fmla="*/ 1371637 h 1907082"/>
              <a:gd name="connsiteX3" fmla="*/ 883104 w 1681123"/>
              <a:gd name="connsiteY3" fmla="*/ 1907082 h 1907082"/>
              <a:gd name="connsiteX4" fmla="*/ 1318585 w 1681123"/>
              <a:gd name="connsiteY4" fmla="*/ 1855254 h 1907082"/>
              <a:gd name="connsiteX5" fmla="*/ 1681123 w 1681123"/>
              <a:gd name="connsiteY5" fmla="*/ 515935 h 1907082"/>
              <a:gd name="connsiteX6" fmla="*/ 1152520 w 1681123"/>
              <a:gd name="connsiteY6" fmla="*/ 563816 h 1907082"/>
              <a:gd name="connsiteX7" fmla="*/ 1069975 w 1681123"/>
              <a:gd name="connsiteY7" fmla="*/ 133853 h 1907082"/>
              <a:gd name="connsiteX8" fmla="*/ 1181100 w 1681123"/>
              <a:gd name="connsiteY8" fmla="*/ 133853 h 1907082"/>
              <a:gd name="connsiteX9" fmla="*/ 1181100 w 1681123"/>
              <a:gd name="connsiteY9" fmla="*/ 3678 h 1907082"/>
              <a:gd name="connsiteX10" fmla="*/ 771525 w 1681123"/>
              <a:gd name="connsiteY10" fmla="*/ 503 h 1907082"/>
              <a:gd name="connsiteX11" fmla="*/ 771525 w 1681123"/>
              <a:gd name="connsiteY11" fmla="*/ 137029 h 1907082"/>
              <a:gd name="connsiteX12" fmla="*/ 844550 w 1681123"/>
              <a:gd name="connsiteY12" fmla="*/ 133855 h 1907082"/>
              <a:gd name="connsiteX13" fmla="*/ 847725 w 1681123"/>
              <a:gd name="connsiteY13" fmla="*/ 302129 h 1907082"/>
              <a:gd name="connsiteX14" fmla="*/ 952500 w 1681123"/>
              <a:gd name="connsiteY14" fmla="*/ 295779 h 1907082"/>
              <a:gd name="connsiteX15" fmla="*/ 952500 w 1681123"/>
              <a:gd name="connsiteY15" fmla="*/ 400553 h 1907082"/>
              <a:gd name="connsiteX16" fmla="*/ 914400 w 1681123"/>
              <a:gd name="connsiteY16" fmla="*/ 400553 h 1907082"/>
              <a:gd name="connsiteX17" fmla="*/ 908050 w 1681123"/>
              <a:gd name="connsiteY17" fmla="*/ 1045078 h 1907082"/>
              <a:gd name="connsiteX18" fmla="*/ 0 w 1681123"/>
              <a:gd name="connsiteY18" fmla="*/ 1048253 h 1907082"/>
              <a:gd name="connsiteX0" fmla="*/ 160158 w 1460495"/>
              <a:gd name="connsiteY0" fmla="*/ 1079709 h 1907082"/>
              <a:gd name="connsiteX1" fmla="*/ 0 w 1460495"/>
              <a:gd name="connsiteY1" fmla="*/ 1464794 h 1907082"/>
              <a:gd name="connsiteX2" fmla="*/ 802048 w 1460495"/>
              <a:gd name="connsiteY2" fmla="*/ 1371637 h 1907082"/>
              <a:gd name="connsiteX3" fmla="*/ 662476 w 1460495"/>
              <a:gd name="connsiteY3" fmla="*/ 1907082 h 1907082"/>
              <a:gd name="connsiteX4" fmla="*/ 1097957 w 1460495"/>
              <a:gd name="connsiteY4" fmla="*/ 1855254 h 1907082"/>
              <a:gd name="connsiteX5" fmla="*/ 1460495 w 1460495"/>
              <a:gd name="connsiteY5" fmla="*/ 515935 h 1907082"/>
              <a:gd name="connsiteX6" fmla="*/ 931892 w 1460495"/>
              <a:gd name="connsiteY6" fmla="*/ 563816 h 1907082"/>
              <a:gd name="connsiteX7" fmla="*/ 849347 w 1460495"/>
              <a:gd name="connsiteY7" fmla="*/ 133853 h 1907082"/>
              <a:gd name="connsiteX8" fmla="*/ 960472 w 1460495"/>
              <a:gd name="connsiteY8" fmla="*/ 133853 h 1907082"/>
              <a:gd name="connsiteX9" fmla="*/ 960472 w 1460495"/>
              <a:gd name="connsiteY9" fmla="*/ 3678 h 1907082"/>
              <a:gd name="connsiteX10" fmla="*/ 550897 w 1460495"/>
              <a:gd name="connsiteY10" fmla="*/ 503 h 1907082"/>
              <a:gd name="connsiteX11" fmla="*/ 550897 w 1460495"/>
              <a:gd name="connsiteY11" fmla="*/ 137029 h 1907082"/>
              <a:gd name="connsiteX12" fmla="*/ 623922 w 1460495"/>
              <a:gd name="connsiteY12" fmla="*/ 133855 h 1907082"/>
              <a:gd name="connsiteX13" fmla="*/ 627097 w 1460495"/>
              <a:gd name="connsiteY13" fmla="*/ 302129 h 1907082"/>
              <a:gd name="connsiteX14" fmla="*/ 731872 w 1460495"/>
              <a:gd name="connsiteY14" fmla="*/ 295779 h 1907082"/>
              <a:gd name="connsiteX15" fmla="*/ 731872 w 1460495"/>
              <a:gd name="connsiteY15" fmla="*/ 400553 h 1907082"/>
              <a:gd name="connsiteX16" fmla="*/ 693772 w 1460495"/>
              <a:gd name="connsiteY16" fmla="*/ 400553 h 1907082"/>
              <a:gd name="connsiteX17" fmla="*/ 687422 w 1460495"/>
              <a:gd name="connsiteY17" fmla="*/ 1045078 h 1907082"/>
              <a:gd name="connsiteX18" fmla="*/ 160158 w 1460495"/>
              <a:gd name="connsiteY18" fmla="*/ 1079709 h 1907082"/>
              <a:gd name="connsiteX0" fmla="*/ 0 w 1300337"/>
              <a:gd name="connsiteY0" fmla="*/ 1079709 h 1907082"/>
              <a:gd name="connsiteX1" fmla="*/ 106061 w 1300337"/>
              <a:gd name="connsiteY1" fmla="*/ 1459916 h 1907082"/>
              <a:gd name="connsiteX2" fmla="*/ 641890 w 1300337"/>
              <a:gd name="connsiteY2" fmla="*/ 1371637 h 1907082"/>
              <a:gd name="connsiteX3" fmla="*/ 502318 w 1300337"/>
              <a:gd name="connsiteY3" fmla="*/ 1907082 h 1907082"/>
              <a:gd name="connsiteX4" fmla="*/ 937799 w 1300337"/>
              <a:gd name="connsiteY4" fmla="*/ 1855254 h 1907082"/>
              <a:gd name="connsiteX5" fmla="*/ 1300337 w 1300337"/>
              <a:gd name="connsiteY5" fmla="*/ 515935 h 1907082"/>
              <a:gd name="connsiteX6" fmla="*/ 771734 w 1300337"/>
              <a:gd name="connsiteY6" fmla="*/ 563816 h 1907082"/>
              <a:gd name="connsiteX7" fmla="*/ 689189 w 1300337"/>
              <a:gd name="connsiteY7" fmla="*/ 133853 h 1907082"/>
              <a:gd name="connsiteX8" fmla="*/ 800314 w 1300337"/>
              <a:gd name="connsiteY8" fmla="*/ 133853 h 1907082"/>
              <a:gd name="connsiteX9" fmla="*/ 800314 w 1300337"/>
              <a:gd name="connsiteY9" fmla="*/ 3678 h 1907082"/>
              <a:gd name="connsiteX10" fmla="*/ 390739 w 1300337"/>
              <a:gd name="connsiteY10" fmla="*/ 503 h 1907082"/>
              <a:gd name="connsiteX11" fmla="*/ 390739 w 1300337"/>
              <a:gd name="connsiteY11" fmla="*/ 137029 h 1907082"/>
              <a:gd name="connsiteX12" fmla="*/ 463764 w 1300337"/>
              <a:gd name="connsiteY12" fmla="*/ 133855 h 1907082"/>
              <a:gd name="connsiteX13" fmla="*/ 466939 w 1300337"/>
              <a:gd name="connsiteY13" fmla="*/ 302129 h 1907082"/>
              <a:gd name="connsiteX14" fmla="*/ 571714 w 1300337"/>
              <a:gd name="connsiteY14" fmla="*/ 295779 h 1907082"/>
              <a:gd name="connsiteX15" fmla="*/ 571714 w 1300337"/>
              <a:gd name="connsiteY15" fmla="*/ 400553 h 1907082"/>
              <a:gd name="connsiteX16" fmla="*/ 533614 w 1300337"/>
              <a:gd name="connsiteY16" fmla="*/ 400553 h 1907082"/>
              <a:gd name="connsiteX17" fmla="*/ 527264 w 1300337"/>
              <a:gd name="connsiteY17" fmla="*/ 1045078 h 1907082"/>
              <a:gd name="connsiteX18" fmla="*/ 0 w 1300337"/>
              <a:gd name="connsiteY18" fmla="*/ 1079709 h 1907082"/>
              <a:gd name="connsiteX0" fmla="*/ 165270 w 1194276"/>
              <a:gd name="connsiteY0" fmla="*/ 1085075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583128 w 1194276"/>
              <a:gd name="connsiteY7" fmla="*/ 133853 h 1907082"/>
              <a:gd name="connsiteX8" fmla="*/ 694253 w 1194276"/>
              <a:gd name="connsiteY8" fmla="*/ 133853 h 1907082"/>
              <a:gd name="connsiteX9" fmla="*/ 694253 w 1194276"/>
              <a:gd name="connsiteY9" fmla="*/ 3678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65270 w 1194276"/>
              <a:gd name="connsiteY18" fmla="*/ 1085075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583128 w 1194276"/>
              <a:gd name="connsiteY7" fmla="*/ 133853 h 1907082"/>
              <a:gd name="connsiteX8" fmla="*/ 694253 w 1194276"/>
              <a:gd name="connsiteY8" fmla="*/ 133853 h 1907082"/>
              <a:gd name="connsiteX9" fmla="*/ 694253 w 1194276"/>
              <a:gd name="connsiteY9" fmla="*/ 3678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53953 w 1194276"/>
              <a:gd name="connsiteY7" fmla="*/ 231673 h 1907082"/>
              <a:gd name="connsiteX8" fmla="*/ 694253 w 1194276"/>
              <a:gd name="connsiteY8" fmla="*/ 133853 h 1907082"/>
              <a:gd name="connsiteX9" fmla="*/ 694253 w 1194276"/>
              <a:gd name="connsiteY9" fmla="*/ 3678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53953 w 1194276"/>
              <a:gd name="connsiteY7" fmla="*/ 231673 h 1907082"/>
              <a:gd name="connsiteX8" fmla="*/ 694253 w 1194276"/>
              <a:gd name="connsiteY8" fmla="*/ 133853 h 1907082"/>
              <a:gd name="connsiteX9" fmla="*/ 694253 w 1194276"/>
              <a:gd name="connsiteY9" fmla="*/ 3678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53953 w 1194276"/>
              <a:gd name="connsiteY7" fmla="*/ 231673 h 1907082"/>
              <a:gd name="connsiteX8" fmla="*/ 694253 w 1194276"/>
              <a:gd name="connsiteY8" fmla="*/ 133853 h 1907082"/>
              <a:gd name="connsiteX9" fmla="*/ 694253 w 1194276"/>
              <a:gd name="connsiteY9" fmla="*/ 3678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53953 w 1194276"/>
              <a:gd name="connsiteY7" fmla="*/ 231673 h 1907082"/>
              <a:gd name="connsiteX8" fmla="*/ 694253 w 1194276"/>
              <a:gd name="connsiteY8" fmla="*/ 133853 h 1907082"/>
              <a:gd name="connsiteX9" fmla="*/ 694253 w 1194276"/>
              <a:gd name="connsiteY9" fmla="*/ 3678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694253 w 1194276"/>
              <a:gd name="connsiteY8" fmla="*/ 133853 h 1907082"/>
              <a:gd name="connsiteX9" fmla="*/ 694253 w 1194276"/>
              <a:gd name="connsiteY9" fmla="*/ 3678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694253 w 1194276"/>
              <a:gd name="connsiteY9" fmla="*/ 3678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27553 w 1194276"/>
              <a:gd name="connsiteY16" fmla="*/ 400553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76823 w 1194276"/>
              <a:gd name="connsiteY16" fmla="*/ 787318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465653 w 1194276"/>
              <a:gd name="connsiteY15" fmla="*/ 400553 h 1907082"/>
              <a:gd name="connsiteX16" fmla="*/ 476823 w 1194276"/>
              <a:gd name="connsiteY16" fmla="*/ 787318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144640 w 1194276"/>
              <a:gd name="connsiteY15" fmla="*/ 897251 h 1907082"/>
              <a:gd name="connsiteX16" fmla="*/ 476823 w 1194276"/>
              <a:gd name="connsiteY16" fmla="*/ 787318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144640 w 1194276"/>
              <a:gd name="connsiteY15" fmla="*/ 897251 h 1907082"/>
              <a:gd name="connsiteX16" fmla="*/ 501197 w 1194276"/>
              <a:gd name="connsiteY16" fmla="*/ 834204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65653 w 1194276"/>
              <a:gd name="connsiteY14" fmla="*/ 295779 h 1907082"/>
              <a:gd name="connsiteX15" fmla="*/ 377044 w 1194276"/>
              <a:gd name="connsiteY15" fmla="*/ 836421 h 1907082"/>
              <a:gd name="connsiteX16" fmla="*/ 501197 w 1194276"/>
              <a:gd name="connsiteY16" fmla="*/ 834204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447311 w 1194276"/>
              <a:gd name="connsiteY14" fmla="*/ 545044 h 1907082"/>
              <a:gd name="connsiteX15" fmla="*/ 377044 w 1194276"/>
              <a:gd name="connsiteY15" fmla="*/ 836421 h 1907082"/>
              <a:gd name="connsiteX16" fmla="*/ 501197 w 1194276"/>
              <a:gd name="connsiteY16" fmla="*/ 834204 h 1907082"/>
              <a:gd name="connsiteX17" fmla="*/ 421203 w 1194276"/>
              <a:gd name="connsiteY17" fmla="*/ 1045078 h 1907082"/>
              <a:gd name="connsiteX18" fmla="*/ 124719 w 1194276"/>
              <a:gd name="connsiteY18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60878 w 1194276"/>
              <a:gd name="connsiteY13" fmla="*/ 302129 h 1907082"/>
              <a:gd name="connsiteX14" fmla="*/ 377044 w 1194276"/>
              <a:gd name="connsiteY14" fmla="*/ 836421 h 1907082"/>
              <a:gd name="connsiteX15" fmla="*/ 501197 w 1194276"/>
              <a:gd name="connsiteY15" fmla="*/ 834204 h 1907082"/>
              <a:gd name="connsiteX16" fmla="*/ 421203 w 1194276"/>
              <a:gd name="connsiteY16" fmla="*/ 1045078 h 1907082"/>
              <a:gd name="connsiteX17" fmla="*/ 124719 w 1194276"/>
              <a:gd name="connsiteY17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57703 w 1194276"/>
              <a:gd name="connsiteY12" fmla="*/ 133855 h 1907082"/>
              <a:gd name="connsiteX13" fmla="*/ 377044 w 1194276"/>
              <a:gd name="connsiteY13" fmla="*/ 836421 h 1907082"/>
              <a:gd name="connsiteX14" fmla="*/ 501197 w 1194276"/>
              <a:gd name="connsiteY14" fmla="*/ 834204 h 1907082"/>
              <a:gd name="connsiteX15" fmla="*/ 421203 w 1194276"/>
              <a:gd name="connsiteY15" fmla="*/ 1045078 h 1907082"/>
              <a:gd name="connsiteX16" fmla="*/ 124719 w 1194276"/>
              <a:gd name="connsiteY16" fmla="*/ 1072830 h 1907082"/>
              <a:gd name="connsiteX0" fmla="*/ 124719 w 1194276"/>
              <a:gd name="connsiteY0" fmla="*/ 1072830 h 1907082"/>
              <a:gd name="connsiteX1" fmla="*/ 0 w 1194276"/>
              <a:gd name="connsiteY1" fmla="*/ 1459916 h 1907082"/>
              <a:gd name="connsiteX2" fmla="*/ 535829 w 1194276"/>
              <a:gd name="connsiteY2" fmla="*/ 1371637 h 1907082"/>
              <a:gd name="connsiteX3" fmla="*/ 396257 w 1194276"/>
              <a:gd name="connsiteY3" fmla="*/ 1907082 h 1907082"/>
              <a:gd name="connsiteX4" fmla="*/ 831738 w 1194276"/>
              <a:gd name="connsiteY4" fmla="*/ 1855254 h 1907082"/>
              <a:gd name="connsiteX5" fmla="*/ 1194276 w 1194276"/>
              <a:gd name="connsiteY5" fmla="*/ 515935 h 1907082"/>
              <a:gd name="connsiteX6" fmla="*/ 665673 w 1194276"/>
              <a:gd name="connsiteY6" fmla="*/ 563816 h 1907082"/>
              <a:gd name="connsiteX7" fmla="*/ 738506 w 1194276"/>
              <a:gd name="connsiteY7" fmla="*/ 328931 h 1907082"/>
              <a:gd name="connsiteX8" fmla="*/ 796481 w 1194276"/>
              <a:gd name="connsiteY8" fmla="*/ 313130 h 1907082"/>
              <a:gd name="connsiteX9" fmla="*/ 817700 w 1194276"/>
              <a:gd name="connsiteY9" fmla="*/ 235350 h 1907082"/>
              <a:gd name="connsiteX10" fmla="*/ 284678 w 1194276"/>
              <a:gd name="connsiteY10" fmla="*/ 503 h 1907082"/>
              <a:gd name="connsiteX11" fmla="*/ 284678 w 1194276"/>
              <a:gd name="connsiteY11" fmla="*/ 137029 h 1907082"/>
              <a:gd name="connsiteX12" fmla="*/ 377044 w 1194276"/>
              <a:gd name="connsiteY12" fmla="*/ 836421 h 1907082"/>
              <a:gd name="connsiteX13" fmla="*/ 501197 w 1194276"/>
              <a:gd name="connsiteY13" fmla="*/ 834204 h 1907082"/>
              <a:gd name="connsiteX14" fmla="*/ 421203 w 1194276"/>
              <a:gd name="connsiteY14" fmla="*/ 1045078 h 1907082"/>
              <a:gd name="connsiteX15" fmla="*/ 124719 w 1194276"/>
              <a:gd name="connsiteY15" fmla="*/ 1072830 h 1907082"/>
              <a:gd name="connsiteX0" fmla="*/ 124719 w 1194276"/>
              <a:gd name="connsiteY0" fmla="*/ 1072327 h 1906579"/>
              <a:gd name="connsiteX1" fmla="*/ 0 w 1194276"/>
              <a:gd name="connsiteY1" fmla="*/ 1459413 h 1906579"/>
              <a:gd name="connsiteX2" fmla="*/ 535829 w 1194276"/>
              <a:gd name="connsiteY2" fmla="*/ 1371134 h 1906579"/>
              <a:gd name="connsiteX3" fmla="*/ 396257 w 1194276"/>
              <a:gd name="connsiteY3" fmla="*/ 1906579 h 1906579"/>
              <a:gd name="connsiteX4" fmla="*/ 831738 w 1194276"/>
              <a:gd name="connsiteY4" fmla="*/ 1854751 h 1906579"/>
              <a:gd name="connsiteX5" fmla="*/ 1194276 w 1194276"/>
              <a:gd name="connsiteY5" fmla="*/ 515432 h 1906579"/>
              <a:gd name="connsiteX6" fmla="*/ 665673 w 1194276"/>
              <a:gd name="connsiteY6" fmla="*/ 563313 h 1906579"/>
              <a:gd name="connsiteX7" fmla="*/ 738506 w 1194276"/>
              <a:gd name="connsiteY7" fmla="*/ 328428 h 1906579"/>
              <a:gd name="connsiteX8" fmla="*/ 796481 w 1194276"/>
              <a:gd name="connsiteY8" fmla="*/ 312627 h 1906579"/>
              <a:gd name="connsiteX9" fmla="*/ 817700 w 1194276"/>
              <a:gd name="connsiteY9" fmla="*/ 234847 h 1906579"/>
              <a:gd name="connsiteX10" fmla="*/ 284678 w 1194276"/>
              <a:gd name="connsiteY10" fmla="*/ 0 h 1906579"/>
              <a:gd name="connsiteX11" fmla="*/ 377044 w 1194276"/>
              <a:gd name="connsiteY11" fmla="*/ 835918 h 1906579"/>
              <a:gd name="connsiteX12" fmla="*/ 501197 w 1194276"/>
              <a:gd name="connsiteY12" fmla="*/ 833701 h 1906579"/>
              <a:gd name="connsiteX13" fmla="*/ 421203 w 1194276"/>
              <a:gd name="connsiteY13" fmla="*/ 1044575 h 1906579"/>
              <a:gd name="connsiteX14" fmla="*/ 124719 w 1194276"/>
              <a:gd name="connsiteY14" fmla="*/ 1072327 h 1906579"/>
              <a:gd name="connsiteX0" fmla="*/ 124719 w 1194276"/>
              <a:gd name="connsiteY0" fmla="*/ 840389 h 1674641"/>
              <a:gd name="connsiteX1" fmla="*/ 0 w 1194276"/>
              <a:gd name="connsiteY1" fmla="*/ 1227475 h 1674641"/>
              <a:gd name="connsiteX2" fmla="*/ 535829 w 1194276"/>
              <a:gd name="connsiteY2" fmla="*/ 1139196 h 1674641"/>
              <a:gd name="connsiteX3" fmla="*/ 396257 w 1194276"/>
              <a:gd name="connsiteY3" fmla="*/ 1674641 h 1674641"/>
              <a:gd name="connsiteX4" fmla="*/ 831738 w 1194276"/>
              <a:gd name="connsiteY4" fmla="*/ 1622813 h 1674641"/>
              <a:gd name="connsiteX5" fmla="*/ 1194276 w 1194276"/>
              <a:gd name="connsiteY5" fmla="*/ 283494 h 1674641"/>
              <a:gd name="connsiteX6" fmla="*/ 665673 w 1194276"/>
              <a:gd name="connsiteY6" fmla="*/ 331375 h 1674641"/>
              <a:gd name="connsiteX7" fmla="*/ 738506 w 1194276"/>
              <a:gd name="connsiteY7" fmla="*/ 96490 h 1674641"/>
              <a:gd name="connsiteX8" fmla="*/ 796481 w 1194276"/>
              <a:gd name="connsiteY8" fmla="*/ 80689 h 1674641"/>
              <a:gd name="connsiteX9" fmla="*/ 817700 w 1194276"/>
              <a:gd name="connsiteY9" fmla="*/ 2909 h 1674641"/>
              <a:gd name="connsiteX10" fmla="*/ 377044 w 1194276"/>
              <a:gd name="connsiteY10" fmla="*/ 603980 h 1674641"/>
              <a:gd name="connsiteX11" fmla="*/ 501197 w 1194276"/>
              <a:gd name="connsiteY11" fmla="*/ 601763 h 1674641"/>
              <a:gd name="connsiteX12" fmla="*/ 421203 w 1194276"/>
              <a:gd name="connsiteY12" fmla="*/ 812637 h 1674641"/>
              <a:gd name="connsiteX13" fmla="*/ 124719 w 1194276"/>
              <a:gd name="connsiteY13" fmla="*/ 840389 h 1674641"/>
              <a:gd name="connsiteX0" fmla="*/ 124719 w 1194276"/>
              <a:gd name="connsiteY0" fmla="*/ 759700 h 1593952"/>
              <a:gd name="connsiteX1" fmla="*/ 0 w 1194276"/>
              <a:gd name="connsiteY1" fmla="*/ 1146786 h 1593952"/>
              <a:gd name="connsiteX2" fmla="*/ 535829 w 1194276"/>
              <a:gd name="connsiteY2" fmla="*/ 1058507 h 1593952"/>
              <a:gd name="connsiteX3" fmla="*/ 396257 w 1194276"/>
              <a:gd name="connsiteY3" fmla="*/ 1593952 h 1593952"/>
              <a:gd name="connsiteX4" fmla="*/ 831738 w 1194276"/>
              <a:gd name="connsiteY4" fmla="*/ 1542124 h 1593952"/>
              <a:gd name="connsiteX5" fmla="*/ 1194276 w 1194276"/>
              <a:gd name="connsiteY5" fmla="*/ 202805 h 1593952"/>
              <a:gd name="connsiteX6" fmla="*/ 665673 w 1194276"/>
              <a:gd name="connsiteY6" fmla="*/ 250686 h 1593952"/>
              <a:gd name="connsiteX7" fmla="*/ 738506 w 1194276"/>
              <a:gd name="connsiteY7" fmla="*/ 15801 h 1593952"/>
              <a:gd name="connsiteX8" fmla="*/ 796481 w 1194276"/>
              <a:gd name="connsiteY8" fmla="*/ 0 h 1593952"/>
              <a:gd name="connsiteX9" fmla="*/ 377044 w 1194276"/>
              <a:gd name="connsiteY9" fmla="*/ 523291 h 1593952"/>
              <a:gd name="connsiteX10" fmla="*/ 501197 w 1194276"/>
              <a:gd name="connsiteY10" fmla="*/ 521074 h 1593952"/>
              <a:gd name="connsiteX11" fmla="*/ 421203 w 1194276"/>
              <a:gd name="connsiteY11" fmla="*/ 731948 h 1593952"/>
              <a:gd name="connsiteX12" fmla="*/ 124719 w 1194276"/>
              <a:gd name="connsiteY12" fmla="*/ 759700 h 1593952"/>
              <a:gd name="connsiteX0" fmla="*/ 124719 w 1194276"/>
              <a:gd name="connsiteY0" fmla="*/ 747310 h 1581562"/>
              <a:gd name="connsiteX1" fmla="*/ 0 w 1194276"/>
              <a:gd name="connsiteY1" fmla="*/ 1134396 h 1581562"/>
              <a:gd name="connsiteX2" fmla="*/ 535829 w 1194276"/>
              <a:gd name="connsiteY2" fmla="*/ 1046117 h 1581562"/>
              <a:gd name="connsiteX3" fmla="*/ 396257 w 1194276"/>
              <a:gd name="connsiteY3" fmla="*/ 1581562 h 1581562"/>
              <a:gd name="connsiteX4" fmla="*/ 831738 w 1194276"/>
              <a:gd name="connsiteY4" fmla="*/ 1529734 h 1581562"/>
              <a:gd name="connsiteX5" fmla="*/ 1194276 w 1194276"/>
              <a:gd name="connsiteY5" fmla="*/ 190415 h 1581562"/>
              <a:gd name="connsiteX6" fmla="*/ 665673 w 1194276"/>
              <a:gd name="connsiteY6" fmla="*/ 238296 h 1581562"/>
              <a:gd name="connsiteX7" fmla="*/ 738506 w 1194276"/>
              <a:gd name="connsiteY7" fmla="*/ 3411 h 1581562"/>
              <a:gd name="connsiteX8" fmla="*/ 562547 w 1194276"/>
              <a:gd name="connsiteY8" fmla="*/ 0 h 1581562"/>
              <a:gd name="connsiteX9" fmla="*/ 377044 w 1194276"/>
              <a:gd name="connsiteY9" fmla="*/ 510901 h 1581562"/>
              <a:gd name="connsiteX10" fmla="*/ 501197 w 1194276"/>
              <a:gd name="connsiteY10" fmla="*/ 508684 h 1581562"/>
              <a:gd name="connsiteX11" fmla="*/ 421203 w 1194276"/>
              <a:gd name="connsiteY11" fmla="*/ 719558 h 1581562"/>
              <a:gd name="connsiteX12" fmla="*/ 124719 w 1194276"/>
              <a:gd name="connsiteY12" fmla="*/ 747310 h 1581562"/>
              <a:gd name="connsiteX0" fmla="*/ 124719 w 1194276"/>
              <a:gd name="connsiteY0" fmla="*/ 747407 h 1581659"/>
              <a:gd name="connsiteX1" fmla="*/ 0 w 1194276"/>
              <a:gd name="connsiteY1" fmla="*/ 1134493 h 1581659"/>
              <a:gd name="connsiteX2" fmla="*/ 535829 w 1194276"/>
              <a:gd name="connsiteY2" fmla="*/ 1046214 h 1581659"/>
              <a:gd name="connsiteX3" fmla="*/ 396257 w 1194276"/>
              <a:gd name="connsiteY3" fmla="*/ 1581659 h 1581659"/>
              <a:gd name="connsiteX4" fmla="*/ 831738 w 1194276"/>
              <a:gd name="connsiteY4" fmla="*/ 1529831 h 1581659"/>
              <a:gd name="connsiteX5" fmla="*/ 1194276 w 1194276"/>
              <a:gd name="connsiteY5" fmla="*/ 190512 h 1581659"/>
              <a:gd name="connsiteX6" fmla="*/ 665673 w 1194276"/>
              <a:gd name="connsiteY6" fmla="*/ 238393 h 1581659"/>
              <a:gd name="connsiteX7" fmla="*/ 738506 w 1194276"/>
              <a:gd name="connsiteY7" fmla="*/ 3508 h 1581659"/>
              <a:gd name="connsiteX8" fmla="*/ 562547 w 1194276"/>
              <a:gd name="connsiteY8" fmla="*/ 97 h 1581659"/>
              <a:gd name="connsiteX9" fmla="*/ 377044 w 1194276"/>
              <a:gd name="connsiteY9" fmla="*/ 510998 h 1581659"/>
              <a:gd name="connsiteX10" fmla="*/ 501197 w 1194276"/>
              <a:gd name="connsiteY10" fmla="*/ 508781 h 1581659"/>
              <a:gd name="connsiteX11" fmla="*/ 421203 w 1194276"/>
              <a:gd name="connsiteY11" fmla="*/ 719655 h 1581659"/>
              <a:gd name="connsiteX12" fmla="*/ 124719 w 1194276"/>
              <a:gd name="connsiteY12" fmla="*/ 747407 h 1581659"/>
              <a:gd name="connsiteX0" fmla="*/ 124719 w 1194276"/>
              <a:gd name="connsiteY0" fmla="*/ 747407 h 1581659"/>
              <a:gd name="connsiteX1" fmla="*/ 0 w 1194276"/>
              <a:gd name="connsiteY1" fmla="*/ 1134493 h 1581659"/>
              <a:gd name="connsiteX2" fmla="*/ 535829 w 1194276"/>
              <a:gd name="connsiteY2" fmla="*/ 1046214 h 1581659"/>
              <a:gd name="connsiteX3" fmla="*/ 396257 w 1194276"/>
              <a:gd name="connsiteY3" fmla="*/ 1581659 h 1581659"/>
              <a:gd name="connsiteX4" fmla="*/ 831738 w 1194276"/>
              <a:gd name="connsiteY4" fmla="*/ 1529831 h 1581659"/>
              <a:gd name="connsiteX5" fmla="*/ 1194276 w 1194276"/>
              <a:gd name="connsiteY5" fmla="*/ 190512 h 1581659"/>
              <a:gd name="connsiteX6" fmla="*/ 665673 w 1194276"/>
              <a:gd name="connsiteY6" fmla="*/ 238393 h 1581659"/>
              <a:gd name="connsiteX7" fmla="*/ 738506 w 1194276"/>
              <a:gd name="connsiteY7" fmla="*/ 3508 h 1581659"/>
              <a:gd name="connsiteX8" fmla="*/ 562547 w 1194276"/>
              <a:gd name="connsiteY8" fmla="*/ 97 h 1581659"/>
              <a:gd name="connsiteX9" fmla="*/ 377044 w 1194276"/>
              <a:gd name="connsiteY9" fmla="*/ 510998 h 1581659"/>
              <a:gd name="connsiteX10" fmla="*/ 501197 w 1194276"/>
              <a:gd name="connsiteY10" fmla="*/ 508781 h 1581659"/>
              <a:gd name="connsiteX11" fmla="*/ 421203 w 1194276"/>
              <a:gd name="connsiteY11" fmla="*/ 719655 h 1581659"/>
              <a:gd name="connsiteX12" fmla="*/ 124719 w 1194276"/>
              <a:gd name="connsiteY12" fmla="*/ 747407 h 1581659"/>
              <a:gd name="connsiteX0" fmla="*/ 124719 w 1194276"/>
              <a:gd name="connsiteY0" fmla="*/ 743970 h 1578222"/>
              <a:gd name="connsiteX1" fmla="*/ 0 w 1194276"/>
              <a:gd name="connsiteY1" fmla="*/ 1131056 h 1578222"/>
              <a:gd name="connsiteX2" fmla="*/ 535829 w 1194276"/>
              <a:gd name="connsiteY2" fmla="*/ 1042777 h 1578222"/>
              <a:gd name="connsiteX3" fmla="*/ 396257 w 1194276"/>
              <a:gd name="connsiteY3" fmla="*/ 1578222 h 1578222"/>
              <a:gd name="connsiteX4" fmla="*/ 831738 w 1194276"/>
              <a:gd name="connsiteY4" fmla="*/ 1526394 h 1578222"/>
              <a:gd name="connsiteX5" fmla="*/ 1194276 w 1194276"/>
              <a:gd name="connsiteY5" fmla="*/ 187075 h 1578222"/>
              <a:gd name="connsiteX6" fmla="*/ 665673 w 1194276"/>
              <a:gd name="connsiteY6" fmla="*/ 234956 h 1578222"/>
              <a:gd name="connsiteX7" fmla="*/ 738506 w 1194276"/>
              <a:gd name="connsiteY7" fmla="*/ 71 h 1578222"/>
              <a:gd name="connsiteX8" fmla="*/ 490325 w 1194276"/>
              <a:gd name="connsiteY8" fmla="*/ 167508 h 1578222"/>
              <a:gd name="connsiteX9" fmla="*/ 377044 w 1194276"/>
              <a:gd name="connsiteY9" fmla="*/ 507561 h 1578222"/>
              <a:gd name="connsiteX10" fmla="*/ 501197 w 1194276"/>
              <a:gd name="connsiteY10" fmla="*/ 505344 h 1578222"/>
              <a:gd name="connsiteX11" fmla="*/ 421203 w 1194276"/>
              <a:gd name="connsiteY11" fmla="*/ 716218 h 1578222"/>
              <a:gd name="connsiteX12" fmla="*/ 124719 w 1194276"/>
              <a:gd name="connsiteY12" fmla="*/ 743970 h 157822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490325 w 1194276"/>
              <a:gd name="connsiteY8" fmla="*/ 30998 h 1441712"/>
              <a:gd name="connsiteX9" fmla="*/ 377044 w 1194276"/>
              <a:gd name="connsiteY9" fmla="*/ 371051 h 1441712"/>
              <a:gd name="connsiteX10" fmla="*/ 501197 w 1194276"/>
              <a:gd name="connsiteY10" fmla="*/ 368834 h 1441712"/>
              <a:gd name="connsiteX11" fmla="*/ 421203 w 1194276"/>
              <a:gd name="connsiteY11" fmla="*/ 579708 h 1441712"/>
              <a:gd name="connsiteX12" fmla="*/ 124719 w 1194276"/>
              <a:gd name="connsiteY12" fmla="*/ 607460 h 144171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490325 w 1194276"/>
              <a:gd name="connsiteY8" fmla="*/ 30998 h 1441712"/>
              <a:gd name="connsiteX9" fmla="*/ 377044 w 1194276"/>
              <a:gd name="connsiteY9" fmla="*/ 371051 h 1441712"/>
              <a:gd name="connsiteX10" fmla="*/ 501197 w 1194276"/>
              <a:gd name="connsiteY10" fmla="*/ 368834 h 1441712"/>
              <a:gd name="connsiteX11" fmla="*/ 421203 w 1194276"/>
              <a:gd name="connsiteY11" fmla="*/ 579708 h 1441712"/>
              <a:gd name="connsiteX12" fmla="*/ 124719 w 1194276"/>
              <a:gd name="connsiteY12" fmla="*/ 607460 h 144171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490325 w 1194276"/>
              <a:gd name="connsiteY8" fmla="*/ 30998 h 1441712"/>
              <a:gd name="connsiteX9" fmla="*/ 377044 w 1194276"/>
              <a:gd name="connsiteY9" fmla="*/ 371051 h 1441712"/>
              <a:gd name="connsiteX10" fmla="*/ 501197 w 1194276"/>
              <a:gd name="connsiteY10" fmla="*/ 368834 h 1441712"/>
              <a:gd name="connsiteX11" fmla="*/ 421203 w 1194276"/>
              <a:gd name="connsiteY11" fmla="*/ 579708 h 1441712"/>
              <a:gd name="connsiteX12" fmla="*/ 124719 w 1194276"/>
              <a:gd name="connsiteY12" fmla="*/ 607460 h 144171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490325 w 1194276"/>
              <a:gd name="connsiteY8" fmla="*/ 30998 h 1441712"/>
              <a:gd name="connsiteX9" fmla="*/ 381730 w 1194276"/>
              <a:gd name="connsiteY9" fmla="*/ 413981 h 1441712"/>
              <a:gd name="connsiteX10" fmla="*/ 501197 w 1194276"/>
              <a:gd name="connsiteY10" fmla="*/ 368834 h 1441712"/>
              <a:gd name="connsiteX11" fmla="*/ 421203 w 1194276"/>
              <a:gd name="connsiteY11" fmla="*/ 579708 h 1441712"/>
              <a:gd name="connsiteX12" fmla="*/ 124719 w 1194276"/>
              <a:gd name="connsiteY12" fmla="*/ 607460 h 144171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490325 w 1194276"/>
              <a:gd name="connsiteY8" fmla="*/ 30998 h 1441712"/>
              <a:gd name="connsiteX9" fmla="*/ 381730 w 1194276"/>
              <a:gd name="connsiteY9" fmla="*/ 413981 h 1441712"/>
              <a:gd name="connsiteX10" fmla="*/ 496840 w 1194276"/>
              <a:gd name="connsiteY10" fmla="*/ 395609 h 1441712"/>
              <a:gd name="connsiteX11" fmla="*/ 421203 w 1194276"/>
              <a:gd name="connsiteY11" fmla="*/ 579708 h 1441712"/>
              <a:gd name="connsiteX12" fmla="*/ 124719 w 1194276"/>
              <a:gd name="connsiteY12" fmla="*/ 607460 h 144171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490325 w 1194276"/>
              <a:gd name="connsiteY8" fmla="*/ 30998 h 1441712"/>
              <a:gd name="connsiteX9" fmla="*/ 381730 w 1194276"/>
              <a:gd name="connsiteY9" fmla="*/ 413981 h 1441712"/>
              <a:gd name="connsiteX10" fmla="*/ 496840 w 1194276"/>
              <a:gd name="connsiteY10" fmla="*/ 395609 h 1441712"/>
              <a:gd name="connsiteX11" fmla="*/ 524394 w 1194276"/>
              <a:gd name="connsiteY11" fmla="*/ 565625 h 1441712"/>
              <a:gd name="connsiteX12" fmla="*/ 124719 w 1194276"/>
              <a:gd name="connsiteY12" fmla="*/ 607460 h 144171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490325 w 1194276"/>
              <a:gd name="connsiteY8" fmla="*/ 30998 h 1441712"/>
              <a:gd name="connsiteX9" fmla="*/ 381730 w 1194276"/>
              <a:gd name="connsiteY9" fmla="*/ 413981 h 1441712"/>
              <a:gd name="connsiteX10" fmla="*/ 600032 w 1194276"/>
              <a:gd name="connsiteY10" fmla="*/ 381526 h 1441712"/>
              <a:gd name="connsiteX11" fmla="*/ 524394 w 1194276"/>
              <a:gd name="connsiteY11" fmla="*/ 565625 h 1441712"/>
              <a:gd name="connsiteX12" fmla="*/ 124719 w 1194276"/>
              <a:gd name="connsiteY12" fmla="*/ 607460 h 144171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490325 w 1194276"/>
              <a:gd name="connsiteY8" fmla="*/ 30998 h 1441712"/>
              <a:gd name="connsiteX9" fmla="*/ 542828 w 1194276"/>
              <a:gd name="connsiteY9" fmla="*/ 381835 h 1441712"/>
              <a:gd name="connsiteX10" fmla="*/ 600032 w 1194276"/>
              <a:gd name="connsiteY10" fmla="*/ 381526 h 1441712"/>
              <a:gd name="connsiteX11" fmla="*/ 524394 w 1194276"/>
              <a:gd name="connsiteY11" fmla="*/ 565625 h 1441712"/>
              <a:gd name="connsiteX12" fmla="*/ 124719 w 1194276"/>
              <a:gd name="connsiteY12" fmla="*/ 607460 h 1441712"/>
              <a:gd name="connsiteX0" fmla="*/ 124719 w 1194276"/>
              <a:gd name="connsiteY0" fmla="*/ 607460 h 1441712"/>
              <a:gd name="connsiteX1" fmla="*/ 0 w 1194276"/>
              <a:gd name="connsiteY1" fmla="*/ 994546 h 1441712"/>
              <a:gd name="connsiteX2" fmla="*/ 535829 w 1194276"/>
              <a:gd name="connsiteY2" fmla="*/ 906267 h 1441712"/>
              <a:gd name="connsiteX3" fmla="*/ 396257 w 1194276"/>
              <a:gd name="connsiteY3" fmla="*/ 1441712 h 1441712"/>
              <a:gd name="connsiteX4" fmla="*/ 831738 w 1194276"/>
              <a:gd name="connsiteY4" fmla="*/ 1389884 h 1441712"/>
              <a:gd name="connsiteX5" fmla="*/ 1194276 w 1194276"/>
              <a:gd name="connsiteY5" fmla="*/ 50565 h 1441712"/>
              <a:gd name="connsiteX6" fmla="*/ 665673 w 1194276"/>
              <a:gd name="connsiteY6" fmla="*/ 98446 h 1441712"/>
              <a:gd name="connsiteX7" fmla="*/ 689549 w 1194276"/>
              <a:gd name="connsiteY7" fmla="*/ 169 h 1441712"/>
              <a:gd name="connsiteX8" fmla="*/ 641155 w 1194276"/>
              <a:gd name="connsiteY8" fmla="*/ 29560 h 1441712"/>
              <a:gd name="connsiteX9" fmla="*/ 542828 w 1194276"/>
              <a:gd name="connsiteY9" fmla="*/ 381835 h 1441712"/>
              <a:gd name="connsiteX10" fmla="*/ 600032 w 1194276"/>
              <a:gd name="connsiteY10" fmla="*/ 381526 h 1441712"/>
              <a:gd name="connsiteX11" fmla="*/ 524394 w 1194276"/>
              <a:gd name="connsiteY11" fmla="*/ 565625 h 1441712"/>
              <a:gd name="connsiteX12" fmla="*/ 124719 w 1194276"/>
              <a:gd name="connsiteY12" fmla="*/ 607460 h 1441712"/>
              <a:gd name="connsiteX0" fmla="*/ 124719 w 1194276"/>
              <a:gd name="connsiteY0" fmla="*/ 585068 h 1419320"/>
              <a:gd name="connsiteX1" fmla="*/ 0 w 1194276"/>
              <a:gd name="connsiteY1" fmla="*/ 972154 h 1419320"/>
              <a:gd name="connsiteX2" fmla="*/ 535829 w 1194276"/>
              <a:gd name="connsiteY2" fmla="*/ 883875 h 1419320"/>
              <a:gd name="connsiteX3" fmla="*/ 396257 w 1194276"/>
              <a:gd name="connsiteY3" fmla="*/ 1419320 h 1419320"/>
              <a:gd name="connsiteX4" fmla="*/ 831738 w 1194276"/>
              <a:gd name="connsiteY4" fmla="*/ 1367492 h 1419320"/>
              <a:gd name="connsiteX5" fmla="*/ 1194276 w 1194276"/>
              <a:gd name="connsiteY5" fmla="*/ 28173 h 1419320"/>
              <a:gd name="connsiteX6" fmla="*/ 665673 w 1194276"/>
              <a:gd name="connsiteY6" fmla="*/ 76054 h 1419320"/>
              <a:gd name="connsiteX7" fmla="*/ 684015 w 1194276"/>
              <a:gd name="connsiteY7" fmla="*/ 219 h 1419320"/>
              <a:gd name="connsiteX8" fmla="*/ 641155 w 1194276"/>
              <a:gd name="connsiteY8" fmla="*/ 7168 h 1419320"/>
              <a:gd name="connsiteX9" fmla="*/ 542828 w 1194276"/>
              <a:gd name="connsiteY9" fmla="*/ 359443 h 1419320"/>
              <a:gd name="connsiteX10" fmla="*/ 600032 w 1194276"/>
              <a:gd name="connsiteY10" fmla="*/ 359134 h 1419320"/>
              <a:gd name="connsiteX11" fmla="*/ 524394 w 1194276"/>
              <a:gd name="connsiteY11" fmla="*/ 543233 h 1419320"/>
              <a:gd name="connsiteX12" fmla="*/ 124719 w 1194276"/>
              <a:gd name="connsiteY12" fmla="*/ 585068 h 1419320"/>
              <a:gd name="connsiteX0" fmla="*/ 124719 w 1194276"/>
              <a:gd name="connsiteY0" fmla="*/ 603608 h 1437860"/>
              <a:gd name="connsiteX1" fmla="*/ 0 w 1194276"/>
              <a:gd name="connsiteY1" fmla="*/ 990694 h 1437860"/>
              <a:gd name="connsiteX2" fmla="*/ 535829 w 1194276"/>
              <a:gd name="connsiteY2" fmla="*/ 902415 h 1437860"/>
              <a:gd name="connsiteX3" fmla="*/ 396257 w 1194276"/>
              <a:gd name="connsiteY3" fmla="*/ 1437860 h 1437860"/>
              <a:gd name="connsiteX4" fmla="*/ 831738 w 1194276"/>
              <a:gd name="connsiteY4" fmla="*/ 1386032 h 1437860"/>
              <a:gd name="connsiteX5" fmla="*/ 1194276 w 1194276"/>
              <a:gd name="connsiteY5" fmla="*/ 46713 h 1437860"/>
              <a:gd name="connsiteX6" fmla="*/ 665673 w 1194276"/>
              <a:gd name="connsiteY6" fmla="*/ 94594 h 1437860"/>
              <a:gd name="connsiteX7" fmla="*/ 684015 w 1194276"/>
              <a:gd name="connsiteY7" fmla="*/ 18759 h 1437860"/>
              <a:gd name="connsiteX8" fmla="*/ 641178 w 1194276"/>
              <a:gd name="connsiteY8" fmla="*/ 110 h 1437860"/>
              <a:gd name="connsiteX9" fmla="*/ 542828 w 1194276"/>
              <a:gd name="connsiteY9" fmla="*/ 377983 h 1437860"/>
              <a:gd name="connsiteX10" fmla="*/ 600032 w 1194276"/>
              <a:gd name="connsiteY10" fmla="*/ 377674 h 1437860"/>
              <a:gd name="connsiteX11" fmla="*/ 524394 w 1194276"/>
              <a:gd name="connsiteY11" fmla="*/ 561773 h 1437860"/>
              <a:gd name="connsiteX12" fmla="*/ 124719 w 1194276"/>
              <a:gd name="connsiteY12" fmla="*/ 603608 h 1437860"/>
              <a:gd name="connsiteX0" fmla="*/ 124719 w 1194276"/>
              <a:gd name="connsiteY0" fmla="*/ 614136 h 1448388"/>
              <a:gd name="connsiteX1" fmla="*/ 0 w 1194276"/>
              <a:gd name="connsiteY1" fmla="*/ 1001222 h 1448388"/>
              <a:gd name="connsiteX2" fmla="*/ 535829 w 1194276"/>
              <a:gd name="connsiteY2" fmla="*/ 912943 h 1448388"/>
              <a:gd name="connsiteX3" fmla="*/ 396257 w 1194276"/>
              <a:gd name="connsiteY3" fmla="*/ 1448388 h 1448388"/>
              <a:gd name="connsiteX4" fmla="*/ 831738 w 1194276"/>
              <a:gd name="connsiteY4" fmla="*/ 1396560 h 1448388"/>
              <a:gd name="connsiteX5" fmla="*/ 1194276 w 1194276"/>
              <a:gd name="connsiteY5" fmla="*/ 57241 h 1448388"/>
              <a:gd name="connsiteX6" fmla="*/ 665673 w 1194276"/>
              <a:gd name="connsiteY6" fmla="*/ 105122 h 1448388"/>
              <a:gd name="connsiteX7" fmla="*/ 697037 w 1194276"/>
              <a:gd name="connsiteY7" fmla="*/ 157 h 1448388"/>
              <a:gd name="connsiteX8" fmla="*/ 641178 w 1194276"/>
              <a:gd name="connsiteY8" fmla="*/ 10638 h 1448388"/>
              <a:gd name="connsiteX9" fmla="*/ 542828 w 1194276"/>
              <a:gd name="connsiteY9" fmla="*/ 388511 h 1448388"/>
              <a:gd name="connsiteX10" fmla="*/ 600032 w 1194276"/>
              <a:gd name="connsiteY10" fmla="*/ 388202 h 1448388"/>
              <a:gd name="connsiteX11" fmla="*/ 524394 w 1194276"/>
              <a:gd name="connsiteY11" fmla="*/ 572301 h 1448388"/>
              <a:gd name="connsiteX12" fmla="*/ 124719 w 1194276"/>
              <a:gd name="connsiteY12" fmla="*/ 614136 h 1448388"/>
              <a:gd name="connsiteX0" fmla="*/ 124719 w 1194276"/>
              <a:gd name="connsiteY0" fmla="*/ 614136 h 1448388"/>
              <a:gd name="connsiteX1" fmla="*/ 0 w 1194276"/>
              <a:gd name="connsiteY1" fmla="*/ 1001222 h 1448388"/>
              <a:gd name="connsiteX2" fmla="*/ 535829 w 1194276"/>
              <a:gd name="connsiteY2" fmla="*/ 912943 h 1448388"/>
              <a:gd name="connsiteX3" fmla="*/ 396257 w 1194276"/>
              <a:gd name="connsiteY3" fmla="*/ 1448388 h 1448388"/>
              <a:gd name="connsiteX4" fmla="*/ 831738 w 1194276"/>
              <a:gd name="connsiteY4" fmla="*/ 1396560 h 1448388"/>
              <a:gd name="connsiteX5" fmla="*/ 1194276 w 1194276"/>
              <a:gd name="connsiteY5" fmla="*/ 57241 h 1448388"/>
              <a:gd name="connsiteX6" fmla="*/ 665673 w 1194276"/>
              <a:gd name="connsiteY6" fmla="*/ 105122 h 1448388"/>
              <a:gd name="connsiteX7" fmla="*/ 697037 w 1194276"/>
              <a:gd name="connsiteY7" fmla="*/ 157 h 1448388"/>
              <a:gd name="connsiteX8" fmla="*/ 641178 w 1194276"/>
              <a:gd name="connsiteY8" fmla="*/ 10638 h 1448388"/>
              <a:gd name="connsiteX9" fmla="*/ 542828 w 1194276"/>
              <a:gd name="connsiteY9" fmla="*/ 388511 h 1448388"/>
              <a:gd name="connsiteX10" fmla="*/ 600032 w 1194276"/>
              <a:gd name="connsiteY10" fmla="*/ 388202 h 1448388"/>
              <a:gd name="connsiteX11" fmla="*/ 543304 w 1194276"/>
              <a:gd name="connsiteY11" fmla="*/ 564836 h 1448388"/>
              <a:gd name="connsiteX12" fmla="*/ 124719 w 1194276"/>
              <a:gd name="connsiteY12" fmla="*/ 614136 h 144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4276" h="1448388">
                <a:moveTo>
                  <a:pt x="124719" y="614136"/>
                </a:moveTo>
                <a:lnTo>
                  <a:pt x="0" y="1001222"/>
                </a:lnTo>
                <a:lnTo>
                  <a:pt x="535829" y="912943"/>
                </a:lnTo>
                <a:lnTo>
                  <a:pt x="396257" y="1448388"/>
                </a:lnTo>
                <a:lnTo>
                  <a:pt x="831738" y="1396560"/>
                </a:lnTo>
                <a:lnTo>
                  <a:pt x="1194276" y="57241"/>
                </a:lnTo>
                <a:lnTo>
                  <a:pt x="665673" y="105122"/>
                </a:lnTo>
                <a:cubicBezTo>
                  <a:pt x="674140" y="96655"/>
                  <a:pt x="687524" y="-4529"/>
                  <a:pt x="697037" y="157"/>
                </a:cubicBezTo>
                <a:cubicBezTo>
                  <a:pt x="703756" y="-133"/>
                  <a:pt x="639969" y="14084"/>
                  <a:pt x="641178" y="10638"/>
                </a:cubicBezTo>
                <a:cubicBezTo>
                  <a:pt x="637332" y="3120"/>
                  <a:pt x="543532" y="379989"/>
                  <a:pt x="542828" y="388511"/>
                </a:cubicBezTo>
                <a:cubicBezTo>
                  <a:pt x="540711" y="393803"/>
                  <a:pt x="598445" y="382910"/>
                  <a:pt x="600032" y="388202"/>
                </a:cubicBezTo>
                <a:cubicBezTo>
                  <a:pt x="592624" y="392435"/>
                  <a:pt x="546862" y="558005"/>
                  <a:pt x="543304" y="564836"/>
                </a:cubicBezTo>
                <a:lnTo>
                  <a:pt x="124719" y="61413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4332551">
            <a:off x="3889464" y="2373546"/>
            <a:ext cx="1438079" cy="1796177"/>
          </a:xfrm>
          <a:custGeom>
            <a:avLst/>
            <a:gdLst>
              <a:gd name="connsiteX0" fmla="*/ 0 w 3194050"/>
              <a:gd name="connsiteY0" fmla="*/ 2311400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98450 w 3194050"/>
              <a:gd name="connsiteY11" fmla="*/ 2463800 h 2711450"/>
              <a:gd name="connsiteX12" fmla="*/ 419100 w 3194050"/>
              <a:gd name="connsiteY12" fmla="*/ 2463800 h 2711450"/>
              <a:gd name="connsiteX13" fmla="*/ 425450 w 3194050"/>
              <a:gd name="connsiteY13" fmla="*/ 2286000 h 2711450"/>
              <a:gd name="connsiteX14" fmla="*/ 0 w 3194050"/>
              <a:gd name="connsiteY14" fmla="*/ 2311400 h 2711450"/>
              <a:gd name="connsiteX0" fmla="*/ 0 w 3194050"/>
              <a:gd name="connsiteY0" fmla="*/ 2311400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98450 w 3194050"/>
              <a:gd name="connsiteY11" fmla="*/ 2463800 h 2711450"/>
              <a:gd name="connsiteX12" fmla="*/ 419100 w 3194050"/>
              <a:gd name="connsiteY12" fmla="*/ 2463800 h 2711450"/>
              <a:gd name="connsiteX13" fmla="*/ 422275 w 3194050"/>
              <a:gd name="connsiteY13" fmla="*/ 2301875 h 2711450"/>
              <a:gd name="connsiteX14" fmla="*/ 0 w 3194050"/>
              <a:gd name="connsiteY14" fmla="*/ 2311400 h 2711450"/>
              <a:gd name="connsiteX0" fmla="*/ 0 w 3194050"/>
              <a:gd name="connsiteY0" fmla="*/ 2301875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98450 w 3194050"/>
              <a:gd name="connsiteY11" fmla="*/ 2463800 h 2711450"/>
              <a:gd name="connsiteX12" fmla="*/ 419100 w 3194050"/>
              <a:gd name="connsiteY12" fmla="*/ 2463800 h 2711450"/>
              <a:gd name="connsiteX13" fmla="*/ 422275 w 3194050"/>
              <a:gd name="connsiteY13" fmla="*/ 2301875 h 2711450"/>
              <a:gd name="connsiteX14" fmla="*/ 0 w 3194050"/>
              <a:gd name="connsiteY14" fmla="*/ 2301875 h 2711450"/>
              <a:gd name="connsiteX0" fmla="*/ 0 w 3194050"/>
              <a:gd name="connsiteY0" fmla="*/ 2301875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98450 w 3194050"/>
              <a:gd name="connsiteY11" fmla="*/ 2463800 h 2711450"/>
              <a:gd name="connsiteX12" fmla="*/ 419100 w 3194050"/>
              <a:gd name="connsiteY12" fmla="*/ 2463800 h 2711450"/>
              <a:gd name="connsiteX13" fmla="*/ 251715 w 3194050"/>
              <a:gd name="connsiteY13" fmla="*/ 2313833 h 2711450"/>
              <a:gd name="connsiteX14" fmla="*/ 0 w 3194050"/>
              <a:gd name="connsiteY14" fmla="*/ 2301875 h 2711450"/>
              <a:gd name="connsiteX0" fmla="*/ 0 w 3194050"/>
              <a:gd name="connsiteY0" fmla="*/ 2301875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98450 w 3194050"/>
              <a:gd name="connsiteY11" fmla="*/ 2463800 h 2711450"/>
              <a:gd name="connsiteX12" fmla="*/ 251715 w 3194050"/>
              <a:gd name="connsiteY12" fmla="*/ 2313833 h 2711450"/>
              <a:gd name="connsiteX13" fmla="*/ 0 w 3194050"/>
              <a:gd name="connsiteY13" fmla="*/ 2301875 h 2711450"/>
              <a:gd name="connsiteX0" fmla="*/ 0 w 3194050"/>
              <a:gd name="connsiteY0" fmla="*/ 2301875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59780 w 3194050"/>
              <a:gd name="connsiteY11" fmla="*/ 2418047 h 2711450"/>
              <a:gd name="connsiteX12" fmla="*/ 251715 w 3194050"/>
              <a:gd name="connsiteY12" fmla="*/ 2313833 h 2711450"/>
              <a:gd name="connsiteX13" fmla="*/ 0 w 3194050"/>
              <a:gd name="connsiteY13" fmla="*/ 2301875 h 2711450"/>
              <a:gd name="connsiteX0" fmla="*/ 0 w 3194050"/>
              <a:gd name="connsiteY0" fmla="*/ 2301875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59780 w 3194050"/>
              <a:gd name="connsiteY11" fmla="*/ 2418047 h 2711450"/>
              <a:gd name="connsiteX12" fmla="*/ 251715 w 3194050"/>
              <a:gd name="connsiteY12" fmla="*/ 2313833 h 2711450"/>
              <a:gd name="connsiteX13" fmla="*/ 0 w 3194050"/>
              <a:gd name="connsiteY13" fmla="*/ 2301875 h 2711450"/>
              <a:gd name="connsiteX0" fmla="*/ 0 w 3194050"/>
              <a:gd name="connsiteY0" fmla="*/ 2301875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717550 w 3194050"/>
              <a:gd name="connsiteY9" fmla="*/ 2705100 h 2711450"/>
              <a:gd name="connsiteX10" fmla="*/ 298450 w 3194050"/>
              <a:gd name="connsiteY10" fmla="*/ 2711450 h 2711450"/>
              <a:gd name="connsiteX11" fmla="*/ 259780 w 3194050"/>
              <a:gd name="connsiteY11" fmla="*/ 2418047 h 2711450"/>
              <a:gd name="connsiteX12" fmla="*/ 251715 w 3194050"/>
              <a:gd name="connsiteY12" fmla="*/ 2313833 h 2711450"/>
              <a:gd name="connsiteX13" fmla="*/ 0 w 3194050"/>
              <a:gd name="connsiteY13" fmla="*/ 2301875 h 2711450"/>
              <a:gd name="connsiteX0" fmla="*/ 0 w 3194050"/>
              <a:gd name="connsiteY0" fmla="*/ 2301875 h 2711450"/>
              <a:gd name="connsiteX1" fmla="*/ 0 w 3194050"/>
              <a:gd name="connsiteY1" fmla="*/ 520700 h 2711450"/>
              <a:gd name="connsiteX2" fmla="*/ 1466850 w 3194050"/>
              <a:gd name="connsiteY2" fmla="*/ 520700 h 2711450"/>
              <a:gd name="connsiteX3" fmla="*/ 1466850 w 3194050"/>
              <a:gd name="connsiteY3" fmla="*/ 0 h 2711450"/>
              <a:gd name="connsiteX4" fmla="*/ 3181350 w 3194050"/>
              <a:gd name="connsiteY4" fmla="*/ 6350 h 2711450"/>
              <a:gd name="connsiteX5" fmla="*/ 3194050 w 3194050"/>
              <a:gd name="connsiteY5" fmla="*/ 1682750 h 2711450"/>
              <a:gd name="connsiteX6" fmla="*/ 800100 w 3194050"/>
              <a:gd name="connsiteY6" fmla="*/ 1689100 h 2711450"/>
              <a:gd name="connsiteX7" fmla="*/ 806450 w 3194050"/>
              <a:gd name="connsiteY7" fmla="*/ 2152650 h 2711450"/>
              <a:gd name="connsiteX8" fmla="*/ 704850 w 3194050"/>
              <a:gd name="connsiteY8" fmla="*/ 2152650 h 2711450"/>
              <a:gd name="connsiteX9" fmla="*/ 298450 w 3194050"/>
              <a:gd name="connsiteY9" fmla="*/ 2711450 h 2711450"/>
              <a:gd name="connsiteX10" fmla="*/ 259780 w 3194050"/>
              <a:gd name="connsiteY10" fmla="*/ 2418047 h 2711450"/>
              <a:gd name="connsiteX11" fmla="*/ 251715 w 3194050"/>
              <a:gd name="connsiteY11" fmla="*/ 2313833 h 2711450"/>
              <a:gd name="connsiteX12" fmla="*/ 0 w 3194050"/>
              <a:gd name="connsiteY12" fmla="*/ 2301875 h 2711450"/>
              <a:gd name="connsiteX0" fmla="*/ 0 w 3194050"/>
              <a:gd name="connsiteY0" fmla="*/ 2301875 h 2418167"/>
              <a:gd name="connsiteX1" fmla="*/ 0 w 3194050"/>
              <a:gd name="connsiteY1" fmla="*/ 520700 h 2418167"/>
              <a:gd name="connsiteX2" fmla="*/ 1466850 w 3194050"/>
              <a:gd name="connsiteY2" fmla="*/ 520700 h 2418167"/>
              <a:gd name="connsiteX3" fmla="*/ 1466850 w 3194050"/>
              <a:gd name="connsiteY3" fmla="*/ 0 h 2418167"/>
              <a:gd name="connsiteX4" fmla="*/ 3181350 w 3194050"/>
              <a:gd name="connsiteY4" fmla="*/ 6350 h 2418167"/>
              <a:gd name="connsiteX5" fmla="*/ 3194050 w 3194050"/>
              <a:gd name="connsiteY5" fmla="*/ 1682750 h 2418167"/>
              <a:gd name="connsiteX6" fmla="*/ 800100 w 3194050"/>
              <a:gd name="connsiteY6" fmla="*/ 1689100 h 2418167"/>
              <a:gd name="connsiteX7" fmla="*/ 806450 w 3194050"/>
              <a:gd name="connsiteY7" fmla="*/ 2152650 h 2418167"/>
              <a:gd name="connsiteX8" fmla="*/ 704850 w 3194050"/>
              <a:gd name="connsiteY8" fmla="*/ 2152650 h 2418167"/>
              <a:gd name="connsiteX9" fmla="*/ 259780 w 3194050"/>
              <a:gd name="connsiteY9" fmla="*/ 2418047 h 2418167"/>
              <a:gd name="connsiteX10" fmla="*/ 251715 w 3194050"/>
              <a:gd name="connsiteY10" fmla="*/ 2313833 h 2418167"/>
              <a:gd name="connsiteX11" fmla="*/ 0 w 3194050"/>
              <a:gd name="connsiteY11" fmla="*/ 2301875 h 2418167"/>
              <a:gd name="connsiteX0" fmla="*/ 0 w 3194050"/>
              <a:gd name="connsiteY0" fmla="*/ 2301875 h 2418167"/>
              <a:gd name="connsiteX1" fmla="*/ 0 w 3194050"/>
              <a:gd name="connsiteY1" fmla="*/ 520700 h 2418167"/>
              <a:gd name="connsiteX2" fmla="*/ 1466850 w 3194050"/>
              <a:gd name="connsiteY2" fmla="*/ 520700 h 2418167"/>
              <a:gd name="connsiteX3" fmla="*/ 1466850 w 3194050"/>
              <a:gd name="connsiteY3" fmla="*/ 0 h 2418167"/>
              <a:gd name="connsiteX4" fmla="*/ 3181350 w 3194050"/>
              <a:gd name="connsiteY4" fmla="*/ 6350 h 2418167"/>
              <a:gd name="connsiteX5" fmla="*/ 3194050 w 3194050"/>
              <a:gd name="connsiteY5" fmla="*/ 1682750 h 2418167"/>
              <a:gd name="connsiteX6" fmla="*/ 800100 w 3194050"/>
              <a:gd name="connsiteY6" fmla="*/ 1689100 h 2418167"/>
              <a:gd name="connsiteX7" fmla="*/ 806450 w 3194050"/>
              <a:gd name="connsiteY7" fmla="*/ 2152650 h 2418167"/>
              <a:gd name="connsiteX8" fmla="*/ 764388 w 3194050"/>
              <a:gd name="connsiteY8" fmla="*/ 2268454 h 2418167"/>
              <a:gd name="connsiteX9" fmla="*/ 259780 w 3194050"/>
              <a:gd name="connsiteY9" fmla="*/ 2418047 h 2418167"/>
              <a:gd name="connsiteX10" fmla="*/ 251715 w 3194050"/>
              <a:gd name="connsiteY10" fmla="*/ 2313833 h 2418167"/>
              <a:gd name="connsiteX11" fmla="*/ 0 w 3194050"/>
              <a:gd name="connsiteY11" fmla="*/ 2301875 h 2418167"/>
              <a:gd name="connsiteX0" fmla="*/ 0 w 3194050"/>
              <a:gd name="connsiteY0" fmla="*/ 2301875 h 2418167"/>
              <a:gd name="connsiteX1" fmla="*/ 0 w 3194050"/>
              <a:gd name="connsiteY1" fmla="*/ 520700 h 2418167"/>
              <a:gd name="connsiteX2" fmla="*/ 1466850 w 3194050"/>
              <a:gd name="connsiteY2" fmla="*/ 520700 h 2418167"/>
              <a:gd name="connsiteX3" fmla="*/ 1466850 w 3194050"/>
              <a:gd name="connsiteY3" fmla="*/ 0 h 2418167"/>
              <a:gd name="connsiteX4" fmla="*/ 3181350 w 3194050"/>
              <a:gd name="connsiteY4" fmla="*/ 6350 h 2418167"/>
              <a:gd name="connsiteX5" fmla="*/ 3194050 w 3194050"/>
              <a:gd name="connsiteY5" fmla="*/ 1682750 h 2418167"/>
              <a:gd name="connsiteX6" fmla="*/ 800100 w 3194050"/>
              <a:gd name="connsiteY6" fmla="*/ 1689100 h 2418167"/>
              <a:gd name="connsiteX7" fmla="*/ 768028 w 3194050"/>
              <a:gd name="connsiteY7" fmla="*/ 1950256 h 2418167"/>
              <a:gd name="connsiteX8" fmla="*/ 764388 w 3194050"/>
              <a:gd name="connsiteY8" fmla="*/ 2268454 h 2418167"/>
              <a:gd name="connsiteX9" fmla="*/ 259780 w 3194050"/>
              <a:gd name="connsiteY9" fmla="*/ 2418047 h 2418167"/>
              <a:gd name="connsiteX10" fmla="*/ 251715 w 3194050"/>
              <a:gd name="connsiteY10" fmla="*/ 2313833 h 2418167"/>
              <a:gd name="connsiteX11" fmla="*/ 0 w 3194050"/>
              <a:gd name="connsiteY11" fmla="*/ 2301875 h 2418167"/>
              <a:gd name="connsiteX0" fmla="*/ 0 w 3194050"/>
              <a:gd name="connsiteY0" fmla="*/ 2301875 h 2418167"/>
              <a:gd name="connsiteX1" fmla="*/ 0 w 3194050"/>
              <a:gd name="connsiteY1" fmla="*/ 520700 h 2418167"/>
              <a:gd name="connsiteX2" fmla="*/ 1466850 w 3194050"/>
              <a:gd name="connsiteY2" fmla="*/ 520700 h 2418167"/>
              <a:gd name="connsiteX3" fmla="*/ 1466850 w 3194050"/>
              <a:gd name="connsiteY3" fmla="*/ 0 h 2418167"/>
              <a:gd name="connsiteX4" fmla="*/ 3181350 w 3194050"/>
              <a:gd name="connsiteY4" fmla="*/ 6350 h 2418167"/>
              <a:gd name="connsiteX5" fmla="*/ 3194050 w 3194050"/>
              <a:gd name="connsiteY5" fmla="*/ 1682750 h 2418167"/>
              <a:gd name="connsiteX6" fmla="*/ 768028 w 3194050"/>
              <a:gd name="connsiteY6" fmla="*/ 1950256 h 2418167"/>
              <a:gd name="connsiteX7" fmla="*/ 764388 w 3194050"/>
              <a:gd name="connsiteY7" fmla="*/ 2268454 h 2418167"/>
              <a:gd name="connsiteX8" fmla="*/ 259780 w 3194050"/>
              <a:gd name="connsiteY8" fmla="*/ 2418047 h 2418167"/>
              <a:gd name="connsiteX9" fmla="*/ 251715 w 3194050"/>
              <a:gd name="connsiteY9" fmla="*/ 2313833 h 2418167"/>
              <a:gd name="connsiteX10" fmla="*/ 0 w 3194050"/>
              <a:gd name="connsiteY10" fmla="*/ 2301875 h 2418167"/>
              <a:gd name="connsiteX0" fmla="*/ 0 w 3181362"/>
              <a:gd name="connsiteY0" fmla="*/ 2301875 h 2418167"/>
              <a:gd name="connsiteX1" fmla="*/ 0 w 3181362"/>
              <a:gd name="connsiteY1" fmla="*/ 520700 h 2418167"/>
              <a:gd name="connsiteX2" fmla="*/ 1466850 w 3181362"/>
              <a:gd name="connsiteY2" fmla="*/ 520700 h 2418167"/>
              <a:gd name="connsiteX3" fmla="*/ 1466850 w 3181362"/>
              <a:gd name="connsiteY3" fmla="*/ 0 h 2418167"/>
              <a:gd name="connsiteX4" fmla="*/ 3181350 w 3181362"/>
              <a:gd name="connsiteY4" fmla="*/ 6350 h 2418167"/>
              <a:gd name="connsiteX5" fmla="*/ 2127120 w 3181362"/>
              <a:gd name="connsiteY5" fmla="*/ 1183666 h 2418167"/>
              <a:gd name="connsiteX6" fmla="*/ 768028 w 3181362"/>
              <a:gd name="connsiteY6" fmla="*/ 1950256 h 2418167"/>
              <a:gd name="connsiteX7" fmla="*/ 764388 w 3181362"/>
              <a:gd name="connsiteY7" fmla="*/ 2268454 h 2418167"/>
              <a:gd name="connsiteX8" fmla="*/ 259780 w 3181362"/>
              <a:gd name="connsiteY8" fmla="*/ 2418047 h 2418167"/>
              <a:gd name="connsiteX9" fmla="*/ 251715 w 3181362"/>
              <a:gd name="connsiteY9" fmla="*/ 2313833 h 2418167"/>
              <a:gd name="connsiteX10" fmla="*/ 0 w 3181362"/>
              <a:gd name="connsiteY10" fmla="*/ 2301875 h 2418167"/>
              <a:gd name="connsiteX0" fmla="*/ 0 w 3181363"/>
              <a:gd name="connsiteY0" fmla="*/ 2301875 h 2418167"/>
              <a:gd name="connsiteX1" fmla="*/ 0 w 3181363"/>
              <a:gd name="connsiteY1" fmla="*/ 520700 h 2418167"/>
              <a:gd name="connsiteX2" fmla="*/ 1466850 w 3181363"/>
              <a:gd name="connsiteY2" fmla="*/ 520700 h 2418167"/>
              <a:gd name="connsiteX3" fmla="*/ 1466850 w 3181363"/>
              <a:gd name="connsiteY3" fmla="*/ 0 h 2418167"/>
              <a:gd name="connsiteX4" fmla="*/ 3181350 w 3181363"/>
              <a:gd name="connsiteY4" fmla="*/ 6350 h 2418167"/>
              <a:gd name="connsiteX5" fmla="*/ 2159225 w 3181363"/>
              <a:gd name="connsiteY5" fmla="*/ 1270661 h 2418167"/>
              <a:gd name="connsiteX6" fmla="*/ 768028 w 3181363"/>
              <a:gd name="connsiteY6" fmla="*/ 1950256 h 2418167"/>
              <a:gd name="connsiteX7" fmla="*/ 764388 w 3181363"/>
              <a:gd name="connsiteY7" fmla="*/ 2268454 h 2418167"/>
              <a:gd name="connsiteX8" fmla="*/ 259780 w 3181363"/>
              <a:gd name="connsiteY8" fmla="*/ 2418047 h 2418167"/>
              <a:gd name="connsiteX9" fmla="*/ 251715 w 3181363"/>
              <a:gd name="connsiteY9" fmla="*/ 2313833 h 2418167"/>
              <a:gd name="connsiteX10" fmla="*/ 0 w 3181363"/>
              <a:gd name="connsiteY10" fmla="*/ 2301875 h 2418167"/>
              <a:gd name="connsiteX0" fmla="*/ 0 w 2159225"/>
              <a:gd name="connsiteY0" fmla="*/ 2301875 h 2418167"/>
              <a:gd name="connsiteX1" fmla="*/ 0 w 2159225"/>
              <a:gd name="connsiteY1" fmla="*/ 520700 h 2418167"/>
              <a:gd name="connsiteX2" fmla="*/ 1466850 w 2159225"/>
              <a:gd name="connsiteY2" fmla="*/ 520700 h 2418167"/>
              <a:gd name="connsiteX3" fmla="*/ 1466850 w 2159225"/>
              <a:gd name="connsiteY3" fmla="*/ 0 h 2418167"/>
              <a:gd name="connsiteX4" fmla="*/ 2102131 w 2159225"/>
              <a:gd name="connsiteY4" fmla="*/ 647041 h 2418167"/>
              <a:gd name="connsiteX5" fmla="*/ 2159225 w 2159225"/>
              <a:gd name="connsiteY5" fmla="*/ 1270661 h 2418167"/>
              <a:gd name="connsiteX6" fmla="*/ 768028 w 2159225"/>
              <a:gd name="connsiteY6" fmla="*/ 1950256 h 2418167"/>
              <a:gd name="connsiteX7" fmla="*/ 764388 w 2159225"/>
              <a:gd name="connsiteY7" fmla="*/ 2268454 h 2418167"/>
              <a:gd name="connsiteX8" fmla="*/ 259780 w 2159225"/>
              <a:gd name="connsiteY8" fmla="*/ 2418047 h 2418167"/>
              <a:gd name="connsiteX9" fmla="*/ 251715 w 2159225"/>
              <a:gd name="connsiteY9" fmla="*/ 2313833 h 2418167"/>
              <a:gd name="connsiteX10" fmla="*/ 0 w 2159225"/>
              <a:gd name="connsiteY10" fmla="*/ 2301875 h 2418167"/>
              <a:gd name="connsiteX0" fmla="*/ 0 w 2159225"/>
              <a:gd name="connsiteY0" fmla="*/ 2301875 h 2418167"/>
              <a:gd name="connsiteX1" fmla="*/ 0 w 2159225"/>
              <a:gd name="connsiteY1" fmla="*/ 520700 h 2418167"/>
              <a:gd name="connsiteX2" fmla="*/ 1466850 w 2159225"/>
              <a:gd name="connsiteY2" fmla="*/ 520700 h 2418167"/>
              <a:gd name="connsiteX3" fmla="*/ 1466850 w 2159225"/>
              <a:gd name="connsiteY3" fmla="*/ 0 h 2418167"/>
              <a:gd name="connsiteX4" fmla="*/ 2102131 w 2159225"/>
              <a:gd name="connsiteY4" fmla="*/ 647041 h 2418167"/>
              <a:gd name="connsiteX5" fmla="*/ 2159225 w 2159225"/>
              <a:gd name="connsiteY5" fmla="*/ 1270661 h 2418167"/>
              <a:gd name="connsiteX6" fmla="*/ 768028 w 2159225"/>
              <a:gd name="connsiteY6" fmla="*/ 1950256 h 2418167"/>
              <a:gd name="connsiteX7" fmla="*/ 764388 w 2159225"/>
              <a:gd name="connsiteY7" fmla="*/ 2268454 h 2418167"/>
              <a:gd name="connsiteX8" fmla="*/ 259780 w 2159225"/>
              <a:gd name="connsiteY8" fmla="*/ 2418047 h 2418167"/>
              <a:gd name="connsiteX9" fmla="*/ 251715 w 2159225"/>
              <a:gd name="connsiteY9" fmla="*/ 2313833 h 2418167"/>
              <a:gd name="connsiteX10" fmla="*/ 0 w 2159225"/>
              <a:gd name="connsiteY10" fmla="*/ 2301875 h 2418167"/>
              <a:gd name="connsiteX0" fmla="*/ 0 w 2159225"/>
              <a:gd name="connsiteY0" fmla="*/ 2301875 h 2418167"/>
              <a:gd name="connsiteX1" fmla="*/ 0 w 2159225"/>
              <a:gd name="connsiteY1" fmla="*/ 520700 h 2418167"/>
              <a:gd name="connsiteX2" fmla="*/ 1466850 w 2159225"/>
              <a:gd name="connsiteY2" fmla="*/ 520700 h 2418167"/>
              <a:gd name="connsiteX3" fmla="*/ 1466850 w 2159225"/>
              <a:gd name="connsiteY3" fmla="*/ 0 h 2418167"/>
              <a:gd name="connsiteX4" fmla="*/ 2102131 w 2159225"/>
              <a:gd name="connsiteY4" fmla="*/ 647041 h 2418167"/>
              <a:gd name="connsiteX5" fmla="*/ 2159225 w 2159225"/>
              <a:gd name="connsiteY5" fmla="*/ 1270661 h 2418167"/>
              <a:gd name="connsiteX6" fmla="*/ 768028 w 2159225"/>
              <a:gd name="connsiteY6" fmla="*/ 1950256 h 2418167"/>
              <a:gd name="connsiteX7" fmla="*/ 764388 w 2159225"/>
              <a:gd name="connsiteY7" fmla="*/ 2268454 h 2418167"/>
              <a:gd name="connsiteX8" fmla="*/ 259780 w 2159225"/>
              <a:gd name="connsiteY8" fmla="*/ 2418047 h 2418167"/>
              <a:gd name="connsiteX9" fmla="*/ 251715 w 2159225"/>
              <a:gd name="connsiteY9" fmla="*/ 2313833 h 2418167"/>
              <a:gd name="connsiteX10" fmla="*/ 0 w 2159225"/>
              <a:gd name="connsiteY10" fmla="*/ 2301875 h 2418167"/>
              <a:gd name="connsiteX0" fmla="*/ 0 w 2159242"/>
              <a:gd name="connsiteY0" fmla="*/ 2301875 h 2418167"/>
              <a:gd name="connsiteX1" fmla="*/ 0 w 2159242"/>
              <a:gd name="connsiteY1" fmla="*/ 520700 h 2418167"/>
              <a:gd name="connsiteX2" fmla="*/ 1466850 w 2159242"/>
              <a:gd name="connsiteY2" fmla="*/ 520700 h 2418167"/>
              <a:gd name="connsiteX3" fmla="*/ 1466850 w 2159242"/>
              <a:gd name="connsiteY3" fmla="*/ 0 h 2418167"/>
              <a:gd name="connsiteX4" fmla="*/ 2102131 w 2159242"/>
              <a:gd name="connsiteY4" fmla="*/ 647041 h 2418167"/>
              <a:gd name="connsiteX5" fmla="*/ 2159225 w 2159242"/>
              <a:gd name="connsiteY5" fmla="*/ 1270661 h 2418167"/>
              <a:gd name="connsiteX6" fmla="*/ 768028 w 2159242"/>
              <a:gd name="connsiteY6" fmla="*/ 1950256 h 2418167"/>
              <a:gd name="connsiteX7" fmla="*/ 764388 w 2159242"/>
              <a:gd name="connsiteY7" fmla="*/ 2268454 h 2418167"/>
              <a:gd name="connsiteX8" fmla="*/ 259780 w 2159242"/>
              <a:gd name="connsiteY8" fmla="*/ 2418047 h 2418167"/>
              <a:gd name="connsiteX9" fmla="*/ 251715 w 2159242"/>
              <a:gd name="connsiteY9" fmla="*/ 2313833 h 2418167"/>
              <a:gd name="connsiteX10" fmla="*/ 0 w 2159242"/>
              <a:gd name="connsiteY10" fmla="*/ 2301875 h 2418167"/>
              <a:gd name="connsiteX0" fmla="*/ 0 w 2159242"/>
              <a:gd name="connsiteY0" fmla="*/ 2301875 h 2418167"/>
              <a:gd name="connsiteX1" fmla="*/ 0 w 2159242"/>
              <a:gd name="connsiteY1" fmla="*/ 520700 h 2418167"/>
              <a:gd name="connsiteX2" fmla="*/ 1466850 w 2159242"/>
              <a:gd name="connsiteY2" fmla="*/ 520700 h 2418167"/>
              <a:gd name="connsiteX3" fmla="*/ 1466850 w 2159242"/>
              <a:gd name="connsiteY3" fmla="*/ 0 h 2418167"/>
              <a:gd name="connsiteX4" fmla="*/ 2070027 w 2159242"/>
              <a:gd name="connsiteY4" fmla="*/ 560047 h 2418167"/>
              <a:gd name="connsiteX5" fmla="*/ 2159225 w 2159242"/>
              <a:gd name="connsiteY5" fmla="*/ 1270661 h 2418167"/>
              <a:gd name="connsiteX6" fmla="*/ 768028 w 2159242"/>
              <a:gd name="connsiteY6" fmla="*/ 1950256 h 2418167"/>
              <a:gd name="connsiteX7" fmla="*/ 764388 w 2159242"/>
              <a:gd name="connsiteY7" fmla="*/ 2268454 h 2418167"/>
              <a:gd name="connsiteX8" fmla="*/ 259780 w 2159242"/>
              <a:gd name="connsiteY8" fmla="*/ 2418047 h 2418167"/>
              <a:gd name="connsiteX9" fmla="*/ 251715 w 2159242"/>
              <a:gd name="connsiteY9" fmla="*/ 2313833 h 2418167"/>
              <a:gd name="connsiteX10" fmla="*/ 0 w 2159242"/>
              <a:gd name="connsiteY10" fmla="*/ 2301875 h 2418167"/>
              <a:gd name="connsiteX0" fmla="*/ 0 w 2159242"/>
              <a:gd name="connsiteY0" fmla="*/ 1781175 h 1897467"/>
              <a:gd name="connsiteX1" fmla="*/ 0 w 2159242"/>
              <a:gd name="connsiteY1" fmla="*/ 0 h 1897467"/>
              <a:gd name="connsiteX2" fmla="*/ 1466850 w 2159242"/>
              <a:gd name="connsiteY2" fmla="*/ 0 h 1897467"/>
              <a:gd name="connsiteX3" fmla="*/ 1170385 w 2159242"/>
              <a:gd name="connsiteY3" fmla="*/ 527885 h 1897467"/>
              <a:gd name="connsiteX4" fmla="*/ 2070027 w 2159242"/>
              <a:gd name="connsiteY4" fmla="*/ 39347 h 1897467"/>
              <a:gd name="connsiteX5" fmla="*/ 2159225 w 2159242"/>
              <a:gd name="connsiteY5" fmla="*/ 749961 h 1897467"/>
              <a:gd name="connsiteX6" fmla="*/ 768028 w 2159242"/>
              <a:gd name="connsiteY6" fmla="*/ 1429556 h 1897467"/>
              <a:gd name="connsiteX7" fmla="*/ 764388 w 2159242"/>
              <a:gd name="connsiteY7" fmla="*/ 1747754 h 1897467"/>
              <a:gd name="connsiteX8" fmla="*/ 259780 w 2159242"/>
              <a:gd name="connsiteY8" fmla="*/ 1897347 h 1897467"/>
              <a:gd name="connsiteX9" fmla="*/ 251715 w 2159242"/>
              <a:gd name="connsiteY9" fmla="*/ 1793133 h 1897467"/>
              <a:gd name="connsiteX10" fmla="*/ 0 w 2159242"/>
              <a:gd name="connsiteY10" fmla="*/ 1781175 h 1897467"/>
              <a:gd name="connsiteX0" fmla="*/ 0 w 2159242"/>
              <a:gd name="connsiteY0" fmla="*/ 1781175 h 1897467"/>
              <a:gd name="connsiteX1" fmla="*/ 0 w 2159242"/>
              <a:gd name="connsiteY1" fmla="*/ 0 h 1897467"/>
              <a:gd name="connsiteX2" fmla="*/ 1466850 w 2159242"/>
              <a:gd name="connsiteY2" fmla="*/ 0 h 1897467"/>
              <a:gd name="connsiteX3" fmla="*/ 1021665 w 2159242"/>
              <a:gd name="connsiteY3" fmla="*/ 606871 h 1897467"/>
              <a:gd name="connsiteX4" fmla="*/ 2070027 w 2159242"/>
              <a:gd name="connsiteY4" fmla="*/ 39347 h 1897467"/>
              <a:gd name="connsiteX5" fmla="*/ 2159225 w 2159242"/>
              <a:gd name="connsiteY5" fmla="*/ 749961 h 1897467"/>
              <a:gd name="connsiteX6" fmla="*/ 768028 w 2159242"/>
              <a:gd name="connsiteY6" fmla="*/ 1429556 h 1897467"/>
              <a:gd name="connsiteX7" fmla="*/ 764388 w 2159242"/>
              <a:gd name="connsiteY7" fmla="*/ 1747754 h 1897467"/>
              <a:gd name="connsiteX8" fmla="*/ 259780 w 2159242"/>
              <a:gd name="connsiteY8" fmla="*/ 1897347 h 1897467"/>
              <a:gd name="connsiteX9" fmla="*/ 251715 w 2159242"/>
              <a:gd name="connsiteY9" fmla="*/ 1793133 h 1897467"/>
              <a:gd name="connsiteX10" fmla="*/ 0 w 2159242"/>
              <a:gd name="connsiteY10" fmla="*/ 1781175 h 1897467"/>
              <a:gd name="connsiteX0" fmla="*/ 0 w 2281948"/>
              <a:gd name="connsiteY0" fmla="*/ 1781175 h 1897467"/>
              <a:gd name="connsiteX1" fmla="*/ 0 w 2281948"/>
              <a:gd name="connsiteY1" fmla="*/ 0 h 1897467"/>
              <a:gd name="connsiteX2" fmla="*/ 1466850 w 2281948"/>
              <a:gd name="connsiteY2" fmla="*/ 0 h 1897467"/>
              <a:gd name="connsiteX3" fmla="*/ 1021665 w 2281948"/>
              <a:gd name="connsiteY3" fmla="*/ 606871 h 1897467"/>
              <a:gd name="connsiteX4" fmla="*/ 2070027 w 2281948"/>
              <a:gd name="connsiteY4" fmla="*/ 39347 h 1897467"/>
              <a:gd name="connsiteX5" fmla="*/ 2281933 w 2281948"/>
              <a:gd name="connsiteY5" fmla="*/ 679301 h 1897467"/>
              <a:gd name="connsiteX6" fmla="*/ 768028 w 2281948"/>
              <a:gd name="connsiteY6" fmla="*/ 1429556 h 1897467"/>
              <a:gd name="connsiteX7" fmla="*/ 764388 w 2281948"/>
              <a:gd name="connsiteY7" fmla="*/ 1747754 h 1897467"/>
              <a:gd name="connsiteX8" fmla="*/ 259780 w 2281948"/>
              <a:gd name="connsiteY8" fmla="*/ 1897347 h 1897467"/>
              <a:gd name="connsiteX9" fmla="*/ 251715 w 2281948"/>
              <a:gd name="connsiteY9" fmla="*/ 1793133 h 1897467"/>
              <a:gd name="connsiteX10" fmla="*/ 0 w 2281948"/>
              <a:gd name="connsiteY10" fmla="*/ 1781175 h 1897467"/>
              <a:gd name="connsiteX0" fmla="*/ 0 w 2281948"/>
              <a:gd name="connsiteY0" fmla="*/ 1811955 h 1928247"/>
              <a:gd name="connsiteX1" fmla="*/ 0 w 2281948"/>
              <a:gd name="connsiteY1" fmla="*/ 30780 h 1928247"/>
              <a:gd name="connsiteX2" fmla="*/ 1466850 w 2281948"/>
              <a:gd name="connsiteY2" fmla="*/ 30780 h 1928247"/>
              <a:gd name="connsiteX3" fmla="*/ 1021665 w 2281948"/>
              <a:gd name="connsiteY3" fmla="*/ 637651 h 1928247"/>
              <a:gd name="connsiteX4" fmla="*/ 2142537 w 2281948"/>
              <a:gd name="connsiteY4" fmla="*/ 30 h 1928247"/>
              <a:gd name="connsiteX5" fmla="*/ 2281933 w 2281948"/>
              <a:gd name="connsiteY5" fmla="*/ 710081 h 1928247"/>
              <a:gd name="connsiteX6" fmla="*/ 768028 w 2281948"/>
              <a:gd name="connsiteY6" fmla="*/ 1460336 h 1928247"/>
              <a:gd name="connsiteX7" fmla="*/ 764388 w 2281948"/>
              <a:gd name="connsiteY7" fmla="*/ 1778534 h 1928247"/>
              <a:gd name="connsiteX8" fmla="*/ 259780 w 2281948"/>
              <a:gd name="connsiteY8" fmla="*/ 1928127 h 1928247"/>
              <a:gd name="connsiteX9" fmla="*/ 251715 w 2281948"/>
              <a:gd name="connsiteY9" fmla="*/ 1823913 h 1928247"/>
              <a:gd name="connsiteX10" fmla="*/ 0 w 2281948"/>
              <a:gd name="connsiteY10" fmla="*/ 1811955 h 1928247"/>
              <a:gd name="connsiteX0" fmla="*/ 0 w 2281948"/>
              <a:gd name="connsiteY0" fmla="*/ 1781175 h 1897467"/>
              <a:gd name="connsiteX1" fmla="*/ 0 w 2281948"/>
              <a:gd name="connsiteY1" fmla="*/ 0 h 1897467"/>
              <a:gd name="connsiteX2" fmla="*/ 1466850 w 2281948"/>
              <a:gd name="connsiteY2" fmla="*/ 0 h 1897467"/>
              <a:gd name="connsiteX3" fmla="*/ 1021665 w 2281948"/>
              <a:gd name="connsiteY3" fmla="*/ 606871 h 1897467"/>
              <a:gd name="connsiteX4" fmla="*/ 2085661 w 2281948"/>
              <a:gd name="connsiteY4" fmla="*/ 1016 h 1897467"/>
              <a:gd name="connsiteX5" fmla="*/ 2281933 w 2281948"/>
              <a:gd name="connsiteY5" fmla="*/ 679301 h 1897467"/>
              <a:gd name="connsiteX6" fmla="*/ 768028 w 2281948"/>
              <a:gd name="connsiteY6" fmla="*/ 1429556 h 1897467"/>
              <a:gd name="connsiteX7" fmla="*/ 764388 w 2281948"/>
              <a:gd name="connsiteY7" fmla="*/ 1747754 h 1897467"/>
              <a:gd name="connsiteX8" fmla="*/ 259780 w 2281948"/>
              <a:gd name="connsiteY8" fmla="*/ 1897347 h 1897467"/>
              <a:gd name="connsiteX9" fmla="*/ 251715 w 2281948"/>
              <a:gd name="connsiteY9" fmla="*/ 1793133 h 1897467"/>
              <a:gd name="connsiteX10" fmla="*/ 0 w 2281948"/>
              <a:gd name="connsiteY10" fmla="*/ 1781175 h 1897467"/>
              <a:gd name="connsiteX0" fmla="*/ 0 w 2183382"/>
              <a:gd name="connsiteY0" fmla="*/ 1781175 h 1897467"/>
              <a:gd name="connsiteX1" fmla="*/ 0 w 2183382"/>
              <a:gd name="connsiteY1" fmla="*/ 0 h 1897467"/>
              <a:gd name="connsiteX2" fmla="*/ 1466850 w 2183382"/>
              <a:gd name="connsiteY2" fmla="*/ 0 h 1897467"/>
              <a:gd name="connsiteX3" fmla="*/ 1021665 w 2183382"/>
              <a:gd name="connsiteY3" fmla="*/ 606871 h 1897467"/>
              <a:gd name="connsiteX4" fmla="*/ 2085661 w 2183382"/>
              <a:gd name="connsiteY4" fmla="*/ 1016 h 1897467"/>
              <a:gd name="connsiteX5" fmla="*/ 2183365 w 2183382"/>
              <a:gd name="connsiteY5" fmla="*/ 664345 h 1897467"/>
              <a:gd name="connsiteX6" fmla="*/ 768028 w 2183382"/>
              <a:gd name="connsiteY6" fmla="*/ 1429556 h 1897467"/>
              <a:gd name="connsiteX7" fmla="*/ 764388 w 2183382"/>
              <a:gd name="connsiteY7" fmla="*/ 1747754 h 1897467"/>
              <a:gd name="connsiteX8" fmla="*/ 259780 w 2183382"/>
              <a:gd name="connsiteY8" fmla="*/ 1897347 h 1897467"/>
              <a:gd name="connsiteX9" fmla="*/ 251715 w 2183382"/>
              <a:gd name="connsiteY9" fmla="*/ 1793133 h 1897467"/>
              <a:gd name="connsiteX10" fmla="*/ 0 w 2183382"/>
              <a:gd name="connsiteY10" fmla="*/ 1781175 h 1897467"/>
              <a:gd name="connsiteX0" fmla="*/ 0 w 2183382"/>
              <a:gd name="connsiteY0" fmla="*/ 1781175 h 1897467"/>
              <a:gd name="connsiteX1" fmla="*/ 0 w 2183382"/>
              <a:gd name="connsiteY1" fmla="*/ 0 h 1897467"/>
              <a:gd name="connsiteX2" fmla="*/ 1020285 w 2183382"/>
              <a:gd name="connsiteY2" fmla="*/ 737001 h 1897467"/>
              <a:gd name="connsiteX3" fmla="*/ 1021665 w 2183382"/>
              <a:gd name="connsiteY3" fmla="*/ 606871 h 1897467"/>
              <a:gd name="connsiteX4" fmla="*/ 2085661 w 2183382"/>
              <a:gd name="connsiteY4" fmla="*/ 1016 h 1897467"/>
              <a:gd name="connsiteX5" fmla="*/ 2183365 w 2183382"/>
              <a:gd name="connsiteY5" fmla="*/ 664345 h 1897467"/>
              <a:gd name="connsiteX6" fmla="*/ 768028 w 2183382"/>
              <a:gd name="connsiteY6" fmla="*/ 1429556 h 1897467"/>
              <a:gd name="connsiteX7" fmla="*/ 764388 w 2183382"/>
              <a:gd name="connsiteY7" fmla="*/ 1747754 h 1897467"/>
              <a:gd name="connsiteX8" fmla="*/ 259780 w 2183382"/>
              <a:gd name="connsiteY8" fmla="*/ 1897347 h 1897467"/>
              <a:gd name="connsiteX9" fmla="*/ 251715 w 2183382"/>
              <a:gd name="connsiteY9" fmla="*/ 1793133 h 1897467"/>
              <a:gd name="connsiteX10" fmla="*/ 0 w 2183382"/>
              <a:gd name="connsiteY10" fmla="*/ 1781175 h 1897467"/>
              <a:gd name="connsiteX0" fmla="*/ 0 w 2183382"/>
              <a:gd name="connsiteY0" fmla="*/ 1780192 h 1896484"/>
              <a:gd name="connsiteX1" fmla="*/ 400327 w 2183382"/>
              <a:gd name="connsiteY1" fmla="*/ 954423 h 1896484"/>
              <a:gd name="connsiteX2" fmla="*/ 1020285 w 2183382"/>
              <a:gd name="connsiteY2" fmla="*/ 736018 h 1896484"/>
              <a:gd name="connsiteX3" fmla="*/ 1021665 w 2183382"/>
              <a:gd name="connsiteY3" fmla="*/ 605888 h 1896484"/>
              <a:gd name="connsiteX4" fmla="*/ 2085661 w 2183382"/>
              <a:gd name="connsiteY4" fmla="*/ 33 h 1896484"/>
              <a:gd name="connsiteX5" fmla="*/ 2183365 w 2183382"/>
              <a:gd name="connsiteY5" fmla="*/ 663362 h 1896484"/>
              <a:gd name="connsiteX6" fmla="*/ 768028 w 2183382"/>
              <a:gd name="connsiteY6" fmla="*/ 1428573 h 1896484"/>
              <a:gd name="connsiteX7" fmla="*/ 764388 w 2183382"/>
              <a:gd name="connsiteY7" fmla="*/ 1746771 h 1896484"/>
              <a:gd name="connsiteX8" fmla="*/ 259780 w 2183382"/>
              <a:gd name="connsiteY8" fmla="*/ 1896364 h 1896484"/>
              <a:gd name="connsiteX9" fmla="*/ 251715 w 2183382"/>
              <a:gd name="connsiteY9" fmla="*/ 1792150 h 1896484"/>
              <a:gd name="connsiteX10" fmla="*/ 0 w 2183382"/>
              <a:gd name="connsiteY10" fmla="*/ 1780192 h 1896484"/>
              <a:gd name="connsiteX0" fmla="*/ 107432 w 1931667"/>
              <a:gd name="connsiteY0" fmla="*/ 1752056 h 1896484"/>
              <a:gd name="connsiteX1" fmla="*/ 148612 w 1931667"/>
              <a:gd name="connsiteY1" fmla="*/ 954423 h 1896484"/>
              <a:gd name="connsiteX2" fmla="*/ 768570 w 1931667"/>
              <a:gd name="connsiteY2" fmla="*/ 736018 h 1896484"/>
              <a:gd name="connsiteX3" fmla="*/ 769950 w 1931667"/>
              <a:gd name="connsiteY3" fmla="*/ 605888 h 1896484"/>
              <a:gd name="connsiteX4" fmla="*/ 1833946 w 1931667"/>
              <a:gd name="connsiteY4" fmla="*/ 33 h 1896484"/>
              <a:gd name="connsiteX5" fmla="*/ 1931650 w 1931667"/>
              <a:gd name="connsiteY5" fmla="*/ 663362 h 1896484"/>
              <a:gd name="connsiteX6" fmla="*/ 516313 w 1931667"/>
              <a:gd name="connsiteY6" fmla="*/ 1428573 h 1896484"/>
              <a:gd name="connsiteX7" fmla="*/ 512673 w 1931667"/>
              <a:gd name="connsiteY7" fmla="*/ 1746771 h 1896484"/>
              <a:gd name="connsiteX8" fmla="*/ 8065 w 1931667"/>
              <a:gd name="connsiteY8" fmla="*/ 1896364 h 1896484"/>
              <a:gd name="connsiteX9" fmla="*/ 0 w 1931667"/>
              <a:gd name="connsiteY9" fmla="*/ 1792150 h 1896484"/>
              <a:gd name="connsiteX10" fmla="*/ 107432 w 1931667"/>
              <a:gd name="connsiteY10" fmla="*/ 1752056 h 1896484"/>
              <a:gd name="connsiteX0" fmla="*/ 107432 w 1960171"/>
              <a:gd name="connsiteY0" fmla="*/ 1752052 h 1896480"/>
              <a:gd name="connsiteX1" fmla="*/ 148612 w 1960171"/>
              <a:gd name="connsiteY1" fmla="*/ 954419 h 1896480"/>
              <a:gd name="connsiteX2" fmla="*/ 768570 w 1960171"/>
              <a:gd name="connsiteY2" fmla="*/ 736014 h 1896480"/>
              <a:gd name="connsiteX3" fmla="*/ 769950 w 1960171"/>
              <a:gd name="connsiteY3" fmla="*/ 605884 h 1896480"/>
              <a:gd name="connsiteX4" fmla="*/ 1833946 w 1960171"/>
              <a:gd name="connsiteY4" fmla="*/ 29 h 1896480"/>
              <a:gd name="connsiteX5" fmla="*/ 1960155 w 1960171"/>
              <a:gd name="connsiteY5" fmla="*/ 763441 h 1896480"/>
              <a:gd name="connsiteX6" fmla="*/ 516313 w 1960171"/>
              <a:gd name="connsiteY6" fmla="*/ 1428569 h 1896480"/>
              <a:gd name="connsiteX7" fmla="*/ 512673 w 1960171"/>
              <a:gd name="connsiteY7" fmla="*/ 1746767 h 1896480"/>
              <a:gd name="connsiteX8" fmla="*/ 8065 w 1960171"/>
              <a:gd name="connsiteY8" fmla="*/ 1896360 h 1896480"/>
              <a:gd name="connsiteX9" fmla="*/ 0 w 1960171"/>
              <a:gd name="connsiteY9" fmla="*/ 1792146 h 1896480"/>
              <a:gd name="connsiteX10" fmla="*/ 107432 w 1960171"/>
              <a:gd name="connsiteY10" fmla="*/ 1752052 h 1896480"/>
              <a:gd name="connsiteX0" fmla="*/ 107432 w 1960171"/>
              <a:gd name="connsiteY0" fmla="*/ 1697605 h 1842033"/>
              <a:gd name="connsiteX1" fmla="*/ 148612 w 1960171"/>
              <a:gd name="connsiteY1" fmla="*/ 899972 h 1842033"/>
              <a:gd name="connsiteX2" fmla="*/ 768570 w 1960171"/>
              <a:gd name="connsiteY2" fmla="*/ 681567 h 1842033"/>
              <a:gd name="connsiteX3" fmla="*/ 769950 w 1960171"/>
              <a:gd name="connsiteY3" fmla="*/ 551437 h 1842033"/>
              <a:gd name="connsiteX4" fmla="*/ 1861938 w 1960171"/>
              <a:gd name="connsiteY4" fmla="*/ 31 h 1842033"/>
              <a:gd name="connsiteX5" fmla="*/ 1960155 w 1960171"/>
              <a:gd name="connsiteY5" fmla="*/ 708994 h 1842033"/>
              <a:gd name="connsiteX6" fmla="*/ 516313 w 1960171"/>
              <a:gd name="connsiteY6" fmla="*/ 1374122 h 1842033"/>
              <a:gd name="connsiteX7" fmla="*/ 512673 w 1960171"/>
              <a:gd name="connsiteY7" fmla="*/ 1692320 h 1842033"/>
              <a:gd name="connsiteX8" fmla="*/ 8065 w 1960171"/>
              <a:gd name="connsiteY8" fmla="*/ 1841913 h 1842033"/>
              <a:gd name="connsiteX9" fmla="*/ 0 w 1960171"/>
              <a:gd name="connsiteY9" fmla="*/ 1737699 h 1842033"/>
              <a:gd name="connsiteX10" fmla="*/ 107432 w 1960171"/>
              <a:gd name="connsiteY10" fmla="*/ 1697605 h 1842033"/>
              <a:gd name="connsiteX0" fmla="*/ 107432 w 1941509"/>
              <a:gd name="connsiteY0" fmla="*/ 1697606 h 1842034"/>
              <a:gd name="connsiteX1" fmla="*/ 148612 w 1941509"/>
              <a:gd name="connsiteY1" fmla="*/ 899973 h 1842034"/>
              <a:gd name="connsiteX2" fmla="*/ 768570 w 1941509"/>
              <a:gd name="connsiteY2" fmla="*/ 681568 h 1842034"/>
              <a:gd name="connsiteX3" fmla="*/ 769950 w 1941509"/>
              <a:gd name="connsiteY3" fmla="*/ 551438 h 1842034"/>
              <a:gd name="connsiteX4" fmla="*/ 1861938 w 1941509"/>
              <a:gd name="connsiteY4" fmla="*/ 32 h 1842034"/>
              <a:gd name="connsiteX5" fmla="*/ 1941493 w 1941509"/>
              <a:gd name="connsiteY5" fmla="*/ 672695 h 1842034"/>
              <a:gd name="connsiteX6" fmla="*/ 516313 w 1941509"/>
              <a:gd name="connsiteY6" fmla="*/ 1374123 h 1842034"/>
              <a:gd name="connsiteX7" fmla="*/ 512673 w 1941509"/>
              <a:gd name="connsiteY7" fmla="*/ 1692321 h 1842034"/>
              <a:gd name="connsiteX8" fmla="*/ 8065 w 1941509"/>
              <a:gd name="connsiteY8" fmla="*/ 1841914 h 1842034"/>
              <a:gd name="connsiteX9" fmla="*/ 0 w 1941509"/>
              <a:gd name="connsiteY9" fmla="*/ 1737700 h 1842034"/>
              <a:gd name="connsiteX10" fmla="*/ 107432 w 1941509"/>
              <a:gd name="connsiteY10" fmla="*/ 1697606 h 1842034"/>
              <a:gd name="connsiteX0" fmla="*/ 107432 w 1941509"/>
              <a:gd name="connsiteY0" fmla="*/ 1666232 h 1810660"/>
              <a:gd name="connsiteX1" fmla="*/ 148612 w 1941509"/>
              <a:gd name="connsiteY1" fmla="*/ 868599 h 1810660"/>
              <a:gd name="connsiteX2" fmla="*/ 768570 w 1941509"/>
              <a:gd name="connsiteY2" fmla="*/ 650194 h 1810660"/>
              <a:gd name="connsiteX3" fmla="*/ 769950 w 1941509"/>
              <a:gd name="connsiteY3" fmla="*/ 520064 h 1810660"/>
              <a:gd name="connsiteX4" fmla="*/ 1912489 w 1941509"/>
              <a:gd name="connsiteY4" fmla="*/ 35 h 1810660"/>
              <a:gd name="connsiteX5" fmla="*/ 1941493 w 1941509"/>
              <a:gd name="connsiteY5" fmla="*/ 641321 h 1810660"/>
              <a:gd name="connsiteX6" fmla="*/ 516313 w 1941509"/>
              <a:gd name="connsiteY6" fmla="*/ 1342749 h 1810660"/>
              <a:gd name="connsiteX7" fmla="*/ 512673 w 1941509"/>
              <a:gd name="connsiteY7" fmla="*/ 1660947 h 1810660"/>
              <a:gd name="connsiteX8" fmla="*/ 8065 w 1941509"/>
              <a:gd name="connsiteY8" fmla="*/ 1810540 h 1810660"/>
              <a:gd name="connsiteX9" fmla="*/ 0 w 1941509"/>
              <a:gd name="connsiteY9" fmla="*/ 1706326 h 1810660"/>
              <a:gd name="connsiteX10" fmla="*/ 107432 w 1941509"/>
              <a:gd name="connsiteY10" fmla="*/ 1666232 h 1810660"/>
              <a:gd name="connsiteX0" fmla="*/ 107432 w 1912526"/>
              <a:gd name="connsiteY0" fmla="*/ 1666229 h 1810657"/>
              <a:gd name="connsiteX1" fmla="*/ 148612 w 1912526"/>
              <a:gd name="connsiteY1" fmla="*/ 868596 h 1810657"/>
              <a:gd name="connsiteX2" fmla="*/ 768570 w 1912526"/>
              <a:gd name="connsiteY2" fmla="*/ 650191 h 1810657"/>
              <a:gd name="connsiteX3" fmla="*/ 769950 w 1912526"/>
              <a:gd name="connsiteY3" fmla="*/ 520061 h 1810657"/>
              <a:gd name="connsiteX4" fmla="*/ 1912489 w 1912526"/>
              <a:gd name="connsiteY4" fmla="*/ 32 h 1810657"/>
              <a:gd name="connsiteX5" fmla="*/ 1846335 w 1912526"/>
              <a:gd name="connsiteY5" fmla="*/ 701720 h 1810657"/>
              <a:gd name="connsiteX6" fmla="*/ 516313 w 1912526"/>
              <a:gd name="connsiteY6" fmla="*/ 1342746 h 1810657"/>
              <a:gd name="connsiteX7" fmla="*/ 512673 w 1912526"/>
              <a:gd name="connsiteY7" fmla="*/ 1660944 h 1810657"/>
              <a:gd name="connsiteX8" fmla="*/ 8065 w 1912526"/>
              <a:gd name="connsiteY8" fmla="*/ 1810537 h 1810657"/>
              <a:gd name="connsiteX9" fmla="*/ 0 w 1912526"/>
              <a:gd name="connsiteY9" fmla="*/ 1706323 h 1810657"/>
              <a:gd name="connsiteX10" fmla="*/ 107432 w 1912526"/>
              <a:gd name="connsiteY10" fmla="*/ 1666229 h 1810657"/>
              <a:gd name="connsiteX0" fmla="*/ 107432 w 1846353"/>
              <a:gd name="connsiteY0" fmla="*/ 1615973 h 1760401"/>
              <a:gd name="connsiteX1" fmla="*/ 148612 w 1846353"/>
              <a:gd name="connsiteY1" fmla="*/ 818340 h 1760401"/>
              <a:gd name="connsiteX2" fmla="*/ 768570 w 1846353"/>
              <a:gd name="connsiteY2" fmla="*/ 599935 h 1760401"/>
              <a:gd name="connsiteX3" fmla="*/ 769950 w 1846353"/>
              <a:gd name="connsiteY3" fmla="*/ 469805 h 1760401"/>
              <a:gd name="connsiteX4" fmla="*/ 1502332 w 1846353"/>
              <a:gd name="connsiteY4" fmla="*/ 34 h 1760401"/>
              <a:gd name="connsiteX5" fmla="*/ 1846335 w 1846353"/>
              <a:gd name="connsiteY5" fmla="*/ 651464 h 1760401"/>
              <a:gd name="connsiteX6" fmla="*/ 516313 w 1846353"/>
              <a:gd name="connsiteY6" fmla="*/ 1292490 h 1760401"/>
              <a:gd name="connsiteX7" fmla="*/ 512673 w 1846353"/>
              <a:gd name="connsiteY7" fmla="*/ 1610688 h 1760401"/>
              <a:gd name="connsiteX8" fmla="*/ 8065 w 1846353"/>
              <a:gd name="connsiteY8" fmla="*/ 1760281 h 1760401"/>
              <a:gd name="connsiteX9" fmla="*/ 0 w 1846353"/>
              <a:gd name="connsiteY9" fmla="*/ 1656067 h 1760401"/>
              <a:gd name="connsiteX10" fmla="*/ 107432 w 1846353"/>
              <a:gd name="connsiteY10" fmla="*/ 1615973 h 1760401"/>
              <a:gd name="connsiteX0" fmla="*/ 107432 w 1502364"/>
              <a:gd name="connsiteY0" fmla="*/ 1615967 h 1760395"/>
              <a:gd name="connsiteX1" fmla="*/ 148612 w 1502364"/>
              <a:gd name="connsiteY1" fmla="*/ 818334 h 1760395"/>
              <a:gd name="connsiteX2" fmla="*/ 768570 w 1502364"/>
              <a:gd name="connsiteY2" fmla="*/ 599929 h 1760395"/>
              <a:gd name="connsiteX3" fmla="*/ 769950 w 1502364"/>
              <a:gd name="connsiteY3" fmla="*/ 469799 h 1760395"/>
              <a:gd name="connsiteX4" fmla="*/ 1502332 w 1502364"/>
              <a:gd name="connsiteY4" fmla="*/ 28 h 1760395"/>
              <a:gd name="connsiteX5" fmla="*/ 1423461 w 1502364"/>
              <a:gd name="connsiteY5" fmla="*/ 788571 h 1760395"/>
              <a:gd name="connsiteX6" fmla="*/ 516313 w 1502364"/>
              <a:gd name="connsiteY6" fmla="*/ 1292484 h 1760395"/>
              <a:gd name="connsiteX7" fmla="*/ 512673 w 1502364"/>
              <a:gd name="connsiteY7" fmla="*/ 1610682 h 1760395"/>
              <a:gd name="connsiteX8" fmla="*/ 8065 w 1502364"/>
              <a:gd name="connsiteY8" fmla="*/ 1760275 h 1760395"/>
              <a:gd name="connsiteX9" fmla="*/ 0 w 1502364"/>
              <a:gd name="connsiteY9" fmla="*/ 1656061 h 1760395"/>
              <a:gd name="connsiteX10" fmla="*/ 107432 w 1502364"/>
              <a:gd name="connsiteY10" fmla="*/ 1615967 h 1760395"/>
              <a:gd name="connsiteX0" fmla="*/ 107432 w 1502364"/>
              <a:gd name="connsiteY0" fmla="*/ 1615967 h 1760395"/>
              <a:gd name="connsiteX1" fmla="*/ 148612 w 1502364"/>
              <a:gd name="connsiteY1" fmla="*/ 818334 h 1760395"/>
              <a:gd name="connsiteX2" fmla="*/ 768570 w 1502364"/>
              <a:gd name="connsiteY2" fmla="*/ 599929 h 1760395"/>
              <a:gd name="connsiteX3" fmla="*/ 808610 w 1502364"/>
              <a:gd name="connsiteY3" fmla="*/ 254864 h 1760395"/>
              <a:gd name="connsiteX4" fmla="*/ 1502332 w 1502364"/>
              <a:gd name="connsiteY4" fmla="*/ 28 h 1760395"/>
              <a:gd name="connsiteX5" fmla="*/ 1423461 w 1502364"/>
              <a:gd name="connsiteY5" fmla="*/ 788571 h 1760395"/>
              <a:gd name="connsiteX6" fmla="*/ 516313 w 1502364"/>
              <a:gd name="connsiteY6" fmla="*/ 1292484 h 1760395"/>
              <a:gd name="connsiteX7" fmla="*/ 512673 w 1502364"/>
              <a:gd name="connsiteY7" fmla="*/ 1610682 h 1760395"/>
              <a:gd name="connsiteX8" fmla="*/ 8065 w 1502364"/>
              <a:gd name="connsiteY8" fmla="*/ 1760275 h 1760395"/>
              <a:gd name="connsiteX9" fmla="*/ 0 w 1502364"/>
              <a:gd name="connsiteY9" fmla="*/ 1656061 h 1760395"/>
              <a:gd name="connsiteX10" fmla="*/ 107432 w 1502364"/>
              <a:gd name="connsiteY10" fmla="*/ 1615967 h 1760395"/>
              <a:gd name="connsiteX0" fmla="*/ 107432 w 1464553"/>
              <a:gd name="connsiteY0" fmla="*/ 1734196 h 1878624"/>
              <a:gd name="connsiteX1" fmla="*/ 148612 w 1464553"/>
              <a:gd name="connsiteY1" fmla="*/ 936563 h 1878624"/>
              <a:gd name="connsiteX2" fmla="*/ 768570 w 1464553"/>
              <a:gd name="connsiteY2" fmla="*/ 718158 h 1878624"/>
              <a:gd name="connsiteX3" fmla="*/ 808610 w 1464553"/>
              <a:gd name="connsiteY3" fmla="*/ 373093 h 1878624"/>
              <a:gd name="connsiteX4" fmla="*/ 1464496 w 1464553"/>
              <a:gd name="connsiteY4" fmla="*/ 24 h 1878624"/>
              <a:gd name="connsiteX5" fmla="*/ 1423461 w 1464553"/>
              <a:gd name="connsiteY5" fmla="*/ 906800 h 1878624"/>
              <a:gd name="connsiteX6" fmla="*/ 516313 w 1464553"/>
              <a:gd name="connsiteY6" fmla="*/ 1410713 h 1878624"/>
              <a:gd name="connsiteX7" fmla="*/ 512673 w 1464553"/>
              <a:gd name="connsiteY7" fmla="*/ 1728911 h 1878624"/>
              <a:gd name="connsiteX8" fmla="*/ 8065 w 1464553"/>
              <a:gd name="connsiteY8" fmla="*/ 1878504 h 1878624"/>
              <a:gd name="connsiteX9" fmla="*/ 0 w 1464553"/>
              <a:gd name="connsiteY9" fmla="*/ 1774290 h 1878624"/>
              <a:gd name="connsiteX10" fmla="*/ 107432 w 1464553"/>
              <a:gd name="connsiteY10" fmla="*/ 1734196 h 1878624"/>
              <a:gd name="connsiteX0" fmla="*/ 107432 w 1464524"/>
              <a:gd name="connsiteY0" fmla="*/ 1734193 h 1878621"/>
              <a:gd name="connsiteX1" fmla="*/ 148612 w 1464524"/>
              <a:gd name="connsiteY1" fmla="*/ 936560 h 1878621"/>
              <a:gd name="connsiteX2" fmla="*/ 768570 w 1464524"/>
              <a:gd name="connsiteY2" fmla="*/ 718155 h 1878621"/>
              <a:gd name="connsiteX3" fmla="*/ 808610 w 1464524"/>
              <a:gd name="connsiteY3" fmla="*/ 373090 h 1878621"/>
              <a:gd name="connsiteX4" fmla="*/ 1464496 w 1464524"/>
              <a:gd name="connsiteY4" fmla="*/ 21 h 1878621"/>
              <a:gd name="connsiteX5" fmla="*/ 1374958 w 1464524"/>
              <a:gd name="connsiteY5" fmla="*/ 1057949 h 1878621"/>
              <a:gd name="connsiteX6" fmla="*/ 516313 w 1464524"/>
              <a:gd name="connsiteY6" fmla="*/ 1410710 h 1878621"/>
              <a:gd name="connsiteX7" fmla="*/ 512673 w 1464524"/>
              <a:gd name="connsiteY7" fmla="*/ 1728908 h 1878621"/>
              <a:gd name="connsiteX8" fmla="*/ 8065 w 1464524"/>
              <a:gd name="connsiteY8" fmla="*/ 1878501 h 1878621"/>
              <a:gd name="connsiteX9" fmla="*/ 0 w 1464524"/>
              <a:gd name="connsiteY9" fmla="*/ 1774287 h 1878621"/>
              <a:gd name="connsiteX10" fmla="*/ 107432 w 1464524"/>
              <a:gd name="connsiteY10" fmla="*/ 1734193 h 1878621"/>
              <a:gd name="connsiteX0" fmla="*/ 107432 w 1438079"/>
              <a:gd name="connsiteY0" fmla="*/ 1651749 h 1796177"/>
              <a:gd name="connsiteX1" fmla="*/ 148612 w 1438079"/>
              <a:gd name="connsiteY1" fmla="*/ 854116 h 1796177"/>
              <a:gd name="connsiteX2" fmla="*/ 768570 w 1438079"/>
              <a:gd name="connsiteY2" fmla="*/ 635711 h 1796177"/>
              <a:gd name="connsiteX3" fmla="*/ 808610 w 1438079"/>
              <a:gd name="connsiteY3" fmla="*/ 290646 h 1796177"/>
              <a:gd name="connsiteX4" fmla="*/ 1438040 w 1438079"/>
              <a:gd name="connsiteY4" fmla="*/ 23 h 1796177"/>
              <a:gd name="connsiteX5" fmla="*/ 1374958 w 1438079"/>
              <a:gd name="connsiteY5" fmla="*/ 975505 h 1796177"/>
              <a:gd name="connsiteX6" fmla="*/ 516313 w 1438079"/>
              <a:gd name="connsiteY6" fmla="*/ 1328266 h 1796177"/>
              <a:gd name="connsiteX7" fmla="*/ 512673 w 1438079"/>
              <a:gd name="connsiteY7" fmla="*/ 1646464 h 1796177"/>
              <a:gd name="connsiteX8" fmla="*/ 8065 w 1438079"/>
              <a:gd name="connsiteY8" fmla="*/ 1796057 h 1796177"/>
              <a:gd name="connsiteX9" fmla="*/ 0 w 1438079"/>
              <a:gd name="connsiteY9" fmla="*/ 1691843 h 1796177"/>
              <a:gd name="connsiteX10" fmla="*/ 107432 w 1438079"/>
              <a:gd name="connsiteY10" fmla="*/ 1651749 h 179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8079" h="1796177">
                <a:moveTo>
                  <a:pt x="107432" y="1651749"/>
                </a:moveTo>
                <a:lnTo>
                  <a:pt x="148612" y="854116"/>
                </a:lnTo>
                <a:lnTo>
                  <a:pt x="768570" y="635711"/>
                </a:lnTo>
                <a:lnTo>
                  <a:pt x="808610" y="290646"/>
                </a:lnTo>
                <a:lnTo>
                  <a:pt x="1438040" y="23"/>
                </a:lnTo>
                <a:cubicBezTo>
                  <a:pt x="1439945" y="-5448"/>
                  <a:pt x="1372083" y="983999"/>
                  <a:pt x="1374958" y="975505"/>
                </a:cubicBezTo>
                <a:cubicBezTo>
                  <a:pt x="1379635" y="978884"/>
                  <a:pt x="980045" y="1101734"/>
                  <a:pt x="516313" y="1328266"/>
                </a:cubicBezTo>
                <a:cubicBezTo>
                  <a:pt x="515100" y="1434332"/>
                  <a:pt x="513886" y="1540398"/>
                  <a:pt x="512673" y="1646464"/>
                </a:cubicBezTo>
                <a:lnTo>
                  <a:pt x="8065" y="1796057"/>
                </a:lnTo>
                <a:cubicBezTo>
                  <a:pt x="-218" y="1799537"/>
                  <a:pt x="2688" y="1726581"/>
                  <a:pt x="0" y="1691843"/>
                </a:cubicBezTo>
                <a:lnTo>
                  <a:pt x="107432" y="1651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47599" y="2522541"/>
            <a:ext cx="756069" cy="450850"/>
          </a:xfrm>
          <a:custGeom>
            <a:avLst/>
            <a:gdLst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68375 w 990600"/>
              <a:gd name="connsiteY5" fmla="*/ 1416050 h 1419225"/>
              <a:gd name="connsiteX6" fmla="*/ 955675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62025 w 990600"/>
              <a:gd name="connsiteY5" fmla="*/ 1416050 h 1419225"/>
              <a:gd name="connsiteX6" fmla="*/ 955675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49325 w 990600"/>
              <a:gd name="connsiteY5" fmla="*/ 1409700 h 1419225"/>
              <a:gd name="connsiteX6" fmla="*/ 955675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49325 w 990600"/>
              <a:gd name="connsiteY5" fmla="*/ 1409700 h 1419225"/>
              <a:gd name="connsiteX6" fmla="*/ 946150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49325 w 990600"/>
              <a:gd name="connsiteY5" fmla="*/ 1409700 h 1419225"/>
              <a:gd name="connsiteX6" fmla="*/ 955675 w 990600"/>
              <a:gd name="connsiteY6" fmla="*/ 241300 h 1419225"/>
              <a:gd name="connsiteX7" fmla="*/ 990600 w 990600"/>
              <a:gd name="connsiteY7" fmla="*/ 24447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650 w 990600"/>
              <a:gd name="connsiteY0" fmla="*/ 0 h 1419225"/>
              <a:gd name="connsiteX1" fmla="*/ 771525 w 990600"/>
              <a:gd name="connsiteY1" fmla="*/ 0 h 1419225"/>
              <a:gd name="connsiteX2" fmla="*/ 771525 w 990600"/>
              <a:gd name="connsiteY2" fmla="*/ 368300 h 1419225"/>
              <a:gd name="connsiteX3" fmla="*/ 0 w 990600"/>
              <a:gd name="connsiteY3" fmla="*/ 374650 h 1419225"/>
              <a:gd name="connsiteX4" fmla="*/ 3175 w 990600"/>
              <a:gd name="connsiteY4" fmla="*/ 1419225 h 1419225"/>
              <a:gd name="connsiteX5" fmla="*/ 949325 w 990600"/>
              <a:gd name="connsiteY5" fmla="*/ 1409700 h 1419225"/>
              <a:gd name="connsiteX6" fmla="*/ 955675 w 990600"/>
              <a:gd name="connsiteY6" fmla="*/ 241300 h 1419225"/>
              <a:gd name="connsiteX7" fmla="*/ 987425 w 990600"/>
              <a:gd name="connsiteY7" fmla="*/ 238125 h 1419225"/>
              <a:gd name="connsiteX8" fmla="*/ 990600 w 990600"/>
              <a:gd name="connsiteY8" fmla="*/ 165100 h 1419225"/>
              <a:gd name="connsiteX9" fmla="*/ 882650 w 990600"/>
              <a:gd name="connsiteY9" fmla="*/ 165100 h 1419225"/>
              <a:gd name="connsiteX10" fmla="*/ 882650 w 990600"/>
              <a:gd name="connsiteY10" fmla="*/ 0 h 1419225"/>
              <a:gd name="connsiteX0" fmla="*/ 882955 w 990905"/>
              <a:gd name="connsiteY0" fmla="*/ 0 h 1409700"/>
              <a:gd name="connsiteX1" fmla="*/ 771830 w 990905"/>
              <a:gd name="connsiteY1" fmla="*/ 0 h 1409700"/>
              <a:gd name="connsiteX2" fmla="*/ 771830 w 990905"/>
              <a:gd name="connsiteY2" fmla="*/ 368300 h 1409700"/>
              <a:gd name="connsiteX3" fmla="*/ 305 w 990905"/>
              <a:gd name="connsiteY3" fmla="*/ 374650 h 1409700"/>
              <a:gd name="connsiteX4" fmla="*/ 305 w 990905"/>
              <a:gd name="connsiteY4" fmla="*/ 892175 h 1409700"/>
              <a:gd name="connsiteX5" fmla="*/ 949630 w 990905"/>
              <a:gd name="connsiteY5" fmla="*/ 1409700 h 1409700"/>
              <a:gd name="connsiteX6" fmla="*/ 955980 w 990905"/>
              <a:gd name="connsiteY6" fmla="*/ 241300 h 1409700"/>
              <a:gd name="connsiteX7" fmla="*/ 987730 w 990905"/>
              <a:gd name="connsiteY7" fmla="*/ 238125 h 1409700"/>
              <a:gd name="connsiteX8" fmla="*/ 990905 w 990905"/>
              <a:gd name="connsiteY8" fmla="*/ 165100 h 1409700"/>
              <a:gd name="connsiteX9" fmla="*/ 882955 w 990905"/>
              <a:gd name="connsiteY9" fmla="*/ 165100 h 1409700"/>
              <a:gd name="connsiteX10" fmla="*/ 882955 w 990905"/>
              <a:gd name="connsiteY10" fmla="*/ 0 h 1409700"/>
              <a:gd name="connsiteX0" fmla="*/ 882955 w 990905"/>
              <a:gd name="connsiteY0" fmla="*/ 0 h 892175"/>
              <a:gd name="connsiteX1" fmla="*/ 771830 w 990905"/>
              <a:gd name="connsiteY1" fmla="*/ 0 h 892175"/>
              <a:gd name="connsiteX2" fmla="*/ 771830 w 990905"/>
              <a:gd name="connsiteY2" fmla="*/ 368300 h 892175"/>
              <a:gd name="connsiteX3" fmla="*/ 305 w 990905"/>
              <a:gd name="connsiteY3" fmla="*/ 374650 h 892175"/>
              <a:gd name="connsiteX4" fmla="*/ 305 w 990905"/>
              <a:gd name="connsiteY4" fmla="*/ 892175 h 892175"/>
              <a:gd name="connsiteX5" fmla="*/ 949630 w 990905"/>
              <a:gd name="connsiteY5" fmla="*/ 885825 h 892175"/>
              <a:gd name="connsiteX6" fmla="*/ 955980 w 990905"/>
              <a:gd name="connsiteY6" fmla="*/ 241300 h 892175"/>
              <a:gd name="connsiteX7" fmla="*/ 987730 w 990905"/>
              <a:gd name="connsiteY7" fmla="*/ 238125 h 892175"/>
              <a:gd name="connsiteX8" fmla="*/ 990905 w 990905"/>
              <a:gd name="connsiteY8" fmla="*/ 165100 h 892175"/>
              <a:gd name="connsiteX9" fmla="*/ 882955 w 990905"/>
              <a:gd name="connsiteY9" fmla="*/ 165100 h 892175"/>
              <a:gd name="connsiteX10" fmla="*/ 882955 w 990905"/>
              <a:gd name="connsiteY10" fmla="*/ 0 h 892175"/>
              <a:gd name="connsiteX0" fmla="*/ 882955 w 990905"/>
              <a:gd name="connsiteY0" fmla="*/ 0 h 892175"/>
              <a:gd name="connsiteX1" fmla="*/ 771830 w 990905"/>
              <a:gd name="connsiteY1" fmla="*/ 0 h 892175"/>
              <a:gd name="connsiteX2" fmla="*/ 771830 w 990905"/>
              <a:gd name="connsiteY2" fmla="*/ 368300 h 892175"/>
              <a:gd name="connsiteX3" fmla="*/ 305 w 990905"/>
              <a:gd name="connsiteY3" fmla="*/ 374650 h 892175"/>
              <a:gd name="connsiteX4" fmla="*/ 305 w 990905"/>
              <a:gd name="connsiteY4" fmla="*/ 892175 h 892175"/>
              <a:gd name="connsiteX5" fmla="*/ 959155 w 990905"/>
              <a:gd name="connsiteY5" fmla="*/ 885825 h 892175"/>
              <a:gd name="connsiteX6" fmla="*/ 955980 w 990905"/>
              <a:gd name="connsiteY6" fmla="*/ 241300 h 892175"/>
              <a:gd name="connsiteX7" fmla="*/ 987730 w 990905"/>
              <a:gd name="connsiteY7" fmla="*/ 238125 h 892175"/>
              <a:gd name="connsiteX8" fmla="*/ 990905 w 990905"/>
              <a:gd name="connsiteY8" fmla="*/ 165100 h 892175"/>
              <a:gd name="connsiteX9" fmla="*/ 882955 w 990905"/>
              <a:gd name="connsiteY9" fmla="*/ 165100 h 892175"/>
              <a:gd name="connsiteX10" fmla="*/ 882955 w 990905"/>
              <a:gd name="connsiteY10" fmla="*/ 0 h 892175"/>
              <a:gd name="connsiteX0" fmla="*/ 882955 w 990905"/>
              <a:gd name="connsiteY0" fmla="*/ 0 h 892175"/>
              <a:gd name="connsiteX1" fmla="*/ 771830 w 990905"/>
              <a:gd name="connsiteY1" fmla="*/ 368300 h 892175"/>
              <a:gd name="connsiteX2" fmla="*/ 305 w 990905"/>
              <a:gd name="connsiteY2" fmla="*/ 374650 h 892175"/>
              <a:gd name="connsiteX3" fmla="*/ 305 w 990905"/>
              <a:gd name="connsiteY3" fmla="*/ 892175 h 892175"/>
              <a:gd name="connsiteX4" fmla="*/ 959155 w 990905"/>
              <a:gd name="connsiteY4" fmla="*/ 885825 h 892175"/>
              <a:gd name="connsiteX5" fmla="*/ 955980 w 990905"/>
              <a:gd name="connsiteY5" fmla="*/ 241300 h 892175"/>
              <a:gd name="connsiteX6" fmla="*/ 987730 w 990905"/>
              <a:gd name="connsiteY6" fmla="*/ 238125 h 892175"/>
              <a:gd name="connsiteX7" fmla="*/ 990905 w 990905"/>
              <a:gd name="connsiteY7" fmla="*/ 165100 h 892175"/>
              <a:gd name="connsiteX8" fmla="*/ 882955 w 990905"/>
              <a:gd name="connsiteY8" fmla="*/ 165100 h 892175"/>
              <a:gd name="connsiteX9" fmla="*/ 882955 w 990905"/>
              <a:gd name="connsiteY9" fmla="*/ 0 h 892175"/>
              <a:gd name="connsiteX0" fmla="*/ 882955 w 990905"/>
              <a:gd name="connsiteY0" fmla="*/ 0 h 727075"/>
              <a:gd name="connsiteX1" fmla="*/ 771830 w 990905"/>
              <a:gd name="connsiteY1" fmla="*/ 203200 h 727075"/>
              <a:gd name="connsiteX2" fmla="*/ 305 w 990905"/>
              <a:gd name="connsiteY2" fmla="*/ 209550 h 727075"/>
              <a:gd name="connsiteX3" fmla="*/ 305 w 990905"/>
              <a:gd name="connsiteY3" fmla="*/ 727075 h 727075"/>
              <a:gd name="connsiteX4" fmla="*/ 959155 w 990905"/>
              <a:gd name="connsiteY4" fmla="*/ 720725 h 727075"/>
              <a:gd name="connsiteX5" fmla="*/ 955980 w 990905"/>
              <a:gd name="connsiteY5" fmla="*/ 76200 h 727075"/>
              <a:gd name="connsiteX6" fmla="*/ 987730 w 990905"/>
              <a:gd name="connsiteY6" fmla="*/ 73025 h 727075"/>
              <a:gd name="connsiteX7" fmla="*/ 990905 w 990905"/>
              <a:gd name="connsiteY7" fmla="*/ 0 h 727075"/>
              <a:gd name="connsiteX8" fmla="*/ 882955 w 990905"/>
              <a:gd name="connsiteY8" fmla="*/ 0 h 727075"/>
              <a:gd name="connsiteX0" fmla="*/ 990905 w 990905"/>
              <a:gd name="connsiteY0" fmla="*/ 0 h 727075"/>
              <a:gd name="connsiteX1" fmla="*/ 771830 w 990905"/>
              <a:gd name="connsiteY1" fmla="*/ 203200 h 727075"/>
              <a:gd name="connsiteX2" fmla="*/ 305 w 990905"/>
              <a:gd name="connsiteY2" fmla="*/ 209550 h 727075"/>
              <a:gd name="connsiteX3" fmla="*/ 305 w 990905"/>
              <a:gd name="connsiteY3" fmla="*/ 727075 h 727075"/>
              <a:gd name="connsiteX4" fmla="*/ 959155 w 990905"/>
              <a:gd name="connsiteY4" fmla="*/ 720725 h 727075"/>
              <a:gd name="connsiteX5" fmla="*/ 955980 w 990905"/>
              <a:gd name="connsiteY5" fmla="*/ 76200 h 727075"/>
              <a:gd name="connsiteX6" fmla="*/ 987730 w 990905"/>
              <a:gd name="connsiteY6" fmla="*/ 73025 h 727075"/>
              <a:gd name="connsiteX7" fmla="*/ 990905 w 990905"/>
              <a:gd name="connsiteY7" fmla="*/ 0 h 727075"/>
              <a:gd name="connsiteX0" fmla="*/ 990905 w 1079170"/>
              <a:gd name="connsiteY0" fmla="*/ 0 h 727075"/>
              <a:gd name="connsiteX1" fmla="*/ 771830 w 1079170"/>
              <a:gd name="connsiteY1" fmla="*/ 203200 h 727075"/>
              <a:gd name="connsiteX2" fmla="*/ 305 w 1079170"/>
              <a:gd name="connsiteY2" fmla="*/ 209550 h 727075"/>
              <a:gd name="connsiteX3" fmla="*/ 305 w 1079170"/>
              <a:gd name="connsiteY3" fmla="*/ 727075 h 727075"/>
              <a:gd name="connsiteX4" fmla="*/ 959155 w 1079170"/>
              <a:gd name="connsiteY4" fmla="*/ 720725 h 727075"/>
              <a:gd name="connsiteX5" fmla="*/ 955980 w 1079170"/>
              <a:gd name="connsiteY5" fmla="*/ 76200 h 727075"/>
              <a:gd name="connsiteX6" fmla="*/ 1079170 w 1079170"/>
              <a:gd name="connsiteY6" fmla="*/ 164465 h 727075"/>
              <a:gd name="connsiteX0" fmla="*/ 990905 w 990905"/>
              <a:gd name="connsiteY0" fmla="*/ 0 h 727075"/>
              <a:gd name="connsiteX1" fmla="*/ 771830 w 990905"/>
              <a:gd name="connsiteY1" fmla="*/ 203200 h 727075"/>
              <a:gd name="connsiteX2" fmla="*/ 305 w 990905"/>
              <a:gd name="connsiteY2" fmla="*/ 209550 h 727075"/>
              <a:gd name="connsiteX3" fmla="*/ 305 w 990905"/>
              <a:gd name="connsiteY3" fmla="*/ 727075 h 727075"/>
              <a:gd name="connsiteX4" fmla="*/ 959155 w 990905"/>
              <a:gd name="connsiteY4" fmla="*/ 720725 h 727075"/>
              <a:gd name="connsiteX5" fmla="*/ 955980 w 990905"/>
              <a:gd name="connsiteY5" fmla="*/ 76200 h 727075"/>
              <a:gd name="connsiteX0" fmla="*/ 990905 w 990905"/>
              <a:gd name="connsiteY0" fmla="*/ 0 h 727075"/>
              <a:gd name="connsiteX1" fmla="*/ 771830 w 990905"/>
              <a:gd name="connsiteY1" fmla="*/ 203200 h 727075"/>
              <a:gd name="connsiteX2" fmla="*/ 305 w 990905"/>
              <a:gd name="connsiteY2" fmla="*/ 209550 h 727075"/>
              <a:gd name="connsiteX3" fmla="*/ 305 w 990905"/>
              <a:gd name="connsiteY3" fmla="*/ 727075 h 727075"/>
              <a:gd name="connsiteX4" fmla="*/ 959155 w 990905"/>
              <a:gd name="connsiteY4" fmla="*/ 720725 h 727075"/>
              <a:gd name="connsiteX5" fmla="*/ 955980 w 990905"/>
              <a:gd name="connsiteY5" fmla="*/ 76200 h 727075"/>
              <a:gd name="connsiteX6" fmla="*/ 990905 w 990905"/>
              <a:gd name="connsiteY6" fmla="*/ 0 h 727075"/>
              <a:gd name="connsiteX0" fmla="*/ 990600 w 990600"/>
              <a:gd name="connsiteY0" fmla="*/ 0 h 777875"/>
              <a:gd name="connsiteX1" fmla="*/ 771525 w 990600"/>
              <a:gd name="connsiteY1" fmla="*/ 203200 h 777875"/>
              <a:gd name="connsiteX2" fmla="*/ 0 w 990600"/>
              <a:gd name="connsiteY2" fmla="*/ 209550 h 777875"/>
              <a:gd name="connsiteX3" fmla="*/ 34925 w 990600"/>
              <a:gd name="connsiteY3" fmla="*/ 777875 h 777875"/>
              <a:gd name="connsiteX4" fmla="*/ 958850 w 990600"/>
              <a:gd name="connsiteY4" fmla="*/ 720725 h 777875"/>
              <a:gd name="connsiteX5" fmla="*/ 955675 w 990600"/>
              <a:gd name="connsiteY5" fmla="*/ 76200 h 777875"/>
              <a:gd name="connsiteX6" fmla="*/ 990600 w 990600"/>
              <a:gd name="connsiteY6" fmla="*/ 0 h 777875"/>
              <a:gd name="connsiteX0" fmla="*/ 990600 w 990600"/>
              <a:gd name="connsiteY0" fmla="*/ 0 h 777875"/>
              <a:gd name="connsiteX1" fmla="*/ 771525 w 990600"/>
              <a:gd name="connsiteY1" fmla="*/ 203200 h 777875"/>
              <a:gd name="connsiteX2" fmla="*/ 0 w 990600"/>
              <a:gd name="connsiteY2" fmla="*/ 209550 h 777875"/>
              <a:gd name="connsiteX3" fmla="*/ 34925 w 990600"/>
              <a:gd name="connsiteY3" fmla="*/ 777875 h 777875"/>
              <a:gd name="connsiteX4" fmla="*/ 958850 w 990600"/>
              <a:gd name="connsiteY4" fmla="*/ 720725 h 777875"/>
              <a:gd name="connsiteX5" fmla="*/ 955675 w 990600"/>
              <a:gd name="connsiteY5" fmla="*/ 76200 h 777875"/>
              <a:gd name="connsiteX6" fmla="*/ 990600 w 990600"/>
              <a:gd name="connsiteY6" fmla="*/ 0 h 777875"/>
              <a:gd name="connsiteX0" fmla="*/ 990600 w 990600"/>
              <a:gd name="connsiteY0" fmla="*/ 0 h 777875"/>
              <a:gd name="connsiteX1" fmla="*/ 771525 w 990600"/>
              <a:gd name="connsiteY1" fmla="*/ 203200 h 777875"/>
              <a:gd name="connsiteX2" fmla="*/ 0 w 990600"/>
              <a:gd name="connsiteY2" fmla="*/ 209550 h 777875"/>
              <a:gd name="connsiteX3" fmla="*/ 34925 w 990600"/>
              <a:gd name="connsiteY3" fmla="*/ 777875 h 777875"/>
              <a:gd name="connsiteX4" fmla="*/ 958850 w 990600"/>
              <a:gd name="connsiteY4" fmla="*/ 720725 h 777875"/>
              <a:gd name="connsiteX5" fmla="*/ 955675 w 990600"/>
              <a:gd name="connsiteY5" fmla="*/ 76200 h 777875"/>
              <a:gd name="connsiteX6" fmla="*/ 990600 w 990600"/>
              <a:gd name="connsiteY6" fmla="*/ 0 h 777875"/>
              <a:gd name="connsiteX0" fmla="*/ 1181100 w 1181100"/>
              <a:gd name="connsiteY0" fmla="*/ 0 h 777875"/>
              <a:gd name="connsiteX1" fmla="*/ 962025 w 1181100"/>
              <a:gd name="connsiteY1" fmla="*/ 203200 h 777875"/>
              <a:gd name="connsiteX2" fmla="*/ 0 w 1181100"/>
              <a:gd name="connsiteY2" fmla="*/ 454025 h 777875"/>
              <a:gd name="connsiteX3" fmla="*/ 225425 w 1181100"/>
              <a:gd name="connsiteY3" fmla="*/ 777875 h 777875"/>
              <a:gd name="connsiteX4" fmla="*/ 1149350 w 1181100"/>
              <a:gd name="connsiteY4" fmla="*/ 720725 h 777875"/>
              <a:gd name="connsiteX5" fmla="*/ 1146175 w 1181100"/>
              <a:gd name="connsiteY5" fmla="*/ 76200 h 777875"/>
              <a:gd name="connsiteX6" fmla="*/ 1181100 w 1181100"/>
              <a:gd name="connsiteY6" fmla="*/ 0 h 777875"/>
              <a:gd name="connsiteX0" fmla="*/ 1181516 w 1181516"/>
              <a:gd name="connsiteY0" fmla="*/ 0 h 777875"/>
              <a:gd name="connsiteX1" fmla="*/ 962441 w 1181516"/>
              <a:gd name="connsiteY1" fmla="*/ 2032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1149766 w 1181516"/>
              <a:gd name="connsiteY4" fmla="*/ 720725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962441 w 1181516"/>
              <a:gd name="connsiteY1" fmla="*/ 2032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1149766 w 1181516"/>
              <a:gd name="connsiteY4" fmla="*/ 720725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613191 w 1181516"/>
              <a:gd name="connsiteY1" fmla="*/ 32385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1149766 w 1181516"/>
              <a:gd name="connsiteY4" fmla="*/ 720725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1149766 w 1181516"/>
              <a:gd name="connsiteY4" fmla="*/ 720725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1149766 w 1181516"/>
              <a:gd name="connsiteY4" fmla="*/ 720725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1149766 w 1181516"/>
              <a:gd name="connsiteY4" fmla="*/ 720725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1146591 w 1181516"/>
              <a:gd name="connsiteY5" fmla="*/ 76200 h 777875"/>
              <a:gd name="connsiteX6" fmla="*/ 1181516 w 1181516"/>
              <a:gd name="connsiteY6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378199 w 1181516"/>
              <a:gd name="connsiteY5" fmla="*/ 696910 h 777875"/>
              <a:gd name="connsiteX6" fmla="*/ 1146591 w 1181516"/>
              <a:gd name="connsiteY6" fmla="*/ 76200 h 777875"/>
              <a:gd name="connsiteX7" fmla="*/ 1181516 w 1181516"/>
              <a:gd name="connsiteY7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378199 w 1181516"/>
              <a:gd name="connsiteY5" fmla="*/ 696910 h 777875"/>
              <a:gd name="connsiteX6" fmla="*/ 1146591 w 1181516"/>
              <a:gd name="connsiteY6" fmla="*/ 76200 h 777875"/>
              <a:gd name="connsiteX7" fmla="*/ 1181516 w 1181516"/>
              <a:gd name="connsiteY7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378199 w 1181516"/>
              <a:gd name="connsiteY5" fmla="*/ 696910 h 777875"/>
              <a:gd name="connsiteX6" fmla="*/ 1146591 w 1181516"/>
              <a:gd name="connsiteY6" fmla="*/ 76200 h 777875"/>
              <a:gd name="connsiteX7" fmla="*/ 1181516 w 1181516"/>
              <a:gd name="connsiteY7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378199 w 1181516"/>
              <a:gd name="connsiteY5" fmla="*/ 696910 h 777875"/>
              <a:gd name="connsiteX6" fmla="*/ 1146591 w 1181516"/>
              <a:gd name="connsiteY6" fmla="*/ 76200 h 777875"/>
              <a:gd name="connsiteX7" fmla="*/ 1181516 w 1181516"/>
              <a:gd name="connsiteY7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378199 w 1181516"/>
              <a:gd name="connsiteY5" fmla="*/ 696910 h 777875"/>
              <a:gd name="connsiteX6" fmla="*/ 756066 w 1181516"/>
              <a:gd name="connsiteY6" fmla="*/ 590550 h 777875"/>
              <a:gd name="connsiteX7" fmla="*/ 1181516 w 1181516"/>
              <a:gd name="connsiteY7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378199 w 1181516"/>
              <a:gd name="connsiteY5" fmla="*/ 696910 h 777875"/>
              <a:gd name="connsiteX6" fmla="*/ 756066 w 1181516"/>
              <a:gd name="connsiteY6" fmla="*/ 590550 h 777875"/>
              <a:gd name="connsiteX7" fmla="*/ 1181516 w 1181516"/>
              <a:gd name="connsiteY7" fmla="*/ 0 h 777875"/>
              <a:gd name="connsiteX0" fmla="*/ 1181516 w 1181516"/>
              <a:gd name="connsiteY0" fmla="*/ 0 h 777875"/>
              <a:gd name="connsiteX1" fmla="*/ 594141 w 1181516"/>
              <a:gd name="connsiteY1" fmla="*/ 304800 h 777875"/>
              <a:gd name="connsiteX2" fmla="*/ 416 w 1181516"/>
              <a:gd name="connsiteY2" fmla="*/ 454025 h 777875"/>
              <a:gd name="connsiteX3" fmla="*/ 225841 w 1181516"/>
              <a:gd name="connsiteY3" fmla="*/ 777875 h 777875"/>
              <a:gd name="connsiteX4" fmla="*/ 403641 w 1181516"/>
              <a:gd name="connsiteY4" fmla="*/ 736600 h 777875"/>
              <a:gd name="connsiteX5" fmla="*/ 378199 w 1181516"/>
              <a:gd name="connsiteY5" fmla="*/ 696910 h 777875"/>
              <a:gd name="connsiteX6" fmla="*/ 756066 w 1181516"/>
              <a:gd name="connsiteY6" fmla="*/ 590550 h 777875"/>
              <a:gd name="connsiteX7" fmla="*/ 1181516 w 1181516"/>
              <a:gd name="connsiteY7" fmla="*/ 0 h 777875"/>
              <a:gd name="connsiteX0" fmla="*/ 756066 w 765331"/>
              <a:gd name="connsiteY0" fmla="*/ 285750 h 473075"/>
              <a:gd name="connsiteX1" fmla="*/ 594141 w 765331"/>
              <a:gd name="connsiteY1" fmla="*/ 0 h 473075"/>
              <a:gd name="connsiteX2" fmla="*/ 416 w 765331"/>
              <a:gd name="connsiteY2" fmla="*/ 149225 h 473075"/>
              <a:gd name="connsiteX3" fmla="*/ 225841 w 765331"/>
              <a:gd name="connsiteY3" fmla="*/ 473075 h 473075"/>
              <a:gd name="connsiteX4" fmla="*/ 403641 w 765331"/>
              <a:gd name="connsiteY4" fmla="*/ 431800 h 473075"/>
              <a:gd name="connsiteX5" fmla="*/ 378199 w 765331"/>
              <a:gd name="connsiteY5" fmla="*/ 392110 h 473075"/>
              <a:gd name="connsiteX6" fmla="*/ 756066 w 765331"/>
              <a:gd name="connsiteY6" fmla="*/ 285750 h 473075"/>
              <a:gd name="connsiteX0" fmla="*/ 756066 w 760192"/>
              <a:gd name="connsiteY0" fmla="*/ 285750 h 473075"/>
              <a:gd name="connsiteX1" fmla="*/ 594141 w 760192"/>
              <a:gd name="connsiteY1" fmla="*/ 0 h 473075"/>
              <a:gd name="connsiteX2" fmla="*/ 416 w 760192"/>
              <a:gd name="connsiteY2" fmla="*/ 149225 h 473075"/>
              <a:gd name="connsiteX3" fmla="*/ 225841 w 760192"/>
              <a:gd name="connsiteY3" fmla="*/ 473075 h 473075"/>
              <a:gd name="connsiteX4" fmla="*/ 403641 w 760192"/>
              <a:gd name="connsiteY4" fmla="*/ 431800 h 473075"/>
              <a:gd name="connsiteX5" fmla="*/ 378199 w 760192"/>
              <a:gd name="connsiteY5" fmla="*/ 392110 h 473075"/>
              <a:gd name="connsiteX6" fmla="*/ 756066 w 760192"/>
              <a:gd name="connsiteY6" fmla="*/ 285750 h 473075"/>
              <a:gd name="connsiteX0" fmla="*/ 756066 w 756070"/>
              <a:gd name="connsiteY0" fmla="*/ 285750 h 473075"/>
              <a:gd name="connsiteX1" fmla="*/ 594141 w 756070"/>
              <a:gd name="connsiteY1" fmla="*/ 0 h 473075"/>
              <a:gd name="connsiteX2" fmla="*/ 416 w 756070"/>
              <a:gd name="connsiteY2" fmla="*/ 149225 h 473075"/>
              <a:gd name="connsiteX3" fmla="*/ 225841 w 756070"/>
              <a:gd name="connsiteY3" fmla="*/ 473075 h 473075"/>
              <a:gd name="connsiteX4" fmla="*/ 403641 w 756070"/>
              <a:gd name="connsiteY4" fmla="*/ 431800 h 473075"/>
              <a:gd name="connsiteX5" fmla="*/ 378199 w 756070"/>
              <a:gd name="connsiteY5" fmla="*/ 392110 h 473075"/>
              <a:gd name="connsiteX6" fmla="*/ 756066 w 756070"/>
              <a:gd name="connsiteY6" fmla="*/ 285750 h 473075"/>
              <a:gd name="connsiteX0" fmla="*/ 756066 w 756069"/>
              <a:gd name="connsiteY0" fmla="*/ 263525 h 450850"/>
              <a:gd name="connsiteX1" fmla="*/ 527466 w 756069"/>
              <a:gd name="connsiteY1" fmla="*/ 0 h 450850"/>
              <a:gd name="connsiteX2" fmla="*/ 416 w 756069"/>
              <a:gd name="connsiteY2" fmla="*/ 127000 h 450850"/>
              <a:gd name="connsiteX3" fmla="*/ 225841 w 756069"/>
              <a:gd name="connsiteY3" fmla="*/ 450850 h 450850"/>
              <a:gd name="connsiteX4" fmla="*/ 403641 w 756069"/>
              <a:gd name="connsiteY4" fmla="*/ 409575 h 450850"/>
              <a:gd name="connsiteX5" fmla="*/ 378199 w 756069"/>
              <a:gd name="connsiteY5" fmla="*/ 369885 h 450850"/>
              <a:gd name="connsiteX6" fmla="*/ 756066 w 756069"/>
              <a:gd name="connsiteY6" fmla="*/ 263525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6069" h="450850">
                <a:moveTo>
                  <a:pt x="756066" y="263525"/>
                </a:moveTo>
                <a:cubicBezTo>
                  <a:pt x="757131" y="245798"/>
                  <a:pt x="513708" y="3704"/>
                  <a:pt x="527466" y="0"/>
                </a:cubicBezTo>
                <a:cubicBezTo>
                  <a:pt x="523233" y="8467"/>
                  <a:pt x="198324" y="77258"/>
                  <a:pt x="416" y="127000"/>
                </a:cubicBezTo>
                <a:cubicBezTo>
                  <a:pt x="-11226" y="125942"/>
                  <a:pt x="224783" y="448733"/>
                  <a:pt x="225841" y="450850"/>
                </a:cubicBezTo>
                <a:cubicBezTo>
                  <a:pt x="229016" y="447675"/>
                  <a:pt x="400466" y="403225"/>
                  <a:pt x="403641" y="409575"/>
                </a:cubicBezTo>
                <a:cubicBezTo>
                  <a:pt x="404692" y="409310"/>
                  <a:pt x="375024" y="368827"/>
                  <a:pt x="378199" y="369885"/>
                </a:cubicBezTo>
                <a:cubicBezTo>
                  <a:pt x="384549" y="367768"/>
                  <a:pt x="753413" y="256381"/>
                  <a:pt x="756066" y="2635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790"/>
          <a:stretch/>
        </p:blipFill>
        <p:spPr>
          <a:xfrm>
            <a:off x="-9773" y="0"/>
            <a:ext cx="9168757" cy="569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</a:t>
            </a:r>
            <a:r>
              <a:rPr lang="en-US" sz="2800" dirty="0" smtClean="0"/>
              <a:t>ore ambitious plans are possible…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344"/>
          <a:stretch/>
        </p:blipFill>
        <p:spPr>
          <a:xfrm>
            <a:off x="-1" y="1080963"/>
            <a:ext cx="9144001" cy="52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5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0" y="1108932"/>
            <a:ext cx="9143999" cy="2826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114300" defTabSz="914400">
              <a:spcBef>
                <a:spcPct val="20000"/>
              </a:spcBef>
              <a:buClr>
                <a:srgbClr val="33649C"/>
              </a:buClr>
            </a:pPr>
            <a:r>
              <a:rPr lang="en-US" sz="2000" b="1" dirty="0" smtClean="0">
                <a:solidFill>
                  <a:srgbClr val="33649C"/>
                </a:solidFill>
                <a:latin typeface="Impact" pitchFamily="34" charset="0"/>
              </a:rPr>
              <a:t>Staff</a:t>
            </a:r>
            <a:endParaRPr lang="en-US" sz="2000" b="1" dirty="0">
              <a:solidFill>
                <a:srgbClr val="33649C"/>
              </a:solidFill>
              <a:latin typeface="Impact" pitchFamily="34" charset="0"/>
            </a:endParaRP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Paolo Valente, scientific responsible</a:t>
            </a: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Bruno </a:t>
            </a:r>
            <a:r>
              <a:rPr lang="en-US" sz="1400" dirty="0" err="1" smtClean="0">
                <a:solidFill>
                  <a:srgbClr val="33649C"/>
                </a:solidFill>
                <a:latin typeface="Impact" pitchFamily="34" charset="0"/>
              </a:rPr>
              <a:t>Buonomo</a:t>
            </a: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, </a:t>
            </a: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technical </a:t>
            </a: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responsible</a:t>
            </a:r>
          </a:p>
          <a:p>
            <a:pPr marL="639763" lvl="1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err="1" smtClean="0">
                <a:solidFill>
                  <a:schemeClr val="tx2"/>
                </a:solidFill>
                <a:latin typeface="Impact" pitchFamily="34" charset="0"/>
              </a:rPr>
              <a:t>Linac</a:t>
            </a:r>
            <a:r>
              <a:rPr lang="en-US" sz="1400" dirty="0" smtClean="0">
                <a:solidFill>
                  <a:schemeClr val="tx2"/>
                </a:solidFill>
                <a:latin typeface="Impact" pitchFamily="34" charset="0"/>
              </a:rPr>
              <a:t> technical staff</a:t>
            </a: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Luca </a:t>
            </a:r>
            <a:r>
              <a:rPr lang="en-US" sz="1400" dirty="0" err="1">
                <a:solidFill>
                  <a:srgbClr val="33649C"/>
                </a:solidFill>
                <a:latin typeface="Impact" pitchFamily="34" charset="0"/>
              </a:rPr>
              <a:t>Foggetta</a:t>
            </a: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, operations and </a:t>
            </a: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run </a:t>
            </a: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coordinator,</a:t>
            </a:r>
            <a:endParaRPr lang="en-US" sz="1400" dirty="0">
              <a:solidFill>
                <a:srgbClr val="33649C"/>
              </a:solidFill>
              <a:latin typeface="Impact" pitchFamily="34" charset="0"/>
            </a:endParaRPr>
          </a:p>
          <a:p>
            <a:pPr defTabSz="914400">
              <a:spcBef>
                <a:spcPct val="20000"/>
              </a:spcBef>
              <a:buClr>
                <a:srgbClr val="33649C"/>
              </a:buClr>
            </a:pP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diagnostics</a:t>
            </a: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, acquisition and controls, services, </a:t>
            </a: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…</a:t>
            </a:r>
          </a:p>
          <a:p>
            <a:pPr marL="742950" lvl="1" indent="-285750" defTabSz="914400">
              <a:spcBef>
                <a:spcPct val="20000"/>
              </a:spcBef>
              <a:buClr>
                <a:srgbClr val="33649C"/>
              </a:buClr>
              <a:buFont typeface="Arial"/>
              <a:buChar char="•"/>
            </a:pPr>
            <a:r>
              <a:rPr lang="en-US" sz="1400" dirty="0" smtClean="0">
                <a:solidFill>
                  <a:srgbClr val="09213B"/>
                </a:solidFill>
                <a:latin typeface="Impact" pitchFamily="34" charset="0"/>
              </a:rPr>
              <a:t>DAFNE </a:t>
            </a:r>
            <a:r>
              <a:rPr lang="en-US" sz="1400" dirty="0">
                <a:solidFill>
                  <a:srgbClr val="09213B"/>
                </a:solidFill>
                <a:latin typeface="Impact" pitchFamily="34" charset="0"/>
              </a:rPr>
              <a:t>operations team</a:t>
            </a: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 pitchFamily="34" charset="0"/>
              </a:rPr>
              <a:t>Maria </a:t>
            </a:r>
            <a:r>
              <a:rPr lang="en-US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 pitchFamily="34" charset="0"/>
              </a:rPr>
              <a:t>Rita </a:t>
            </a:r>
            <a:r>
              <a:rPr lang="en-US" sz="14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Impact" pitchFamily="34" charset="0"/>
              </a:rPr>
              <a:t>Ferrazza</a:t>
            </a:r>
            <a:r>
              <a:rPr lang="en-US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 pitchFamily="34" charset="0"/>
              </a:rPr>
              <a:t>, 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 pitchFamily="34" charset="0"/>
              </a:rPr>
              <a:t>administration 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 pitchFamily="34" charset="0"/>
              </a:rPr>
              <a:t>support</a:t>
            </a:r>
          </a:p>
          <a:p>
            <a:pPr marL="639763" lvl="1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Luca </a:t>
            </a:r>
            <a:r>
              <a:rPr lang="en-US" sz="1400" dirty="0" err="1">
                <a:solidFill>
                  <a:srgbClr val="33649C"/>
                </a:solidFill>
                <a:latin typeface="Impact" pitchFamily="34" charset="0"/>
              </a:rPr>
              <a:t>Ceccarelli</a:t>
            </a: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, </a:t>
            </a:r>
            <a:r>
              <a:rPr lang="en-US" sz="1400" dirty="0" smtClean="0">
                <a:solidFill>
                  <a:srgbClr val="33649C"/>
                </a:solidFill>
                <a:latin typeface="Impact" pitchFamily="34" charset="0"/>
              </a:rPr>
              <a:t>undergrad. student, user </a:t>
            </a: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support</a:t>
            </a:r>
          </a:p>
          <a:p>
            <a:pPr marL="639763" lvl="1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Oscar </a:t>
            </a:r>
            <a:r>
              <a:rPr lang="en-US" sz="1400" dirty="0" err="1">
                <a:solidFill>
                  <a:srgbClr val="33649C"/>
                </a:solidFill>
                <a:latin typeface="Impact" pitchFamily="34" charset="0"/>
              </a:rPr>
              <a:t>Frasciello</a:t>
            </a:r>
            <a:r>
              <a:rPr lang="en-US" sz="1400" dirty="0">
                <a:solidFill>
                  <a:srgbClr val="33649C"/>
                </a:solidFill>
                <a:latin typeface="Impact" pitchFamily="34" charset="0"/>
              </a:rPr>
              <a:t>, Ph.D. student, simulations</a:t>
            </a: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endParaRPr lang="en-US" sz="1200" dirty="0">
              <a:solidFill>
                <a:srgbClr val="33649C"/>
              </a:solidFill>
              <a:latin typeface="Impac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3712"/>
            <a:ext cx="9143999" cy="1660853"/>
          </a:xfrm>
          <a:noFill/>
        </p:spPr>
        <p:txBody>
          <a:bodyPr/>
          <a:lstStyle/>
          <a:p>
            <a:pPr marL="115200" indent="0">
              <a:spcBef>
                <a:spcPts val="480"/>
              </a:spcBef>
              <a:buClr>
                <a:schemeClr val="bg2"/>
              </a:buClr>
              <a:buSzTx/>
              <a:buNone/>
            </a:pPr>
            <a:r>
              <a:rPr lang="en-US" sz="2000" dirty="0">
                <a:solidFill>
                  <a:schemeClr val="accent1"/>
                </a:solidFill>
              </a:rPr>
              <a:t>R</a:t>
            </a:r>
            <a:r>
              <a:rPr lang="en-US" sz="2000" dirty="0" smtClean="0">
                <a:solidFill>
                  <a:schemeClr val="accent1"/>
                </a:solidFill>
              </a:rPr>
              <a:t>elated projects</a:t>
            </a:r>
          </a:p>
          <a:p>
            <a:pPr marL="183600" indent="-285750">
              <a:spcBef>
                <a:spcPts val="336"/>
              </a:spcBef>
              <a:buClrTx/>
              <a:buSzTx/>
              <a:buFont typeface="Arial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AIDA, FP7, beam-test facilities, diagnostics, G. </a:t>
            </a:r>
            <a:r>
              <a:rPr lang="en-US" sz="1400" dirty="0" err="1" smtClean="0">
                <a:solidFill>
                  <a:schemeClr val="accent1"/>
                </a:solidFill>
              </a:rPr>
              <a:t>Mazzitelli</a:t>
            </a:r>
            <a:r>
              <a:rPr lang="en-US" sz="1400" dirty="0" smtClean="0">
                <a:solidFill>
                  <a:schemeClr val="accent1"/>
                </a:solidFill>
              </a:rPr>
              <a:t>, F. </a:t>
            </a:r>
            <a:r>
              <a:rPr lang="en-US" sz="1400" dirty="0" err="1" smtClean="0">
                <a:solidFill>
                  <a:schemeClr val="accent1"/>
                </a:solidFill>
              </a:rPr>
              <a:t>Murtas</a:t>
            </a:r>
            <a:r>
              <a:rPr lang="en-US" sz="1400" dirty="0" smtClean="0">
                <a:solidFill>
                  <a:schemeClr val="accent1"/>
                </a:solidFill>
              </a:rPr>
              <a:t>, G. Claps</a:t>
            </a:r>
          </a:p>
          <a:p>
            <a:pPr marL="183600" indent="-285750">
              <a:spcBef>
                <a:spcPts val="336"/>
              </a:spcBef>
              <a:buClrTx/>
              <a:buSzTx/>
              <a:buFont typeface="Arial" charset="0"/>
              <a:buChar char="•"/>
            </a:pPr>
            <a:r>
              <a:rPr lang="en-US" sz="1400" dirty="0" err="1" smtClean="0">
                <a:solidFill>
                  <a:schemeClr val="accent1"/>
                </a:solidFill>
              </a:rPr>
              <a:t>n@BTF</a:t>
            </a:r>
            <a:r>
              <a:rPr lang="en-US" sz="1400" dirty="0" smtClean="0">
                <a:solidFill>
                  <a:schemeClr val="accent1"/>
                </a:solidFill>
              </a:rPr>
              <a:t>, NESCOFI neutron studies, R. </a:t>
            </a:r>
            <a:r>
              <a:rPr lang="en-US" sz="1400" dirty="0" err="1" smtClean="0">
                <a:solidFill>
                  <a:schemeClr val="accent1"/>
                </a:solidFill>
              </a:rPr>
              <a:t>Bedogni</a:t>
            </a:r>
            <a:r>
              <a:rPr lang="en-US" sz="1400" dirty="0" smtClean="0">
                <a:solidFill>
                  <a:schemeClr val="accent1"/>
                </a:solidFill>
              </a:rPr>
              <a:t>, A. Esposito</a:t>
            </a:r>
          </a:p>
          <a:p>
            <a:pPr marL="183600" indent="-285750">
              <a:spcBef>
                <a:spcPts val="336"/>
              </a:spcBef>
              <a:buClrTx/>
              <a:buSzTx/>
              <a:buFont typeface="Arial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IRIDE-neutrons, A. </a:t>
            </a:r>
            <a:r>
              <a:rPr lang="en-US" sz="1400" dirty="0" err="1" smtClean="0">
                <a:solidFill>
                  <a:schemeClr val="accent1"/>
                </a:solidFill>
              </a:rPr>
              <a:t>Pietropaolo</a:t>
            </a:r>
            <a:r>
              <a:rPr lang="en-US" sz="1400" dirty="0" smtClean="0">
                <a:solidFill>
                  <a:schemeClr val="accent1"/>
                </a:solidFill>
              </a:rPr>
              <a:t>, L. </a:t>
            </a:r>
            <a:r>
              <a:rPr lang="en-US" sz="1400" dirty="0" err="1" smtClean="0">
                <a:solidFill>
                  <a:schemeClr val="accent1"/>
                </a:solidFill>
              </a:rPr>
              <a:t>Quintieri</a:t>
            </a:r>
            <a:r>
              <a:rPr lang="en-US" sz="1400" dirty="0" smtClean="0">
                <a:solidFill>
                  <a:schemeClr val="accent1"/>
                </a:solidFill>
              </a:rPr>
              <a:t>, S. </a:t>
            </a:r>
            <a:r>
              <a:rPr lang="en-US" sz="1400" dirty="0" err="1" smtClean="0">
                <a:solidFill>
                  <a:schemeClr val="accent1"/>
                </a:solidFill>
              </a:rPr>
              <a:t>Bartalucci</a:t>
            </a:r>
            <a:r>
              <a:rPr lang="en-US" sz="1400" dirty="0" smtClean="0">
                <a:solidFill>
                  <a:schemeClr val="accent1"/>
                </a:solidFill>
              </a:rPr>
              <a:t>, ...</a:t>
            </a:r>
          </a:p>
          <a:p>
            <a:pPr marL="183600" indent="-285750">
              <a:spcBef>
                <a:spcPts val="336"/>
              </a:spcBef>
              <a:buClrTx/>
              <a:buSzTx/>
              <a:buFont typeface="Arial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!CHAOS, innovative control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7" y="1443890"/>
            <a:ext cx="4277407" cy="262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5" y="2083243"/>
            <a:ext cx="4244975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033767"/>
              </p:ext>
            </p:extLst>
          </p:nvPr>
        </p:nvGraphicFramePr>
        <p:xfrm>
          <a:off x="4218563" y="1163710"/>
          <a:ext cx="4873411" cy="5621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165"/>
                <a:gridCol w="1209624"/>
                <a:gridCol w="1380622"/>
              </a:tblGrid>
              <a:tr h="220296">
                <a:tc>
                  <a:txBody>
                    <a:bodyPr/>
                    <a:lstStyle/>
                    <a:p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Design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Operational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Electron beam final energy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800 MeV 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510 MeV</a:t>
                      </a: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Positron beam final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550 MeV 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510 MeV</a:t>
                      </a: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RF frequency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2856 MHz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Positron conversion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250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220 MeV</a:t>
                      </a: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Beam pulse rep.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 to 50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 to 50 Hz</a:t>
                      </a: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Beam </a:t>
                      </a:r>
                      <a:r>
                        <a:rPr lang="en-US" sz="1200" b="0" dirty="0" err="1" smtClean="0">
                          <a:latin typeface="Impact"/>
                          <a:cs typeface="Impact"/>
                        </a:rPr>
                        <a:t>macropulse</a:t>
                      </a: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10 </a:t>
                      </a:r>
                      <a:r>
                        <a:rPr lang="en-US" sz="1200" b="0" dirty="0" err="1" smtClean="0">
                          <a:latin typeface="Impact"/>
                          <a:cs typeface="Impact"/>
                        </a:rPr>
                        <a:t>nsec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 to 10 </a:t>
                      </a:r>
                      <a:r>
                        <a:rPr lang="en-US" sz="1200" b="0" dirty="0" err="1" smtClean="0">
                          <a:latin typeface="Impact"/>
                          <a:cs typeface="Impact"/>
                        </a:rPr>
                        <a:t>nsec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Gun current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8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8 A</a:t>
                      </a: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Beam spot on positron</a:t>
                      </a:r>
                      <a:r>
                        <a:rPr lang="en-US" sz="1200" b="0" baseline="0" dirty="0" smtClean="0">
                          <a:latin typeface="Impact"/>
                          <a:cs typeface="Impact"/>
                        </a:rPr>
                        <a:t> converter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 mm</a:t>
                      </a:r>
                    </a:p>
                    <a:p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norm. </a:t>
                      </a:r>
                      <a:r>
                        <a:rPr lang="en-US" sz="1200" b="0" dirty="0" err="1" smtClean="0">
                          <a:latin typeface="Impact"/>
                          <a:cs typeface="Impact"/>
                        </a:rPr>
                        <a:t>Emittance</a:t>
                      </a: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 (mm. </a:t>
                      </a:r>
                      <a:r>
                        <a:rPr lang="en-US" sz="1200" b="0" dirty="0" err="1" smtClean="0">
                          <a:latin typeface="Impact"/>
                          <a:cs typeface="Impact"/>
                        </a:rPr>
                        <a:t>mrad</a:t>
                      </a: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 (electron</a:t>
                      </a:r>
                      <a:r>
                        <a:rPr lang="en-US" sz="1200" b="0" baseline="0" dirty="0" smtClean="0">
                          <a:latin typeface="Impact"/>
                          <a:cs typeface="Impact"/>
                        </a:rPr>
                        <a:t>) </a:t>
                      </a:r>
                    </a:p>
                    <a:p>
                      <a:r>
                        <a:rPr lang="en-US" sz="1200" b="0" baseline="0" dirty="0" smtClean="0">
                          <a:latin typeface="Impact"/>
                          <a:cs typeface="Impact"/>
                        </a:rPr>
                        <a:t>10 (positron)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&lt;</a:t>
                      </a:r>
                      <a:r>
                        <a:rPr lang="en-US" sz="1200" b="0" baseline="0" dirty="0" smtClean="0">
                          <a:latin typeface="Impact"/>
                          <a:cs typeface="Impact"/>
                        </a:rPr>
                        <a:t> 1.5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err="1" smtClean="0">
                          <a:latin typeface="Impact"/>
                          <a:cs typeface="Impact"/>
                        </a:rPr>
                        <a:t>rms</a:t>
                      </a: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0.5% (electron) </a:t>
                      </a:r>
                    </a:p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1.0% (positron)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0.5% (electron)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1.0% (positron)</a:t>
                      </a: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electron current on positron</a:t>
                      </a:r>
                      <a:r>
                        <a:rPr lang="en-US" sz="1200" b="0" baseline="0" dirty="0" smtClean="0">
                          <a:latin typeface="Impact"/>
                          <a:cs typeface="Impact"/>
                        </a:rPr>
                        <a:t> converter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5 A 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5.2 A</a:t>
                      </a:r>
                    </a:p>
                    <a:p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Max output electron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&gt;150 mA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350 mA</a:t>
                      </a: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Max output positron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36 mA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100 mA max</a:t>
                      </a: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err="1" smtClean="0">
                          <a:latin typeface="Impact"/>
                          <a:cs typeface="Impact"/>
                        </a:rPr>
                        <a:t>Trasport</a:t>
                      </a: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 efficiency from capture section to</a:t>
                      </a:r>
                      <a:r>
                        <a:rPr lang="en-US" sz="1200" b="0" baseline="0" dirty="0" smtClean="0">
                          <a:latin typeface="Impact"/>
                          <a:cs typeface="Impact"/>
                        </a:rPr>
                        <a:t> </a:t>
                      </a:r>
                      <a:r>
                        <a:rPr lang="en-US" sz="1200" b="0" baseline="0" dirty="0" err="1" smtClean="0">
                          <a:latin typeface="Impact"/>
                          <a:cs typeface="Impact"/>
                        </a:rPr>
                        <a:t>linac</a:t>
                      </a:r>
                      <a:r>
                        <a:rPr lang="en-US" sz="1200" b="0" baseline="0" dirty="0" smtClean="0">
                          <a:latin typeface="Impact"/>
                          <a:cs typeface="Impact"/>
                        </a:rPr>
                        <a:t> end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90% 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90%</a:t>
                      </a:r>
                    </a:p>
                  </a:txBody>
                  <a:tcPr/>
                </a:tc>
              </a:tr>
              <a:tr h="296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Accelerating structure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SLAC-type, CG, 2π/3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6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RF source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4 x 45 </a:t>
                      </a:r>
                      <a:r>
                        <a:rPr lang="en-US" sz="1200" b="0" dirty="0" err="1" smtClean="0">
                          <a:latin typeface="Impact"/>
                          <a:cs typeface="Impact"/>
                        </a:rPr>
                        <a:t>MWp</a:t>
                      </a:r>
                      <a:r>
                        <a:rPr lang="en-US" sz="1200" b="0" dirty="0" smtClean="0">
                          <a:latin typeface="Impact"/>
                          <a:cs typeface="Impact"/>
                        </a:rPr>
                        <a:t> sledded klystrons TH2128C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DAFNE </a:t>
            </a:r>
            <a:r>
              <a:rPr lang="en-US" dirty="0" err="1" smtClean="0"/>
              <a:t>Linac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086" y="1589511"/>
            <a:ext cx="8671054" cy="349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DAFNE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28907" y="3687089"/>
            <a:ext cx="31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Impact"/>
                <a:cs typeface="Impact"/>
              </a:rPr>
              <a:t>B</a:t>
            </a:r>
            <a:endParaRPr lang="en-US" dirty="0">
              <a:solidFill>
                <a:schemeClr val="accent6"/>
              </a:solidFill>
              <a:latin typeface="Impact"/>
              <a:cs typeface="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1525" y="2124075"/>
            <a:ext cx="120650" cy="920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19175" y="2124075"/>
            <a:ext cx="247650" cy="920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9224" y="2124075"/>
            <a:ext cx="346075" cy="920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64049" y="2124075"/>
            <a:ext cx="346075" cy="920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53321" y="3687089"/>
            <a:ext cx="30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latin typeface="Impact"/>
                <a:cs typeface="Impact"/>
              </a:rPr>
              <a:t>A</a:t>
            </a:r>
            <a:endParaRPr lang="en-US" dirty="0">
              <a:solidFill>
                <a:schemeClr val="accent4"/>
              </a:solidFill>
              <a:latin typeface="Impact"/>
              <a:cs typeface="Impac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0372" y="2124075"/>
            <a:ext cx="346075" cy="920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6425" y="2122331"/>
            <a:ext cx="346075" cy="920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07750" y="2122331"/>
            <a:ext cx="346075" cy="920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71272" y="2122331"/>
            <a:ext cx="346075" cy="920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79472" y="2124075"/>
            <a:ext cx="346075" cy="920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73674" y="2124075"/>
            <a:ext cx="346075" cy="92075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21349" y="2122331"/>
            <a:ext cx="346075" cy="92075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46799" y="2124075"/>
            <a:ext cx="346075" cy="92075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594474" y="2122331"/>
            <a:ext cx="346075" cy="92075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67424" y="3687089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Impact"/>
                <a:cs typeface="Impact"/>
              </a:rPr>
              <a:t>C</a:t>
            </a:r>
            <a:endParaRPr lang="en-US" dirty="0">
              <a:solidFill>
                <a:srgbClr val="660066"/>
              </a:solidFill>
              <a:latin typeface="Impact"/>
              <a:cs typeface="Impac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7103" y="3687089"/>
            <a:ext cx="23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Impact"/>
                <a:cs typeface="Impact"/>
              </a:rPr>
              <a:t>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45324" y="2122331"/>
            <a:ext cx="346075" cy="92075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96174" y="2124075"/>
            <a:ext cx="346075" cy="92075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915274" y="2122331"/>
            <a:ext cx="346075" cy="92075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366124" y="2122331"/>
            <a:ext cx="346075" cy="92075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3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selection and timing</a:t>
            </a:r>
            <a:endParaRPr lang="en-US" dirty="0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/>
          <a:srcRect l="803" t="51418" r="27464" b="2"/>
          <a:stretch>
            <a:fillRect/>
          </a:stretch>
        </p:blipFill>
        <p:spPr bwMode="auto">
          <a:xfrm>
            <a:off x="0" y="3567113"/>
            <a:ext cx="5503863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533" y="3017508"/>
            <a:ext cx="2247971" cy="134556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960598" y="3890948"/>
            <a:ext cx="146532" cy="1214454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74133" y="3728147"/>
            <a:ext cx="130728" cy="1275654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908" y="1853899"/>
            <a:ext cx="2749201" cy="38116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432" y="1134025"/>
            <a:ext cx="55707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2E0066"/>
                </a:solidFill>
                <a:latin typeface="Impact"/>
                <a:cs typeface="Impact"/>
              </a:rPr>
              <a:t>Three-way selection installed in Spring 2004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660066"/>
                </a:solidFill>
                <a:latin typeface="Impact"/>
                <a:cs typeface="Impact"/>
              </a:rPr>
              <a:t>Fast-dipole 3° + Pulsed dipole 3° can drive bunches at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 smtClean="0">
                <a:solidFill>
                  <a:srgbClr val="660066"/>
                </a:solidFill>
                <a:latin typeface="Impact"/>
                <a:cs typeface="Impact"/>
              </a:rPr>
              <a:t>0° to damping ring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 smtClean="0">
                <a:solidFill>
                  <a:srgbClr val="660066"/>
                </a:solidFill>
                <a:latin typeface="Impact"/>
                <a:cs typeface="Impact"/>
              </a:rPr>
              <a:t>3° to BTF line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1600" dirty="0" smtClean="0">
                <a:solidFill>
                  <a:srgbClr val="660066"/>
                </a:solidFill>
                <a:latin typeface="Impact"/>
                <a:cs typeface="Impact"/>
              </a:rPr>
              <a:t>6° to </a:t>
            </a:r>
            <a:r>
              <a:rPr lang="en-US" sz="1600" dirty="0" err="1" smtClean="0">
                <a:solidFill>
                  <a:srgbClr val="660066"/>
                </a:solidFill>
                <a:latin typeface="Impact"/>
                <a:cs typeface="Impact"/>
              </a:rPr>
              <a:t>Linac</a:t>
            </a:r>
            <a:r>
              <a:rPr lang="en-US" sz="1600" dirty="0" smtClean="0">
                <a:solidFill>
                  <a:srgbClr val="660066"/>
                </a:solidFill>
                <a:latin typeface="Impact"/>
                <a:cs typeface="Impact"/>
              </a:rPr>
              <a:t> spectrometer</a:t>
            </a:r>
            <a:endParaRPr lang="en-US" sz="1600" dirty="0">
              <a:solidFill>
                <a:srgbClr val="660066"/>
              </a:solidFill>
              <a:latin typeface="Impact"/>
              <a:cs typeface="Impact"/>
            </a:endParaRPr>
          </a:p>
        </p:txBody>
      </p:sp>
      <p:sp>
        <p:nvSpPr>
          <p:cNvPr id="36" name="Rectangle 35"/>
          <p:cNvSpPr/>
          <p:nvPr/>
        </p:nvSpPr>
        <p:spPr>
          <a:xfrm rot="1332786">
            <a:off x="2928418" y="3573518"/>
            <a:ext cx="105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200" dirty="0" err="1">
                <a:solidFill>
                  <a:srgbClr val="660066"/>
                </a:solidFill>
                <a:latin typeface="Impact"/>
                <a:cs typeface="Impact"/>
              </a:rPr>
              <a:t>Linac</a:t>
            </a:r>
            <a:r>
              <a:rPr lang="en-US" sz="1200" dirty="0">
                <a:solidFill>
                  <a:srgbClr val="660066"/>
                </a:solidFill>
                <a:latin typeface="Impact"/>
                <a:cs typeface="Impact"/>
              </a:rPr>
              <a:t> </a:t>
            </a:r>
            <a:endParaRPr lang="en-US" sz="1200" dirty="0" smtClean="0">
              <a:solidFill>
                <a:srgbClr val="660066"/>
              </a:solidFill>
              <a:latin typeface="Impact"/>
              <a:cs typeface="Impact"/>
            </a:endParaRPr>
          </a:p>
          <a:p>
            <a:pPr marL="0" lvl="1"/>
            <a:r>
              <a:rPr lang="en-US" sz="1200" dirty="0" smtClean="0">
                <a:solidFill>
                  <a:srgbClr val="660066"/>
                </a:solidFill>
                <a:latin typeface="Impact"/>
                <a:cs typeface="Impact"/>
              </a:rPr>
              <a:t>spectrometer</a:t>
            </a:r>
            <a:endParaRPr lang="en-US" sz="1200" dirty="0">
              <a:solidFill>
                <a:srgbClr val="660066"/>
              </a:solidFill>
              <a:latin typeface="Impact"/>
              <a:cs typeface="Impact"/>
            </a:endParaRPr>
          </a:p>
        </p:txBody>
      </p:sp>
      <p:sp>
        <p:nvSpPr>
          <p:cNvPr id="37" name="Rectangle 36"/>
          <p:cNvSpPr/>
          <p:nvPr/>
        </p:nvSpPr>
        <p:spPr>
          <a:xfrm rot="20089152">
            <a:off x="3642042" y="4395052"/>
            <a:ext cx="672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200" dirty="0" smtClean="0">
                <a:solidFill>
                  <a:srgbClr val="660066"/>
                </a:solidFill>
                <a:latin typeface="Impact"/>
                <a:cs typeface="Impact"/>
              </a:rPr>
              <a:t>BTF line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08960" y="4927117"/>
            <a:ext cx="863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200" dirty="0" smtClean="0">
                <a:solidFill>
                  <a:srgbClr val="660066"/>
                </a:solidFill>
                <a:latin typeface="Impact"/>
                <a:cs typeface="Impact"/>
              </a:rPr>
              <a:t>to/from DR</a:t>
            </a:r>
          </a:p>
        </p:txBody>
      </p:sp>
    </p:spTree>
    <p:extLst>
      <p:ext uri="{BB962C8B-B14F-4D97-AF65-F5344CB8AC3E}">
        <p14:creationId xmlns:p14="http://schemas.microsoft.com/office/powerpoint/2010/main" val="179281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9158</TotalTime>
  <Words>2700</Words>
  <Application>Microsoft Macintosh PowerPoint</Application>
  <PresentationFormat>On-screen Show (4:3)</PresentationFormat>
  <Paragraphs>507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Breeze</vt:lpstr>
      <vt:lpstr>DAFNE beam-test facility</vt:lpstr>
      <vt:lpstr>BTF concept</vt:lpstr>
      <vt:lpstr>BTF history/1</vt:lpstr>
      <vt:lpstr>BTF history/2</vt:lpstr>
      <vt:lpstr>BTF history/3</vt:lpstr>
      <vt:lpstr>BTF people</vt:lpstr>
      <vt:lpstr>DAFNE Linac</vt:lpstr>
      <vt:lpstr>DAFNE Linac</vt:lpstr>
      <vt:lpstr>Bunch selection and timing</vt:lpstr>
      <vt:lpstr>Beam attenuation</vt:lpstr>
      <vt:lpstr>Beam attenuation</vt:lpstr>
      <vt:lpstr>Energy selection</vt:lpstr>
      <vt:lpstr>Intensity fine tuning</vt:lpstr>
      <vt:lpstr>BTF line</vt:lpstr>
      <vt:lpstr>BTF complex</vt:lpstr>
      <vt:lpstr>PowerPoint Presentation</vt:lpstr>
      <vt:lpstr>Diagnostics</vt:lpstr>
      <vt:lpstr>Triple GEM scheme</vt:lpstr>
      <vt:lpstr>GEM TPC</vt:lpstr>
      <vt:lpstr>GEM TPC</vt:lpstr>
      <vt:lpstr>GEM TPC example: channeling</vt:lpstr>
      <vt:lpstr>Control system</vt:lpstr>
      <vt:lpstr>Beam parameters</vt:lpstr>
      <vt:lpstr>Beam parameters</vt:lpstr>
      <vt:lpstr>Beam parameters</vt:lpstr>
      <vt:lpstr>Photon tagging/1</vt:lpstr>
      <vt:lpstr>Photon tagging/2</vt:lpstr>
      <vt:lpstr>Photon tagging/3</vt:lpstr>
      <vt:lpstr>Neutron source/1</vt:lpstr>
      <vt:lpstr>Neutron source/2</vt:lpstr>
      <vt:lpstr>Neutron source/3</vt:lpstr>
      <vt:lpstr>Neutron source/4</vt:lpstr>
      <vt:lpstr>Neutron source/5</vt:lpstr>
      <vt:lpstr>Neutron source summary</vt:lpstr>
      <vt:lpstr>BTF users/1</vt:lpstr>
      <vt:lpstr>BTF users/2</vt:lpstr>
      <vt:lpstr>BTF users/3</vt:lpstr>
      <vt:lpstr>BTF users/4</vt:lpstr>
      <vt:lpstr>BTF impact</vt:lpstr>
      <vt:lpstr>BTF costs</vt:lpstr>
      <vt:lpstr>More info…</vt:lpstr>
      <vt:lpstr>Where do we go from here?</vt:lpstr>
      <vt:lpstr>First “upgrade”: constant improvement</vt:lpstr>
      <vt:lpstr>Constant improvement: an example</vt:lpstr>
      <vt:lpstr>Lessons from 10+ years of BTF</vt:lpstr>
      <vt:lpstr>Possible perspectives</vt:lpstr>
      <vt:lpstr>… improve access possibilities </vt:lpstr>
      <vt:lpstr>Future plans/1</vt:lpstr>
      <vt:lpstr>New BTF  lines</vt:lpstr>
      <vt:lpstr>A simpler alternative</vt:lpstr>
      <vt:lpstr>Future plans/2</vt:lpstr>
      <vt:lpstr>Future plans/3</vt:lpstr>
      <vt:lpstr>Future plans/4</vt:lpstr>
      <vt:lpstr>Thank you</vt:lpstr>
      <vt:lpstr>Shieldings</vt:lpstr>
      <vt:lpstr>PowerPoint Presentation</vt:lpstr>
      <vt:lpstr>PowerPoint Presentation</vt:lpstr>
      <vt:lpstr>PowerPoint Presentation</vt:lpstr>
      <vt:lpstr>More ambitious plans are possible…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BTF status</dc:title>
  <dc:creator>Paolo Valente</dc:creator>
  <cp:lastModifiedBy>Paolo Valente</cp:lastModifiedBy>
  <cp:revision>207</cp:revision>
  <dcterms:created xsi:type="dcterms:W3CDTF">2013-09-20T19:20:52Z</dcterms:created>
  <dcterms:modified xsi:type="dcterms:W3CDTF">2013-11-14T10:14:45Z</dcterms:modified>
</cp:coreProperties>
</file>