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82" r:id="rId6"/>
    <p:sldId id="285" r:id="rId7"/>
    <p:sldId id="283" r:id="rId8"/>
    <p:sldId id="284" r:id="rId9"/>
    <p:sldId id="286" r:id="rId10"/>
    <p:sldId id="287" r:id="rId11"/>
    <p:sldId id="288" r:id="rId12"/>
    <p:sldId id="289" r:id="rId13"/>
    <p:sldId id="271" r:id="rId14"/>
  </p:sldIdLst>
  <p:sldSz cx="9144000" cy="6858000" type="screen4x3"/>
  <p:notesSz cx="9931400" cy="6794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C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36" autoAdjust="0"/>
  </p:normalViewPr>
  <p:slideViewPr>
    <p:cSldViewPr>
      <p:cViewPr>
        <p:scale>
          <a:sx n="90" d="100"/>
          <a:sy n="90" d="100"/>
        </p:scale>
        <p:origin x="-2232" y="-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4381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624700" y="1"/>
            <a:ext cx="4304381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54025-33E8-41D2-90B5-3C672C196777}" type="datetimeFigureOut">
              <a:rPr lang="it-IT" smtClean="0"/>
              <a:t>27/11/2013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6453687"/>
            <a:ext cx="4304381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624700" y="6453687"/>
            <a:ext cx="4304381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C7861-31A3-49FE-9E99-083F8D5F00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8397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3607" cy="339725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5496" y="1"/>
            <a:ext cx="4303607" cy="339725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3842907C-D0AA-4C58-9F94-58B40AD65B29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7075" y="509588"/>
            <a:ext cx="3397250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140" y="3227389"/>
            <a:ext cx="7945120" cy="3057525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3597"/>
            <a:ext cx="4303607" cy="339725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5496" y="6453597"/>
            <a:ext cx="4303607" cy="339725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D76769E-C829-4283-B80E-CB90D995C291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1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hap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8" name="Shap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11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E13C79-1C97-4B32-B2AE-1A69C169643E}" type="datetime2">
              <a:rPr lang="en-US" smtClean="0"/>
              <a:pPr/>
              <a:t>Wednesday, November 27, 2013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292C34-3E5E-4BA5-AF54-F1601B144FB0}" type="slidenum">
              <a:rPr lang="en-US" smtClean="0"/>
              <a:pPr/>
              <a:t>‹N›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E14BF-C004-4398-9186-5EE680724D95}" type="datetime2">
              <a:rPr lang="en-US" smtClean="0"/>
              <a:pPr/>
              <a:t>Wednesday, November 27,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E14BF-C004-4398-9186-5EE680724D95}" type="datetime2">
              <a:rPr lang="en-US" smtClean="0"/>
              <a:pPr/>
              <a:t>Wednesday, November 27,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7FEF5B-F2CC-4EC5-8F1F-29A8BF9EFFA9}" type="datetime2">
              <a:rPr lang="en-US" smtClean="0"/>
              <a:pPr/>
              <a:t>Wednesday, November 27,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454888"/>
          </a:xfrm>
        </p:spPr>
        <p:txBody>
          <a:bodyPr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4709C1-563D-4D9C-B702-B64C84A5A174}" type="datetime2">
              <a:rPr lang="en-US" smtClean="0"/>
              <a:pPr/>
              <a:t>Wednesday, November 27,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303D9-A6EB-41FB-BF22-3F49E470997E}" type="datetime2">
              <a:rPr lang="en-US" smtClean="0"/>
              <a:pPr/>
              <a:t>Wednesday, November 27,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72430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72430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BB0534-5698-4F62-9CFE-5DE61A073E78}" type="datetime2">
              <a:rPr lang="en-US" smtClean="0"/>
              <a:pPr/>
              <a:t>Wednesday, November 27,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827A3-B249-4F87-AB1A-1E06AC1AA2A4}" type="datetime2">
              <a:rPr lang="en-US" smtClean="0"/>
              <a:pPr/>
              <a:t>Wednesday, November 27,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46142-29B2-49CC-BCC6-A3AD70B4960E}" type="datetime2">
              <a:rPr lang="en-US" smtClean="0"/>
              <a:pPr/>
              <a:t>Wednesday, November 27,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34000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86C4691-4882-40A8-AF62-8CF6A18D40B2}" type="datetime2">
              <a:rPr lang="en-US" smtClean="0"/>
              <a:pPr/>
              <a:t>Wednesday, November 27,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371568"/>
            <a:ext cx="7162800" cy="648232"/>
          </a:xfrm>
          <a:noFill/>
        </p:spPr>
        <p:txBody>
          <a:bodyPr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C6776A-4DEC-47EE-8A49-2C150ECB5465}" type="datetime2">
              <a:rPr lang="en-US" smtClean="0"/>
              <a:pPr/>
              <a:t>Wednesday, November 27, 2013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07688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Shap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9" name="Shap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>
              <a:defRPr sz="1000">
                <a:solidFill>
                  <a:schemeClr val="tx1"/>
                </a:solidFill>
              </a:defRPr>
            </a:lvl1pPr>
            <a:extLst/>
          </a:lstStyle>
          <a:p>
            <a:fld id="{D10E14BF-C004-4398-9186-5EE680724D95}" type="datetime2">
              <a:rPr lang="en-US" smtClean="0"/>
              <a:pPr/>
              <a:t>Wednesday, November 27, 2013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  <a:extLst/>
          </a:lstStyle>
          <a:p>
            <a:pPr algn="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 b="0">
                <a:solidFill>
                  <a:schemeClr val="tx1"/>
                </a:solidFill>
              </a:defRPr>
            </a:lvl1pPr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rtl="0" eaLnBrk="1" latinLnBrk="0" hangingPunct="1">
        <a:spcBef>
          <a:spcPct val="0"/>
        </a:spcBef>
        <a:buNone/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5000"/>
        <a:buFont typeface="Wingdings 3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genda.infn.it/getFile.py/access?contribId=10&amp;resId=0&amp;materialId=slides&amp;confId=692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andora.infn.i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.gi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andora.infn.it/shares/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323528" y="1340768"/>
            <a:ext cx="8424936" cy="374441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dirty="0" smtClean="0"/>
              <a:t>Pandora’s Chronicles</a:t>
            </a:r>
            <a:br>
              <a:rPr lang="en-US" sz="6600" dirty="0" smtClean="0"/>
            </a:br>
            <a:r>
              <a:rPr lang="en-US" sz="3600" dirty="0" smtClean="0"/>
              <a:t>Ep. 2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1800" dirty="0" smtClean="0"/>
              <a:t>Stefano Longo</a:t>
            </a:r>
            <a:br>
              <a:rPr lang="en-US" sz="1800" dirty="0" smtClean="0"/>
            </a:br>
            <a:r>
              <a:rPr lang="en-US" sz="1800" dirty="0" err="1" smtClean="0"/>
              <a:t>Miniworkshop</a:t>
            </a:r>
            <a:r>
              <a:rPr lang="en-US" sz="1800" dirty="0" smtClean="0"/>
              <a:t> </a:t>
            </a:r>
            <a:r>
              <a:rPr lang="en-US" sz="1800" dirty="0" err="1" smtClean="0"/>
              <a:t>della</a:t>
            </a:r>
            <a:r>
              <a:rPr lang="en-US" sz="1800" dirty="0" smtClean="0"/>
              <a:t> CCR, 28-29 </a:t>
            </a:r>
            <a:r>
              <a:rPr lang="en-US" sz="1800" dirty="0" err="1" smtClean="0"/>
              <a:t>Novembre</a:t>
            </a:r>
            <a:r>
              <a:rPr lang="en-US" sz="1800" dirty="0" smtClean="0"/>
              <a:t> 2013, MI </a:t>
            </a:r>
            <a:r>
              <a:rPr lang="en-US" sz="1800" smtClean="0"/>
              <a:t>Bicocca</a:t>
            </a:r>
            <a:endParaRPr lang="it-IT" sz="4600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44778"/>
            <a:ext cx="1336716" cy="8519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 txBox="1">
            <a:spLocks/>
          </p:cNvSpPr>
          <p:nvPr/>
        </p:nvSpPr>
        <p:spPr>
          <a:xfrm>
            <a:off x="685800" y="2247311"/>
            <a:ext cx="7772400" cy="2621849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it-IT" sz="9600" dirty="0" smtClean="0"/>
              <a:t>Q&amp;A?</a:t>
            </a:r>
            <a:endParaRPr lang="it-IT" sz="96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44778"/>
            <a:ext cx="1336716" cy="851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9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1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Breve riassunto</a:t>
            </a:r>
            <a:endParaRPr lang="it-IT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46856" y="1484784"/>
            <a:ext cx="8229600" cy="4608511"/>
          </a:xfrm>
        </p:spPr>
        <p:txBody>
          <a:bodyPr>
            <a:normAutofit/>
          </a:bodyPr>
          <a:lstStyle/>
          <a:p>
            <a:pPr marL="109728" indent="0" algn="just">
              <a:buClr>
                <a:srgbClr val="00B0F0"/>
              </a:buClr>
              <a:buSzPct val="75000"/>
              <a:buNone/>
            </a:pPr>
            <a:endParaRPr lang="it-IT" sz="2400" b="1" dirty="0" smtClean="0"/>
          </a:p>
          <a:p>
            <a:pPr marL="109728" indent="0" algn="just">
              <a:buClr>
                <a:srgbClr val="00B0F0"/>
              </a:buClr>
              <a:buSzPct val="75000"/>
              <a:buNone/>
            </a:pPr>
            <a:r>
              <a:rPr lang="it-IT" sz="2400" b="1" dirty="0" smtClean="0"/>
              <a:t>Presentazione WS del 23/10/2013 al CNAF</a:t>
            </a:r>
            <a:r>
              <a:rPr lang="it-IT" sz="2400" dirty="0" smtClean="0"/>
              <a:t>:  </a:t>
            </a:r>
            <a:r>
              <a:rPr lang="it-IT" sz="2400" dirty="0" smtClean="0">
                <a:hlinkClick r:id="rId3"/>
              </a:rPr>
              <a:t>https://agenda.infn.it/getFile.py/access?contribId=10&amp;resId=0&amp;materialId=slides&amp;confId=6920</a:t>
            </a:r>
            <a:endParaRPr lang="it-IT" sz="2400" dirty="0" smtClean="0"/>
          </a:p>
          <a:p>
            <a:pPr marL="109728" indent="0" algn="just">
              <a:buClr>
                <a:srgbClr val="00B0F0"/>
              </a:buClr>
              <a:buSzPct val="75000"/>
              <a:buNone/>
            </a:pPr>
            <a:endParaRPr lang="it-IT" sz="2400" b="1" dirty="0"/>
          </a:p>
          <a:p>
            <a:pPr marL="109728" indent="0" algn="just">
              <a:buClr>
                <a:srgbClr val="00B0F0"/>
              </a:buClr>
              <a:buSzPct val="75000"/>
              <a:buNone/>
            </a:pPr>
            <a:r>
              <a:rPr lang="it-IT" sz="2400" dirty="0" smtClean="0"/>
              <a:t>Nella presentazione è stato esposto il confronto tra due sistemi </a:t>
            </a:r>
            <a:r>
              <a:rPr lang="it-IT" sz="2400" dirty="0" err="1" smtClean="0"/>
              <a:t>dropbox-like</a:t>
            </a:r>
            <a:r>
              <a:rPr lang="it-IT" sz="2400" dirty="0" smtClean="0"/>
              <a:t>: </a:t>
            </a:r>
            <a:r>
              <a:rPr lang="it-IT" sz="2400" dirty="0" err="1" smtClean="0"/>
              <a:t>ownCloud</a:t>
            </a:r>
            <a:r>
              <a:rPr lang="it-IT" sz="2400" dirty="0" smtClean="0"/>
              <a:t> e </a:t>
            </a:r>
            <a:r>
              <a:rPr lang="it-IT" sz="2400" dirty="0" err="1" smtClean="0"/>
              <a:t>Ajaxplorer</a:t>
            </a:r>
            <a:r>
              <a:rPr lang="it-IT" sz="2400" dirty="0" smtClean="0"/>
              <a:t>.</a:t>
            </a:r>
          </a:p>
          <a:p>
            <a:pPr marL="109728" indent="0" algn="just">
              <a:buClr>
                <a:srgbClr val="00B0F0"/>
              </a:buClr>
              <a:buSzPct val="75000"/>
              <a:buNone/>
            </a:pPr>
            <a:endParaRPr lang="it-IT" sz="2400" dirty="0"/>
          </a:p>
          <a:p>
            <a:pPr marL="109728" indent="0" algn="just">
              <a:buClr>
                <a:srgbClr val="00B0F0"/>
              </a:buClr>
              <a:buSzPct val="75000"/>
              <a:buNone/>
            </a:pPr>
            <a:r>
              <a:rPr lang="it-IT" sz="2400" dirty="0" smtClean="0"/>
              <a:t>In base all’attività svolta, abbiamo proposto un sistema </a:t>
            </a:r>
            <a:r>
              <a:rPr lang="it-IT" sz="2400" dirty="0" err="1" smtClean="0"/>
              <a:t>dropbox-like</a:t>
            </a:r>
            <a:r>
              <a:rPr lang="it-IT" sz="2400" dirty="0" smtClean="0"/>
              <a:t> basato </a:t>
            </a:r>
            <a:r>
              <a:rPr lang="it-IT" sz="2400" dirty="0" smtClean="0"/>
              <a:t>su </a:t>
            </a:r>
            <a:r>
              <a:rPr lang="it-IT" sz="2400" dirty="0" err="1" smtClean="0"/>
              <a:t>Ajaxplorer</a:t>
            </a:r>
            <a:r>
              <a:rPr lang="it-IT" sz="2400" dirty="0" smtClean="0"/>
              <a:t>: Pandora.</a:t>
            </a:r>
            <a:endParaRPr lang="it-IT" sz="24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99494" y="6444044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C8F02C77-E220-4D4D-9B04-D65CDB4B251A}" type="slidenum">
              <a:rPr lang="it-IT" smtClean="0"/>
              <a:t>2</a:t>
            </a:fld>
            <a:r>
              <a:rPr lang="it-IT" dirty="0" smtClean="0"/>
              <a:t>/10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203848" y="6381328"/>
            <a:ext cx="5928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 smtClean="0"/>
              <a:t>S. Longo – Mini WS CCR </a:t>
            </a:r>
            <a:r>
              <a:rPr lang="it-IT" dirty="0" err="1" smtClean="0"/>
              <a:t>Nov</a:t>
            </a:r>
            <a:r>
              <a:rPr lang="it-IT" dirty="0" smtClean="0"/>
              <a:t> 2013– </a:t>
            </a:r>
            <a:r>
              <a:rPr lang="it-IT" dirty="0" err="1" smtClean="0"/>
              <a:t>MIb</a:t>
            </a:r>
            <a:endParaRPr lang="it-IT" dirty="0"/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44778"/>
            <a:ext cx="1336716" cy="851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38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1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Pandora [1/3]</a:t>
            </a:r>
            <a:endParaRPr lang="it-IT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46856" y="1484784"/>
            <a:ext cx="8229600" cy="4608511"/>
          </a:xfrm>
        </p:spPr>
        <p:txBody>
          <a:bodyPr>
            <a:normAutofit lnSpcReduction="10000"/>
          </a:bodyPr>
          <a:lstStyle/>
          <a:p>
            <a:pPr marL="109728" indent="0" algn="just">
              <a:buClr>
                <a:srgbClr val="00B0F0"/>
              </a:buClr>
              <a:buSzPct val="75000"/>
              <a:buNone/>
            </a:pPr>
            <a:r>
              <a:rPr lang="it-IT" sz="2200" dirty="0" smtClean="0"/>
              <a:t>Il reparto «Servizi Nazionali» del CNAF ha deciso di implementare un servizio di </a:t>
            </a:r>
            <a:r>
              <a:rPr lang="it-IT" sz="2200" dirty="0" err="1" smtClean="0"/>
              <a:t>storage</a:t>
            </a:r>
            <a:r>
              <a:rPr lang="it-IT" sz="2200" dirty="0" smtClean="0"/>
              <a:t> </a:t>
            </a:r>
            <a:r>
              <a:rPr lang="it-IT" sz="2200" dirty="0" err="1" smtClean="0"/>
              <a:t>dropbox-like</a:t>
            </a:r>
            <a:r>
              <a:rPr lang="it-IT" sz="2200" dirty="0" smtClean="0"/>
              <a:t>.</a:t>
            </a:r>
          </a:p>
          <a:p>
            <a:pPr marL="109728" indent="0" algn="just">
              <a:buClr>
                <a:srgbClr val="00B0F0"/>
              </a:buClr>
              <a:buSzPct val="75000"/>
              <a:buNone/>
            </a:pPr>
            <a:endParaRPr lang="it-IT" sz="2200" dirty="0"/>
          </a:p>
          <a:p>
            <a:pPr marL="109728" indent="0" algn="just">
              <a:buClr>
                <a:srgbClr val="00B0F0"/>
              </a:buClr>
              <a:buSzPct val="75000"/>
              <a:buNone/>
            </a:pPr>
            <a:r>
              <a:rPr lang="it-IT" sz="2200" dirty="0" smtClean="0"/>
              <a:t>In base ai test effettuati si è scelto di utilizzare </a:t>
            </a:r>
            <a:r>
              <a:rPr lang="it-IT" sz="2200" dirty="0" err="1" smtClean="0"/>
              <a:t>AjaXplorer</a:t>
            </a:r>
            <a:r>
              <a:rPr lang="it-IT" sz="2200" dirty="0" smtClean="0"/>
              <a:t>.</a:t>
            </a:r>
          </a:p>
          <a:p>
            <a:pPr marL="109728" indent="0" algn="just">
              <a:buClr>
                <a:srgbClr val="00B0F0"/>
              </a:buClr>
              <a:buSzPct val="75000"/>
              <a:buNone/>
            </a:pPr>
            <a:endParaRPr lang="it-IT" sz="2200" dirty="0"/>
          </a:p>
          <a:p>
            <a:pPr marL="109728" indent="0" algn="just">
              <a:buClr>
                <a:srgbClr val="00B0F0"/>
              </a:buClr>
              <a:buSzPct val="75000"/>
              <a:buNone/>
            </a:pPr>
            <a:r>
              <a:rPr lang="it-IT" sz="2200" dirty="0" smtClean="0"/>
              <a:t>Il servizio è attualmente in pre-produzione, disponibile per gli utenti del CNAF e per alcuni utenti di altre sezioni che stanno collaborando al progetto.</a:t>
            </a:r>
          </a:p>
          <a:p>
            <a:pPr marL="109728" indent="0" algn="just">
              <a:buClr>
                <a:srgbClr val="00B0F0"/>
              </a:buClr>
              <a:buSzPct val="75000"/>
              <a:buNone/>
            </a:pPr>
            <a:endParaRPr lang="it-IT" sz="2200" dirty="0"/>
          </a:p>
          <a:p>
            <a:pPr marL="109728" indent="0" algn="just">
              <a:buClr>
                <a:srgbClr val="00B0F0"/>
              </a:buClr>
              <a:buSzPct val="75000"/>
              <a:buNone/>
            </a:pPr>
            <a:r>
              <a:rPr lang="it-IT" sz="2200" dirty="0" smtClean="0"/>
              <a:t>L’applicazione è disponibile all’indirizzo:</a:t>
            </a:r>
          </a:p>
          <a:p>
            <a:pPr marL="109728" indent="0" algn="just">
              <a:buClr>
                <a:srgbClr val="00B0F0"/>
              </a:buClr>
              <a:buSzPct val="75000"/>
              <a:buNone/>
            </a:pPr>
            <a:endParaRPr lang="it-IT" sz="2200" dirty="0" smtClean="0"/>
          </a:p>
          <a:p>
            <a:pPr marL="109728" indent="0" algn="ctr">
              <a:buClr>
                <a:srgbClr val="00B0F0"/>
              </a:buClr>
              <a:buSzPct val="75000"/>
              <a:buNone/>
            </a:pPr>
            <a:r>
              <a:rPr lang="it-IT" sz="2400" b="1" dirty="0" smtClean="0">
                <a:hlinkClick r:id="rId3"/>
              </a:rPr>
              <a:t>https://pandora.infn.it</a:t>
            </a:r>
            <a:endParaRPr lang="it-IT" sz="2400" b="1" dirty="0"/>
          </a:p>
          <a:p>
            <a:pPr marL="109728" indent="0" algn="just">
              <a:buClr>
                <a:srgbClr val="00B0F0"/>
              </a:buClr>
              <a:buSzPct val="75000"/>
              <a:buNone/>
            </a:pPr>
            <a:endParaRPr lang="it-IT" sz="22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99494" y="6444044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C8F02C77-E220-4D4D-9B04-D65CDB4B251A}" type="slidenum">
              <a:rPr lang="it-IT" smtClean="0"/>
              <a:t>3</a:t>
            </a:fld>
            <a:r>
              <a:rPr lang="it-IT" dirty="0" smtClean="0"/>
              <a:t>/10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203848" y="6381328"/>
            <a:ext cx="5928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/>
              <a:t>S. Longo – Mini WS CCR </a:t>
            </a:r>
            <a:r>
              <a:rPr lang="it-IT" dirty="0" err="1"/>
              <a:t>Nov</a:t>
            </a:r>
            <a:r>
              <a:rPr lang="it-IT" dirty="0"/>
              <a:t> 2013– </a:t>
            </a:r>
            <a:r>
              <a:rPr lang="it-IT" dirty="0" err="1"/>
              <a:t>MIb</a:t>
            </a:r>
            <a:endParaRPr lang="it-IT" dirty="0"/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44778"/>
            <a:ext cx="1336716" cy="851974"/>
          </a:xfrm>
          <a:prstGeom prst="rect">
            <a:avLst/>
          </a:prstGeom>
        </p:spPr>
      </p:pic>
      <p:sp>
        <p:nvSpPr>
          <p:cNvPr id="13" name="CasellaDiTesto 12"/>
          <p:cNvSpPr txBox="1"/>
          <p:nvPr/>
        </p:nvSpPr>
        <p:spPr>
          <a:xfrm>
            <a:off x="395536" y="3573016"/>
            <a:ext cx="8465508" cy="769441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109728" indent="0" algn="just">
              <a:buClr>
                <a:srgbClr val="00B0F0"/>
              </a:buClr>
              <a:buSzPct val="75000"/>
              <a:buNone/>
            </a:pPr>
            <a:r>
              <a:rPr lang="it-IT" sz="2200" dirty="0"/>
              <a:t>Il servizio è attualmente in </a:t>
            </a:r>
            <a:r>
              <a:rPr lang="it-IT" sz="2200" dirty="0" smtClean="0"/>
              <a:t>pre-produzione e </a:t>
            </a:r>
            <a:r>
              <a:rPr lang="it-IT" sz="2200" dirty="0"/>
              <a:t>disponibile </a:t>
            </a:r>
            <a:r>
              <a:rPr lang="it-IT" sz="2200" dirty="0" smtClean="0"/>
              <a:t>per tutti gli utenti che vogliono testare il prodotto.</a:t>
            </a: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3862607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1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Pandora [2/3]</a:t>
            </a:r>
            <a:endParaRPr lang="it-IT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46856" y="1484784"/>
            <a:ext cx="8229600" cy="4608511"/>
          </a:xfrm>
        </p:spPr>
        <p:txBody>
          <a:bodyPr>
            <a:normAutofit lnSpcReduction="10000"/>
          </a:bodyPr>
          <a:lstStyle/>
          <a:p>
            <a:pPr marL="109728" indent="0" algn="just">
              <a:buClr>
                <a:srgbClr val="00B0F0"/>
              </a:buClr>
              <a:buSzPct val="75000"/>
              <a:buNone/>
            </a:pPr>
            <a:r>
              <a:rPr lang="it-IT" sz="2200" dirty="0" smtClean="0"/>
              <a:t>Setup:</a:t>
            </a:r>
          </a:p>
          <a:p>
            <a:pPr algn="just">
              <a:buClr>
                <a:srgbClr val="00B0F0"/>
              </a:buClr>
              <a:buSzPct val="75000"/>
            </a:pPr>
            <a:r>
              <a:rPr lang="it-IT" sz="2100" dirty="0" smtClean="0"/>
              <a:t>Servizio implementato in alta affidabilità e alta disponibilità</a:t>
            </a:r>
          </a:p>
          <a:p>
            <a:pPr algn="just">
              <a:buClr>
                <a:srgbClr val="00B0F0"/>
              </a:buClr>
              <a:buSzPct val="75000"/>
            </a:pPr>
            <a:r>
              <a:rPr lang="it-IT" sz="2100" dirty="0" smtClean="0"/>
              <a:t>2 VM (2 CPU e 4 GB di RAM l’una) su cluster </a:t>
            </a:r>
            <a:r>
              <a:rPr lang="it-IT" sz="2100" dirty="0" err="1" smtClean="0"/>
              <a:t>VMWare</a:t>
            </a:r>
            <a:r>
              <a:rPr lang="it-IT" sz="2100" dirty="0" smtClean="0"/>
              <a:t> + un </a:t>
            </a:r>
            <a:r>
              <a:rPr lang="it-IT" sz="2100" dirty="0" err="1" smtClean="0"/>
              <a:t>Load</a:t>
            </a:r>
            <a:r>
              <a:rPr lang="it-IT" sz="2100" dirty="0" smtClean="0"/>
              <a:t> </a:t>
            </a:r>
            <a:r>
              <a:rPr lang="it-IT" sz="2100" dirty="0" err="1" smtClean="0"/>
              <a:t>Balancer</a:t>
            </a:r>
            <a:r>
              <a:rPr lang="it-IT" sz="2100" dirty="0" smtClean="0"/>
              <a:t> con «</a:t>
            </a:r>
            <a:r>
              <a:rPr lang="it-IT" sz="2100" dirty="0" err="1" smtClean="0"/>
              <a:t>sticky</a:t>
            </a:r>
            <a:r>
              <a:rPr lang="it-IT" sz="2100" dirty="0" smtClean="0"/>
              <a:t> sessions» (terza VM su </a:t>
            </a:r>
            <a:r>
              <a:rPr lang="it-IT" sz="2100" dirty="0" err="1" smtClean="0"/>
              <a:t>Red-Hat</a:t>
            </a:r>
            <a:r>
              <a:rPr lang="it-IT" sz="2100" dirty="0" smtClean="0"/>
              <a:t> cluster disponibile a breve)</a:t>
            </a:r>
          </a:p>
          <a:p>
            <a:pPr algn="just">
              <a:buClr>
                <a:srgbClr val="00B0F0"/>
              </a:buClr>
              <a:buSzPct val="75000"/>
            </a:pPr>
            <a:r>
              <a:rPr lang="it-IT" sz="2100" dirty="0" smtClean="0"/>
              <a:t>DBMS </a:t>
            </a:r>
            <a:r>
              <a:rPr lang="it-IT" sz="2100" dirty="0" err="1" smtClean="0"/>
              <a:t>MySQL</a:t>
            </a:r>
            <a:r>
              <a:rPr lang="it-IT" sz="2100" dirty="0" smtClean="0"/>
              <a:t> esterno alle  VM in HA e replicato (prossima migrazione su DBMS </a:t>
            </a:r>
            <a:r>
              <a:rPr lang="it-IT" sz="2100" dirty="0" err="1" smtClean="0"/>
              <a:t>clusterizzato</a:t>
            </a:r>
            <a:r>
              <a:rPr lang="it-IT" sz="2100" dirty="0" smtClean="0"/>
              <a:t>)</a:t>
            </a:r>
          </a:p>
          <a:p>
            <a:pPr algn="just">
              <a:buClr>
                <a:srgbClr val="00B0F0"/>
              </a:buClr>
              <a:buSzPct val="75000"/>
            </a:pPr>
            <a:r>
              <a:rPr lang="it-IT" sz="2100" dirty="0" smtClean="0"/>
              <a:t>Storage: 15TB su OCFS2, </a:t>
            </a:r>
            <a:r>
              <a:rPr lang="it-IT" sz="2100" dirty="0" err="1" smtClean="0"/>
              <a:t>backend</a:t>
            </a:r>
            <a:r>
              <a:rPr lang="it-IT" sz="2100" dirty="0" smtClean="0"/>
              <a:t> DELL </a:t>
            </a:r>
            <a:r>
              <a:rPr lang="it-IT" sz="2100" dirty="0" err="1" smtClean="0"/>
              <a:t>EqualLogic</a:t>
            </a:r>
            <a:r>
              <a:rPr lang="it-IT" sz="2100" dirty="0" smtClean="0"/>
              <a:t> 6110 (prevista possibilità di espansione)</a:t>
            </a:r>
          </a:p>
          <a:p>
            <a:pPr algn="just">
              <a:buClr>
                <a:srgbClr val="00B0F0"/>
              </a:buClr>
              <a:buSzPct val="75000"/>
            </a:pPr>
            <a:r>
              <a:rPr lang="it-IT" sz="2100" dirty="0" smtClean="0"/>
              <a:t>Assegnati 5GB di default ad ogni utente</a:t>
            </a:r>
            <a:endParaRPr lang="it-IT" sz="2100" dirty="0"/>
          </a:p>
          <a:p>
            <a:pPr algn="just">
              <a:buClr>
                <a:srgbClr val="00B0F0"/>
              </a:buClr>
              <a:buSzPct val="75000"/>
            </a:pPr>
            <a:r>
              <a:rPr lang="it-IT" sz="2100" dirty="0" smtClean="0"/>
              <a:t>Gestione utenza mediante LDAP AAI</a:t>
            </a:r>
          </a:p>
          <a:p>
            <a:pPr algn="just">
              <a:buClr>
                <a:srgbClr val="00B0F0"/>
              </a:buClr>
              <a:buSzPct val="75000"/>
            </a:pPr>
            <a:r>
              <a:rPr lang="it-IT" sz="2100" dirty="0" smtClean="0"/>
              <a:t>In fase di studio login mediante CAS (con </a:t>
            </a:r>
            <a:r>
              <a:rPr lang="it-IT" sz="2100" dirty="0" err="1" smtClean="0"/>
              <a:t>IdP</a:t>
            </a:r>
            <a:r>
              <a:rPr lang="it-IT" sz="2100" dirty="0" smtClean="0"/>
              <a:t> INFN)</a:t>
            </a:r>
            <a:endParaRPr lang="it-IT" sz="21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99494" y="6444044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C8F02C77-E220-4D4D-9B04-D65CDB4B251A}" type="slidenum">
              <a:rPr lang="it-IT" smtClean="0"/>
              <a:t>4</a:t>
            </a:fld>
            <a:r>
              <a:rPr lang="it-IT" dirty="0" smtClean="0"/>
              <a:t>/10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203848" y="6381328"/>
            <a:ext cx="5928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/>
              <a:t>S. Longo – Mini WS CCR </a:t>
            </a:r>
            <a:r>
              <a:rPr lang="it-IT" dirty="0" err="1"/>
              <a:t>Nov</a:t>
            </a:r>
            <a:r>
              <a:rPr lang="it-IT" dirty="0"/>
              <a:t> 2013– </a:t>
            </a:r>
            <a:r>
              <a:rPr lang="it-IT" dirty="0" err="1"/>
              <a:t>MIb</a:t>
            </a:r>
            <a:endParaRPr lang="it-IT" dirty="0"/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44778"/>
            <a:ext cx="1336716" cy="851974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539552" y="2420888"/>
            <a:ext cx="8105717" cy="170816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1"/>
              </a:buClr>
              <a:buSzPct val="150000"/>
              <a:buFont typeface="Lucida Sans Unicode" panose="020B0602030504020204" pitchFamily="34" charset="0"/>
              <a:buChar char="‣"/>
            </a:pPr>
            <a:r>
              <a:rPr lang="it-IT" sz="2100" dirty="0" smtClean="0"/>
              <a:t>3 </a:t>
            </a:r>
            <a:r>
              <a:rPr lang="it-IT" sz="2100" dirty="0"/>
              <a:t>VM (2 CPU e 4 GB di RAM l’una</a:t>
            </a:r>
            <a:r>
              <a:rPr lang="it-IT" sz="2100" dirty="0" smtClean="0"/>
              <a:t>). 2 VM </a:t>
            </a:r>
            <a:r>
              <a:rPr lang="it-IT" sz="2100" dirty="0"/>
              <a:t>su cluster </a:t>
            </a:r>
            <a:r>
              <a:rPr lang="it-IT" sz="2100" dirty="0" err="1" smtClean="0"/>
              <a:t>VMWare</a:t>
            </a:r>
            <a:r>
              <a:rPr lang="it-IT" sz="2100" dirty="0" smtClean="0"/>
              <a:t>, 1 VM su Cluster </a:t>
            </a:r>
            <a:r>
              <a:rPr lang="it-IT" sz="2100" dirty="0" err="1" smtClean="0"/>
              <a:t>Red</a:t>
            </a:r>
            <a:r>
              <a:rPr lang="it-IT" sz="2100" dirty="0" smtClean="0"/>
              <a:t> </a:t>
            </a:r>
            <a:r>
              <a:rPr lang="it-IT" sz="2100" dirty="0" err="1" smtClean="0"/>
              <a:t>Hat</a:t>
            </a:r>
            <a:r>
              <a:rPr lang="it-IT" sz="2100" dirty="0" smtClean="0"/>
              <a:t> </a:t>
            </a:r>
            <a:r>
              <a:rPr lang="it-IT" sz="2100" dirty="0"/>
              <a:t>+ un </a:t>
            </a:r>
            <a:r>
              <a:rPr lang="it-IT" sz="2100" dirty="0" err="1"/>
              <a:t>Load</a:t>
            </a:r>
            <a:r>
              <a:rPr lang="it-IT" sz="2100" dirty="0"/>
              <a:t> </a:t>
            </a:r>
            <a:r>
              <a:rPr lang="it-IT" sz="2100" dirty="0" err="1"/>
              <a:t>Balancer</a:t>
            </a:r>
            <a:r>
              <a:rPr lang="it-IT" sz="2100" dirty="0"/>
              <a:t> con «</a:t>
            </a:r>
            <a:r>
              <a:rPr lang="it-IT" sz="2100" dirty="0" err="1"/>
              <a:t>sticky</a:t>
            </a:r>
            <a:r>
              <a:rPr lang="it-IT" sz="2100" dirty="0"/>
              <a:t> sessions</a:t>
            </a:r>
            <a:r>
              <a:rPr lang="it-IT" sz="2100" dirty="0" smtClean="0"/>
              <a:t>»</a:t>
            </a:r>
          </a:p>
          <a:p>
            <a:pPr marL="342900" indent="-342900">
              <a:buClr>
                <a:schemeClr val="accent1"/>
              </a:buClr>
              <a:buSzPct val="150000"/>
              <a:buFont typeface="Lucida Sans Unicode" panose="020B0602030504020204" pitchFamily="34" charset="0"/>
              <a:buChar char="‣"/>
            </a:pPr>
            <a:r>
              <a:rPr lang="it-IT" sz="2100" dirty="0"/>
              <a:t>DBMS </a:t>
            </a:r>
            <a:r>
              <a:rPr lang="it-IT" sz="2100" dirty="0" err="1"/>
              <a:t>MySQL</a:t>
            </a:r>
            <a:r>
              <a:rPr lang="it-IT" sz="2100" dirty="0"/>
              <a:t> esterno alle  VM in HA e replicato </a:t>
            </a:r>
            <a:r>
              <a:rPr lang="it-IT" sz="2100" dirty="0" smtClean="0"/>
              <a:t>(il carico stimato attualmente non necessita di </a:t>
            </a:r>
            <a:r>
              <a:rPr lang="it-IT" sz="2100" dirty="0" err="1" smtClean="0"/>
              <a:t>clusterizzazione</a:t>
            </a:r>
            <a:r>
              <a:rPr lang="it-IT" sz="2100" dirty="0" smtClean="0"/>
              <a:t>)</a:t>
            </a:r>
            <a:endParaRPr lang="it-IT" sz="2100" dirty="0"/>
          </a:p>
        </p:txBody>
      </p:sp>
    </p:spTree>
    <p:extLst>
      <p:ext uri="{BB962C8B-B14F-4D97-AF65-F5344CB8AC3E}">
        <p14:creationId xmlns:p14="http://schemas.microsoft.com/office/powerpoint/2010/main" val="2830855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1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Pandora [3/3]</a:t>
            </a:r>
            <a:endParaRPr lang="it-IT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899592" y="4143091"/>
            <a:ext cx="1512168" cy="491840"/>
          </a:xfrm>
        </p:spPr>
        <p:txBody>
          <a:bodyPr>
            <a:normAutofit lnSpcReduction="10000"/>
          </a:bodyPr>
          <a:lstStyle/>
          <a:p>
            <a:pPr marL="109728" indent="0" algn="just">
              <a:buClr>
                <a:srgbClr val="00B0F0"/>
              </a:buClr>
              <a:buSzPct val="75000"/>
              <a:buNone/>
            </a:pPr>
            <a:r>
              <a:rPr lang="it-IT" sz="1200" dirty="0" smtClean="0"/>
              <a:t>pandora.infn.it</a:t>
            </a:r>
          </a:p>
          <a:p>
            <a:pPr marL="109728" indent="0" algn="just">
              <a:buClr>
                <a:srgbClr val="00B0F0"/>
              </a:buClr>
              <a:buSzPct val="75000"/>
              <a:buNone/>
            </a:pPr>
            <a:r>
              <a:rPr lang="it-IT" sz="1200" dirty="0" smtClean="0"/>
              <a:t>(</a:t>
            </a:r>
            <a:r>
              <a:rPr lang="it-IT" sz="1200" dirty="0" err="1" smtClean="0"/>
              <a:t>Load</a:t>
            </a:r>
            <a:r>
              <a:rPr lang="it-IT" sz="1200" dirty="0" smtClean="0"/>
              <a:t> </a:t>
            </a:r>
            <a:r>
              <a:rPr lang="it-IT" sz="1200" dirty="0" err="1" smtClean="0"/>
              <a:t>Balancer</a:t>
            </a:r>
            <a:r>
              <a:rPr lang="it-IT" sz="1200" dirty="0" smtClean="0"/>
              <a:t>)</a:t>
            </a:r>
            <a:endParaRPr lang="it-IT" sz="12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99494" y="6444044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C8F02C77-E220-4D4D-9B04-D65CDB4B251A}" type="slidenum">
              <a:rPr lang="it-IT" smtClean="0"/>
              <a:t>5</a:t>
            </a:fld>
            <a:r>
              <a:rPr lang="it-IT" dirty="0" smtClean="0"/>
              <a:t>/10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203848" y="6381328"/>
            <a:ext cx="5928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/>
              <a:t>S. Longo – Mini WS CCR Nov 2013– MIb</a:t>
            </a: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44778"/>
            <a:ext cx="1336716" cy="851974"/>
          </a:xfrm>
          <a:prstGeom prst="rect">
            <a:avLst/>
          </a:prstGeom>
        </p:spPr>
      </p:pic>
      <p:pic>
        <p:nvPicPr>
          <p:cNvPr id="3076" name="Picture 4" descr="http://clipart-finder.com/data/png/database_serve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922571"/>
            <a:ext cx="1116977" cy="137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clipartist.info/RSS/openclipart.org/2011/August/13-Saturday/server-555px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363" y="2633204"/>
            <a:ext cx="864365" cy="133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uppo 5"/>
          <p:cNvGrpSpPr/>
          <p:nvPr/>
        </p:nvGrpSpPr>
        <p:grpSpPr>
          <a:xfrm>
            <a:off x="6236244" y="4909277"/>
            <a:ext cx="1432100" cy="757409"/>
            <a:chOff x="2620360" y="2636912"/>
            <a:chExt cx="1732841" cy="1008112"/>
          </a:xfrm>
        </p:grpSpPr>
        <p:pic>
          <p:nvPicPr>
            <p:cNvPr id="3080" name="Picture 8" descr="http://www.clker.com/cliparts/b/1/6/b/1195431327409717356database_base_de_donn__01r.svg.med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0360" y="2636912"/>
              <a:ext cx="861321" cy="9948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8" descr="http://www.clker.com/cliparts/b/1/6/b/1195431327409717356database_base_de_donn__01r.svg.med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1880" y="2650165"/>
              <a:ext cx="861321" cy="9948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3" name="Picture 6" descr="http://clipartist.info/RSS/openclipart.org/2011/August/13-Saturday/server-555px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5485" y="1124744"/>
            <a:ext cx="864365" cy="133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http://clipartist.info/RSS/openclipart.org/2011/August/13-Saturday/server-555px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7648" y="2924944"/>
            <a:ext cx="864365" cy="133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http://clipartist.info/RSS/openclipart.org/2011/August/13-Saturday/server-555px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5484" y="4829043"/>
            <a:ext cx="864365" cy="133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reccia a destra 6"/>
          <p:cNvSpPr/>
          <p:nvPr/>
        </p:nvSpPr>
        <p:spPr>
          <a:xfrm>
            <a:off x="490160" y="3178322"/>
            <a:ext cx="600098" cy="24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ctangle 2"/>
          <p:cNvSpPr txBox="1">
            <a:spLocks/>
          </p:cNvSpPr>
          <p:nvPr/>
        </p:nvSpPr>
        <p:spPr>
          <a:xfrm>
            <a:off x="3353746" y="2492896"/>
            <a:ext cx="1512168" cy="491840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 3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Clr>
                <a:srgbClr val="00B0F0"/>
              </a:buClr>
              <a:buSzPct val="75000"/>
              <a:buFont typeface="Wingdings 3"/>
              <a:buNone/>
            </a:pPr>
            <a:r>
              <a:rPr lang="it-IT" sz="1200" dirty="0" smtClean="0"/>
              <a:t>pandora1.infn.it</a:t>
            </a:r>
          </a:p>
          <a:p>
            <a:pPr marL="109728" indent="0" algn="ctr">
              <a:buClr>
                <a:srgbClr val="00B0F0"/>
              </a:buClr>
              <a:buSzPct val="75000"/>
              <a:buFont typeface="Wingdings 3"/>
              <a:buNone/>
            </a:pPr>
            <a:r>
              <a:rPr lang="it-IT" sz="1200" dirty="0" smtClean="0"/>
              <a:t>(Application Server)</a:t>
            </a:r>
            <a:endParaRPr lang="it-IT" sz="1200" dirty="0"/>
          </a:p>
        </p:txBody>
      </p:sp>
      <p:sp>
        <p:nvSpPr>
          <p:cNvPr id="19" name="Rectangle 2"/>
          <p:cNvSpPr txBox="1">
            <a:spLocks/>
          </p:cNvSpPr>
          <p:nvPr/>
        </p:nvSpPr>
        <p:spPr>
          <a:xfrm>
            <a:off x="3353746" y="4293096"/>
            <a:ext cx="1512168" cy="491840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 3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Clr>
                <a:srgbClr val="00B0F0"/>
              </a:buClr>
              <a:buSzPct val="75000"/>
              <a:buFont typeface="Wingdings 3"/>
              <a:buNone/>
            </a:pPr>
            <a:r>
              <a:rPr lang="it-IT" sz="1200" dirty="0" smtClean="0"/>
              <a:t>pandora2.infn.it</a:t>
            </a:r>
          </a:p>
          <a:p>
            <a:pPr marL="109728" indent="0" algn="ctr">
              <a:buClr>
                <a:srgbClr val="00B0F0"/>
              </a:buClr>
              <a:buSzPct val="75000"/>
              <a:buFont typeface="Wingdings 3"/>
              <a:buNone/>
            </a:pPr>
            <a:r>
              <a:rPr lang="it-IT" sz="1200" dirty="0" smtClean="0"/>
              <a:t>(Application Server)</a:t>
            </a:r>
            <a:endParaRPr lang="it-IT" sz="1200" dirty="0"/>
          </a:p>
        </p:txBody>
      </p:sp>
      <p:sp>
        <p:nvSpPr>
          <p:cNvPr id="20" name="Rectangle 2"/>
          <p:cNvSpPr txBox="1">
            <a:spLocks/>
          </p:cNvSpPr>
          <p:nvPr/>
        </p:nvSpPr>
        <p:spPr>
          <a:xfrm>
            <a:off x="3403111" y="6165304"/>
            <a:ext cx="1512168" cy="491840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 3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Clr>
                <a:srgbClr val="00B0F0"/>
              </a:buClr>
              <a:buSzPct val="75000"/>
              <a:buFont typeface="Wingdings 3"/>
              <a:buNone/>
            </a:pPr>
            <a:r>
              <a:rPr lang="it-IT" sz="1200" dirty="0" smtClean="0"/>
              <a:t>pandora3.infn.it</a:t>
            </a:r>
          </a:p>
          <a:p>
            <a:pPr marL="109728" indent="0" algn="ctr">
              <a:buClr>
                <a:srgbClr val="00B0F0"/>
              </a:buClr>
              <a:buSzPct val="75000"/>
              <a:buFont typeface="Wingdings 3"/>
              <a:buNone/>
            </a:pPr>
            <a:r>
              <a:rPr lang="it-IT" sz="1200" dirty="0" smtClean="0"/>
              <a:t>(Application Server)</a:t>
            </a:r>
            <a:endParaRPr lang="it-IT" sz="1200" dirty="0"/>
          </a:p>
        </p:txBody>
      </p:sp>
      <p:sp>
        <p:nvSpPr>
          <p:cNvPr id="21" name="Rectangle 2"/>
          <p:cNvSpPr txBox="1">
            <a:spLocks/>
          </p:cNvSpPr>
          <p:nvPr/>
        </p:nvSpPr>
        <p:spPr>
          <a:xfrm>
            <a:off x="6084168" y="4377320"/>
            <a:ext cx="1512168" cy="49184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 3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Clr>
                <a:srgbClr val="00B0F0"/>
              </a:buClr>
              <a:buSzPct val="75000"/>
              <a:buFont typeface="Wingdings 3"/>
              <a:buNone/>
            </a:pPr>
            <a:r>
              <a:rPr lang="it-IT" sz="1400" dirty="0" err="1" smtClean="0"/>
              <a:t>MySQL</a:t>
            </a:r>
            <a:r>
              <a:rPr lang="it-IT" sz="1400" dirty="0" smtClean="0"/>
              <a:t> DBMS</a:t>
            </a:r>
            <a:endParaRPr lang="it-IT" sz="1400" dirty="0"/>
          </a:p>
        </p:txBody>
      </p:sp>
      <p:sp>
        <p:nvSpPr>
          <p:cNvPr id="22" name="Rectangle 2"/>
          <p:cNvSpPr txBox="1">
            <a:spLocks/>
          </p:cNvSpPr>
          <p:nvPr/>
        </p:nvSpPr>
        <p:spPr>
          <a:xfrm>
            <a:off x="5976099" y="5791538"/>
            <a:ext cx="1943962" cy="517782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 3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Clr>
                <a:srgbClr val="00B0F0"/>
              </a:buClr>
              <a:buSzPct val="75000"/>
              <a:buFont typeface="Wingdings 3"/>
              <a:buNone/>
            </a:pPr>
            <a:r>
              <a:rPr lang="it-IT" sz="1400" dirty="0" smtClean="0"/>
              <a:t>OCFS2 Storage</a:t>
            </a:r>
          </a:p>
          <a:p>
            <a:pPr marL="109728" indent="0" algn="ctr">
              <a:buClr>
                <a:srgbClr val="00B0F0"/>
              </a:buClr>
              <a:buSzPct val="75000"/>
              <a:buFont typeface="Wingdings 3"/>
              <a:buNone/>
            </a:pPr>
            <a:r>
              <a:rPr lang="it-IT" sz="1400" dirty="0" smtClean="0"/>
              <a:t>(DELL </a:t>
            </a:r>
            <a:r>
              <a:rPr lang="it-IT" sz="1400" dirty="0" err="1" smtClean="0"/>
              <a:t>EqualLogic</a:t>
            </a:r>
            <a:r>
              <a:rPr lang="it-IT" sz="1400" dirty="0" smtClean="0"/>
              <a:t>)</a:t>
            </a:r>
            <a:endParaRPr lang="it-IT" sz="1400" dirty="0"/>
          </a:p>
        </p:txBody>
      </p:sp>
      <p:sp>
        <p:nvSpPr>
          <p:cNvPr id="8" name="Parentesi graffa aperta 7"/>
          <p:cNvSpPr/>
          <p:nvPr/>
        </p:nvSpPr>
        <p:spPr>
          <a:xfrm>
            <a:off x="2555776" y="1412776"/>
            <a:ext cx="693791" cy="4680520"/>
          </a:xfrm>
          <a:prstGeom prst="leftBrace">
            <a:avLst>
              <a:gd name="adj1" fmla="val 35919"/>
              <a:gd name="adj2" fmla="val 42504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3" name="Picture 4" descr="http://clipart-finder.com/data/png/database_serve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042955"/>
            <a:ext cx="1116977" cy="137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"/>
          <p:cNvSpPr txBox="1">
            <a:spLocks/>
          </p:cNvSpPr>
          <p:nvPr/>
        </p:nvSpPr>
        <p:spPr>
          <a:xfrm>
            <a:off x="6039582" y="2387284"/>
            <a:ext cx="1512168" cy="35153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 3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Clr>
                <a:srgbClr val="00B0F0"/>
              </a:buClr>
              <a:buSzPct val="75000"/>
              <a:buFont typeface="Wingdings 3"/>
              <a:buNone/>
            </a:pPr>
            <a:r>
              <a:rPr lang="it-IT" sz="1400" dirty="0" smtClean="0"/>
              <a:t>DBMS replica</a:t>
            </a:r>
            <a:endParaRPr lang="it-IT" sz="1400" dirty="0"/>
          </a:p>
        </p:txBody>
      </p:sp>
      <p:cxnSp>
        <p:nvCxnSpPr>
          <p:cNvPr id="10" name="Connettore 2 9"/>
          <p:cNvCxnSpPr/>
          <p:nvPr/>
        </p:nvCxnSpPr>
        <p:spPr>
          <a:xfrm>
            <a:off x="4788024" y="1792874"/>
            <a:ext cx="1380169" cy="163147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/>
          <p:nvPr/>
        </p:nvCxnSpPr>
        <p:spPr>
          <a:xfrm>
            <a:off x="4788024" y="3576746"/>
            <a:ext cx="144822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/>
          <p:nvPr/>
        </p:nvCxnSpPr>
        <p:spPr>
          <a:xfrm flipV="1">
            <a:off x="4788024" y="3753036"/>
            <a:ext cx="1380169" cy="1744138"/>
          </a:xfrm>
          <a:prstGeom prst="straightConnector1">
            <a:avLst/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/>
          <p:nvPr/>
        </p:nvCxnSpPr>
        <p:spPr>
          <a:xfrm>
            <a:off x="4788024" y="1772816"/>
            <a:ext cx="1448220" cy="301212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/>
          <p:nvPr/>
        </p:nvCxnSpPr>
        <p:spPr>
          <a:xfrm>
            <a:off x="4788024" y="3576746"/>
            <a:ext cx="1380169" cy="1252297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/>
          <p:nvPr/>
        </p:nvCxnSpPr>
        <p:spPr>
          <a:xfrm>
            <a:off x="4788024" y="5589240"/>
            <a:ext cx="1296144" cy="0"/>
          </a:xfrm>
          <a:prstGeom prst="straightConnector1">
            <a:avLst/>
          </a:prstGeom>
          <a:ln w="25400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2 60"/>
          <p:cNvCxnSpPr/>
          <p:nvPr/>
        </p:nvCxnSpPr>
        <p:spPr>
          <a:xfrm flipV="1">
            <a:off x="6804248" y="2636912"/>
            <a:ext cx="0" cy="24592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6" descr="http://clipartist.info/RSS/openclipart.org/2011/August/13-Saturday/server-555px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829043"/>
            <a:ext cx="864365" cy="1336261"/>
          </a:xfrm>
          <a:prstGeom prst="rect">
            <a:avLst/>
          </a:prstGeom>
          <a:noFill/>
          <a:ln>
            <a:solidFill>
              <a:schemeClr val="accent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72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1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WebDAV</a:t>
            </a:r>
            <a:endParaRPr lang="it-IT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46856" y="1484784"/>
            <a:ext cx="8229600" cy="1080119"/>
          </a:xfrm>
        </p:spPr>
        <p:txBody>
          <a:bodyPr>
            <a:normAutofit/>
          </a:bodyPr>
          <a:lstStyle/>
          <a:p>
            <a:pPr marL="109728" indent="0" algn="just">
              <a:buClr>
                <a:srgbClr val="00B0F0"/>
              </a:buClr>
              <a:buSzPct val="75000"/>
              <a:buNone/>
            </a:pPr>
            <a:r>
              <a:rPr lang="it-IT" sz="2000" dirty="0" smtClean="0"/>
              <a:t>L’accesso via WebDAV è ora disponibile.</a:t>
            </a:r>
          </a:p>
          <a:p>
            <a:pPr algn="just">
              <a:buClr>
                <a:srgbClr val="00B0F0"/>
              </a:buClr>
              <a:buSzPct val="75000"/>
            </a:pPr>
            <a:r>
              <a:rPr lang="it-IT" sz="2000" dirty="0" smtClean="0"/>
              <a:t>Ogni utente può decidere autonomamente se abilitare l’accesso via WebDAV.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99494" y="6444044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C8F02C77-E220-4D4D-9B04-D65CDB4B251A}" type="slidenum">
              <a:rPr lang="it-IT" smtClean="0"/>
              <a:t>6</a:t>
            </a:fld>
            <a:r>
              <a:rPr lang="it-IT" dirty="0" smtClean="0"/>
              <a:t>/10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203848" y="6381328"/>
            <a:ext cx="5928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/>
              <a:t>S. Longo – Mini WS CCR Nov 2013– MIb</a:t>
            </a: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44778"/>
            <a:ext cx="1336716" cy="85197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55" y="4476328"/>
            <a:ext cx="309365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805123"/>
            <a:ext cx="4277591" cy="3576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reccia a destra 5"/>
          <p:cNvSpPr/>
          <p:nvPr/>
        </p:nvSpPr>
        <p:spPr>
          <a:xfrm>
            <a:off x="3995936" y="5428828"/>
            <a:ext cx="504056" cy="3764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ctangle 2"/>
          <p:cNvSpPr txBox="1">
            <a:spLocks/>
          </p:cNvSpPr>
          <p:nvPr/>
        </p:nvSpPr>
        <p:spPr>
          <a:xfrm>
            <a:off x="446856" y="2492897"/>
            <a:ext cx="4114800" cy="1872207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 3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Clr>
                <a:srgbClr val="00B0F0"/>
              </a:buClr>
              <a:buSzPct val="75000"/>
            </a:pPr>
            <a:r>
              <a:rPr lang="it-IT" sz="2000" dirty="0" smtClean="0"/>
              <a:t>Abilitata la funzionalità, l’utente può accedere (o montare come dischi remoti) i propri </a:t>
            </a:r>
            <a:r>
              <a:rPr lang="it-IT" sz="2000" dirty="0" err="1" smtClean="0"/>
              <a:t>workspaces</a:t>
            </a:r>
            <a:r>
              <a:rPr lang="it-IT" sz="2000" dirty="0" smtClean="0"/>
              <a:t> da qualsiasi </a:t>
            </a:r>
            <a:r>
              <a:rPr lang="it-IT" sz="2000" dirty="0" err="1" smtClean="0"/>
              <a:t>device</a:t>
            </a:r>
            <a:r>
              <a:rPr lang="it-IT" sz="2000" dirty="0" smtClean="0"/>
              <a:t> usando l’URL:</a:t>
            </a:r>
          </a:p>
          <a:p>
            <a:pPr algn="just">
              <a:buClr>
                <a:srgbClr val="00B0F0"/>
              </a:buClr>
              <a:buSzPct val="75000"/>
            </a:pPr>
            <a:endParaRPr lang="it-IT" sz="1100" dirty="0"/>
          </a:p>
          <a:p>
            <a:pPr marL="109728" indent="0" algn="just">
              <a:buClr>
                <a:srgbClr val="00B0F0"/>
              </a:buClr>
              <a:buSzPct val="75000"/>
              <a:buNone/>
            </a:pPr>
            <a:r>
              <a:rPr lang="it-IT" sz="2000" dirty="0" smtClean="0">
                <a:hlinkClick r:id="rId6"/>
              </a:rPr>
              <a:t> https://pandora.infn.it/shares/</a:t>
            </a:r>
            <a:endParaRPr 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329568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1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Linux Client</a:t>
            </a:r>
            <a:endParaRPr lang="it-IT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46856" y="1484785"/>
            <a:ext cx="8229600" cy="792087"/>
          </a:xfrm>
        </p:spPr>
        <p:txBody>
          <a:bodyPr>
            <a:normAutofit lnSpcReduction="10000"/>
          </a:bodyPr>
          <a:lstStyle/>
          <a:p>
            <a:pPr marL="109728" indent="0" algn="just">
              <a:buClr>
                <a:srgbClr val="00B0F0"/>
              </a:buClr>
              <a:buSzPct val="75000"/>
              <a:buNone/>
            </a:pPr>
            <a:r>
              <a:rPr lang="it-IT" sz="2200" dirty="0" smtClean="0"/>
              <a:t>Il client di sincronizzazione funziona anche in Linux.</a:t>
            </a:r>
          </a:p>
          <a:p>
            <a:pPr marL="109728" indent="0" algn="just">
              <a:buClr>
                <a:srgbClr val="00B0F0"/>
              </a:buClr>
              <a:buSzPct val="75000"/>
              <a:buNone/>
            </a:pPr>
            <a:r>
              <a:rPr lang="it-IT" sz="2200" dirty="0" smtClean="0"/>
              <a:t>Per chi lo volesse testare sono disponibili: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99494" y="6444044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C8F02C77-E220-4D4D-9B04-D65CDB4B251A}" type="slidenum">
              <a:rPr lang="it-IT" smtClean="0"/>
              <a:t>7</a:t>
            </a:fld>
            <a:r>
              <a:rPr lang="it-IT" dirty="0" smtClean="0"/>
              <a:t>/10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203848" y="6381328"/>
            <a:ext cx="5928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/>
              <a:t>S. Longo – Mini WS CCR Nov 2013– MIb</a:t>
            </a: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44778"/>
            <a:ext cx="1336716" cy="851974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005064"/>
            <a:ext cx="2540160" cy="2275411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780928"/>
            <a:ext cx="4193053" cy="3527602"/>
          </a:xfrm>
          <a:prstGeom prst="rect">
            <a:avLst/>
          </a:prstGeom>
        </p:spPr>
      </p:pic>
      <p:sp>
        <p:nvSpPr>
          <p:cNvPr id="9" name="Freccia a destra 8"/>
          <p:cNvSpPr/>
          <p:nvPr/>
        </p:nvSpPr>
        <p:spPr>
          <a:xfrm>
            <a:off x="3995936" y="5428828"/>
            <a:ext cx="504056" cy="3764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ctangle 2"/>
          <p:cNvSpPr txBox="1">
            <a:spLocks/>
          </p:cNvSpPr>
          <p:nvPr/>
        </p:nvSpPr>
        <p:spPr>
          <a:xfrm>
            <a:off x="446856" y="2276872"/>
            <a:ext cx="4197152" cy="1728192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 3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Clr>
                <a:srgbClr val="00B0F0"/>
              </a:buClr>
              <a:buSzPct val="150000"/>
              <a:buFont typeface="Lucida Sans Unicode" panose="020B0602030504020204" pitchFamily="34" charset="0"/>
              <a:buChar char="‣"/>
            </a:pPr>
            <a:r>
              <a:rPr lang="it-IT" sz="2000" dirty="0" smtClean="0"/>
              <a:t>I </a:t>
            </a:r>
            <a:r>
              <a:rPr lang="it-IT" sz="2000" dirty="0" err="1" smtClean="0"/>
              <a:t>repository</a:t>
            </a:r>
            <a:r>
              <a:rPr lang="it-IT" sz="2000" dirty="0" smtClean="0"/>
              <a:t> SVN con i sorgenti di SDK e dell’utility</a:t>
            </a:r>
          </a:p>
          <a:p>
            <a:pPr algn="just">
              <a:buClr>
                <a:srgbClr val="00B0F0"/>
              </a:buClr>
              <a:buSzPct val="150000"/>
              <a:buFont typeface="Lucida Sans Unicode" panose="020B0602030504020204" pitchFamily="34" charset="0"/>
              <a:buChar char="‣"/>
            </a:pPr>
            <a:r>
              <a:rPr lang="it-IT" sz="2000" dirty="0" smtClean="0"/>
              <a:t>I </a:t>
            </a:r>
            <a:r>
              <a:rPr lang="it-IT" sz="2000" dirty="0" err="1" smtClean="0"/>
              <a:t>tarball</a:t>
            </a:r>
            <a:r>
              <a:rPr lang="it-IT" sz="2000" dirty="0" smtClean="0"/>
              <a:t> dei due progetti</a:t>
            </a:r>
          </a:p>
          <a:p>
            <a:pPr marL="109728" indent="0" algn="just">
              <a:buClr>
                <a:srgbClr val="00B0F0"/>
              </a:buClr>
              <a:buSzPct val="150000"/>
              <a:buNone/>
            </a:pPr>
            <a:endParaRPr lang="it-IT" sz="1100" dirty="0" smtClean="0"/>
          </a:p>
          <a:p>
            <a:pPr marL="109728" indent="0" algn="just">
              <a:buClr>
                <a:srgbClr val="00B0F0"/>
              </a:buClr>
              <a:buSzPct val="150000"/>
              <a:buNone/>
            </a:pPr>
            <a:r>
              <a:rPr lang="it-IT" sz="2000" dirty="0" err="1" smtClean="0"/>
              <a:t>Pacchettizzazione</a:t>
            </a:r>
            <a:r>
              <a:rPr lang="it-IT" sz="2000" dirty="0" smtClean="0"/>
              <a:t>: (hard)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111768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1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Varie</a:t>
            </a:r>
            <a:endParaRPr lang="it-IT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46856" y="1484784"/>
            <a:ext cx="8229600" cy="4608511"/>
          </a:xfrm>
        </p:spPr>
        <p:txBody>
          <a:bodyPr>
            <a:normAutofit lnSpcReduction="10000"/>
          </a:bodyPr>
          <a:lstStyle/>
          <a:p>
            <a:pPr marL="109728" indent="0" algn="just">
              <a:buClr>
                <a:srgbClr val="00B0F0"/>
              </a:buClr>
              <a:buSzPct val="75000"/>
              <a:buNone/>
            </a:pPr>
            <a:r>
              <a:rPr lang="it-IT" sz="2200" dirty="0" smtClean="0"/>
              <a:t>Cache: stiamo testando un diverso sistema di cache.</a:t>
            </a:r>
          </a:p>
          <a:p>
            <a:pPr algn="just">
              <a:buClr>
                <a:srgbClr val="00B0F0"/>
              </a:buClr>
              <a:buSzPct val="150000"/>
              <a:buFont typeface="Lucida Sans Unicode" panose="020B0602030504020204" pitchFamily="34" charset="0"/>
              <a:buChar char="‣"/>
            </a:pPr>
            <a:r>
              <a:rPr lang="it-IT" sz="2200" dirty="0" smtClean="0"/>
              <a:t>Ogni VM è stata dotata di una cache locale</a:t>
            </a:r>
          </a:p>
          <a:p>
            <a:pPr algn="just">
              <a:buClr>
                <a:srgbClr val="00B0F0"/>
              </a:buClr>
              <a:buSzPct val="150000"/>
              <a:buFont typeface="Lucida Sans Unicode" panose="020B0602030504020204" pitchFamily="34" charset="0"/>
              <a:buChar char="‣"/>
            </a:pPr>
            <a:r>
              <a:rPr lang="it-IT" sz="2200" dirty="0" smtClean="0"/>
              <a:t>A questa è stata aggiunta una cache condivisa tra le VM, per ottimizzare alcune operazioni (uso di </a:t>
            </a:r>
            <a:r>
              <a:rPr lang="it-IT" sz="2200" dirty="0" err="1" smtClean="0"/>
              <a:t>plugins</a:t>
            </a:r>
            <a:r>
              <a:rPr lang="it-IT" sz="2200" dirty="0" smtClean="0"/>
              <a:t>, visualizzazione miniature, etc.)</a:t>
            </a:r>
          </a:p>
          <a:p>
            <a:pPr marL="109728" indent="0" algn="just">
              <a:buClr>
                <a:srgbClr val="00B0F0"/>
              </a:buClr>
              <a:buSzPct val="150000"/>
              <a:buNone/>
            </a:pPr>
            <a:endParaRPr lang="it-IT" sz="1000" dirty="0" smtClean="0"/>
          </a:p>
          <a:p>
            <a:pPr marL="109728" indent="0" algn="just">
              <a:buClr>
                <a:srgbClr val="00B0F0"/>
              </a:buClr>
              <a:buSzPct val="150000"/>
              <a:buNone/>
            </a:pPr>
            <a:r>
              <a:rPr lang="it-IT" sz="2200" dirty="0" smtClean="0"/>
              <a:t>Attualmente l’applicazione è utilizzata da una quarantina di utenti tra CNAF e altre sezioni.</a:t>
            </a:r>
          </a:p>
          <a:p>
            <a:pPr marL="109728" indent="0" algn="just">
              <a:buClr>
                <a:srgbClr val="00B0F0"/>
              </a:buClr>
              <a:buSzPct val="150000"/>
              <a:buNone/>
            </a:pPr>
            <a:endParaRPr lang="it-IT" sz="1000" dirty="0"/>
          </a:p>
          <a:p>
            <a:pPr marL="109728" indent="0" algn="just">
              <a:buClr>
                <a:srgbClr val="00B0F0"/>
              </a:buClr>
              <a:buSzPct val="150000"/>
              <a:buNone/>
            </a:pPr>
            <a:r>
              <a:rPr lang="it-IT" sz="2200" dirty="0" smtClean="0"/>
              <a:t>Chi volesse usare (o anche solo testare) Pandora è il benvenuto (l’accesso è già disponibile per tutti gli utenti INFN, utilizzando le credenziali AAI).</a:t>
            </a:r>
            <a:endParaRPr lang="it-IT" sz="2200" dirty="0"/>
          </a:p>
          <a:p>
            <a:pPr marL="109728" indent="0" algn="just">
              <a:buClr>
                <a:srgbClr val="00B0F0"/>
              </a:buClr>
              <a:buSzPct val="150000"/>
              <a:buNone/>
            </a:pPr>
            <a:endParaRPr lang="it-IT" sz="1000" dirty="0" smtClean="0"/>
          </a:p>
          <a:p>
            <a:pPr marL="109728" indent="0" algn="just">
              <a:buClr>
                <a:srgbClr val="00B0F0"/>
              </a:buClr>
              <a:buSzPct val="150000"/>
              <a:buNone/>
            </a:pPr>
            <a:r>
              <a:rPr lang="it-IT" sz="2200" dirty="0" smtClean="0"/>
              <a:t>Spazio per collaborare ce n’è in abbondanza, quindi per chi fosse interessato…Welcome </a:t>
            </a:r>
            <a:r>
              <a:rPr lang="it-IT" sz="2200" dirty="0" err="1" smtClean="0"/>
              <a:t>aboard</a:t>
            </a:r>
            <a:r>
              <a:rPr lang="it-IT" sz="2200" dirty="0" smtClean="0"/>
              <a:t>!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99494" y="6444044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C8F02C77-E220-4D4D-9B04-D65CDB4B251A}" type="slidenum">
              <a:rPr lang="it-IT" smtClean="0"/>
              <a:t>8</a:t>
            </a:fld>
            <a:r>
              <a:rPr lang="it-IT" dirty="0" smtClean="0"/>
              <a:t>/10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203848" y="6381328"/>
            <a:ext cx="5928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/>
              <a:t>S. Longo – Mini WS CCR Nov 2013– MIb</a:t>
            </a: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44778"/>
            <a:ext cx="1336716" cy="851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95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100" b="1" kern="1200" dirty="0" err="1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What’s</a:t>
            </a:r>
            <a:r>
              <a:rPr lang="it-IT" sz="41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it-IT" sz="4100" b="1" kern="1200" dirty="0" err="1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next</a:t>
            </a:r>
            <a:endParaRPr lang="it-IT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46856" y="1484784"/>
            <a:ext cx="8229600" cy="4608511"/>
          </a:xfrm>
        </p:spPr>
        <p:txBody>
          <a:bodyPr>
            <a:normAutofit/>
          </a:bodyPr>
          <a:lstStyle/>
          <a:p>
            <a:pPr marL="109728" indent="0" algn="just">
              <a:buClr>
                <a:srgbClr val="00B0F0"/>
              </a:buClr>
              <a:buSzPct val="75000"/>
              <a:buNone/>
            </a:pPr>
            <a:r>
              <a:rPr lang="it-IT" sz="2200" dirty="0" smtClean="0"/>
              <a:t>Applicazione:</a:t>
            </a:r>
          </a:p>
          <a:p>
            <a:pPr algn="just">
              <a:buClr>
                <a:srgbClr val="00B0F0"/>
              </a:buClr>
              <a:buSzPct val="150000"/>
              <a:buFont typeface="Lucida Sans Unicode" panose="020B0602030504020204" pitchFamily="34" charset="0"/>
              <a:buChar char="‣"/>
            </a:pPr>
            <a:r>
              <a:rPr lang="it-IT" sz="2200" dirty="0" smtClean="0"/>
              <a:t>Validazione cache e applicazione</a:t>
            </a:r>
          </a:p>
          <a:p>
            <a:pPr algn="just">
              <a:buClr>
                <a:srgbClr val="00B0F0"/>
              </a:buClr>
              <a:buSzPct val="150000"/>
              <a:buFont typeface="Lucida Sans Unicode" panose="020B0602030504020204" pitchFamily="34" charset="0"/>
              <a:buChar char="‣"/>
            </a:pPr>
            <a:r>
              <a:rPr lang="it-IT" sz="2200" dirty="0" smtClean="0"/>
              <a:t>SSO con CAS</a:t>
            </a:r>
          </a:p>
          <a:p>
            <a:pPr algn="just">
              <a:buClr>
                <a:srgbClr val="00B0F0"/>
              </a:buClr>
              <a:buSzPct val="150000"/>
              <a:buFont typeface="Lucida Sans Unicode" panose="020B0602030504020204" pitchFamily="34" charset="0"/>
              <a:buChar char="‣"/>
            </a:pPr>
            <a:r>
              <a:rPr lang="it-IT" sz="2200" dirty="0" smtClean="0"/>
              <a:t>Interfacciamento di più istanze di </a:t>
            </a:r>
            <a:r>
              <a:rPr lang="it-IT" sz="2200" dirty="0" err="1" smtClean="0"/>
              <a:t>Ajaxplorer</a:t>
            </a:r>
            <a:r>
              <a:rPr lang="it-IT" sz="2200" dirty="0" smtClean="0"/>
              <a:t> (</a:t>
            </a:r>
            <a:r>
              <a:rPr lang="it-IT" sz="2200" dirty="0" err="1" smtClean="0"/>
              <a:t>repositories</a:t>
            </a:r>
            <a:r>
              <a:rPr lang="it-IT" sz="2200" dirty="0" smtClean="0"/>
              <a:t> remoti)</a:t>
            </a:r>
          </a:p>
          <a:p>
            <a:pPr algn="just">
              <a:buClr>
                <a:srgbClr val="00B0F0"/>
              </a:buClr>
              <a:buSzPct val="150000"/>
              <a:buFont typeface="Lucida Sans Unicode" panose="020B0602030504020204" pitchFamily="34" charset="0"/>
              <a:buChar char="‣"/>
            </a:pPr>
            <a:r>
              <a:rPr lang="it-IT" sz="2200" dirty="0" smtClean="0"/>
              <a:t>Interfacciamento con il portale IGI</a:t>
            </a:r>
          </a:p>
          <a:p>
            <a:pPr marL="109728" indent="0" algn="just">
              <a:buClr>
                <a:srgbClr val="00B0F0"/>
              </a:buClr>
              <a:buSzPct val="150000"/>
              <a:buNone/>
            </a:pPr>
            <a:endParaRPr lang="it-IT" sz="2200" dirty="0" smtClean="0"/>
          </a:p>
          <a:p>
            <a:pPr marL="109728" indent="0" algn="just">
              <a:buClr>
                <a:srgbClr val="00B0F0"/>
              </a:buClr>
              <a:buSzPct val="150000"/>
              <a:buNone/>
            </a:pPr>
            <a:r>
              <a:rPr lang="it-IT" sz="2200" dirty="0" smtClean="0"/>
              <a:t>Client sincronizzazione:</a:t>
            </a:r>
          </a:p>
          <a:p>
            <a:pPr algn="just">
              <a:buClr>
                <a:srgbClr val="00B0F0"/>
              </a:buClr>
              <a:buSzPct val="150000"/>
              <a:buFont typeface="Lucida Sans Unicode" panose="020B0602030504020204" pitchFamily="34" charset="0"/>
              <a:buChar char="‣"/>
            </a:pPr>
            <a:r>
              <a:rPr lang="it-IT" sz="2200" dirty="0" err="1" smtClean="0"/>
              <a:t>Pacchetizzazione</a:t>
            </a:r>
            <a:r>
              <a:rPr lang="it-IT" sz="2200" dirty="0" smtClean="0"/>
              <a:t> per diverse piattaforme</a:t>
            </a:r>
          </a:p>
          <a:p>
            <a:pPr algn="just">
              <a:buClr>
                <a:srgbClr val="00B0F0"/>
              </a:buClr>
              <a:buSzPct val="150000"/>
              <a:buFont typeface="Lucida Sans Unicode" panose="020B0602030504020204" pitchFamily="34" charset="0"/>
              <a:buChar char="‣"/>
            </a:pPr>
            <a:r>
              <a:rPr lang="it-IT" sz="2200" dirty="0" smtClean="0"/>
              <a:t>Validazione</a:t>
            </a:r>
          </a:p>
          <a:p>
            <a:pPr algn="just">
              <a:buClr>
                <a:srgbClr val="00B0F0"/>
              </a:buClr>
              <a:buSzPct val="150000"/>
              <a:buFont typeface="Lucida Sans Unicode" panose="020B0602030504020204" pitchFamily="34" charset="0"/>
              <a:buChar char="‣"/>
            </a:pPr>
            <a:r>
              <a:rPr lang="it-IT" sz="2200" dirty="0" smtClean="0"/>
              <a:t>Introduzione nuove funzionalità (utilizzo sottodirectory, modifica </a:t>
            </a:r>
            <a:r>
              <a:rPr lang="it-IT" sz="2200" dirty="0" err="1" smtClean="0"/>
              <a:t>scheduling</a:t>
            </a:r>
            <a:r>
              <a:rPr lang="it-IT" sz="2200" dirty="0" smtClean="0"/>
              <a:t>, etc.)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99494" y="6444044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C8F02C77-E220-4D4D-9B04-D65CDB4B251A}" type="slidenum">
              <a:rPr lang="it-IT" smtClean="0"/>
              <a:t>9</a:t>
            </a:fld>
            <a:r>
              <a:rPr lang="it-IT" dirty="0" smtClean="0"/>
              <a:t>/10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203848" y="6381328"/>
            <a:ext cx="5928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/>
              <a:t>S. Longo – Mini WS CCR Nov 2013– MIb</a:t>
            </a: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44778"/>
            <a:ext cx="1336716" cy="851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14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ainstrmSess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B888328A8731147A9E2416CA6C7A65B0400DC6FA6ECFB23F54F9F45EE586A6D0A65" ma:contentTypeVersion="29" ma:contentTypeDescription="Create a new document." ma:contentTypeScope="" ma:versionID="ea6e8c56229ba99622fa8ee664b9b522"/>
</file>

<file path=customXml/itemProps1.xml><?xml version="1.0" encoding="utf-8"?>
<ds:datastoreItem xmlns:ds="http://schemas.openxmlformats.org/officeDocument/2006/customXml" ds:itemID="{4F3B0F3D-E280-4D70-A523-BDECF52D9EA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28018BB-57EC-4467-BE24-1D4D264081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CE4AF6-9570-4BA6-82ED-10D6B689E946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BrainstrmSess</Template>
  <TotalTime>0</TotalTime>
  <Words>670</Words>
  <Application>Microsoft Office PowerPoint</Application>
  <PresentationFormat>Presentazione su schermo (4:3)</PresentationFormat>
  <Paragraphs>104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BrainstrmSess</vt:lpstr>
      <vt:lpstr>Pandora’s Chronicles Ep. 2  Stefano Longo Miniworkshop della CCR, 28-29 Novembre 2013, MI Bicocca</vt:lpstr>
      <vt:lpstr>Breve riassunto</vt:lpstr>
      <vt:lpstr>Pandora [1/3]</vt:lpstr>
      <vt:lpstr>Pandora [2/3]</vt:lpstr>
      <vt:lpstr>Pandora [3/3]</vt:lpstr>
      <vt:lpstr>WebDAV</vt:lpstr>
      <vt:lpstr>Linux Client</vt:lpstr>
      <vt:lpstr>Varie</vt:lpstr>
      <vt:lpstr>What’s next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2011-05-22T13:37:32Z</dcterms:created>
  <dcterms:modified xsi:type="dcterms:W3CDTF">2013-11-27T15:51:08Z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TC101671239990</vt:lpwstr>
  </property>
</Properties>
</file>