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6"/>
  </p:handout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80" r:id="rId11"/>
    <p:sldId id="267" r:id="rId12"/>
    <p:sldId id="257" r:id="rId13"/>
    <p:sldId id="268" r:id="rId14"/>
    <p:sldId id="270" r:id="rId15"/>
    <p:sldId id="273" r:id="rId16"/>
    <p:sldId id="272" r:id="rId17"/>
    <p:sldId id="271" r:id="rId18"/>
    <p:sldId id="274" r:id="rId19"/>
    <p:sldId id="275" r:id="rId20"/>
    <p:sldId id="277" r:id="rId21"/>
    <p:sldId id="276" r:id="rId22"/>
    <p:sldId id="278" r:id="rId23"/>
    <p:sldId id="279" r:id="rId24"/>
    <p:sldId id="28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279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9C4EE-331B-464D-8398-2B05E731B308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BEA28B-DB7D-477E-80FB-12ED8B33F2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218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2893-C22A-483A-85EA-AD6FEB00BF71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CE8E-45EB-43F0-B2B1-D960FD14A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4162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2893-C22A-483A-85EA-AD6FEB00BF71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CE8E-45EB-43F0-B2B1-D960FD14A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784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2893-C22A-483A-85EA-AD6FEB00BF71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CE8E-45EB-43F0-B2B1-D960FD14A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968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Comic Sans MS" panose="030F0702030302020204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  <a:lvl2pPr>
              <a:defRPr>
                <a:latin typeface="Comic Sans MS" panose="030F0702030302020204" pitchFamily="66" charset="0"/>
              </a:defRPr>
            </a:lvl2pPr>
            <a:lvl3pPr>
              <a:defRPr>
                <a:latin typeface="Comic Sans MS" panose="030F0702030302020204" pitchFamily="66" charset="0"/>
              </a:defRPr>
            </a:lvl3pPr>
            <a:lvl4pPr>
              <a:defRPr>
                <a:latin typeface="Comic Sans MS" panose="030F0702030302020204" pitchFamily="66" charset="0"/>
              </a:defRPr>
            </a:lvl4pPr>
            <a:lvl5pPr>
              <a:defRPr>
                <a:latin typeface="Comic Sans MS" panose="030F0702030302020204" pitchFamily="66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2D592893-C22A-483A-85EA-AD6FEB00BF71}" type="datetimeFigureOut">
              <a:rPr lang="en-US" smtClean="0"/>
              <a:pPr/>
              <a:t>11/27/2013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3561CE8E-45EB-43F0-B2B1-D960FD14AA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365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2893-C22A-483A-85EA-AD6FEB00BF71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CE8E-45EB-43F0-B2B1-D960FD14A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733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2893-C22A-483A-85EA-AD6FEB00BF71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CE8E-45EB-43F0-B2B1-D960FD14A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1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2893-C22A-483A-85EA-AD6FEB00BF71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CE8E-45EB-43F0-B2B1-D960FD14A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51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2893-C22A-483A-85EA-AD6FEB00BF71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CE8E-45EB-43F0-B2B1-D960FD14A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065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2893-C22A-483A-85EA-AD6FEB00BF71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CE8E-45EB-43F0-B2B1-D960FD14A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487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2893-C22A-483A-85EA-AD6FEB00BF71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CE8E-45EB-43F0-B2B1-D960FD14A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298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2893-C22A-483A-85EA-AD6FEB00BF71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CE8E-45EB-43F0-B2B1-D960FD14A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605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omic Sans MS" panose="030F0702030302020204" pitchFamily="66" charset="0"/>
              </a:defRPr>
            </a:lvl1pPr>
          </a:lstStyle>
          <a:p>
            <a:fld id="{2D592893-C22A-483A-85EA-AD6FEB00BF71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omic Sans MS" panose="030F0702030302020204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omic Sans MS" panose="030F0702030302020204" pitchFamily="66" charset="0"/>
              </a:defRPr>
            </a:lvl1pPr>
          </a:lstStyle>
          <a:p>
            <a:fld id="{3561CE8E-45EB-43F0-B2B1-D960FD14A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425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Comic Sans MS" panose="030F0702030302020204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0943"/>
            <a:ext cx="7772400" cy="1470025"/>
          </a:xfrm>
        </p:spPr>
        <p:txBody>
          <a:bodyPr/>
          <a:lstStyle/>
          <a:p>
            <a:r>
              <a:rPr lang="en-US" b="1" dirty="0" smtClean="0">
                <a:latin typeface="Comic Sans MS" panose="030F0702030302020204" pitchFamily="66" charset="0"/>
              </a:rPr>
              <a:t>Report sui </a:t>
            </a:r>
            <a:r>
              <a:rPr lang="en-US" b="1" dirty="0" err="1" smtClean="0">
                <a:latin typeface="Comic Sans MS" panose="030F0702030302020204" pitchFamily="66" charset="0"/>
              </a:rPr>
              <a:t>recenti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attacchi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ai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siti</a:t>
            </a:r>
            <a:r>
              <a:rPr lang="en-US" b="1" dirty="0" smtClean="0">
                <a:latin typeface="Comic Sans MS" panose="030F0702030302020204" pitchFamily="66" charset="0"/>
              </a:rPr>
              <a:t> web </a:t>
            </a:r>
            <a:r>
              <a:rPr lang="en-US" b="1" dirty="0" err="1" smtClean="0">
                <a:latin typeface="Comic Sans MS" panose="030F0702030302020204" pitchFamily="66" charset="0"/>
              </a:rPr>
              <a:t>dell’INFN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Comic Sans MS" panose="030F0702030302020204" pitchFamily="66" charset="0"/>
              </a:rPr>
              <a:t>miniWS</a:t>
            </a:r>
            <a:r>
              <a:rPr lang="en-US" dirty="0"/>
              <a:t> </a:t>
            </a:r>
            <a:r>
              <a:rPr lang="en-US" dirty="0" smtClean="0"/>
              <a:t>CCR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28 </a:t>
            </a:r>
            <a:r>
              <a:rPr lang="en-US" dirty="0" err="1" smtClean="0">
                <a:latin typeface="Comic Sans MS" panose="030F0702030302020204" pitchFamily="66" charset="0"/>
              </a:rPr>
              <a:t>novembre</a:t>
            </a:r>
            <a:r>
              <a:rPr lang="en-US" dirty="0" smtClean="0">
                <a:latin typeface="Comic Sans MS" panose="030F0702030302020204" pitchFamily="66" charset="0"/>
              </a:rPr>
              <a:t> 2013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Massimo </a:t>
            </a:r>
            <a:r>
              <a:rPr lang="en-US" sz="2400" dirty="0" err="1" smtClean="0">
                <a:latin typeface="Comic Sans MS" panose="030F0702030302020204" pitchFamily="66" charset="0"/>
              </a:rPr>
              <a:t>Pistoni</a:t>
            </a:r>
            <a:endParaRPr lang="en-US" sz="24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58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Diversificazione</a:t>
            </a:r>
            <a:r>
              <a:rPr lang="en-US" dirty="0" smtClean="0"/>
              <a:t> </a:t>
            </a:r>
            <a:r>
              <a:rPr lang="en-US" dirty="0" err="1" smtClean="0"/>
              <a:t>accessi</a:t>
            </a:r>
            <a:r>
              <a:rPr lang="en-US" dirty="0" smtClean="0"/>
              <a:t> AFS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968552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Accelerato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processo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diversificazione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accessi</a:t>
            </a:r>
            <a:r>
              <a:rPr lang="en-US" dirty="0" smtClean="0"/>
              <a:t> al </a:t>
            </a:r>
            <a:r>
              <a:rPr lang="en-US" dirty="0" err="1" smtClean="0"/>
              <a:t>filesystem</a:t>
            </a:r>
            <a:r>
              <a:rPr lang="en-US" dirty="0" smtClean="0"/>
              <a:t> AFS </a:t>
            </a:r>
            <a:r>
              <a:rPr lang="en-US" dirty="0" err="1" smtClean="0"/>
              <a:t>da</a:t>
            </a:r>
            <a:r>
              <a:rPr lang="en-US" dirty="0" smtClean="0"/>
              <a:t> parte </a:t>
            </a:r>
            <a:r>
              <a:rPr lang="en-US" dirty="0" err="1" smtClean="0"/>
              <a:t>dei</a:t>
            </a:r>
            <a:r>
              <a:rPr lang="en-US" dirty="0" smtClean="0"/>
              <a:t> web server, </a:t>
            </a:r>
            <a:r>
              <a:rPr lang="en-US" dirty="0" err="1" smtClean="0"/>
              <a:t>tramite</a:t>
            </a:r>
            <a:r>
              <a:rPr lang="en-US" dirty="0" smtClean="0"/>
              <a:t> </a:t>
            </a:r>
            <a:r>
              <a:rPr lang="en-US" dirty="0" err="1" smtClean="0"/>
              <a:t>l’uso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principal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servizio</a:t>
            </a:r>
            <a:r>
              <a:rPr lang="en-US" dirty="0" smtClean="0"/>
              <a:t> (</a:t>
            </a:r>
            <a:r>
              <a:rPr lang="en-US" dirty="0" err="1" smtClean="0"/>
              <a:t>keytab</a:t>
            </a:r>
            <a:r>
              <a:rPr lang="en-US" dirty="0" smtClean="0"/>
              <a:t>) </a:t>
            </a:r>
            <a:r>
              <a:rPr lang="en-US" dirty="0" err="1" smtClean="0"/>
              <a:t>differenziati</a:t>
            </a:r>
            <a:r>
              <a:rPr lang="en-US" dirty="0" smtClean="0"/>
              <a:t> per </a:t>
            </a:r>
            <a:r>
              <a:rPr lang="en-US" dirty="0" err="1" smtClean="0"/>
              <a:t>ogni</a:t>
            </a:r>
            <a:r>
              <a:rPr lang="en-US" dirty="0" smtClean="0"/>
              <a:t> virtual host</a:t>
            </a:r>
          </a:p>
          <a:p>
            <a:pPr lvl="1"/>
            <a:r>
              <a:rPr lang="en-US" dirty="0" err="1" smtClean="0"/>
              <a:t>Ogni</a:t>
            </a:r>
            <a:r>
              <a:rPr lang="en-US" dirty="0" smtClean="0"/>
              <a:t> VH ha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proprio</a:t>
            </a:r>
            <a:r>
              <a:rPr lang="en-US" dirty="0" smtClean="0"/>
              <a:t> </a:t>
            </a:r>
            <a:r>
              <a:rPr lang="en-US" dirty="0" err="1" smtClean="0"/>
              <a:t>keytab</a:t>
            </a:r>
            <a:r>
              <a:rPr lang="en-US" dirty="0" smtClean="0"/>
              <a:t> con cui accede in </a:t>
            </a:r>
            <a:r>
              <a:rPr lang="en-US" dirty="0" err="1" smtClean="0"/>
              <a:t>modalita</a:t>
            </a:r>
            <a:r>
              <a:rPr lang="en-US" dirty="0" smtClean="0"/>
              <a:t>’ </a:t>
            </a:r>
            <a:r>
              <a:rPr lang="en-US" dirty="0" err="1" smtClean="0"/>
              <a:t>esclusiva</a:t>
            </a:r>
            <a:r>
              <a:rPr lang="en-US" dirty="0" smtClean="0"/>
              <a:t> al volume a </a:t>
            </a:r>
            <a:r>
              <a:rPr lang="en-US" dirty="0" err="1" smtClean="0"/>
              <a:t>lui</a:t>
            </a:r>
            <a:r>
              <a:rPr lang="en-US" dirty="0" smtClean="0"/>
              <a:t> </a:t>
            </a:r>
            <a:r>
              <a:rPr lang="en-US" dirty="0" err="1" smtClean="0"/>
              <a:t>dedicato</a:t>
            </a:r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nuova</a:t>
            </a:r>
            <a:r>
              <a:rPr lang="en-US" dirty="0" smtClean="0"/>
              <a:t> </a:t>
            </a:r>
            <a:r>
              <a:rPr lang="en-US" dirty="0" err="1" smtClean="0"/>
              <a:t>struttura</a:t>
            </a:r>
            <a:r>
              <a:rPr lang="en-US" dirty="0" smtClean="0"/>
              <a:t> e’ </a:t>
            </a:r>
            <a:r>
              <a:rPr lang="en-US" dirty="0" err="1" smtClean="0"/>
              <a:t>basata</a:t>
            </a:r>
            <a:r>
              <a:rPr lang="en-US" dirty="0" smtClean="0"/>
              <a:t> </a:t>
            </a:r>
            <a:r>
              <a:rPr lang="en-US" dirty="0" err="1" smtClean="0"/>
              <a:t>tutta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tale </a:t>
            </a:r>
            <a:r>
              <a:rPr lang="en-US" dirty="0" err="1" smtClean="0"/>
              <a:t>diversificazione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accesso</a:t>
            </a:r>
            <a:endParaRPr lang="en-US" dirty="0" smtClean="0"/>
          </a:p>
          <a:p>
            <a:pPr lvl="1"/>
            <a:r>
              <a:rPr lang="en-US" dirty="0" err="1" smtClean="0"/>
              <a:t>Tramite</a:t>
            </a:r>
            <a:r>
              <a:rPr lang="en-US" dirty="0" smtClean="0"/>
              <a:t> modulo apache “</a:t>
            </a:r>
            <a:r>
              <a:rPr lang="en-US" dirty="0" err="1" smtClean="0"/>
              <a:t>Waklog</a:t>
            </a:r>
            <a:r>
              <a:rPr lang="en-US" dirty="0" smtClean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277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Gruppo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Informativo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968552"/>
          </a:xfrm>
        </p:spPr>
        <p:txBody>
          <a:bodyPr>
            <a:normAutofit/>
          </a:bodyPr>
          <a:lstStyle/>
          <a:p>
            <a:r>
              <a:rPr lang="en-US" dirty="0" smtClean="0"/>
              <a:t>Molto </a:t>
            </a:r>
            <a:r>
              <a:rPr lang="en-US" dirty="0" err="1" smtClean="0"/>
              <a:t>lavoro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del </a:t>
            </a:r>
            <a:r>
              <a:rPr lang="en-US" dirty="0" err="1" smtClean="0"/>
              <a:t>gruppo</a:t>
            </a:r>
            <a:r>
              <a:rPr lang="en-US" dirty="0" smtClean="0"/>
              <a:t> SI per la </a:t>
            </a:r>
            <a:r>
              <a:rPr lang="en-US" dirty="0" err="1" smtClean="0"/>
              <a:t>separazione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3 </a:t>
            </a:r>
            <a:r>
              <a:rPr lang="en-US" dirty="0" err="1" smtClean="0"/>
              <a:t>siti</a:t>
            </a:r>
            <a:r>
              <a:rPr lang="en-US" dirty="0" smtClean="0"/>
              <a:t> (AC e </a:t>
            </a:r>
            <a:r>
              <a:rPr lang="en-US" dirty="0" err="1" smtClean="0"/>
              <a:t>i</a:t>
            </a:r>
            <a:r>
              <a:rPr lang="en-US" dirty="0" smtClean="0"/>
              <a:t> 2 LNF)</a:t>
            </a:r>
          </a:p>
          <a:p>
            <a:pPr lvl="1"/>
            <a:r>
              <a:rPr lang="en-US" dirty="0" err="1" smtClean="0"/>
              <a:t>Sostituzione</a:t>
            </a:r>
            <a:r>
              <a:rPr lang="en-US" dirty="0" smtClean="0"/>
              <a:t> </a:t>
            </a:r>
            <a:r>
              <a:rPr lang="en-US" dirty="0" err="1" smtClean="0"/>
              <a:t>nell’HTML</a:t>
            </a:r>
            <a:r>
              <a:rPr lang="en-US" dirty="0" smtClean="0"/>
              <a:t> di </a:t>
            </a:r>
            <a:r>
              <a:rPr lang="en-US" dirty="0" err="1" smtClean="0"/>
              <a:t>tutti</a:t>
            </a:r>
            <a:r>
              <a:rPr lang="en-US" dirty="0" smtClean="0"/>
              <a:t> i link </a:t>
            </a:r>
            <a:r>
              <a:rPr lang="en-US" dirty="0" err="1" smtClean="0"/>
              <a:t>relativi</a:t>
            </a:r>
            <a:r>
              <a:rPr lang="en-US" dirty="0" smtClean="0"/>
              <a:t> </a:t>
            </a:r>
            <a:r>
              <a:rPr lang="en-US" dirty="0" smtClean="0"/>
              <a:t>e </a:t>
            </a:r>
            <a:r>
              <a:rPr lang="en-US" dirty="0" err="1" smtClean="0"/>
              <a:t>assoluti</a:t>
            </a:r>
            <a:r>
              <a:rPr lang="en-US" dirty="0" smtClean="0"/>
              <a:t> (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ora</a:t>
            </a:r>
            <a:r>
              <a:rPr lang="en-US" dirty="0" smtClean="0"/>
              <a:t> </a:t>
            </a:r>
            <a:r>
              <a:rPr lang="en-US" dirty="0" err="1" smtClean="0"/>
              <a:t>puntano</a:t>
            </a:r>
            <a:r>
              <a:rPr lang="en-US" dirty="0" smtClean="0"/>
              <a:t> ad </a:t>
            </a:r>
            <a:r>
              <a:rPr lang="en-US" dirty="0" err="1" smtClean="0"/>
              <a:t>altro</a:t>
            </a:r>
            <a:r>
              <a:rPr lang="en-US" dirty="0" smtClean="0"/>
              <a:t> host)</a:t>
            </a:r>
          </a:p>
          <a:p>
            <a:pPr lvl="1"/>
            <a:r>
              <a:rPr lang="en-US" dirty="0" err="1" smtClean="0"/>
              <a:t>Ricostruzione</a:t>
            </a:r>
            <a:r>
              <a:rPr lang="en-US" dirty="0" smtClean="0"/>
              <a:t> del </a:t>
            </a:r>
            <a:r>
              <a:rPr lang="en-US" dirty="0" err="1" smtClean="0"/>
              <a:t>sito</a:t>
            </a:r>
            <a:r>
              <a:rPr lang="en-US" dirty="0" smtClean="0"/>
              <a:t> per la </a:t>
            </a:r>
            <a:r>
              <a:rPr lang="en-US" dirty="0" err="1" smtClean="0"/>
              <a:t>trasparenza</a:t>
            </a:r>
            <a:r>
              <a:rPr lang="en-US" dirty="0" smtClean="0"/>
              <a:t> (</a:t>
            </a:r>
            <a:r>
              <a:rPr lang="en-US" dirty="0" err="1" smtClean="0"/>
              <a:t>joomla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Pulizia</a:t>
            </a:r>
            <a:r>
              <a:rPr lang="en-US" dirty="0" smtClean="0"/>
              <a:t> </a:t>
            </a:r>
            <a:r>
              <a:rPr lang="en-US" dirty="0" err="1" smtClean="0"/>
              <a:t>generale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tutti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contenuti</a:t>
            </a:r>
            <a:r>
              <a:rPr lang="en-US" dirty="0" smtClean="0"/>
              <a:t> </a:t>
            </a:r>
            <a:r>
              <a:rPr lang="en-US" dirty="0" err="1" smtClean="0"/>
              <a:t>vecchi</a:t>
            </a:r>
            <a:r>
              <a:rPr lang="en-US" dirty="0" smtClean="0"/>
              <a:t>, </a:t>
            </a:r>
            <a:r>
              <a:rPr lang="en-US" dirty="0" err="1" smtClean="0"/>
              <a:t>obsoleti</a:t>
            </a:r>
            <a:r>
              <a:rPr lang="en-US" dirty="0" smtClean="0"/>
              <a:t>, o </a:t>
            </a:r>
            <a:r>
              <a:rPr lang="en-US" dirty="0" err="1" smtClean="0"/>
              <a:t>migrati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70C0"/>
                </a:solidFill>
              </a:rPr>
              <a:t>nuova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struttura</a:t>
            </a:r>
            <a:r>
              <a:rPr lang="en-US" dirty="0" smtClean="0">
                <a:solidFill>
                  <a:srgbClr val="0070C0"/>
                </a:solidFill>
              </a:rPr>
              <a:t> web</a:t>
            </a:r>
          </a:p>
          <a:p>
            <a:r>
              <a:rPr lang="en-US" dirty="0" err="1" smtClean="0"/>
              <a:t>Lavori</a:t>
            </a:r>
            <a:r>
              <a:rPr lang="en-US" dirty="0" smtClean="0"/>
              <a:t> </a:t>
            </a:r>
            <a:r>
              <a:rPr lang="en-US" dirty="0" err="1" smtClean="0"/>
              <a:t>ancora</a:t>
            </a:r>
            <a:r>
              <a:rPr lang="en-US" dirty="0" smtClean="0"/>
              <a:t> in </a:t>
            </a:r>
            <a:r>
              <a:rPr lang="en-US" dirty="0" err="1" smtClean="0"/>
              <a:t>corso</a:t>
            </a:r>
            <a:r>
              <a:rPr lang="en-US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97277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itle 83"/>
          <p:cNvSpPr>
            <a:spLocks noGrp="1"/>
          </p:cNvSpPr>
          <p:nvPr>
            <p:ph type="title"/>
          </p:nvPr>
        </p:nvSpPr>
        <p:spPr>
          <a:xfrm>
            <a:off x="3643313" y="142875"/>
            <a:ext cx="3571875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Schema del </a:t>
            </a:r>
            <a:r>
              <a:rPr lang="en-US" dirty="0" err="1" smtClean="0"/>
              <a:t>servizio</a:t>
            </a:r>
            <a:r>
              <a:rPr lang="en-US" dirty="0" smtClean="0"/>
              <a:t> www</a:t>
            </a:r>
            <a:endParaRPr lang="en-US" dirty="0"/>
          </a:p>
        </p:txBody>
      </p:sp>
      <p:sp>
        <p:nvSpPr>
          <p:cNvPr id="61445" name="Line 127"/>
          <p:cNvSpPr>
            <a:spLocks noChangeShapeType="1"/>
          </p:cNvSpPr>
          <p:nvPr/>
        </p:nvSpPr>
        <p:spPr bwMode="auto">
          <a:xfrm flipV="1">
            <a:off x="684213" y="911225"/>
            <a:ext cx="1754187" cy="11334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1446" name="Line 128"/>
          <p:cNvSpPr>
            <a:spLocks noChangeShapeType="1"/>
          </p:cNvSpPr>
          <p:nvPr/>
        </p:nvSpPr>
        <p:spPr bwMode="auto">
          <a:xfrm flipV="1">
            <a:off x="1835150" y="911225"/>
            <a:ext cx="603250" cy="11334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1447" name="Line 129"/>
          <p:cNvSpPr>
            <a:spLocks noChangeShapeType="1"/>
          </p:cNvSpPr>
          <p:nvPr/>
        </p:nvSpPr>
        <p:spPr bwMode="auto">
          <a:xfrm flipH="1" flipV="1">
            <a:off x="2438400" y="911225"/>
            <a:ext cx="549275" cy="11334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1448" name="Line 130"/>
          <p:cNvSpPr>
            <a:spLocks noChangeShapeType="1"/>
          </p:cNvSpPr>
          <p:nvPr/>
        </p:nvSpPr>
        <p:spPr bwMode="auto">
          <a:xfrm flipH="1" flipV="1">
            <a:off x="2438400" y="911225"/>
            <a:ext cx="1701800" cy="11334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1449" name="Line 131"/>
          <p:cNvSpPr>
            <a:spLocks noChangeShapeType="1"/>
          </p:cNvSpPr>
          <p:nvPr/>
        </p:nvSpPr>
        <p:spPr bwMode="auto">
          <a:xfrm flipH="1" flipV="1">
            <a:off x="2438400" y="911225"/>
            <a:ext cx="2854325" cy="11334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1450" name="AutoShape 2"/>
          <p:cNvSpPr>
            <a:spLocks noChangeArrowheads="1"/>
          </p:cNvSpPr>
          <p:nvPr/>
        </p:nvSpPr>
        <p:spPr bwMode="auto">
          <a:xfrm>
            <a:off x="7010400" y="2206625"/>
            <a:ext cx="381000" cy="1524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451" name="AutoShape 3"/>
          <p:cNvSpPr>
            <a:spLocks noChangeArrowheads="1"/>
          </p:cNvSpPr>
          <p:nvPr/>
        </p:nvSpPr>
        <p:spPr bwMode="auto">
          <a:xfrm>
            <a:off x="7010400" y="1825625"/>
            <a:ext cx="381000" cy="1524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pic>
        <p:nvPicPr>
          <p:cNvPr id="61452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4187825"/>
            <a:ext cx="9413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53" name="Picture 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4797425"/>
            <a:ext cx="1398588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7620000" y="5026025"/>
            <a:ext cx="12319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3188" tIns="52388" rIns="103188" bIns="52388">
            <a:spAutoFit/>
          </a:bodyPr>
          <a:lstStyle/>
          <a:p>
            <a:pPr defTabSz="11572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INTERNET</a:t>
            </a:r>
          </a:p>
        </p:txBody>
      </p:sp>
      <p:sp>
        <p:nvSpPr>
          <p:cNvPr id="61455" name="AutoShape 8"/>
          <p:cNvSpPr>
            <a:spLocks noChangeArrowheads="1"/>
          </p:cNvSpPr>
          <p:nvPr/>
        </p:nvSpPr>
        <p:spPr bwMode="auto">
          <a:xfrm>
            <a:off x="7239000" y="1673225"/>
            <a:ext cx="304800" cy="3048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456" name="AutoShape 9"/>
          <p:cNvSpPr>
            <a:spLocks noChangeArrowheads="1"/>
          </p:cNvSpPr>
          <p:nvPr/>
        </p:nvSpPr>
        <p:spPr bwMode="auto">
          <a:xfrm>
            <a:off x="3657600" y="1673225"/>
            <a:ext cx="990600" cy="762000"/>
          </a:xfrm>
          <a:prstGeom prst="flowChartPredefined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</a:rPr>
              <a:t> AFS2 </a:t>
            </a:r>
          </a:p>
          <a:p>
            <a:pPr algn="ctr"/>
            <a:r>
              <a:rPr lang="en-US" sz="1200">
                <a:latin typeface="Times New Roman" pitchFamily="18" charset="0"/>
              </a:rPr>
              <a:t>FS,AUTH</a:t>
            </a:r>
          </a:p>
        </p:txBody>
      </p:sp>
      <p:sp>
        <p:nvSpPr>
          <p:cNvPr id="61457" name="AutoShape 10"/>
          <p:cNvSpPr>
            <a:spLocks noChangeArrowheads="1"/>
          </p:cNvSpPr>
          <p:nvPr/>
        </p:nvSpPr>
        <p:spPr bwMode="auto">
          <a:xfrm>
            <a:off x="2514600" y="1673225"/>
            <a:ext cx="990600" cy="762000"/>
          </a:xfrm>
          <a:prstGeom prst="flowChartPredefined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</a:rPr>
              <a:t>AFS3</a:t>
            </a:r>
          </a:p>
          <a:p>
            <a:pPr algn="ctr"/>
            <a:r>
              <a:rPr lang="en-US" sz="1200">
                <a:latin typeface="Times New Roman" pitchFamily="18" charset="0"/>
              </a:rPr>
              <a:t>FS,AUTH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1458" name="AutoShape 11"/>
          <p:cNvSpPr>
            <a:spLocks noChangeArrowheads="1"/>
          </p:cNvSpPr>
          <p:nvPr/>
        </p:nvSpPr>
        <p:spPr bwMode="auto">
          <a:xfrm>
            <a:off x="4800600" y="1673225"/>
            <a:ext cx="990600" cy="762000"/>
          </a:xfrm>
          <a:prstGeom prst="flowChartPredefined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</a:rPr>
              <a:t>AFS1</a:t>
            </a:r>
          </a:p>
          <a:p>
            <a:pPr algn="ctr"/>
            <a:r>
              <a:rPr lang="en-US" sz="1200">
                <a:latin typeface="Times New Roman" pitchFamily="18" charset="0"/>
              </a:rPr>
              <a:t>FS,AUTH</a:t>
            </a:r>
          </a:p>
        </p:txBody>
      </p:sp>
      <p:sp>
        <p:nvSpPr>
          <p:cNvPr id="61459" name="AutoShape 12"/>
          <p:cNvSpPr>
            <a:spLocks noChangeArrowheads="1"/>
          </p:cNvSpPr>
          <p:nvPr/>
        </p:nvSpPr>
        <p:spPr bwMode="auto">
          <a:xfrm>
            <a:off x="5943600" y="1673225"/>
            <a:ext cx="990600" cy="762000"/>
          </a:xfrm>
          <a:prstGeom prst="flowChartPredefined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Times New Roman" pitchFamily="18" charset="0"/>
              </a:rPr>
              <a:t>TSM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1460" name="AutoShape 13"/>
          <p:cNvSpPr>
            <a:spLocks noChangeArrowheads="1"/>
          </p:cNvSpPr>
          <p:nvPr/>
        </p:nvSpPr>
        <p:spPr bwMode="auto">
          <a:xfrm>
            <a:off x="1371600" y="1673225"/>
            <a:ext cx="990600" cy="762000"/>
          </a:xfrm>
          <a:prstGeom prst="flowChartPredefined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</a:rPr>
              <a:t>AFS4</a:t>
            </a:r>
            <a:endParaRPr lang="en-US">
              <a:latin typeface="Times New Roman" pitchFamily="18" charset="0"/>
            </a:endParaRPr>
          </a:p>
          <a:p>
            <a:pPr algn="ctr"/>
            <a:r>
              <a:rPr lang="en-US" sz="1200">
                <a:latin typeface="Times New Roman" pitchFamily="18" charset="0"/>
              </a:rPr>
              <a:t>FS</a:t>
            </a:r>
          </a:p>
        </p:txBody>
      </p:sp>
      <p:sp>
        <p:nvSpPr>
          <p:cNvPr id="61461" name="AutoShape 51"/>
          <p:cNvSpPr>
            <a:spLocks noChangeArrowheads="1"/>
          </p:cNvSpPr>
          <p:nvPr/>
        </p:nvSpPr>
        <p:spPr bwMode="auto">
          <a:xfrm>
            <a:off x="7315200" y="1597025"/>
            <a:ext cx="304800" cy="3048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462" name="AutoShape 52"/>
          <p:cNvSpPr>
            <a:spLocks noChangeArrowheads="1"/>
          </p:cNvSpPr>
          <p:nvPr/>
        </p:nvSpPr>
        <p:spPr bwMode="auto">
          <a:xfrm>
            <a:off x="7391400" y="1520825"/>
            <a:ext cx="304800" cy="3048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463" name="AutoShape 53"/>
          <p:cNvSpPr>
            <a:spLocks noChangeArrowheads="1"/>
          </p:cNvSpPr>
          <p:nvPr/>
        </p:nvSpPr>
        <p:spPr bwMode="auto">
          <a:xfrm>
            <a:off x="7467600" y="1444625"/>
            <a:ext cx="304800" cy="3048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464" name="AutoShape 54"/>
          <p:cNvSpPr>
            <a:spLocks noChangeArrowheads="1"/>
          </p:cNvSpPr>
          <p:nvPr/>
        </p:nvSpPr>
        <p:spPr bwMode="auto">
          <a:xfrm>
            <a:off x="7467600" y="2130425"/>
            <a:ext cx="304800" cy="3048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465" name="AutoShape 55"/>
          <p:cNvSpPr>
            <a:spLocks noChangeArrowheads="1"/>
          </p:cNvSpPr>
          <p:nvPr/>
        </p:nvSpPr>
        <p:spPr bwMode="auto">
          <a:xfrm>
            <a:off x="7543800" y="2054225"/>
            <a:ext cx="304800" cy="3048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466" name="AutoShape 56"/>
          <p:cNvSpPr>
            <a:spLocks noChangeArrowheads="1"/>
          </p:cNvSpPr>
          <p:nvPr/>
        </p:nvSpPr>
        <p:spPr bwMode="auto">
          <a:xfrm>
            <a:off x="7620000" y="1978025"/>
            <a:ext cx="304800" cy="3048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467" name="AutoShape 57"/>
          <p:cNvSpPr>
            <a:spLocks noChangeArrowheads="1"/>
          </p:cNvSpPr>
          <p:nvPr/>
        </p:nvSpPr>
        <p:spPr bwMode="auto">
          <a:xfrm>
            <a:off x="7696200" y="1901825"/>
            <a:ext cx="304800" cy="3048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468" name="Oval 59"/>
          <p:cNvSpPr>
            <a:spLocks noChangeArrowheads="1"/>
          </p:cNvSpPr>
          <p:nvPr/>
        </p:nvSpPr>
        <p:spPr bwMode="auto">
          <a:xfrm>
            <a:off x="7581900" y="15589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469" name="Oval 60"/>
          <p:cNvSpPr>
            <a:spLocks noChangeArrowheads="1"/>
          </p:cNvSpPr>
          <p:nvPr/>
        </p:nvSpPr>
        <p:spPr bwMode="auto">
          <a:xfrm>
            <a:off x="7810500" y="20161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470" name="AutoShape 61"/>
          <p:cNvSpPr>
            <a:spLocks noChangeArrowheads="1"/>
          </p:cNvSpPr>
          <p:nvPr/>
        </p:nvSpPr>
        <p:spPr bwMode="auto">
          <a:xfrm>
            <a:off x="304800" y="3273425"/>
            <a:ext cx="8534400" cy="381000"/>
          </a:xfrm>
          <a:prstGeom prst="flowChartProcess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</a:rPr>
              <a:t>Backbone Gigabit</a:t>
            </a:r>
          </a:p>
        </p:txBody>
      </p:sp>
      <p:sp>
        <p:nvSpPr>
          <p:cNvPr id="61471" name="AutoShape 62"/>
          <p:cNvSpPr>
            <a:spLocks noChangeArrowheads="1"/>
          </p:cNvSpPr>
          <p:nvPr/>
        </p:nvSpPr>
        <p:spPr bwMode="auto">
          <a:xfrm>
            <a:off x="1752600" y="2511425"/>
            <a:ext cx="152400" cy="685800"/>
          </a:xfrm>
          <a:prstGeom prst="upDownArrow">
            <a:avLst>
              <a:gd name="adj1" fmla="val 50000"/>
              <a:gd name="adj2" fmla="val 90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472" name="AutoShape 63"/>
          <p:cNvSpPr>
            <a:spLocks noChangeArrowheads="1"/>
          </p:cNvSpPr>
          <p:nvPr/>
        </p:nvSpPr>
        <p:spPr bwMode="auto">
          <a:xfrm>
            <a:off x="2895600" y="2511425"/>
            <a:ext cx="152400" cy="685800"/>
          </a:xfrm>
          <a:prstGeom prst="upDownArrow">
            <a:avLst>
              <a:gd name="adj1" fmla="val 50000"/>
              <a:gd name="adj2" fmla="val 90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473" name="AutoShape 64"/>
          <p:cNvSpPr>
            <a:spLocks noChangeArrowheads="1"/>
          </p:cNvSpPr>
          <p:nvPr/>
        </p:nvSpPr>
        <p:spPr bwMode="auto">
          <a:xfrm>
            <a:off x="4114800" y="2511425"/>
            <a:ext cx="152400" cy="685800"/>
          </a:xfrm>
          <a:prstGeom prst="upDownArrow">
            <a:avLst>
              <a:gd name="adj1" fmla="val 50000"/>
              <a:gd name="adj2" fmla="val 90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474" name="AutoShape 65"/>
          <p:cNvSpPr>
            <a:spLocks noChangeArrowheads="1"/>
          </p:cNvSpPr>
          <p:nvPr/>
        </p:nvSpPr>
        <p:spPr bwMode="auto">
          <a:xfrm>
            <a:off x="5257800" y="2511425"/>
            <a:ext cx="152400" cy="685800"/>
          </a:xfrm>
          <a:prstGeom prst="upDownArrow">
            <a:avLst>
              <a:gd name="adj1" fmla="val 50000"/>
              <a:gd name="adj2" fmla="val 90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475" name="AutoShape 66"/>
          <p:cNvSpPr>
            <a:spLocks noChangeArrowheads="1"/>
          </p:cNvSpPr>
          <p:nvPr/>
        </p:nvSpPr>
        <p:spPr bwMode="auto">
          <a:xfrm>
            <a:off x="6324600" y="2511425"/>
            <a:ext cx="152400" cy="685800"/>
          </a:xfrm>
          <a:prstGeom prst="upDownArrow">
            <a:avLst>
              <a:gd name="adj1" fmla="val 50000"/>
              <a:gd name="adj2" fmla="val 90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476" name="Rectangle 78"/>
          <p:cNvSpPr>
            <a:spLocks noChangeArrowheads="1"/>
          </p:cNvSpPr>
          <p:nvPr/>
        </p:nvSpPr>
        <p:spPr bwMode="auto">
          <a:xfrm>
            <a:off x="7162800" y="1368425"/>
            <a:ext cx="9906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477" name="AutoShape 81"/>
          <p:cNvSpPr>
            <a:spLocks noChangeArrowheads="1"/>
          </p:cNvSpPr>
          <p:nvPr/>
        </p:nvSpPr>
        <p:spPr bwMode="auto">
          <a:xfrm>
            <a:off x="7086600" y="3730625"/>
            <a:ext cx="152400" cy="381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478" name="Line 83"/>
          <p:cNvSpPr>
            <a:spLocks noChangeShapeType="1"/>
          </p:cNvSpPr>
          <p:nvPr/>
        </p:nvSpPr>
        <p:spPr bwMode="auto">
          <a:xfrm>
            <a:off x="7696200" y="4568825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41" name="Rectangle 89"/>
          <p:cNvSpPr>
            <a:spLocks noChangeArrowheads="1"/>
          </p:cNvSpPr>
          <p:nvPr/>
        </p:nvSpPr>
        <p:spPr bwMode="auto">
          <a:xfrm>
            <a:off x="7239000" y="1063625"/>
            <a:ext cx="1025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~16 </a:t>
            </a:r>
            <a:r>
              <a:rPr lang="en-GB" dirty="0" err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TByte</a:t>
            </a:r>
            <a:endParaRPr lang="it-IT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42" name="Rectangle 90"/>
          <p:cNvSpPr>
            <a:spLocks noChangeArrowheads="1"/>
          </p:cNvSpPr>
          <p:nvPr/>
        </p:nvSpPr>
        <p:spPr bwMode="auto">
          <a:xfrm>
            <a:off x="152400" y="5940425"/>
            <a:ext cx="2606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Web Servers (load balanced)</a:t>
            </a:r>
            <a:endParaRPr lang="it-IT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pic>
        <p:nvPicPr>
          <p:cNvPr id="61482" name="Picture 9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9600" y="3959225"/>
            <a:ext cx="6302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Rectangle 93"/>
          <p:cNvSpPr>
            <a:spLocks noChangeArrowheads="1"/>
          </p:cNvSpPr>
          <p:nvPr/>
        </p:nvSpPr>
        <p:spPr bwMode="auto">
          <a:xfrm>
            <a:off x="7239000" y="2511425"/>
            <a:ext cx="863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Libreria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Magstar</a:t>
            </a:r>
            <a:endParaRPr lang="it-IT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61484" name="AutoShape 95"/>
          <p:cNvSpPr>
            <a:spLocks noChangeArrowheads="1"/>
          </p:cNvSpPr>
          <p:nvPr/>
        </p:nvSpPr>
        <p:spPr bwMode="auto">
          <a:xfrm>
            <a:off x="1752600" y="454025"/>
            <a:ext cx="304800" cy="228600"/>
          </a:xfrm>
          <a:prstGeom prst="flowChartMagneticDisk">
            <a:avLst/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485" name="AutoShape 96"/>
          <p:cNvSpPr>
            <a:spLocks noChangeArrowheads="1"/>
          </p:cNvSpPr>
          <p:nvPr/>
        </p:nvSpPr>
        <p:spPr bwMode="auto">
          <a:xfrm>
            <a:off x="1828800" y="606425"/>
            <a:ext cx="304800" cy="228600"/>
          </a:xfrm>
          <a:prstGeom prst="flowChartMagneticDisk">
            <a:avLst/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486" name="AutoShape 97"/>
          <p:cNvSpPr>
            <a:spLocks noChangeArrowheads="1"/>
          </p:cNvSpPr>
          <p:nvPr/>
        </p:nvSpPr>
        <p:spPr bwMode="auto">
          <a:xfrm>
            <a:off x="1905000" y="758825"/>
            <a:ext cx="304800" cy="228600"/>
          </a:xfrm>
          <a:prstGeom prst="flowChartMagneticDisk">
            <a:avLst/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487" name="AutoShape 98"/>
          <p:cNvSpPr>
            <a:spLocks noChangeArrowheads="1"/>
          </p:cNvSpPr>
          <p:nvPr/>
        </p:nvSpPr>
        <p:spPr bwMode="auto">
          <a:xfrm>
            <a:off x="1981200" y="911225"/>
            <a:ext cx="304800" cy="228600"/>
          </a:xfrm>
          <a:prstGeom prst="flowChartMagneticDisk">
            <a:avLst/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488" name="AutoShape 99"/>
          <p:cNvSpPr>
            <a:spLocks noChangeArrowheads="1"/>
          </p:cNvSpPr>
          <p:nvPr/>
        </p:nvSpPr>
        <p:spPr bwMode="auto">
          <a:xfrm>
            <a:off x="2057400" y="1063625"/>
            <a:ext cx="304800" cy="228600"/>
          </a:xfrm>
          <a:prstGeom prst="flowChartMagneticDisk">
            <a:avLst/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489" name="Rectangle 100"/>
          <p:cNvSpPr>
            <a:spLocks noChangeArrowheads="1"/>
          </p:cNvSpPr>
          <p:nvPr/>
        </p:nvSpPr>
        <p:spPr bwMode="auto">
          <a:xfrm>
            <a:off x="2133600" y="377825"/>
            <a:ext cx="381000" cy="8382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490" name="Rectangle 101"/>
          <p:cNvSpPr>
            <a:spLocks noChangeArrowheads="1"/>
          </p:cNvSpPr>
          <p:nvPr/>
        </p:nvSpPr>
        <p:spPr bwMode="auto">
          <a:xfrm>
            <a:off x="2286000" y="530225"/>
            <a:ext cx="381000" cy="8382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S</a:t>
            </a:r>
          </a:p>
          <a:p>
            <a:pPr algn="ctr"/>
            <a:r>
              <a:rPr lang="en-US">
                <a:latin typeface="Times New Roman" pitchFamily="18" charset="0"/>
              </a:rPr>
              <a:t>A</a:t>
            </a:r>
          </a:p>
          <a:p>
            <a:pPr algn="ctr"/>
            <a:r>
              <a:rPr lang="en-US">
                <a:latin typeface="Times New Roman" pitchFamily="18" charset="0"/>
              </a:rPr>
              <a:t>N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1491" name="AutoShape 103"/>
          <p:cNvSpPr>
            <a:spLocks noChangeArrowheads="1"/>
          </p:cNvSpPr>
          <p:nvPr/>
        </p:nvSpPr>
        <p:spPr bwMode="auto">
          <a:xfrm>
            <a:off x="228600" y="1673225"/>
            <a:ext cx="990600" cy="762000"/>
          </a:xfrm>
          <a:prstGeom prst="flowChartPredefined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AFSn</a:t>
            </a:r>
          </a:p>
          <a:p>
            <a:pPr algn="ctr"/>
            <a:r>
              <a:rPr lang="en-US" sz="2000">
                <a:latin typeface="Times New Roman" pitchFamily="18" charset="0"/>
              </a:rPr>
              <a:t>Servers</a:t>
            </a:r>
          </a:p>
        </p:txBody>
      </p:sp>
      <p:sp>
        <p:nvSpPr>
          <p:cNvPr id="61492" name="AutoShape 104"/>
          <p:cNvSpPr>
            <a:spLocks noChangeArrowheads="1"/>
          </p:cNvSpPr>
          <p:nvPr/>
        </p:nvSpPr>
        <p:spPr bwMode="auto">
          <a:xfrm>
            <a:off x="685800" y="2511425"/>
            <a:ext cx="152400" cy="685800"/>
          </a:xfrm>
          <a:prstGeom prst="upDownArrow">
            <a:avLst>
              <a:gd name="adj1" fmla="val 50000"/>
              <a:gd name="adj2" fmla="val 90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493" name="AutoShape 105"/>
          <p:cNvSpPr>
            <a:spLocks noChangeArrowheads="1"/>
          </p:cNvSpPr>
          <p:nvPr/>
        </p:nvSpPr>
        <p:spPr bwMode="auto">
          <a:xfrm>
            <a:off x="3962400" y="4187825"/>
            <a:ext cx="914400" cy="533400"/>
          </a:xfrm>
          <a:prstGeom prst="bevel">
            <a:avLst>
              <a:gd name="adj" fmla="val 125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Times New Roman" pitchFamily="18" charset="0"/>
              </a:rPr>
              <a:t>MySQL</a:t>
            </a:r>
          </a:p>
        </p:txBody>
      </p:sp>
      <p:sp>
        <p:nvSpPr>
          <p:cNvPr id="61494" name="AutoShape 106"/>
          <p:cNvSpPr>
            <a:spLocks noChangeArrowheads="1"/>
          </p:cNvSpPr>
          <p:nvPr/>
        </p:nvSpPr>
        <p:spPr bwMode="auto">
          <a:xfrm>
            <a:off x="4953000" y="4187825"/>
            <a:ext cx="914400" cy="533400"/>
          </a:xfrm>
          <a:prstGeom prst="bevel">
            <a:avLst>
              <a:gd name="adj" fmla="val 125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Times New Roman" pitchFamily="18" charset="0"/>
              </a:rPr>
              <a:t>MySQL</a:t>
            </a:r>
          </a:p>
        </p:txBody>
      </p:sp>
      <p:sp>
        <p:nvSpPr>
          <p:cNvPr id="61495" name="AutoShape 107"/>
          <p:cNvSpPr>
            <a:spLocks noChangeArrowheads="1"/>
          </p:cNvSpPr>
          <p:nvPr/>
        </p:nvSpPr>
        <p:spPr bwMode="auto">
          <a:xfrm>
            <a:off x="5237163" y="5272088"/>
            <a:ext cx="304800" cy="228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496" name="AutoShape 108"/>
          <p:cNvSpPr>
            <a:spLocks noChangeArrowheads="1"/>
          </p:cNvSpPr>
          <p:nvPr/>
        </p:nvSpPr>
        <p:spPr bwMode="auto">
          <a:xfrm>
            <a:off x="5313363" y="5424488"/>
            <a:ext cx="304800" cy="228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497" name="AutoShape 109"/>
          <p:cNvSpPr>
            <a:spLocks noChangeArrowheads="1"/>
          </p:cNvSpPr>
          <p:nvPr/>
        </p:nvSpPr>
        <p:spPr bwMode="auto">
          <a:xfrm>
            <a:off x="5313363" y="4814888"/>
            <a:ext cx="152400" cy="381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498" name="AutoShape 110"/>
          <p:cNvSpPr>
            <a:spLocks noChangeArrowheads="1"/>
          </p:cNvSpPr>
          <p:nvPr/>
        </p:nvSpPr>
        <p:spPr bwMode="auto">
          <a:xfrm>
            <a:off x="4246563" y="3748088"/>
            <a:ext cx="152400" cy="381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499" name="AutoShape 111"/>
          <p:cNvSpPr>
            <a:spLocks noChangeArrowheads="1"/>
          </p:cNvSpPr>
          <p:nvPr/>
        </p:nvSpPr>
        <p:spPr bwMode="auto">
          <a:xfrm>
            <a:off x="5313363" y="3748088"/>
            <a:ext cx="152400" cy="381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500" name="AutoShape 112"/>
          <p:cNvSpPr>
            <a:spLocks noChangeArrowheads="1"/>
          </p:cNvSpPr>
          <p:nvPr/>
        </p:nvSpPr>
        <p:spPr bwMode="auto">
          <a:xfrm>
            <a:off x="4170363" y="5272088"/>
            <a:ext cx="304800" cy="228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501" name="AutoShape 113"/>
          <p:cNvSpPr>
            <a:spLocks noChangeArrowheads="1"/>
          </p:cNvSpPr>
          <p:nvPr/>
        </p:nvSpPr>
        <p:spPr bwMode="auto">
          <a:xfrm>
            <a:off x="4246563" y="5424488"/>
            <a:ext cx="304800" cy="228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502" name="AutoShape 114"/>
          <p:cNvSpPr>
            <a:spLocks noChangeArrowheads="1"/>
          </p:cNvSpPr>
          <p:nvPr/>
        </p:nvSpPr>
        <p:spPr bwMode="auto">
          <a:xfrm>
            <a:off x="4246563" y="4814888"/>
            <a:ext cx="152400" cy="381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5" name="Rectangle 115"/>
          <p:cNvSpPr>
            <a:spLocks noChangeArrowheads="1"/>
          </p:cNvSpPr>
          <p:nvPr/>
        </p:nvSpPr>
        <p:spPr bwMode="auto">
          <a:xfrm>
            <a:off x="3941763" y="5729288"/>
            <a:ext cx="10112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Master</a:t>
            </a:r>
          </a:p>
        </p:txBody>
      </p:sp>
      <p:sp>
        <p:nvSpPr>
          <p:cNvPr id="66" name="Rectangle 116"/>
          <p:cNvSpPr>
            <a:spLocks noChangeArrowheads="1"/>
          </p:cNvSpPr>
          <p:nvPr/>
        </p:nvSpPr>
        <p:spPr bwMode="auto">
          <a:xfrm>
            <a:off x="5008563" y="5729288"/>
            <a:ext cx="10112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Replica</a:t>
            </a:r>
          </a:p>
        </p:txBody>
      </p:sp>
      <p:sp>
        <p:nvSpPr>
          <p:cNvPr id="61505" name="AutoShape 117"/>
          <p:cNvSpPr>
            <a:spLocks noChangeArrowheads="1"/>
          </p:cNvSpPr>
          <p:nvPr/>
        </p:nvSpPr>
        <p:spPr bwMode="auto">
          <a:xfrm>
            <a:off x="3276600" y="3730625"/>
            <a:ext cx="152400" cy="381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506" name="AutoShape 119"/>
          <p:cNvSpPr>
            <a:spLocks noChangeArrowheads="1"/>
          </p:cNvSpPr>
          <p:nvPr/>
        </p:nvSpPr>
        <p:spPr bwMode="auto">
          <a:xfrm>
            <a:off x="2286000" y="3730625"/>
            <a:ext cx="152400" cy="381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507" name="AutoShape 120"/>
          <p:cNvSpPr>
            <a:spLocks noChangeArrowheads="1"/>
          </p:cNvSpPr>
          <p:nvPr/>
        </p:nvSpPr>
        <p:spPr bwMode="auto">
          <a:xfrm>
            <a:off x="685800" y="4187825"/>
            <a:ext cx="914400" cy="533400"/>
          </a:xfrm>
          <a:prstGeom prst="bevel">
            <a:avLst>
              <a:gd name="adj" fmla="val 125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www</a:t>
            </a:r>
          </a:p>
        </p:txBody>
      </p:sp>
      <p:sp>
        <p:nvSpPr>
          <p:cNvPr id="61508" name="AutoShape 121"/>
          <p:cNvSpPr>
            <a:spLocks noChangeArrowheads="1"/>
          </p:cNvSpPr>
          <p:nvPr/>
        </p:nvSpPr>
        <p:spPr bwMode="auto">
          <a:xfrm>
            <a:off x="1066800" y="3730625"/>
            <a:ext cx="152400" cy="381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510" name="Line 123"/>
          <p:cNvSpPr>
            <a:spLocks noChangeShapeType="1"/>
          </p:cNvSpPr>
          <p:nvPr/>
        </p:nvSpPr>
        <p:spPr bwMode="auto">
          <a:xfrm>
            <a:off x="7924800" y="3806825"/>
            <a:ext cx="304800" cy="2286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61511" name="AutoShape 132"/>
          <p:cNvSpPr>
            <a:spLocks noChangeArrowheads="1"/>
          </p:cNvSpPr>
          <p:nvPr/>
        </p:nvSpPr>
        <p:spPr bwMode="auto">
          <a:xfrm>
            <a:off x="5795963" y="4997450"/>
            <a:ext cx="914400" cy="533400"/>
          </a:xfrm>
          <a:prstGeom prst="bevel">
            <a:avLst>
              <a:gd name="adj" fmla="val 125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latin typeface="Times New Roman" pitchFamily="18" charset="0"/>
              </a:rPr>
              <a:t>Video</a:t>
            </a:r>
          </a:p>
          <a:p>
            <a:pPr algn="ctr"/>
            <a:r>
              <a:rPr lang="en-US" sz="1400">
                <a:latin typeface="Times New Roman" pitchFamily="18" charset="0"/>
              </a:rPr>
              <a:t>streaming</a:t>
            </a:r>
          </a:p>
        </p:txBody>
      </p:sp>
      <p:sp>
        <p:nvSpPr>
          <p:cNvPr id="61512" name="AutoShape 134"/>
          <p:cNvSpPr>
            <a:spLocks noChangeArrowheads="1"/>
          </p:cNvSpPr>
          <p:nvPr/>
        </p:nvSpPr>
        <p:spPr bwMode="auto">
          <a:xfrm>
            <a:off x="6156325" y="3702050"/>
            <a:ext cx="144463" cy="1223963"/>
          </a:xfrm>
          <a:prstGeom prst="upDownArrow">
            <a:avLst>
              <a:gd name="adj1" fmla="val 50000"/>
              <a:gd name="adj2" fmla="val 16945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513" name="AutoShape 118"/>
          <p:cNvSpPr>
            <a:spLocks noChangeArrowheads="1"/>
          </p:cNvSpPr>
          <p:nvPr/>
        </p:nvSpPr>
        <p:spPr bwMode="auto">
          <a:xfrm>
            <a:off x="838200" y="4568825"/>
            <a:ext cx="914400" cy="533400"/>
          </a:xfrm>
          <a:prstGeom prst="bevel">
            <a:avLst>
              <a:gd name="adj" fmla="val 125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www</a:t>
            </a:r>
          </a:p>
        </p:txBody>
      </p:sp>
      <p:sp>
        <p:nvSpPr>
          <p:cNvPr id="61514" name="AutoShape 67"/>
          <p:cNvSpPr>
            <a:spLocks noChangeArrowheads="1"/>
          </p:cNvSpPr>
          <p:nvPr/>
        </p:nvSpPr>
        <p:spPr bwMode="auto">
          <a:xfrm>
            <a:off x="990600" y="4949825"/>
            <a:ext cx="914400" cy="533400"/>
          </a:xfrm>
          <a:prstGeom prst="bevel">
            <a:avLst>
              <a:gd name="adj" fmla="val 125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www</a:t>
            </a:r>
          </a:p>
        </p:txBody>
      </p:sp>
      <p:sp>
        <p:nvSpPr>
          <p:cNvPr id="61515" name="AutoShape 67"/>
          <p:cNvSpPr>
            <a:spLocks noChangeArrowheads="1"/>
          </p:cNvSpPr>
          <p:nvPr/>
        </p:nvSpPr>
        <p:spPr bwMode="auto">
          <a:xfrm>
            <a:off x="1143000" y="5330825"/>
            <a:ext cx="914400" cy="533400"/>
          </a:xfrm>
          <a:prstGeom prst="bevel">
            <a:avLst>
              <a:gd name="adj" fmla="val 125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www</a:t>
            </a:r>
          </a:p>
        </p:txBody>
      </p:sp>
      <p:sp>
        <p:nvSpPr>
          <p:cNvPr id="61516" name="AutoShape 105"/>
          <p:cNvSpPr>
            <a:spLocks noChangeArrowheads="1"/>
          </p:cNvSpPr>
          <p:nvPr/>
        </p:nvSpPr>
        <p:spPr bwMode="auto">
          <a:xfrm>
            <a:off x="1905000" y="4187825"/>
            <a:ext cx="914400" cy="533400"/>
          </a:xfrm>
          <a:prstGeom prst="bevel">
            <a:avLst>
              <a:gd name="adj" fmla="val 125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Times New Roman" pitchFamily="18" charset="0"/>
              </a:rPr>
              <a:t>Oracle</a:t>
            </a:r>
          </a:p>
          <a:p>
            <a:pPr algn="ctr"/>
            <a:r>
              <a:rPr lang="en-US" sz="1600">
                <a:latin typeface="Times New Roman" pitchFamily="18" charset="0"/>
              </a:rPr>
              <a:t>RAC</a:t>
            </a:r>
          </a:p>
        </p:txBody>
      </p:sp>
      <p:sp>
        <p:nvSpPr>
          <p:cNvPr id="61517" name="AutoShape 106"/>
          <p:cNvSpPr>
            <a:spLocks noChangeArrowheads="1"/>
          </p:cNvSpPr>
          <p:nvPr/>
        </p:nvSpPr>
        <p:spPr bwMode="auto">
          <a:xfrm>
            <a:off x="2895600" y="4187825"/>
            <a:ext cx="914400" cy="533400"/>
          </a:xfrm>
          <a:prstGeom prst="bevel">
            <a:avLst>
              <a:gd name="adj" fmla="val 125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Times New Roman" pitchFamily="18" charset="0"/>
              </a:rPr>
              <a:t>Oracle</a:t>
            </a:r>
          </a:p>
          <a:p>
            <a:pPr algn="ctr"/>
            <a:r>
              <a:rPr lang="en-US" sz="1600">
                <a:latin typeface="Times New Roman" pitchFamily="18" charset="0"/>
              </a:rPr>
              <a:t>RAC</a:t>
            </a:r>
          </a:p>
        </p:txBody>
      </p:sp>
      <p:sp>
        <p:nvSpPr>
          <p:cNvPr id="61518" name="AutoShape 112"/>
          <p:cNvSpPr>
            <a:spLocks noChangeArrowheads="1"/>
          </p:cNvSpPr>
          <p:nvPr/>
        </p:nvSpPr>
        <p:spPr bwMode="auto">
          <a:xfrm>
            <a:off x="2667000" y="5254625"/>
            <a:ext cx="304800" cy="228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519" name="AutoShape 113"/>
          <p:cNvSpPr>
            <a:spLocks noChangeArrowheads="1"/>
          </p:cNvSpPr>
          <p:nvPr/>
        </p:nvSpPr>
        <p:spPr bwMode="auto">
          <a:xfrm>
            <a:off x="2743200" y="5407025"/>
            <a:ext cx="304800" cy="228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520" name="AutoShape 114"/>
          <p:cNvSpPr>
            <a:spLocks noChangeArrowheads="1"/>
          </p:cNvSpPr>
          <p:nvPr/>
        </p:nvSpPr>
        <p:spPr bwMode="auto">
          <a:xfrm>
            <a:off x="2590800" y="4797425"/>
            <a:ext cx="152400" cy="381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1521" name="AutoShape 114"/>
          <p:cNvSpPr>
            <a:spLocks noChangeArrowheads="1"/>
          </p:cNvSpPr>
          <p:nvPr/>
        </p:nvSpPr>
        <p:spPr bwMode="auto">
          <a:xfrm>
            <a:off x="2971800" y="4797425"/>
            <a:ext cx="152400" cy="381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715008" y="5572140"/>
            <a:ext cx="30718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fontAlgn="auto">
              <a:spcAft>
                <a:spcPts val="0"/>
              </a:spcAft>
              <a:defRPr/>
            </a:pPr>
            <a:r>
              <a:rPr lang="it-IT" dirty="0" smtClean="0">
                <a:solidFill>
                  <a:srgbClr val="0070C0"/>
                </a:solidFill>
              </a:rPr>
              <a:t>http://www.lnf.infn.it/</a:t>
            </a:r>
            <a:endParaRPr lang="en-US" dirty="0" smtClean="0">
              <a:solidFill>
                <a:srgbClr val="0070C0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it-IT" dirty="0" smtClean="0">
                <a:solidFill>
                  <a:srgbClr val="0070C0"/>
                </a:solidFill>
              </a:rPr>
              <a:t>http://www.ac.infn.it/</a:t>
            </a:r>
            <a:endParaRPr lang="en-US" dirty="0" smtClean="0">
              <a:solidFill>
                <a:srgbClr val="0070C0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it-IT" dirty="0" smtClean="0">
                <a:solidFill>
                  <a:srgbClr val="0070C0"/>
                </a:solidFill>
              </a:rPr>
              <a:t>http://www.infn.it/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it-IT" dirty="0" err="1" smtClean="0">
                <a:solidFill>
                  <a:srgbClr val="0070C0"/>
                </a:solidFill>
              </a:rPr>
              <a:t>etc</a:t>
            </a:r>
            <a:endParaRPr lang="en-US" dirty="0"/>
          </a:p>
        </p:txBody>
      </p:sp>
      <p:sp>
        <p:nvSpPr>
          <p:cNvPr id="85" name="Line 83"/>
          <p:cNvSpPr>
            <a:spLocks noChangeShapeType="1"/>
          </p:cNvSpPr>
          <p:nvPr/>
        </p:nvSpPr>
        <p:spPr bwMode="auto">
          <a:xfrm>
            <a:off x="8643966" y="4572008"/>
            <a:ext cx="0" cy="2857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6" name="Rectangle 85"/>
          <p:cNvSpPr/>
          <p:nvPr/>
        </p:nvSpPr>
        <p:spPr>
          <a:xfrm>
            <a:off x="467544" y="4077072"/>
            <a:ext cx="1728192" cy="187220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7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404664" y="1340768"/>
            <a:ext cx="1584176" cy="144016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22114"/>
          </a:xfrm>
        </p:spPr>
        <p:txBody>
          <a:bodyPr>
            <a:normAutofit/>
          </a:bodyPr>
          <a:lstStyle/>
          <a:p>
            <a:r>
              <a:rPr lang="en-US" dirty="0" smtClean="0"/>
              <a:t>Web: </a:t>
            </a:r>
            <a:r>
              <a:rPr lang="en-US" dirty="0" err="1" smtClean="0"/>
              <a:t>nuova</a:t>
            </a:r>
            <a:r>
              <a:rPr lang="en-US" dirty="0" smtClean="0"/>
              <a:t> </a:t>
            </a:r>
            <a:r>
              <a:rPr lang="en-US" dirty="0" err="1" smtClean="0"/>
              <a:t>struttura</a:t>
            </a:r>
            <a:endParaRPr lang="en-US" dirty="0"/>
          </a:p>
        </p:txBody>
      </p:sp>
      <p:sp>
        <p:nvSpPr>
          <p:cNvPr id="7" name="AutoShape 113"/>
          <p:cNvSpPr>
            <a:spLocks noChangeArrowheads="1"/>
          </p:cNvSpPr>
          <p:nvPr/>
        </p:nvSpPr>
        <p:spPr bwMode="auto">
          <a:xfrm>
            <a:off x="468288" y="1404392"/>
            <a:ext cx="304800" cy="228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8" name="AutoShape 113"/>
          <p:cNvSpPr>
            <a:spLocks noChangeArrowheads="1"/>
          </p:cNvSpPr>
          <p:nvPr/>
        </p:nvSpPr>
        <p:spPr bwMode="auto">
          <a:xfrm>
            <a:off x="972344" y="1404392"/>
            <a:ext cx="304800" cy="228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9" name="AutoShape 113"/>
          <p:cNvSpPr>
            <a:spLocks noChangeArrowheads="1"/>
          </p:cNvSpPr>
          <p:nvPr/>
        </p:nvSpPr>
        <p:spPr bwMode="auto">
          <a:xfrm>
            <a:off x="1476400" y="1404392"/>
            <a:ext cx="304800" cy="228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10" name="AutoShape 113"/>
          <p:cNvSpPr>
            <a:spLocks noChangeArrowheads="1"/>
          </p:cNvSpPr>
          <p:nvPr/>
        </p:nvSpPr>
        <p:spPr bwMode="auto">
          <a:xfrm>
            <a:off x="620688" y="1556792"/>
            <a:ext cx="304800" cy="228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11" name="AutoShape 113"/>
          <p:cNvSpPr>
            <a:spLocks noChangeArrowheads="1"/>
          </p:cNvSpPr>
          <p:nvPr/>
        </p:nvSpPr>
        <p:spPr bwMode="auto">
          <a:xfrm>
            <a:off x="1124744" y="1556792"/>
            <a:ext cx="304800" cy="228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12" name="AutoShape 113"/>
          <p:cNvSpPr>
            <a:spLocks noChangeArrowheads="1"/>
          </p:cNvSpPr>
          <p:nvPr/>
        </p:nvSpPr>
        <p:spPr bwMode="auto">
          <a:xfrm>
            <a:off x="1628800" y="1556792"/>
            <a:ext cx="304800" cy="228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13" name="AutoShape 103"/>
          <p:cNvSpPr>
            <a:spLocks noChangeArrowheads="1"/>
          </p:cNvSpPr>
          <p:nvPr/>
        </p:nvSpPr>
        <p:spPr bwMode="auto">
          <a:xfrm>
            <a:off x="548680" y="1916832"/>
            <a:ext cx="1296144" cy="762000"/>
          </a:xfrm>
          <a:prstGeom prst="flowChartPredefined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AFS</a:t>
            </a:r>
            <a:endParaRPr lang="en-US" sz="2000" dirty="0">
              <a:latin typeface="Times New Roman" pitchFamily="18" charset="0"/>
            </a:endParaRPr>
          </a:p>
          <a:p>
            <a:pPr algn="ctr"/>
            <a:r>
              <a:rPr lang="en-US" sz="2000" dirty="0">
                <a:latin typeface="Times New Roman" pitchFamily="18" charset="0"/>
              </a:rPr>
              <a:t>Servers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276872" y="1340768"/>
            <a:ext cx="1584176" cy="144016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utoShape 113"/>
          <p:cNvSpPr>
            <a:spLocks noChangeArrowheads="1"/>
          </p:cNvSpPr>
          <p:nvPr/>
        </p:nvSpPr>
        <p:spPr bwMode="auto">
          <a:xfrm>
            <a:off x="2340496" y="1404392"/>
            <a:ext cx="304800" cy="228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18" name="AutoShape 113"/>
          <p:cNvSpPr>
            <a:spLocks noChangeArrowheads="1"/>
          </p:cNvSpPr>
          <p:nvPr/>
        </p:nvSpPr>
        <p:spPr bwMode="auto">
          <a:xfrm>
            <a:off x="2844552" y="1404392"/>
            <a:ext cx="304800" cy="228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19" name="AutoShape 113"/>
          <p:cNvSpPr>
            <a:spLocks noChangeArrowheads="1"/>
          </p:cNvSpPr>
          <p:nvPr/>
        </p:nvSpPr>
        <p:spPr bwMode="auto">
          <a:xfrm>
            <a:off x="3348608" y="1404392"/>
            <a:ext cx="304800" cy="228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20" name="AutoShape 113"/>
          <p:cNvSpPr>
            <a:spLocks noChangeArrowheads="1"/>
          </p:cNvSpPr>
          <p:nvPr/>
        </p:nvSpPr>
        <p:spPr bwMode="auto">
          <a:xfrm>
            <a:off x="2492896" y="1556792"/>
            <a:ext cx="304800" cy="228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21" name="AutoShape 113"/>
          <p:cNvSpPr>
            <a:spLocks noChangeArrowheads="1"/>
          </p:cNvSpPr>
          <p:nvPr/>
        </p:nvSpPr>
        <p:spPr bwMode="auto">
          <a:xfrm>
            <a:off x="2996952" y="1556792"/>
            <a:ext cx="304800" cy="228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22" name="AutoShape 113"/>
          <p:cNvSpPr>
            <a:spLocks noChangeArrowheads="1"/>
          </p:cNvSpPr>
          <p:nvPr/>
        </p:nvSpPr>
        <p:spPr bwMode="auto">
          <a:xfrm>
            <a:off x="3501008" y="1556792"/>
            <a:ext cx="304800" cy="228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23" name="AutoShape 103"/>
          <p:cNvSpPr>
            <a:spLocks noChangeArrowheads="1"/>
          </p:cNvSpPr>
          <p:nvPr/>
        </p:nvSpPr>
        <p:spPr bwMode="auto">
          <a:xfrm>
            <a:off x="2420888" y="1916832"/>
            <a:ext cx="1296144" cy="762000"/>
          </a:xfrm>
          <a:prstGeom prst="flowChartPredefined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err="1" smtClean="0">
                <a:latin typeface="Times New Roman" pitchFamily="18" charset="0"/>
              </a:rPr>
              <a:t>MySQL</a:t>
            </a:r>
            <a:endParaRPr lang="en-US" sz="2000" dirty="0">
              <a:latin typeface="Times New Roman" pitchFamily="18" charset="0"/>
            </a:endParaRPr>
          </a:p>
          <a:p>
            <a:pPr algn="ctr"/>
            <a:r>
              <a:rPr lang="en-US" sz="2000" dirty="0">
                <a:latin typeface="Times New Roman" pitchFamily="18" charset="0"/>
              </a:rPr>
              <a:t>Servers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149080" y="1340768"/>
            <a:ext cx="1584176" cy="144016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utoShape 113"/>
          <p:cNvSpPr>
            <a:spLocks noChangeArrowheads="1"/>
          </p:cNvSpPr>
          <p:nvPr/>
        </p:nvSpPr>
        <p:spPr bwMode="auto">
          <a:xfrm>
            <a:off x="4212704" y="1404392"/>
            <a:ext cx="304800" cy="228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26" name="AutoShape 113"/>
          <p:cNvSpPr>
            <a:spLocks noChangeArrowheads="1"/>
          </p:cNvSpPr>
          <p:nvPr/>
        </p:nvSpPr>
        <p:spPr bwMode="auto">
          <a:xfrm>
            <a:off x="4716760" y="1404392"/>
            <a:ext cx="304800" cy="228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27" name="AutoShape 113"/>
          <p:cNvSpPr>
            <a:spLocks noChangeArrowheads="1"/>
          </p:cNvSpPr>
          <p:nvPr/>
        </p:nvSpPr>
        <p:spPr bwMode="auto">
          <a:xfrm>
            <a:off x="5220816" y="1404392"/>
            <a:ext cx="304800" cy="228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28" name="AutoShape 113"/>
          <p:cNvSpPr>
            <a:spLocks noChangeArrowheads="1"/>
          </p:cNvSpPr>
          <p:nvPr/>
        </p:nvSpPr>
        <p:spPr bwMode="auto">
          <a:xfrm>
            <a:off x="4365104" y="1556792"/>
            <a:ext cx="304800" cy="228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29" name="AutoShape 113"/>
          <p:cNvSpPr>
            <a:spLocks noChangeArrowheads="1"/>
          </p:cNvSpPr>
          <p:nvPr/>
        </p:nvSpPr>
        <p:spPr bwMode="auto">
          <a:xfrm>
            <a:off x="4869160" y="1556792"/>
            <a:ext cx="304800" cy="228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30" name="AutoShape 113"/>
          <p:cNvSpPr>
            <a:spLocks noChangeArrowheads="1"/>
          </p:cNvSpPr>
          <p:nvPr/>
        </p:nvSpPr>
        <p:spPr bwMode="auto">
          <a:xfrm>
            <a:off x="5373216" y="1556792"/>
            <a:ext cx="304800" cy="228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31" name="AutoShape 103"/>
          <p:cNvSpPr>
            <a:spLocks noChangeArrowheads="1"/>
          </p:cNvSpPr>
          <p:nvPr/>
        </p:nvSpPr>
        <p:spPr bwMode="auto">
          <a:xfrm>
            <a:off x="4293096" y="1916832"/>
            <a:ext cx="1296144" cy="762000"/>
          </a:xfrm>
          <a:prstGeom prst="flowChartPredefined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Oracle</a:t>
            </a:r>
          </a:p>
          <a:p>
            <a:pPr algn="ctr"/>
            <a:r>
              <a:rPr lang="en-US" sz="2000" dirty="0" smtClean="0">
                <a:latin typeface="Times New Roman" pitchFamily="18" charset="0"/>
              </a:rPr>
              <a:t>Servers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021288" y="1340768"/>
            <a:ext cx="1584176" cy="144016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utoShape 113"/>
          <p:cNvSpPr>
            <a:spLocks noChangeArrowheads="1"/>
          </p:cNvSpPr>
          <p:nvPr/>
        </p:nvSpPr>
        <p:spPr bwMode="auto">
          <a:xfrm>
            <a:off x="6084912" y="1404392"/>
            <a:ext cx="304800" cy="228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34" name="AutoShape 113"/>
          <p:cNvSpPr>
            <a:spLocks noChangeArrowheads="1"/>
          </p:cNvSpPr>
          <p:nvPr/>
        </p:nvSpPr>
        <p:spPr bwMode="auto">
          <a:xfrm>
            <a:off x="6588968" y="1404392"/>
            <a:ext cx="304800" cy="228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35" name="AutoShape 113"/>
          <p:cNvSpPr>
            <a:spLocks noChangeArrowheads="1"/>
          </p:cNvSpPr>
          <p:nvPr/>
        </p:nvSpPr>
        <p:spPr bwMode="auto">
          <a:xfrm>
            <a:off x="7093024" y="1404392"/>
            <a:ext cx="304800" cy="228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36" name="AutoShape 113"/>
          <p:cNvSpPr>
            <a:spLocks noChangeArrowheads="1"/>
          </p:cNvSpPr>
          <p:nvPr/>
        </p:nvSpPr>
        <p:spPr bwMode="auto">
          <a:xfrm>
            <a:off x="6237312" y="1556792"/>
            <a:ext cx="304800" cy="228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37" name="AutoShape 113"/>
          <p:cNvSpPr>
            <a:spLocks noChangeArrowheads="1"/>
          </p:cNvSpPr>
          <p:nvPr/>
        </p:nvSpPr>
        <p:spPr bwMode="auto">
          <a:xfrm>
            <a:off x="6741368" y="1556792"/>
            <a:ext cx="304800" cy="228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38" name="AutoShape 113"/>
          <p:cNvSpPr>
            <a:spLocks noChangeArrowheads="1"/>
          </p:cNvSpPr>
          <p:nvPr/>
        </p:nvSpPr>
        <p:spPr bwMode="auto">
          <a:xfrm>
            <a:off x="7245424" y="1556792"/>
            <a:ext cx="304800" cy="228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39" name="AutoShape 103"/>
          <p:cNvSpPr>
            <a:spLocks noChangeArrowheads="1"/>
          </p:cNvSpPr>
          <p:nvPr/>
        </p:nvSpPr>
        <p:spPr bwMode="auto">
          <a:xfrm>
            <a:off x="6165304" y="1916832"/>
            <a:ext cx="1296144" cy="762000"/>
          </a:xfrm>
          <a:prstGeom prst="flowChartPredefined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>
                <a:latin typeface="Times New Roman" pitchFamily="18" charset="0"/>
              </a:rPr>
              <a:t>TSM</a:t>
            </a:r>
          </a:p>
          <a:p>
            <a:pPr algn="ctr"/>
            <a:r>
              <a:rPr lang="en-US" sz="2000" dirty="0" smtClean="0">
                <a:latin typeface="Times New Roman" pitchFamily="18" charset="0"/>
              </a:rPr>
              <a:t>Servers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40" name="AutoShape 2"/>
          <p:cNvSpPr>
            <a:spLocks noChangeArrowheads="1"/>
          </p:cNvSpPr>
          <p:nvPr/>
        </p:nvSpPr>
        <p:spPr bwMode="auto">
          <a:xfrm>
            <a:off x="7605464" y="2332112"/>
            <a:ext cx="381000" cy="1524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41" name="AutoShape 3"/>
          <p:cNvSpPr>
            <a:spLocks noChangeArrowheads="1"/>
          </p:cNvSpPr>
          <p:nvPr/>
        </p:nvSpPr>
        <p:spPr bwMode="auto">
          <a:xfrm>
            <a:off x="7605464" y="1951112"/>
            <a:ext cx="381000" cy="1524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42" name="AutoShape 8"/>
          <p:cNvSpPr>
            <a:spLocks noChangeArrowheads="1"/>
          </p:cNvSpPr>
          <p:nvPr/>
        </p:nvSpPr>
        <p:spPr bwMode="auto">
          <a:xfrm>
            <a:off x="7834064" y="1798712"/>
            <a:ext cx="304800" cy="3048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43" name="AutoShape 51"/>
          <p:cNvSpPr>
            <a:spLocks noChangeArrowheads="1"/>
          </p:cNvSpPr>
          <p:nvPr/>
        </p:nvSpPr>
        <p:spPr bwMode="auto">
          <a:xfrm>
            <a:off x="7910264" y="1722512"/>
            <a:ext cx="304800" cy="3048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44" name="AutoShape 52"/>
          <p:cNvSpPr>
            <a:spLocks noChangeArrowheads="1"/>
          </p:cNvSpPr>
          <p:nvPr/>
        </p:nvSpPr>
        <p:spPr bwMode="auto">
          <a:xfrm>
            <a:off x="7986464" y="1646312"/>
            <a:ext cx="304800" cy="3048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45" name="AutoShape 53"/>
          <p:cNvSpPr>
            <a:spLocks noChangeArrowheads="1"/>
          </p:cNvSpPr>
          <p:nvPr/>
        </p:nvSpPr>
        <p:spPr bwMode="auto">
          <a:xfrm>
            <a:off x="8062664" y="1570112"/>
            <a:ext cx="304800" cy="3048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46" name="AutoShape 54"/>
          <p:cNvSpPr>
            <a:spLocks noChangeArrowheads="1"/>
          </p:cNvSpPr>
          <p:nvPr/>
        </p:nvSpPr>
        <p:spPr bwMode="auto">
          <a:xfrm>
            <a:off x="8062664" y="2255912"/>
            <a:ext cx="304800" cy="3048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47" name="AutoShape 55"/>
          <p:cNvSpPr>
            <a:spLocks noChangeArrowheads="1"/>
          </p:cNvSpPr>
          <p:nvPr/>
        </p:nvSpPr>
        <p:spPr bwMode="auto">
          <a:xfrm>
            <a:off x="8138864" y="2179712"/>
            <a:ext cx="304800" cy="3048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48" name="AutoShape 56"/>
          <p:cNvSpPr>
            <a:spLocks noChangeArrowheads="1"/>
          </p:cNvSpPr>
          <p:nvPr/>
        </p:nvSpPr>
        <p:spPr bwMode="auto">
          <a:xfrm>
            <a:off x="8215064" y="2103512"/>
            <a:ext cx="304800" cy="3048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49" name="AutoShape 57"/>
          <p:cNvSpPr>
            <a:spLocks noChangeArrowheads="1"/>
          </p:cNvSpPr>
          <p:nvPr/>
        </p:nvSpPr>
        <p:spPr bwMode="auto">
          <a:xfrm>
            <a:off x="8291264" y="2027312"/>
            <a:ext cx="304800" cy="3048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50" name="Oval 59"/>
          <p:cNvSpPr>
            <a:spLocks noChangeArrowheads="1"/>
          </p:cNvSpPr>
          <p:nvPr/>
        </p:nvSpPr>
        <p:spPr bwMode="auto">
          <a:xfrm>
            <a:off x="8176964" y="1684412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51" name="Oval 60"/>
          <p:cNvSpPr>
            <a:spLocks noChangeArrowheads="1"/>
          </p:cNvSpPr>
          <p:nvPr/>
        </p:nvSpPr>
        <p:spPr bwMode="auto">
          <a:xfrm>
            <a:off x="8405564" y="2141612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52" name="Rectangle 78"/>
          <p:cNvSpPr>
            <a:spLocks noChangeArrowheads="1"/>
          </p:cNvSpPr>
          <p:nvPr/>
        </p:nvSpPr>
        <p:spPr bwMode="auto">
          <a:xfrm>
            <a:off x="7757864" y="1493912"/>
            <a:ext cx="9906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53" name="AutoShape 61"/>
          <p:cNvSpPr>
            <a:spLocks noChangeArrowheads="1"/>
          </p:cNvSpPr>
          <p:nvPr/>
        </p:nvSpPr>
        <p:spPr bwMode="auto">
          <a:xfrm>
            <a:off x="304800" y="3273425"/>
            <a:ext cx="8534400" cy="381000"/>
          </a:xfrm>
          <a:prstGeom prst="flowChartProcess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</a:rPr>
              <a:t>Backbone Gigabit</a:t>
            </a:r>
          </a:p>
        </p:txBody>
      </p:sp>
      <p:sp>
        <p:nvSpPr>
          <p:cNvPr id="54" name="AutoShape 121"/>
          <p:cNvSpPr>
            <a:spLocks noChangeArrowheads="1"/>
          </p:cNvSpPr>
          <p:nvPr/>
        </p:nvSpPr>
        <p:spPr bwMode="auto">
          <a:xfrm>
            <a:off x="1115616" y="2852936"/>
            <a:ext cx="152400" cy="381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55" name="AutoShape 121"/>
          <p:cNvSpPr>
            <a:spLocks noChangeArrowheads="1"/>
          </p:cNvSpPr>
          <p:nvPr/>
        </p:nvSpPr>
        <p:spPr bwMode="auto">
          <a:xfrm>
            <a:off x="2987824" y="2852936"/>
            <a:ext cx="152400" cy="381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56" name="AutoShape 121"/>
          <p:cNvSpPr>
            <a:spLocks noChangeArrowheads="1"/>
          </p:cNvSpPr>
          <p:nvPr/>
        </p:nvSpPr>
        <p:spPr bwMode="auto">
          <a:xfrm>
            <a:off x="4860032" y="2852936"/>
            <a:ext cx="152400" cy="381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57" name="AutoShape 121"/>
          <p:cNvSpPr>
            <a:spLocks noChangeArrowheads="1"/>
          </p:cNvSpPr>
          <p:nvPr/>
        </p:nvSpPr>
        <p:spPr bwMode="auto">
          <a:xfrm>
            <a:off x="6732240" y="2852936"/>
            <a:ext cx="152400" cy="381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58" name="AutoShape 120"/>
          <p:cNvSpPr>
            <a:spLocks noChangeArrowheads="1"/>
          </p:cNvSpPr>
          <p:nvPr/>
        </p:nvSpPr>
        <p:spPr bwMode="auto">
          <a:xfrm>
            <a:off x="539552" y="4221088"/>
            <a:ext cx="914400" cy="533400"/>
          </a:xfrm>
          <a:prstGeom prst="bevel">
            <a:avLst>
              <a:gd name="adj" fmla="val 125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Times New Roman" pitchFamily="18" charset="0"/>
              </a:rPr>
              <a:t>www</a:t>
            </a:r>
          </a:p>
          <a:p>
            <a:pPr algn="ctr"/>
            <a:r>
              <a:rPr lang="en-US" sz="1400" dirty="0" err="1" smtClean="0">
                <a:solidFill>
                  <a:srgbClr val="FF0000"/>
                </a:solidFill>
                <a:latin typeface="Times New Roman" pitchFamily="18" charset="0"/>
              </a:rPr>
              <a:t>adm</a:t>
            </a:r>
            <a:endParaRPr lang="en-US" sz="14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9" name="AutoShape 120"/>
          <p:cNvSpPr>
            <a:spLocks noChangeArrowheads="1"/>
          </p:cNvSpPr>
          <p:nvPr/>
        </p:nvSpPr>
        <p:spPr bwMode="auto">
          <a:xfrm>
            <a:off x="1979712" y="4221088"/>
            <a:ext cx="914400" cy="533400"/>
          </a:xfrm>
          <a:prstGeom prst="bevel">
            <a:avLst>
              <a:gd name="adj" fmla="val 125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Times New Roman" pitchFamily="18" charset="0"/>
              </a:rPr>
              <a:t>www</a:t>
            </a:r>
          </a:p>
          <a:p>
            <a:pPr algn="ctr"/>
            <a:r>
              <a:rPr lang="en-US" sz="1400" dirty="0" err="1" smtClean="0">
                <a:solidFill>
                  <a:srgbClr val="FF0000"/>
                </a:solidFill>
                <a:latin typeface="Times New Roman" pitchFamily="18" charset="0"/>
              </a:rPr>
              <a:t>adm</a:t>
            </a:r>
            <a:endParaRPr lang="en-US" sz="14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0" name="AutoShape 120"/>
          <p:cNvSpPr>
            <a:spLocks noChangeArrowheads="1"/>
          </p:cNvSpPr>
          <p:nvPr/>
        </p:nvSpPr>
        <p:spPr bwMode="auto">
          <a:xfrm>
            <a:off x="3801616" y="4221088"/>
            <a:ext cx="914400" cy="533400"/>
          </a:xfrm>
          <a:prstGeom prst="bevel">
            <a:avLst>
              <a:gd name="adj" fmla="val 12500"/>
            </a:avLst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>
                <a:latin typeface="Times New Roman" pitchFamily="18" charset="0"/>
              </a:rPr>
              <a:t>www</a:t>
            </a:r>
          </a:p>
        </p:txBody>
      </p:sp>
      <p:sp>
        <p:nvSpPr>
          <p:cNvPr id="61" name="AutoShape 120"/>
          <p:cNvSpPr>
            <a:spLocks noChangeArrowheads="1"/>
          </p:cNvSpPr>
          <p:nvPr/>
        </p:nvSpPr>
        <p:spPr bwMode="auto">
          <a:xfrm>
            <a:off x="5241776" y="4221088"/>
            <a:ext cx="914400" cy="533400"/>
          </a:xfrm>
          <a:prstGeom prst="bevel">
            <a:avLst>
              <a:gd name="adj" fmla="val 12500"/>
            </a:avLst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>
                <a:latin typeface="Times New Roman" pitchFamily="18" charset="0"/>
              </a:rPr>
              <a:t>www</a:t>
            </a:r>
          </a:p>
        </p:txBody>
      </p:sp>
      <p:pic>
        <p:nvPicPr>
          <p:cNvPr id="62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4187825"/>
            <a:ext cx="9413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" name="Picture 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4797425"/>
            <a:ext cx="1398588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" name="Rectangle 6"/>
          <p:cNvSpPr>
            <a:spLocks noChangeArrowheads="1"/>
          </p:cNvSpPr>
          <p:nvPr/>
        </p:nvSpPr>
        <p:spPr bwMode="auto">
          <a:xfrm>
            <a:off x="7620000" y="5026025"/>
            <a:ext cx="12319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3188" tIns="52388" rIns="103188" bIns="52388">
            <a:spAutoFit/>
          </a:bodyPr>
          <a:lstStyle/>
          <a:p>
            <a:pPr defTabSz="11572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INTERNET</a:t>
            </a:r>
          </a:p>
        </p:txBody>
      </p:sp>
      <p:sp>
        <p:nvSpPr>
          <p:cNvPr id="65" name="AutoShape 81"/>
          <p:cNvSpPr>
            <a:spLocks noChangeArrowheads="1"/>
          </p:cNvSpPr>
          <p:nvPr/>
        </p:nvSpPr>
        <p:spPr bwMode="auto">
          <a:xfrm>
            <a:off x="7086600" y="3730625"/>
            <a:ext cx="152400" cy="381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66" name="Line 83"/>
          <p:cNvSpPr>
            <a:spLocks noChangeShapeType="1"/>
          </p:cNvSpPr>
          <p:nvPr/>
        </p:nvSpPr>
        <p:spPr bwMode="auto">
          <a:xfrm>
            <a:off x="7696200" y="4568825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pic>
        <p:nvPicPr>
          <p:cNvPr id="67" name="Picture 9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9600" y="3959225"/>
            <a:ext cx="6302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" name="Line 123"/>
          <p:cNvSpPr>
            <a:spLocks noChangeShapeType="1"/>
          </p:cNvSpPr>
          <p:nvPr/>
        </p:nvSpPr>
        <p:spPr bwMode="auto">
          <a:xfrm>
            <a:off x="7924800" y="3806825"/>
            <a:ext cx="304800" cy="2286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69" name="Line 83"/>
          <p:cNvSpPr>
            <a:spLocks noChangeShapeType="1"/>
          </p:cNvSpPr>
          <p:nvPr/>
        </p:nvSpPr>
        <p:spPr bwMode="auto">
          <a:xfrm>
            <a:off x="8643966" y="4572008"/>
            <a:ext cx="0" cy="2857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70" name="AutoShape 121"/>
          <p:cNvSpPr>
            <a:spLocks noChangeArrowheads="1"/>
          </p:cNvSpPr>
          <p:nvPr/>
        </p:nvSpPr>
        <p:spPr bwMode="auto">
          <a:xfrm>
            <a:off x="899592" y="3789040"/>
            <a:ext cx="152400" cy="381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71" name="AutoShape 121"/>
          <p:cNvSpPr>
            <a:spLocks noChangeArrowheads="1"/>
          </p:cNvSpPr>
          <p:nvPr/>
        </p:nvSpPr>
        <p:spPr bwMode="auto">
          <a:xfrm>
            <a:off x="2339752" y="3789040"/>
            <a:ext cx="152400" cy="381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72" name="AutoShape 121"/>
          <p:cNvSpPr>
            <a:spLocks noChangeArrowheads="1"/>
          </p:cNvSpPr>
          <p:nvPr/>
        </p:nvSpPr>
        <p:spPr bwMode="auto">
          <a:xfrm>
            <a:off x="4161656" y="3789040"/>
            <a:ext cx="152400" cy="381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73" name="AutoShape 121"/>
          <p:cNvSpPr>
            <a:spLocks noChangeArrowheads="1"/>
          </p:cNvSpPr>
          <p:nvPr/>
        </p:nvSpPr>
        <p:spPr bwMode="auto">
          <a:xfrm>
            <a:off x="5601816" y="3789040"/>
            <a:ext cx="152400" cy="381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pic>
        <p:nvPicPr>
          <p:cNvPr id="74" name="Picture 3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861048"/>
            <a:ext cx="555625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" name="TextBox 74"/>
          <p:cNvSpPr txBox="1"/>
          <p:nvPr/>
        </p:nvSpPr>
        <p:spPr>
          <a:xfrm>
            <a:off x="35496" y="4941168"/>
            <a:ext cx="31683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Web server per </a:t>
            </a:r>
            <a:r>
              <a:rPr lang="en-US" b="1" dirty="0" err="1" smtClean="0"/>
              <a:t>l’amministra-zione</a:t>
            </a:r>
            <a:r>
              <a:rPr lang="en-US" b="1" dirty="0" smtClean="0"/>
              <a:t> del </a:t>
            </a:r>
            <a:r>
              <a:rPr lang="en-US" b="1" dirty="0" err="1" smtClean="0"/>
              <a:t>sito</a:t>
            </a:r>
            <a:r>
              <a:rPr lang="en-US" b="1" dirty="0" smtClean="0"/>
              <a:t> </a:t>
            </a:r>
            <a:r>
              <a:rPr lang="en-US" b="1" dirty="0" err="1" smtClean="0"/>
              <a:t>joomla</a:t>
            </a:r>
            <a:endParaRPr lang="en-US" b="1" dirty="0" smtClean="0"/>
          </a:p>
          <a:p>
            <a:r>
              <a:rPr lang="en-US" dirty="0" smtClean="0"/>
              <a:t>- Non </a:t>
            </a:r>
            <a:r>
              <a:rPr lang="en-US" dirty="0" err="1" smtClean="0"/>
              <a:t>raggiungibili</a:t>
            </a:r>
            <a:r>
              <a:rPr lang="en-US" dirty="0" smtClean="0"/>
              <a:t> </a:t>
            </a:r>
            <a:r>
              <a:rPr lang="en-US" dirty="0" err="1" smtClean="0"/>
              <a:t>dall’esterno</a:t>
            </a:r>
            <a:r>
              <a:rPr lang="en-US" dirty="0" smtClean="0"/>
              <a:t>.</a:t>
            </a:r>
          </a:p>
          <a:p>
            <a:pPr marL="182563" indent="-182563"/>
            <a:r>
              <a:rPr lang="en-US" dirty="0" smtClean="0"/>
              <a:t>- </a:t>
            </a:r>
            <a:r>
              <a:rPr lang="en-US" dirty="0" err="1" smtClean="0"/>
              <a:t>Possono</a:t>
            </a:r>
            <a:r>
              <a:rPr lang="en-US" dirty="0" smtClean="0"/>
              <a:t> </a:t>
            </a:r>
            <a:r>
              <a:rPr lang="en-US" dirty="0" err="1" smtClean="0"/>
              <a:t>scrivere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Filesystem</a:t>
            </a:r>
            <a:r>
              <a:rPr lang="en-US" dirty="0" smtClean="0"/>
              <a:t> AFS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3707904" y="4976008"/>
            <a:ext cx="3168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Web server per </a:t>
            </a:r>
            <a:r>
              <a:rPr lang="en-US" b="1" dirty="0" err="1" smtClean="0"/>
              <a:t>il</a:t>
            </a:r>
            <a:r>
              <a:rPr lang="en-US" b="1" dirty="0" smtClean="0"/>
              <a:t> </a:t>
            </a:r>
            <a:r>
              <a:rPr lang="en-US" b="1" dirty="0" err="1" smtClean="0"/>
              <a:t>pubblico</a:t>
            </a:r>
            <a:endParaRPr lang="en-US" b="1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Raggiungibili</a:t>
            </a:r>
            <a:r>
              <a:rPr lang="en-US" dirty="0" smtClean="0"/>
              <a:t> </a:t>
            </a:r>
            <a:r>
              <a:rPr lang="en-US" dirty="0" err="1" smtClean="0"/>
              <a:t>dall’esterno</a:t>
            </a:r>
            <a:r>
              <a:rPr lang="en-US" dirty="0" smtClean="0"/>
              <a:t>.</a:t>
            </a:r>
          </a:p>
          <a:p>
            <a:pPr marL="182563" indent="-182563"/>
            <a:r>
              <a:rPr lang="en-US" dirty="0" smtClean="0"/>
              <a:t>- Non </a:t>
            </a:r>
            <a:r>
              <a:rPr lang="en-US" dirty="0" err="1" smtClean="0"/>
              <a:t>possono</a:t>
            </a:r>
            <a:r>
              <a:rPr lang="en-US" dirty="0" smtClean="0"/>
              <a:t> </a:t>
            </a:r>
            <a:r>
              <a:rPr lang="en-US" dirty="0" err="1" smtClean="0"/>
              <a:t>scrivere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Filesystem</a:t>
            </a:r>
            <a:r>
              <a:rPr lang="en-US" dirty="0" smtClean="0"/>
              <a:t> AFS</a:t>
            </a:r>
          </a:p>
        </p:txBody>
      </p:sp>
    </p:spTree>
    <p:extLst>
      <p:ext uri="{BB962C8B-B14F-4D97-AF65-F5344CB8AC3E}">
        <p14:creationId xmlns:p14="http://schemas.microsoft.com/office/powerpoint/2010/main" val="197277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000090"/>
                </a:solidFill>
              </a:rPr>
              <a:t>Siti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err="1">
                <a:solidFill>
                  <a:srgbClr val="000090"/>
                </a:solidFill>
              </a:rPr>
              <a:t>nella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err="1">
                <a:solidFill>
                  <a:srgbClr val="000090"/>
                </a:solidFill>
              </a:rPr>
              <a:t>nuova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err="1" smtClean="0">
                <a:solidFill>
                  <a:srgbClr val="000090"/>
                </a:solidFill>
              </a:rPr>
              <a:t>struttura</a:t>
            </a:r>
            <a:r>
              <a:rPr lang="en-US" dirty="0" smtClean="0">
                <a:solidFill>
                  <a:srgbClr val="000090"/>
                </a:solidFill>
              </a:rPr>
              <a:t/>
            </a:r>
            <a:br>
              <a:rPr lang="en-US" dirty="0" smtClean="0">
                <a:solidFill>
                  <a:srgbClr val="000090"/>
                </a:solidFill>
              </a:rPr>
            </a:br>
            <a:r>
              <a:rPr lang="en-US" dirty="0" smtClean="0">
                <a:solidFill>
                  <a:srgbClr val="000090"/>
                </a:solidFill>
              </a:rPr>
              <a:t>(</a:t>
            </a:r>
            <a:r>
              <a:rPr lang="en-US" dirty="0" err="1" smtClean="0">
                <a:solidFill>
                  <a:srgbClr val="000090"/>
                </a:solidFill>
              </a:rPr>
              <a:t>infn</a:t>
            </a:r>
            <a:r>
              <a:rPr lang="en-US" dirty="0" smtClean="0">
                <a:solidFill>
                  <a:srgbClr val="000090"/>
                </a:solidFill>
              </a:rPr>
              <a:t>, </a:t>
            </a:r>
            <a:r>
              <a:rPr lang="en-US" dirty="0" err="1" smtClean="0">
                <a:solidFill>
                  <a:srgbClr val="000090"/>
                </a:solidFill>
              </a:rPr>
              <a:t>comunicazione</a:t>
            </a:r>
            <a:r>
              <a:rPr lang="en-US" dirty="0" smtClean="0">
                <a:solidFill>
                  <a:srgbClr val="000090"/>
                </a:solidFill>
              </a:rPr>
              <a:t>, etc.)</a:t>
            </a:r>
            <a:endParaRPr lang="en-US" dirty="0">
              <a:solidFill>
                <a:srgbClr val="00009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16448" y="1988840"/>
            <a:ext cx="5588000" cy="39624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1520" y="2204864"/>
            <a:ext cx="19969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</a:rPr>
              <a:t>Per </a:t>
            </a:r>
            <a:r>
              <a:rPr lang="en-US" sz="2400" dirty="0" err="1" smtClean="0">
                <a:latin typeface="Comic Sans MS"/>
              </a:rPr>
              <a:t>l’accesso</a:t>
            </a:r>
            <a:endParaRPr lang="en-US" sz="2400" dirty="0">
              <a:latin typeface="Comic Sans MS"/>
            </a:endParaRPr>
          </a:p>
          <a:p>
            <a:r>
              <a:rPr lang="en-US" sz="2400" dirty="0" err="1" smtClean="0">
                <a:latin typeface="Comic Sans MS"/>
              </a:rPr>
              <a:t>pubblico</a:t>
            </a:r>
            <a:r>
              <a:rPr lang="en-US" sz="2400" dirty="0" smtClean="0">
                <a:latin typeface="Comic Sans MS"/>
              </a:rPr>
              <a:t>:</a:t>
            </a:r>
            <a:endParaRPr lang="en-US" sz="2400" dirty="0">
              <a:latin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43960" y="2588990"/>
            <a:ext cx="3459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</a:rPr>
              <a:t>?</a:t>
            </a:r>
            <a:endParaRPr lang="en-US" sz="2400" dirty="0">
              <a:solidFill>
                <a:srgbClr val="FF0000"/>
              </a:solidFill>
              <a:latin typeface="Comic Sans M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27984" y="4581128"/>
            <a:ext cx="3459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</a:rPr>
              <a:t>?</a:t>
            </a:r>
            <a:endParaRPr lang="en-US" sz="2400" dirty="0">
              <a:solidFill>
                <a:srgbClr val="FF0000"/>
              </a:solidFill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4965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215008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000090"/>
                </a:solidFill>
              </a:rPr>
              <a:t>Siti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err="1">
                <a:solidFill>
                  <a:srgbClr val="000090"/>
                </a:solidFill>
              </a:rPr>
              <a:t>nella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err="1">
                <a:solidFill>
                  <a:srgbClr val="000090"/>
                </a:solidFill>
              </a:rPr>
              <a:t>nuova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err="1" smtClean="0">
                <a:solidFill>
                  <a:srgbClr val="000090"/>
                </a:solidFill>
              </a:rPr>
              <a:t>struttura</a:t>
            </a:r>
            <a:r>
              <a:rPr lang="en-US" dirty="0">
                <a:solidFill>
                  <a:srgbClr val="000090"/>
                </a:solidFill>
              </a:rPr>
              <a:t/>
            </a:r>
            <a:br>
              <a:rPr lang="en-US" dirty="0">
                <a:solidFill>
                  <a:srgbClr val="000090"/>
                </a:solidFill>
              </a:rPr>
            </a:br>
            <a:r>
              <a:rPr lang="en-US" dirty="0" smtClean="0">
                <a:solidFill>
                  <a:srgbClr val="000090"/>
                </a:solidFill>
              </a:rPr>
              <a:t>(</a:t>
            </a:r>
            <a:r>
              <a:rPr lang="en-US" dirty="0" err="1" smtClean="0">
                <a:solidFill>
                  <a:srgbClr val="000090"/>
                </a:solidFill>
              </a:rPr>
              <a:t>asimmetrie</a:t>
            </a:r>
            <a:r>
              <a:rPr lang="en-US" dirty="0" smtClean="0">
                <a:solidFill>
                  <a:srgbClr val="000090"/>
                </a:solidFill>
              </a:rPr>
              <a:t> e </a:t>
            </a:r>
            <a:r>
              <a:rPr lang="en-US" dirty="0" err="1" smtClean="0">
                <a:solidFill>
                  <a:srgbClr val="000090"/>
                </a:solidFill>
              </a:rPr>
              <a:t>scienzapertutti</a:t>
            </a:r>
            <a:r>
              <a:rPr lang="en-US" dirty="0" smtClean="0">
                <a:solidFill>
                  <a:srgbClr val="000090"/>
                </a:solidFill>
              </a:rPr>
              <a:t>)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2093947"/>
            <a:ext cx="19969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</a:rPr>
              <a:t>Per </a:t>
            </a:r>
            <a:r>
              <a:rPr lang="en-US" sz="2400" dirty="0" err="1" smtClean="0">
                <a:latin typeface="Comic Sans MS"/>
              </a:rPr>
              <a:t>l’accesso</a:t>
            </a:r>
            <a:endParaRPr lang="en-US" sz="2400" dirty="0">
              <a:latin typeface="Comic Sans MS"/>
            </a:endParaRPr>
          </a:p>
          <a:p>
            <a:r>
              <a:rPr lang="en-US" sz="2400" dirty="0" err="1" smtClean="0">
                <a:latin typeface="Comic Sans MS"/>
              </a:rPr>
              <a:t>pubblico</a:t>
            </a:r>
            <a:r>
              <a:rPr lang="en-US" sz="2400" dirty="0" smtClean="0">
                <a:latin typeface="Comic Sans MS"/>
              </a:rPr>
              <a:t>:</a:t>
            </a:r>
            <a:endParaRPr lang="en-US" sz="2400" dirty="0">
              <a:latin typeface="Comic Sans M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9340" y="2188716"/>
            <a:ext cx="5753100" cy="1384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17440" y="4348956"/>
            <a:ext cx="5715000" cy="138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04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854968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000090"/>
                </a:solidFill>
              </a:rPr>
              <a:t>Siti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err="1">
                <a:solidFill>
                  <a:srgbClr val="000090"/>
                </a:solidFill>
              </a:rPr>
              <a:t>nella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err="1">
                <a:solidFill>
                  <a:srgbClr val="000090"/>
                </a:solidFill>
              </a:rPr>
              <a:t>nuova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err="1" smtClean="0">
                <a:solidFill>
                  <a:srgbClr val="000090"/>
                </a:solidFill>
              </a:rPr>
              <a:t>struttura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1455167"/>
            <a:ext cx="23889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</a:rPr>
              <a:t>Per </a:t>
            </a:r>
            <a:r>
              <a:rPr lang="en-US" sz="2400" dirty="0" err="1" smtClean="0">
                <a:latin typeface="Comic Sans MS"/>
              </a:rPr>
              <a:t>l’accesso</a:t>
            </a:r>
            <a:endParaRPr lang="en-US" sz="2400" dirty="0">
              <a:latin typeface="Comic Sans MS"/>
            </a:endParaRPr>
          </a:p>
          <a:p>
            <a:r>
              <a:rPr lang="en-US" sz="2400" dirty="0" err="1" smtClean="0">
                <a:latin typeface="Comic Sans MS"/>
              </a:rPr>
              <a:t>amministrativo</a:t>
            </a:r>
            <a:r>
              <a:rPr lang="en-US" sz="2400" dirty="0" smtClean="0">
                <a:latin typeface="Comic Sans MS"/>
              </a:rPr>
              <a:t>:</a:t>
            </a:r>
            <a:endParaRPr lang="en-US" sz="2400" dirty="0">
              <a:latin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950168"/>
            <a:ext cx="5740400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87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000090"/>
                </a:solidFill>
              </a:rPr>
              <a:t>Siti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err="1">
                <a:solidFill>
                  <a:srgbClr val="000090"/>
                </a:solidFill>
              </a:rPr>
              <a:t>nella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err="1">
                <a:solidFill>
                  <a:srgbClr val="000090"/>
                </a:solidFill>
              </a:rPr>
              <a:t>nuova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err="1" smtClean="0">
                <a:solidFill>
                  <a:srgbClr val="000090"/>
                </a:solidFill>
              </a:rPr>
              <a:t>struttura</a:t>
            </a:r>
            <a:r>
              <a:rPr lang="en-US" dirty="0" smtClean="0">
                <a:solidFill>
                  <a:srgbClr val="000090"/>
                </a:solidFill>
              </a:rPr>
              <a:t> (</a:t>
            </a:r>
            <a:r>
              <a:rPr lang="en-US" dirty="0" err="1" smtClean="0">
                <a:solidFill>
                  <a:srgbClr val="000090"/>
                </a:solidFill>
              </a:rPr>
              <a:t>lnf</a:t>
            </a:r>
            <a:r>
              <a:rPr lang="en-US" dirty="0" smtClean="0">
                <a:solidFill>
                  <a:srgbClr val="000090"/>
                </a:solidFill>
              </a:rPr>
              <a:t>)</a:t>
            </a:r>
            <a:endParaRPr lang="en-US" dirty="0">
              <a:solidFill>
                <a:srgbClr val="00009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92772" y="1652612"/>
            <a:ext cx="5727700" cy="4584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9512" y="2021939"/>
            <a:ext cx="19969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</a:rPr>
              <a:t>Per </a:t>
            </a:r>
            <a:r>
              <a:rPr lang="en-US" sz="2400" dirty="0" err="1" smtClean="0">
                <a:latin typeface="Comic Sans MS"/>
              </a:rPr>
              <a:t>l’accesso</a:t>
            </a:r>
            <a:endParaRPr lang="en-US" sz="2400" dirty="0">
              <a:latin typeface="Comic Sans MS"/>
            </a:endParaRPr>
          </a:p>
          <a:p>
            <a:r>
              <a:rPr lang="en-US" sz="2400" dirty="0" err="1" smtClean="0">
                <a:latin typeface="Comic Sans MS"/>
              </a:rPr>
              <a:t>pubblico</a:t>
            </a:r>
            <a:r>
              <a:rPr lang="en-US" sz="2400" dirty="0" smtClean="0">
                <a:latin typeface="Comic Sans MS"/>
              </a:rPr>
              <a:t>:</a:t>
            </a:r>
            <a:endParaRPr lang="en-US" sz="2400" dirty="0"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08582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000090"/>
                </a:solidFill>
              </a:rPr>
              <a:t>Siti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err="1">
                <a:solidFill>
                  <a:srgbClr val="000090"/>
                </a:solidFill>
              </a:rPr>
              <a:t>nella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err="1">
                <a:solidFill>
                  <a:srgbClr val="000090"/>
                </a:solidFill>
              </a:rPr>
              <a:t>nuova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err="1" smtClean="0">
                <a:solidFill>
                  <a:srgbClr val="000090"/>
                </a:solidFill>
              </a:rPr>
              <a:t>struttura</a:t>
            </a:r>
            <a:r>
              <a:rPr lang="en-US" dirty="0" smtClean="0">
                <a:solidFill>
                  <a:srgbClr val="000090"/>
                </a:solidFill>
              </a:rPr>
              <a:t> (</a:t>
            </a:r>
            <a:r>
              <a:rPr lang="en-US" dirty="0" err="1" smtClean="0">
                <a:solidFill>
                  <a:srgbClr val="000090"/>
                </a:solidFill>
              </a:rPr>
              <a:t>lnf</a:t>
            </a:r>
            <a:r>
              <a:rPr lang="en-US" dirty="0" smtClean="0">
                <a:solidFill>
                  <a:srgbClr val="000090"/>
                </a:solidFill>
              </a:rPr>
              <a:t>)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455167"/>
            <a:ext cx="23889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</a:rPr>
              <a:t>Per </a:t>
            </a:r>
            <a:r>
              <a:rPr lang="en-US" sz="2400" dirty="0" err="1" smtClean="0">
                <a:latin typeface="Comic Sans MS"/>
              </a:rPr>
              <a:t>l’accesso</a:t>
            </a:r>
            <a:endParaRPr lang="en-US" sz="2400" dirty="0">
              <a:latin typeface="Comic Sans MS"/>
            </a:endParaRPr>
          </a:p>
          <a:p>
            <a:r>
              <a:rPr lang="en-US" sz="2400" dirty="0" err="1" smtClean="0">
                <a:latin typeface="Comic Sans MS"/>
              </a:rPr>
              <a:t>amministrativo</a:t>
            </a:r>
            <a:r>
              <a:rPr lang="en-US" sz="2400" dirty="0" smtClean="0">
                <a:latin typeface="Comic Sans MS"/>
              </a:rPr>
              <a:t>:</a:t>
            </a:r>
            <a:endParaRPr lang="en-US" sz="2400" dirty="0">
              <a:latin typeface="Comic Sans M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1412776"/>
            <a:ext cx="5715000" cy="491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69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52080" y="1553344"/>
            <a:ext cx="5740400" cy="101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90"/>
                </a:solidFill>
              </a:rPr>
              <a:t>Servizi</a:t>
            </a:r>
            <a:r>
              <a:rPr lang="en-US" dirty="0" smtClean="0">
                <a:solidFill>
                  <a:srgbClr val="000090"/>
                </a:solidFill>
              </a:rPr>
              <a:t> web </a:t>
            </a:r>
            <a:r>
              <a:rPr lang="en-US" dirty="0" err="1" smtClean="0">
                <a:solidFill>
                  <a:srgbClr val="000090"/>
                </a:solidFill>
              </a:rPr>
              <a:t>nazionali</a:t>
            </a:r>
            <a:endParaRPr lang="en-US" dirty="0">
              <a:solidFill>
                <a:srgbClr val="00009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64780" y="2489448"/>
            <a:ext cx="5727700" cy="101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64780" y="4361656"/>
            <a:ext cx="5727700" cy="698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164780" y="5009728"/>
            <a:ext cx="5727700" cy="1371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172768" y="3433539"/>
            <a:ext cx="57277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69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Riferimento</a:t>
            </a:r>
            <a:r>
              <a:rPr lang="en-US" dirty="0" smtClean="0"/>
              <a:t> </a:t>
            </a:r>
            <a:r>
              <a:rPr lang="en-US" dirty="0" err="1" smtClean="0"/>
              <a:t>specifico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en-US" dirty="0" smtClean="0"/>
              <a:t>8 </a:t>
            </a:r>
            <a:r>
              <a:rPr lang="en-US" dirty="0" err="1" smtClean="0"/>
              <a:t>luglio</a:t>
            </a:r>
            <a:r>
              <a:rPr lang="en-US" dirty="0" smtClean="0"/>
              <a:t> – 15 </a:t>
            </a:r>
            <a:r>
              <a:rPr lang="en-US" dirty="0" err="1" smtClean="0"/>
              <a:t>luglio</a:t>
            </a:r>
            <a:r>
              <a:rPr lang="en-US" dirty="0" smtClean="0"/>
              <a:t> 2013</a:t>
            </a:r>
          </a:p>
          <a:p>
            <a:pPr lvl="1"/>
            <a:r>
              <a:rPr lang="en-US" dirty="0" smtClean="0"/>
              <a:t>Distributed Denial of Service (DDOS) del </a:t>
            </a:r>
            <a:r>
              <a:rPr lang="en-US" dirty="0" err="1" smtClean="0"/>
              <a:t>sito</a:t>
            </a:r>
            <a:r>
              <a:rPr lang="en-US" dirty="0" smtClean="0"/>
              <a:t> www.infn.it</a:t>
            </a:r>
            <a:endParaRPr lang="en-US" dirty="0"/>
          </a:p>
          <a:p>
            <a:r>
              <a:rPr lang="en-US" dirty="0" smtClean="0"/>
              <a:t>12 </a:t>
            </a:r>
            <a:r>
              <a:rPr lang="en-US" dirty="0" err="1" smtClean="0"/>
              <a:t>settembre</a:t>
            </a:r>
            <a:endParaRPr lang="en-US" dirty="0"/>
          </a:p>
          <a:p>
            <a:pPr lvl="1"/>
            <a:r>
              <a:rPr lang="en-US" dirty="0" err="1" smtClean="0"/>
              <a:t>Violazione</a:t>
            </a:r>
            <a:r>
              <a:rPr lang="en-US" dirty="0" smtClean="0"/>
              <a:t> </a:t>
            </a:r>
            <a:r>
              <a:rPr lang="en-US" dirty="0" err="1" smtClean="0"/>
              <a:t>dell’host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esportava</a:t>
            </a:r>
            <a:endParaRPr lang="en-US" dirty="0" smtClean="0"/>
          </a:p>
          <a:p>
            <a:pPr lvl="2"/>
            <a:r>
              <a:rPr lang="en-US" dirty="0" smtClean="0"/>
              <a:t>www.ac.infn.it</a:t>
            </a:r>
          </a:p>
          <a:p>
            <a:pPr lvl="2"/>
            <a:r>
              <a:rPr lang="en-US" dirty="0" smtClean="0"/>
              <a:t>www.lnf.infn.it/user.html  (</a:t>
            </a:r>
            <a:r>
              <a:rPr lang="en-US" dirty="0" err="1" smtClean="0"/>
              <a:t>portale</a:t>
            </a:r>
            <a:r>
              <a:rPr lang="en-US" dirty="0" smtClean="0"/>
              <a:t> </a:t>
            </a:r>
            <a:r>
              <a:rPr lang="en-US" dirty="0" err="1" smtClean="0"/>
              <a:t>interno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www.lnf.infn.it  (</a:t>
            </a:r>
            <a:r>
              <a:rPr lang="en-US" dirty="0" err="1" smtClean="0"/>
              <a:t>sito</a:t>
            </a:r>
            <a:r>
              <a:rPr lang="en-US" dirty="0" smtClean="0"/>
              <a:t> per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pubblico</a:t>
            </a:r>
            <a:r>
              <a:rPr lang="en-US" dirty="0" smtClean="0"/>
              <a:t> </a:t>
            </a:r>
            <a:r>
              <a:rPr lang="en-US" dirty="0" err="1" smtClean="0"/>
              <a:t>esterno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www.lnf.infn.it/&lt;altri </a:t>
            </a:r>
            <a:r>
              <a:rPr lang="en-US" dirty="0" err="1" smtClean="0"/>
              <a:t>siti</a:t>
            </a:r>
            <a:r>
              <a:rPr lang="en-US" dirty="0" smtClean="0"/>
              <a:t>&gt;</a:t>
            </a:r>
          </a:p>
          <a:p>
            <a:pPr lvl="3"/>
            <a:r>
              <a:rPr lang="en-US" dirty="0" err="1" smtClean="0"/>
              <a:t>lhcitalia</a:t>
            </a:r>
            <a:r>
              <a:rPr lang="en-US" dirty="0" smtClean="0"/>
              <a:t>, CGIL, </a:t>
            </a:r>
            <a:r>
              <a:rPr lang="en-US" dirty="0" err="1" smtClean="0"/>
              <a:t>trasparenza</a:t>
            </a:r>
            <a:r>
              <a:rPr lang="en-US" dirty="0" smtClean="0"/>
              <a:t>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31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90"/>
                </a:solidFill>
              </a:rPr>
              <a:t>Altri</a:t>
            </a:r>
            <a:r>
              <a:rPr lang="en-US" dirty="0" smtClean="0">
                <a:solidFill>
                  <a:srgbClr val="000090"/>
                </a:solidFill>
              </a:rPr>
              <a:t> </a:t>
            </a:r>
            <a:r>
              <a:rPr lang="en-US" dirty="0" err="1" smtClean="0">
                <a:solidFill>
                  <a:srgbClr val="000090"/>
                </a:solidFill>
              </a:rPr>
              <a:t>servizi</a:t>
            </a:r>
            <a:r>
              <a:rPr lang="en-US" dirty="0" smtClean="0">
                <a:solidFill>
                  <a:srgbClr val="000090"/>
                </a:solidFill>
              </a:rPr>
              <a:t> web (</a:t>
            </a:r>
            <a:r>
              <a:rPr lang="en-US" dirty="0" err="1" smtClean="0">
                <a:solidFill>
                  <a:srgbClr val="000090"/>
                </a:solidFill>
              </a:rPr>
              <a:t>locali</a:t>
            </a:r>
            <a:r>
              <a:rPr lang="en-US" dirty="0" smtClean="0">
                <a:solidFill>
                  <a:srgbClr val="000090"/>
                </a:solidFill>
              </a:rPr>
              <a:t>)</a:t>
            </a:r>
            <a:endParaRPr lang="en-US" dirty="0">
              <a:solidFill>
                <a:srgbClr val="00009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1720180"/>
            <a:ext cx="5740400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36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Da “</a:t>
            </a:r>
            <a:r>
              <a:rPr lang="en-US" dirty="0" err="1" smtClean="0">
                <a:solidFill>
                  <a:srgbClr val="FF0000"/>
                </a:solidFill>
              </a:rPr>
              <a:t>verificare</a:t>
            </a:r>
            <a:r>
              <a:rPr lang="en-US" dirty="0" smtClean="0">
                <a:solidFill>
                  <a:srgbClr val="FF0000"/>
                </a:solidFill>
              </a:rPr>
              <a:t>” (</a:t>
            </a:r>
            <a:r>
              <a:rPr lang="en-US" dirty="0" err="1" smtClean="0">
                <a:solidFill>
                  <a:srgbClr val="FF0000"/>
                </a:solidFill>
              </a:rPr>
              <a:t>lavori</a:t>
            </a:r>
            <a:r>
              <a:rPr lang="en-US" dirty="0" smtClean="0">
                <a:solidFill>
                  <a:srgbClr val="FF0000"/>
                </a:solidFill>
              </a:rPr>
              <a:t> in </a:t>
            </a:r>
            <a:r>
              <a:rPr lang="en-US" dirty="0" err="1" smtClean="0">
                <a:solidFill>
                  <a:srgbClr val="FF0000"/>
                </a:solidFill>
              </a:rPr>
              <a:t>corso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1556792"/>
            <a:ext cx="5727700" cy="977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1796" y="2573784"/>
            <a:ext cx="5727700" cy="711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1796" y="3349104"/>
            <a:ext cx="5727700" cy="1016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79512" y="1455167"/>
            <a:ext cx="2158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omic Sans MS"/>
              </a:rPr>
              <a:t>www.ac.infn.it</a:t>
            </a:r>
            <a:endParaRPr lang="en-US" sz="2400" dirty="0">
              <a:latin typeface="Comic Sans M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9512" y="2492896"/>
            <a:ext cx="22442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</a:rPr>
              <a:t>www.lnf.infn.it</a:t>
            </a:r>
          </a:p>
          <a:p>
            <a:r>
              <a:rPr lang="en-US" sz="2400" dirty="0">
                <a:latin typeface="Comic Sans MS"/>
              </a:rPr>
              <a:t>p</a:t>
            </a:r>
            <a:r>
              <a:rPr lang="en-US" sz="2400" dirty="0" smtClean="0">
                <a:latin typeface="Comic Sans MS"/>
              </a:rPr>
              <a:t>er </a:t>
            </a:r>
            <a:r>
              <a:rPr lang="en-US" sz="2400" dirty="0" err="1" smtClean="0">
                <a:latin typeface="Comic Sans MS"/>
              </a:rPr>
              <a:t>il</a:t>
            </a:r>
            <a:r>
              <a:rPr lang="en-US" sz="2400" dirty="0" smtClean="0">
                <a:latin typeface="Comic Sans MS"/>
              </a:rPr>
              <a:t> </a:t>
            </a:r>
            <a:r>
              <a:rPr lang="en-US" sz="2400" dirty="0" err="1" smtClean="0">
                <a:latin typeface="Comic Sans MS"/>
              </a:rPr>
              <a:t>pubblico</a:t>
            </a:r>
            <a:endParaRPr lang="en-US" sz="2400" dirty="0">
              <a:latin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7500" y="3390091"/>
            <a:ext cx="23382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</a:rPr>
              <a:t>www.lnf.infn.it</a:t>
            </a:r>
          </a:p>
          <a:p>
            <a:r>
              <a:rPr lang="en-US" sz="2400" dirty="0" err="1">
                <a:latin typeface="Comic Sans MS"/>
              </a:rPr>
              <a:t>p</a:t>
            </a:r>
            <a:r>
              <a:rPr lang="en-US" sz="2400" dirty="0" err="1" smtClean="0">
                <a:latin typeface="Comic Sans MS"/>
              </a:rPr>
              <a:t>ortale</a:t>
            </a:r>
            <a:r>
              <a:rPr lang="en-US" sz="2400" dirty="0" smtClean="0">
                <a:latin typeface="Comic Sans MS"/>
              </a:rPr>
              <a:t> </a:t>
            </a:r>
            <a:r>
              <a:rPr lang="en-US" sz="2400" dirty="0" err="1" smtClean="0">
                <a:latin typeface="Comic Sans MS"/>
              </a:rPr>
              <a:t>interno</a:t>
            </a:r>
            <a:endParaRPr lang="en-US" sz="2400" dirty="0">
              <a:latin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512" y="5085184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/>
              </a:rPr>
              <a:t>Nota: </a:t>
            </a:r>
            <a:r>
              <a:rPr lang="en-US" sz="2400" dirty="0" err="1" smtClean="0">
                <a:latin typeface="Comic Sans MS"/>
              </a:rPr>
              <a:t>Sono</a:t>
            </a:r>
            <a:r>
              <a:rPr lang="en-US" sz="2400" dirty="0" smtClean="0">
                <a:latin typeface="Comic Sans MS"/>
              </a:rPr>
              <a:t> </a:t>
            </a:r>
            <a:r>
              <a:rPr lang="en-US" sz="2400" dirty="0" err="1" smtClean="0">
                <a:latin typeface="Comic Sans MS"/>
              </a:rPr>
              <a:t>tutti</a:t>
            </a:r>
            <a:r>
              <a:rPr lang="en-US" sz="2400" dirty="0" smtClean="0">
                <a:latin typeface="Comic Sans MS"/>
              </a:rPr>
              <a:t> e 3 da </a:t>
            </a:r>
            <a:r>
              <a:rPr lang="en-US" sz="2400" dirty="0" err="1" smtClean="0">
                <a:latin typeface="Comic Sans MS"/>
              </a:rPr>
              <a:t>ridondare</a:t>
            </a:r>
            <a:endParaRPr lang="en-US" sz="2400" dirty="0" smtClean="0">
              <a:latin typeface="Comic Sans MS"/>
            </a:endParaRPr>
          </a:p>
          <a:p>
            <a:endParaRPr lang="en-US" sz="2400" dirty="0">
              <a:latin typeface="Comic Sans MS"/>
            </a:endParaRPr>
          </a:p>
          <a:p>
            <a:r>
              <a:rPr lang="en-US" sz="2400" dirty="0" smtClean="0">
                <a:latin typeface="Comic Sans MS"/>
              </a:rPr>
              <a:t>Fare </a:t>
            </a:r>
            <a:r>
              <a:rPr lang="en-US" sz="2400" dirty="0" err="1" smtClean="0">
                <a:latin typeface="Comic Sans MS"/>
              </a:rPr>
              <a:t>verifiche</a:t>
            </a:r>
            <a:r>
              <a:rPr lang="en-US" sz="2400" dirty="0" smtClean="0">
                <a:latin typeface="Comic Sans MS"/>
              </a:rPr>
              <a:t> </a:t>
            </a:r>
            <a:r>
              <a:rPr lang="en-US" sz="2400" dirty="0" err="1" smtClean="0">
                <a:latin typeface="Comic Sans MS"/>
              </a:rPr>
              <a:t>ai</a:t>
            </a:r>
            <a:r>
              <a:rPr lang="en-US" sz="2400" dirty="0" smtClean="0">
                <a:latin typeface="Comic Sans MS"/>
              </a:rPr>
              <a:t> </a:t>
            </a:r>
            <a:r>
              <a:rPr lang="en-US" sz="2400" dirty="0" err="1" smtClean="0">
                <a:latin typeface="Comic Sans MS"/>
              </a:rPr>
              <a:t>filesystem</a:t>
            </a:r>
            <a:r>
              <a:rPr lang="en-US" sz="2400" dirty="0" smtClean="0">
                <a:latin typeface="Comic Sans MS"/>
              </a:rPr>
              <a:t>, </a:t>
            </a:r>
            <a:r>
              <a:rPr lang="en-US" sz="2400" dirty="0" err="1" smtClean="0">
                <a:latin typeface="Comic Sans MS"/>
              </a:rPr>
              <a:t>alle</a:t>
            </a:r>
            <a:r>
              <a:rPr lang="en-US" sz="2400" dirty="0" smtClean="0">
                <a:latin typeface="Comic Sans MS"/>
              </a:rPr>
              <a:t> ACL, </a:t>
            </a:r>
            <a:r>
              <a:rPr lang="en-US" sz="2400" dirty="0" err="1" smtClean="0">
                <a:latin typeface="Comic Sans MS"/>
              </a:rPr>
              <a:t>agli</a:t>
            </a:r>
            <a:r>
              <a:rPr lang="en-US" sz="2400" dirty="0" smtClean="0">
                <a:latin typeface="Comic Sans MS"/>
              </a:rPr>
              <a:t> script PHP, fare hardening di </a:t>
            </a:r>
            <a:r>
              <a:rPr lang="en-US" sz="2400" dirty="0" err="1" smtClean="0">
                <a:latin typeface="Comic Sans MS"/>
              </a:rPr>
              <a:t>qualsiasi</a:t>
            </a:r>
            <a:r>
              <a:rPr lang="en-US" sz="2400" dirty="0" smtClean="0">
                <a:latin typeface="Comic Sans MS"/>
              </a:rPr>
              <a:t> </a:t>
            </a:r>
            <a:r>
              <a:rPr lang="en-US" sz="2400" dirty="0" err="1" smtClean="0">
                <a:latin typeface="Comic Sans MS"/>
              </a:rPr>
              <a:t>tipo</a:t>
            </a:r>
            <a:r>
              <a:rPr lang="en-US" sz="2400" dirty="0" smtClean="0">
                <a:latin typeface="Comic Sans MS"/>
              </a:rPr>
              <a:t>…</a:t>
            </a:r>
            <a:endParaRPr lang="en-US" sz="2400" dirty="0">
              <a:latin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512" y="4407495"/>
            <a:ext cx="5330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omic Sans MS"/>
              </a:rPr>
              <a:t>Forse</a:t>
            </a:r>
            <a:r>
              <a:rPr lang="en-US" sz="2400" dirty="0" smtClean="0">
                <a:latin typeface="Comic Sans MS"/>
              </a:rPr>
              <a:t> </a:t>
            </a:r>
            <a:r>
              <a:rPr lang="en-US" sz="2400" dirty="0" err="1" smtClean="0">
                <a:latin typeface="Comic Sans MS"/>
              </a:rPr>
              <a:t>anche</a:t>
            </a:r>
            <a:r>
              <a:rPr lang="en-US" sz="2400" dirty="0" smtClean="0">
                <a:latin typeface="Comic Sans MS"/>
              </a:rPr>
              <a:t> lo </a:t>
            </a:r>
            <a:r>
              <a:rPr lang="en-US" sz="2400" dirty="0" err="1" smtClean="0">
                <a:latin typeface="Comic Sans MS"/>
              </a:rPr>
              <a:t>stesso</a:t>
            </a:r>
            <a:r>
              <a:rPr lang="en-US" sz="2400" dirty="0" smtClean="0">
                <a:latin typeface="Comic Sans MS"/>
              </a:rPr>
              <a:t> </a:t>
            </a:r>
            <a:r>
              <a:rPr lang="en-US" sz="2400" dirty="0" err="1" smtClean="0">
                <a:latin typeface="Comic Sans MS"/>
              </a:rPr>
              <a:t>www.infn.it</a:t>
            </a:r>
            <a:r>
              <a:rPr lang="en-US" sz="2400" dirty="0" smtClean="0">
                <a:latin typeface="Comic Sans MS"/>
              </a:rPr>
              <a:t>/…</a:t>
            </a:r>
            <a:endParaRPr lang="en-US" sz="2400" dirty="0"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84974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Considerazioni</a:t>
            </a:r>
            <a:r>
              <a:rPr lang="en-US" dirty="0" smtClean="0"/>
              <a:t> </a:t>
            </a:r>
            <a:r>
              <a:rPr lang="en-US" dirty="0" err="1" smtClean="0"/>
              <a:t>finali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volta</a:t>
            </a:r>
            <a:r>
              <a:rPr lang="en-US" dirty="0" smtClean="0"/>
              <a:t> </a:t>
            </a:r>
            <a:r>
              <a:rPr lang="en-US" dirty="0" err="1" smtClean="0"/>
              <a:t>consegnato</a:t>
            </a:r>
            <a:r>
              <a:rPr lang="en-US" dirty="0" smtClean="0"/>
              <a:t> un </a:t>
            </a:r>
            <a:r>
              <a:rPr lang="en-US" dirty="0" err="1" smtClean="0"/>
              <a:t>sito</a:t>
            </a:r>
            <a:r>
              <a:rPr lang="en-US" dirty="0" smtClean="0"/>
              <a:t> web </a:t>
            </a:r>
            <a:r>
              <a:rPr lang="en-US" dirty="0" err="1" smtClean="0"/>
              <a:t>joomla</a:t>
            </a:r>
            <a:r>
              <a:rPr lang="en-US" dirty="0" smtClean="0"/>
              <a:t> ad un web master, la </a:t>
            </a:r>
            <a:r>
              <a:rPr lang="en-US" dirty="0" err="1" smtClean="0"/>
              <a:t>gestione</a:t>
            </a:r>
            <a:r>
              <a:rPr lang="en-US" dirty="0" smtClean="0"/>
              <a:t> </a:t>
            </a:r>
            <a:r>
              <a:rPr lang="en-US" dirty="0" err="1" smtClean="0"/>
              <a:t>sfugge</a:t>
            </a:r>
            <a:r>
              <a:rPr lang="en-US" dirty="0" smtClean="0"/>
              <a:t> </a:t>
            </a:r>
            <a:r>
              <a:rPr lang="en-US" dirty="0" err="1" smtClean="0"/>
              <a:t>completamente</a:t>
            </a:r>
            <a:r>
              <a:rPr lang="en-US" dirty="0" smtClean="0"/>
              <a:t> al </a:t>
            </a:r>
            <a:r>
              <a:rPr lang="en-US" dirty="0" err="1" smtClean="0"/>
              <a:t>controllo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sistemisti</a:t>
            </a:r>
            <a:endParaRPr lang="en-US" dirty="0" smtClean="0"/>
          </a:p>
          <a:p>
            <a:r>
              <a:rPr lang="en-US" dirty="0" smtClean="0"/>
              <a:t>E’ </a:t>
            </a:r>
            <a:r>
              <a:rPr lang="en-US" dirty="0" err="1" smtClean="0"/>
              <a:t>fondamentale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siti</a:t>
            </a:r>
            <a:r>
              <a:rPr lang="en-US" dirty="0" smtClean="0"/>
              <a:t> </a:t>
            </a:r>
            <a:r>
              <a:rPr lang="en-US" dirty="0" err="1" smtClean="0"/>
              <a:t>vengano</a:t>
            </a:r>
            <a:r>
              <a:rPr lang="en-US" dirty="0" smtClean="0"/>
              <a:t> </a:t>
            </a:r>
            <a:r>
              <a:rPr lang="en-US" dirty="0" err="1" smtClean="0"/>
              <a:t>gestiti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personale</a:t>
            </a:r>
            <a:r>
              <a:rPr lang="en-US" dirty="0" smtClean="0"/>
              <a:t> </a:t>
            </a:r>
            <a:r>
              <a:rPr lang="en-US" dirty="0" err="1" smtClean="0"/>
              <a:t>competente</a:t>
            </a:r>
            <a:r>
              <a:rPr lang="en-US" dirty="0" smtClean="0"/>
              <a:t> e </a:t>
            </a:r>
            <a:r>
              <a:rPr lang="en-US" dirty="0" err="1" smtClean="0"/>
              <a:t>sensibile</a:t>
            </a:r>
            <a:r>
              <a:rPr lang="en-US" dirty="0" smtClean="0"/>
              <a:t> </a:t>
            </a:r>
            <a:r>
              <a:rPr lang="en-US" dirty="0" err="1" smtClean="0"/>
              <a:t>agli</a:t>
            </a:r>
            <a:r>
              <a:rPr lang="en-US" dirty="0" smtClean="0"/>
              <a:t> </a:t>
            </a:r>
            <a:r>
              <a:rPr lang="en-US" dirty="0" err="1" smtClean="0"/>
              <a:t>aspetti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sicurezze</a:t>
            </a:r>
            <a:endParaRPr lang="en-US" dirty="0" smtClean="0"/>
          </a:p>
          <a:p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sviluppatori</a:t>
            </a:r>
            <a:r>
              <a:rPr lang="en-US" dirty="0" smtClean="0"/>
              <a:t> </a:t>
            </a:r>
            <a:r>
              <a:rPr lang="en-US" dirty="0" err="1" smtClean="0"/>
              <a:t>improvvisati</a:t>
            </a:r>
            <a:r>
              <a:rPr lang="en-US" dirty="0" smtClean="0"/>
              <a:t> </a:t>
            </a:r>
            <a:r>
              <a:rPr lang="en-US" dirty="0" err="1" smtClean="0"/>
              <a:t>rendono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siti</a:t>
            </a:r>
            <a:r>
              <a:rPr lang="en-US" dirty="0" smtClean="0"/>
              <a:t> web </a:t>
            </a:r>
            <a:r>
              <a:rPr lang="en-US" dirty="0" err="1" smtClean="0"/>
              <a:t>estremamente</a:t>
            </a:r>
            <a:r>
              <a:rPr lang="en-US" dirty="0" smtClean="0"/>
              <a:t> </a:t>
            </a:r>
            <a:r>
              <a:rPr lang="en-US" dirty="0" err="1" smtClean="0"/>
              <a:t>vulnerabili</a:t>
            </a:r>
            <a:endParaRPr lang="en-US" dirty="0" smtClean="0"/>
          </a:p>
          <a:p>
            <a:r>
              <a:rPr lang="en-US" dirty="0" smtClean="0"/>
              <a:t>E’ </a:t>
            </a:r>
            <a:r>
              <a:rPr lang="en-US" dirty="0" err="1" smtClean="0"/>
              <a:t>necessaria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continua </a:t>
            </a:r>
            <a:r>
              <a:rPr lang="en-US" dirty="0" err="1" smtClean="0"/>
              <a:t>collaborazione</a:t>
            </a:r>
            <a:r>
              <a:rPr lang="en-US" dirty="0" smtClean="0"/>
              <a:t> e aggiornamento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web master 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sistemisti</a:t>
            </a:r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gestione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siti</a:t>
            </a:r>
            <a:r>
              <a:rPr lang="en-US" dirty="0" smtClean="0"/>
              <a:t> </a:t>
            </a:r>
            <a:r>
              <a:rPr lang="en-US" dirty="0" err="1" smtClean="0"/>
              <a:t>tramite</a:t>
            </a:r>
            <a:r>
              <a:rPr lang="en-US" dirty="0" smtClean="0"/>
              <a:t> </a:t>
            </a:r>
            <a:r>
              <a:rPr lang="en-US" dirty="0" err="1" smtClean="0"/>
              <a:t>contratti</a:t>
            </a:r>
            <a:r>
              <a:rPr lang="en-US" dirty="0" smtClean="0"/>
              <a:t> con </a:t>
            </a:r>
            <a:r>
              <a:rPr lang="en-US" dirty="0" err="1" smtClean="0"/>
              <a:t>ditte</a:t>
            </a:r>
            <a:r>
              <a:rPr lang="en-US" dirty="0" smtClean="0"/>
              <a:t> </a:t>
            </a:r>
            <a:r>
              <a:rPr lang="en-US" dirty="0" err="1" smtClean="0"/>
              <a:t>esterne</a:t>
            </a:r>
            <a:r>
              <a:rPr lang="en-US" dirty="0" smtClean="0"/>
              <a:t> e’ </a:t>
            </a:r>
            <a:r>
              <a:rPr lang="en-US" dirty="0" err="1" smtClean="0"/>
              <a:t>deprecabile</a:t>
            </a:r>
            <a:r>
              <a:rPr lang="en-US" dirty="0" smtClean="0"/>
              <a:t> (per </a:t>
            </a:r>
            <a:r>
              <a:rPr lang="en-US" dirty="0" err="1" smtClean="0"/>
              <a:t>questi</a:t>
            </a:r>
            <a:r>
              <a:rPr lang="en-US" dirty="0" smtClean="0"/>
              <a:t> </a:t>
            </a:r>
            <a:r>
              <a:rPr lang="en-US" dirty="0" err="1" smtClean="0"/>
              <a:t>stessi</a:t>
            </a:r>
            <a:r>
              <a:rPr lang="en-US" dirty="0" smtClean="0"/>
              <a:t> </a:t>
            </a:r>
            <a:r>
              <a:rPr lang="en-US" dirty="0" err="1" smtClean="0"/>
              <a:t>motivi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16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Considerazioni</a:t>
            </a:r>
            <a:r>
              <a:rPr lang="en-US" dirty="0" smtClean="0"/>
              <a:t> </a:t>
            </a:r>
            <a:r>
              <a:rPr lang="en-US" dirty="0" err="1" smtClean="0"/>
              <a:t>finali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56584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Incidenti</a:t>
            </a:r>
            <a:r>
              <a:rPr lang="en-US" dirty="0" smtClean="0"/>
              <a:t> come </a:t>
            </a:r>
            <a:r>
              <a:rPr lang="en-US" dirty="0" err="1" smtClean="0"/>
              <a:t>quelli</a:t>
            </a:r>
            <a:r>
              <a:rPr lang="en-US" dirty="0" smtClean="0"/>
              <a:t> </a:t>
            </a:r>
            <a:r>
              <a:rPr lang="en-US" dirty="0" err="1" smtClean="0"/>
              <a:t>avvenuti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2013 non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primi</a:t>
            </a:r>
            <a:r>
              <a:rPr lang="en-US" dirty="0" smtClean="0"/>
              <a:t> e </a:t>
            </a:r>
            <a:r>
              <a:rPr lang="en-US" dirty="0" err="1" smtClean="0"/>
              <a:t>purtroppo</a:t>
            </a:r>
            <a:r>
              <a:rPr lang="en-US" dirty="0" smtClean="0"/>
              <a:t> non </a:t>
            </a:r>
            <a:r>
              <a:rPr lang="en-US" dirty="0" err="1" smtClean="0"/>
              <a:t>saranno</a:t>
            </a:r>
            <a:r>
              <a:rPr lang="en-US" dirty="0" smtClean="0"/>
              <a:t> </a:t>
            </a:r>
            <a:r>
              <a:rPr lang="en-US" dirty="0" err="1" smtClean="0"/>
              <a:t>neanche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ultimi</a:t>
            </a:r>
            <a:endParaRPr lang="en-US" dirty="0" smtClean="0"/>
          </a:p>
          <a:p>
            <a:r>
              <a:rPr lang="en-US" dirty="0" smtClean="0"/>
              <a:t>Firewall e IDS/IPS </a:t>
            </a:r>
            <a:r>
              <a:rPr lang="en-US" dirty="0" err="1" smtClean="0"/>
              <a:t>possono</a:t>
            </a:r>
            <a:r>
              <a:rPr lang="en-US" dirty="0" smtClean="0"/>
              <a:t> </a:t>
            </a:r>
            <a:r>
              <a:rPr lang="en-US" dirty="0" err="1" smtClean="0"/>
              <a:t>aiutare</a:t>
            </a:r>
            <a:r>
              <a:rPr lang="en-US" dirty="0" smtClean="0"/>
              <a:t> molto, ma non </a:t>
            </a:r>
            <a:r>
              <a:rPr lang="en-US" dirty="0" err="1" smtClean="0"/>
              <a:t>tutti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tipi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attacchi</a:t>
            </a:r>
            <a:r>
              <a:rPr lang="en-US" dirty="0" smtClean="0"/>
              <a:t> </a:t>
            </a:r>
            <a:r>
              <a:rPr lang="en-US" dirty="0" err="1" smtClean="0"/>
              <a:t>sarebbero</a:t>
            </a:r>
            <a:r>
              <a:rPr lang="en-US" dirty="0" smtClean="0"/>
              <a:t> </a:t>
            </a:r>
            <a:r>
              <a:rPr lang="en-US" dirty="0" err="1" smtClean="0"/>
              <a:t>stati</a:t>
            </a:r>
            <a:r>
              <a:rPr lang="en-US" dirty="0" smtClean="0"/>
              <a:t> </a:t>
            </a:r>
            <a:r>
              <a:rPr lang="en-US" dirty="0" err="1" smtClean="0"/>
              <a:t>individuati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Esistono</a:t>
            </a:r>
            <a:r>
              <a:rPr lang="en-US" dirty="0" smtClean="0"/>
              <a:t> s/w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permettono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fare penetration test, </a:t>
            </a:r>
            <a:r>
              <a:rPr lang="en-US" dirty="0" err="1" smtClean="0"/>
              <a:t>sfruttando</a:t>
            </a:r>
            <a:r>
              <a:rPr lang="en-US" dirty="0" smtClean="0"/>
              <a:t> </a:t>
            </a:r>
            <a:r>
              <a:rPr lang="en-US" dirty="0" err="1" smtClean="0"/>
              <a:t>vulnerabilita</a:t>
            </a:r>
            <a:r>
              <a:rPr lang="en-US" dirty="0" smtClean="0"/>
              <a:t>’ note o </a:t>
            </a:r>
            <a:r>
              <a:rPr lang="en-US" dirty="0" err="1" smtClean="0"/>
              <a:t>metodologie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attacco</a:t>
            </a:r>
            <a:r>
              <a:rPr lang="en-US" dirty="0" smtClean="0"/>
              <a:t> </a:t>
            </a:r>
            <a:r>
              <a:rPr lang="en-US" dirty="0" err="1" smtClean="0"/>
              <a:t>conosciute</a:t>
            </a:r>
            <a:endParaRPr lang="en-US" dirty="0" smtClean="0"/>
          </a:p>
          <a:p>
            <a:pPr lvl="1"/>
            <a:r>
              <a:rPr lang="en-US" dirty="0" smtClean="0"/>
              <a:t>Si </a:t>
            </a:r>
            <a:r>
              <a:rPr lang="en-US" dirty="0" err="1" smtClean="0"/>
              <a:t>potrebbe</a:t>
            </a:r>
            <a:r>
              <a:rPr lang="en-US" dirty="0" smtClean="0"/>
              <a:t> </a:t>
            </a:r>
            <a:r>
              <a:rPr lang="en-US" dirty="0" err="1" smtClean="0"/>
              <a:t>pensare</a:t>
            </a:r>
            <a:r>
              <a:rPr lang="en-US" dirty="0" smtClean="0"/>
              <a:t> di </a:t>
            </a:r>
            <a:r>
              <a:rPr lang="en-US" dirty="0" err="1" smtClean="0"/>
              <a:t>acquistare</a:t>
            </a:r>
            <a:r>
              <a:rPr lang="en-US" dirty="0" smtClean="0"/>
              <a:t> </a:t>
            </a:r>
            <a:r>
              <a:rPr lang="en-US" dirty="0" err="1" smtClean="0"/>
              <a:t>qualche</a:t>
            </a:r>
            <a:r>
              <a:rPr lang="en-US" dirty="0" smtClean="0"/>
              <a:t> </a:t>
            </a:r>
            <a:r>
              <a:rPr lang="en-US" dirty="0" err="1" smtClean="0"/>
              <a:t>licenza</a:t>
            </a:r>
            <a:endParaRPr lang="en-US" dirty="0" smtClean="0"/>
          </a:p>
          <a:p>
            <a:r>
              <a:rPr lang="en-US" dirty="0" smtClean="0"/>
              <a:t>Si </a:t>
            </a:r>
            <a:r>
              <a:rPr lang="en-US" dirty="0" err="1" smtClean="0"/>
              <a:t>potrebbero</a:t>
            </a:r>
            <a:r>
              <a:rPr lang="en-US" dirty="0" smtClean="0"/>
              <a:t> </a:t>
            </a:r>
            <a:r>
              <a:rPr lang="en-US" dirty="0" err="1" smtClean="0"/>
              <a:t>studiare</a:t>
            </a:r>
            <a:r>
              <a:rPr lang="en-US" dirty="0" smtClean="0"/>
              <a:t> </a:t>
            </a:r>
            <a:r>
              <a:rPr lang="en-US" dirty="0" err="1" smtClean="0"/>
              <a:t>soluzioni</a:t>
            </a:r>
            <a:r>
              <a:rPr lang="en-US" dirty="0" smtClean="0"/>
              <a:t> </a:t>
            </a:r>
            <a:r>
              <a:rPr lang="en-US" dirty="0" err="1" smtClean="0"/>
              <a:t>tecniche</a:t>
            </a:r>
            <a:r>
              <a:rPr lang="en-US" dirty="0" smtClean="0"/>
              <a:t> </a:t>
            </a:r>
            <a:r>
              <a:rPr lang="en-US" dirty="0" err="1" smtClean="0"/>
              <a:t>nuove</a:t>
            </a:r>
            <a:r>
              <a:rPr lang="en-US" dirty="0" smtClean="0"/>
              <a:t> per </a:t>
            </a:r>
            <a:r>
              <a:rPr lang="en-US" dirty="0" err="1" smtClean="0"/>
              <a:t>gestire</a:t>
            </a:r>
            <a:r>
              <a:rPr lang="en-US" dirty="0" smtClean="0"/>
              <a:t> </a:t>
            </a:r>
            <a:r>
              <a:rPr lang="en-US" dirty="0" err="1" smtClean="0"/>
              <a:t>contenuti</a:t>
            </a:r>
            <a:r>
              <a:rPr lang="en-US" dirty="0" smtClean="0"/>
              <a:t> </a:t>
            </a:r>
            <a:r>
              <a:rPr lang="en-US" dirty="0" err="1" smtClean="0"/>
              <a:t>multimediali</a:t>
            </a:r>
            <a:r>
              <a:rPr lang="en-US" dirty="0" smtClean="0"/>
              <a:t> (NGINX), ma </a:t>
            </a:r>
            <a:r>
              <a:rPr lang="en-US" dirty="0" err="1" smtClean="0"/>
              <a:t>c’e</a:t>
            </a:r>
            <a:r>
              <a:rPr lang="en-US" dirty="0" smtClean="0"/>
              <a:t>’ </a:t>
            </a:r>
            <a:r>
              <a:rPr lang="en-US" dirty="0" err="1" smtClean="0"/>
              <a:t>sempre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problema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risorse</a:t>
            </a:r>
            <a:r>
              <a:rPr lang="en-US" dirty="0" smtClean="0"/>
              <a:t> </a:t>
            </a:r>
            <a:r>
              <a:rPr lang="en-US" dirty="0" err="1" smtClean="0"/>
              <a:t>umane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16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Grazie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Domande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495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DDOS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luglio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 brute force?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rmAutofit lnSpcReduction="1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Attacco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atipico</a:t>
            </a:r>
            <a:r>
              <a:rPr lang="en-US" b="1" dirty="0" smtClean="0">
                <a:solidFill>
                  <a:srgbClr val="FF0000"/>
                </a:solidFill>
              </a:rPr>
              <a:t>: </a:t>
            </a:r>
            <a:r>
              <a:rPr lang="en-US" dirty="0" err="1" smtClean="0"/>
              <a:t>centinaia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connessioni</a:t>
            </a:r>
            <a:r>
              <a:rPr lang="en-US" dirty="0" smtClean="0"/>
              <a:t> </a:t>
            </a:r>
            <a:r>
              <a:rPr lang="en-US" dirty="0" err="1" smtClean="0"/>
              <a:t>contemporanee</a:t>
            </a:r>
            <a:r>
              <a:rPr lang="en-US" dirty="0" smtClean="0"/>
              <a:t> a URL del </a:t>
            </a:r>
            <a:r>
              <a:rPr lang="en-US" dirty="0" err="1" smtClean="0"/>
              <a:t>tipo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http://www.infn.it/&lt;</a:t>
            </a:r>
            <a:r>
              <a:rPr lang="en-US" i="1" dirty="0" smtClean="0"/>
              <a:t>joomlasite</a:t>
            </a:r>
            <a:r>
              <a:rPr lang="en-US" dirty="0" smtClean="0"/>
              <a:t>&gt;/administrator</a:t>
            </a:r>
          </a:p>
          <a:p>
            <a:r>
              <a:rPr lang="en-US" dirty="0" err="1" smtClean="0"/>
              <a:t>Contati</a:t>
            </a:r>
            <a:r>
              <a:rPr lang="en-US" dirty="0" smtClean="0"/>
              <a:t> </a:t>
            </a:r>
            <a:r>
              <a:rPr lang="en-US" dirty="0" err="1" smtClean="0"/>
              <a:t>oltre</a:t>
            </a:r>
            <a:r>
              <a:rPr lang="en-US" dirty="0" smtClean="0"/>
              <a:t> 70.000 </a:t>
            </a:r>
            <a:r>
              <a:rPr lang="en-US" dirty="0" err="1" smtClean="0"/>
              <a:t>indirizzi</a:t>
            </a:r>
            <a:r>
              <a:rPr lang="en-US" dirty="0" smtClean="0"/>
              <a:t> IP </a:t>
            </a:r>
            <a:r>
              <a:rPr lang="en-US" dirty="0" err="1" smtClean="0"/>
              <a:t>distinti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cui </a:t>
            </a:r>
            <a:r>
              <a:rPr lang="en-US" dirty="0" err="1" smtClean="0"/>
              <a:t>partivano</a:t>
            </a:r>
            <a:r>
              <a:rPr lang="en-US" dirty="0" smtClean="0"/>
              <a:t> le </a:t>
            </a:r>
            <a:r>
              <a:rPr lang="en-US" dirty="0" err="1" smtClean="0"/>
              <a:t>richieste</a:t>
            </a:r>
            <a:endParaRPr lang="en-US" dirty="0" smtClean="0"/>
          </a:p>
          <a:p>
            <a:pPr lvl="1"/>
            <a:r>
              <a:rPr lang="en-US" dirty="0" smtClean="0"/>
              <a:t>Come </a:t>
            </a:r>
            <a:r>
              <a:rPr lang="en-US" dirty="0" err="1" smtClean="0"/>
              <a:t>negli</a:t>
            </a:r>
            <a:r>
              <a:rPr lang="en-US" dirty="0" smtClean="0"/>
              <a:t> </a:t>
            </a:r>
            <a:r>
              <a:rPr lang="en-US" dirty="0" err="1" smtClean="0"/>
              <a:t>attacchi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tipo</a:t>
            </a:r>
            <a:r>
              <a:rPr lang="en-US" dirty="0" smtClean="0"/>
              <a:t> DDOS…</a:t>
            </a:r>
          </a:p>
          <a:p>
            <a:r>
              <a:rPr lang="en-US" dirty="0" smtClean="0"/>
              <a:t>Ma </a:t>
            </a:r>
            <a:r>
              <a:rPr lang="en-US" dirty="0" err="1" smtClean="0"/>
              <a:t>perche</a:t>
            </a:r>
            <a:r>
              <a:rPr lang="en-US" dirty="0" smtClean="0"/>
              <a:t>’ solo </a:t>
            </a:r>
            <a:r>
              <a:rPr lang="en-US" dirty="0" err="1" smtClean="0"/>
              <a:t>tentativi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accesso</a:t>
            </a:r>
            <a:r>
              <a:rPr lang="en-US" dirty="0" smtClean="0"/>
              <a:t> admin?</a:t>
            </a:r>
          </a:p>
          <a:p>
            <a:pPr lvl="1"/>
            <a:r>
              <a:rPr lang="en-US" dirty="0" smtClean="0"/>
              <a:t>Come </a:t>
            </a:r>
            <a:r>
              <a:rPr lang="en-US" dirty="0" err="1" smtClean="0"/>
              <a:t>negli</a:t>
            </a:r>
            <a:r>
              <a:rPr lang="en-US" dirty="0" smtClean="0"/>
              <a:t> </a:t>
            </a:r>
            <a:r>
              <a:rPr lang="en-US" dirty="0" err="1" smtClean="0"/>
              <a:t>attacchi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tipo</a:t>
            </a:r>
            <a:r>
              <a:rPr lang="en-US" dirty="0" smtClean="0"/>
              <a:t> “password brute force”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77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Effetto</a:t>
            </a:r>
            <a:r>
              <a:rPr lang="en-US" dirty="0" smtClean="0"/>
              <a:t> sui </a:t>
            </a:r>
            <a:r>
              <a:rPr lang="en-US" dirty="0" err="1" smtClean="0"/>
              <a:t>siti</a:t>
            </a:r>
            <a:r>
              <a:rPr lang="en-US" dirty="0" smtClean="0"/>
              <a:t> web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 web server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retto</a:t>
            </a:r>
            <a:r>
              <a:rPr lang="en-US" dirty="0" smtClean="0"/>
              <a:t> al </a:t>
            </a:r>
            <a:r>
              <a:rPr lang="en-US" dirty="0" err="1" smtClean="0"/>
              <a:t>numero</a:t>
            </a:r>
            <a:r>
              <a:rPr lang="en-US" dirty="0" smtClean="0"/>
              <a:t> </a:t>
            </a:r>
            <a:r>
              <a:rPr lang="en-US" dirty="0" err="1" smtClean="0"/>
              <a:t>spropositato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richieste</a:t>
            </a:r>
            <a:r>
              <a:rPr lang="en-US" dirty="0" smtClean="0"/>
              <a:t> per </a:t>
            </a:r>
            <a:r>
              <a:rPr lang="en-US" dirty="0" err="1" smtClean="0"/>
              <a:t>giorni</a:t>
            </a:r>
            <a:r>
              <a:rPr lang="en-US" dirty="0" smtClean="0"/>
              <a:t>, </a:t>
            </a:r>
            <a:r>
              <a:rPr lang="en-US" dirty="0" err="1" smtClean="0"/>
              <a:t>mostrando</a:t>
            </a:r>
            <a:r>
              <a:rPr lang="en-US" dirty="0" smtClean="0"/>
              <a:t> solo un </a:t>
            </a:r>
            <a:r>
              <a:rPr lang="en-US" dirty="0" err="1" smtClean="0"/>
              <a:t>lieve</a:t>
            </a:r>
            <a:r>
              <a:rPr lang="en-US" dirty="0" smtClean="0"/>
              <a:t> </a:t>
            </a:r>
            <a:r>
              <a:rPr lang="en-US" dirty="0" err="1" smtClean="0"/>
              <a:t>affaticamento</a:t>
            </a:r>
            <a:r>
              <a:rPr lang="en-US" dirty="0" smtClean="0"/>
              <a:t> (</a:t>
            </a:r>
            <a:r>
              <a:rPr lang="en-US" dirty="0" err="1" smtClean="0"/>
              <a:t>sensibile</a:t>
            </a:r>
            <a:r>
              <a:rPr lang="en-US" dirty="0" smtClean="0"/>
              <a:t> </a:t>
            </a:r>
            <a:r>
              <a:rPr lang="en-US" dirty="0" err="1" smtClean="0"/>
              <a:t>ritardo</a:t>
            </a:r>
            <a:r>
              <a:rPr lang="en-US" dirty="0" smtClean="0"/>
              <a:t> </a:t>
            </a:r>
            <a:r>
              <a:rPr lang="en-US" dirty="0" err="1" smtClean="0"/>
              <a:t>nelle</a:t>
            </a:r>
            <a:r>
              <a:rPr lang="en-US" dirty="0" smtClean="0"/>
              <a:t> </a:t>
            </a:r>
            <a:r>
              <a:rPr lang="en-US" dirty="0" err="1" smtClean="0"/>
              <a:t>risposte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Il </a:t>
            </a:r>
            <a:r>
              <a:rPr lang="en-US" dirty="0" err="1" smtClean="0"/>
              <a:t>giorno</a:t>
            </a:r>
            <a:r>
              <a:rPr lang="en-US" dirty="0" smtClean="0"/>
              <a:t> 13 </a:t>
            </a:r>
            <a:r>
              <a:rPr lang="en-US" dirty="0" err="1" smtClean="0"/>
              <a:t>luglio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MySQL</a:t>
            </a:r>
            <a:r>
              <a:rPr lang="en-US" dirty="0" smtClean="0"/>
              <a:t> server e’ </a:t>
            </a:r>
            <a:r>
              <a:rPr lang="en-US" dirty="0" err="1" smtClean="0"/>
              <a:t>collassato</a:t>
            </a:r>
            <a:r>
              <a:rPr lang="en-US" dirty="0" smtClean="0"/>
              <a:t> per </a:t>
            </a:r>
            <a:r>
              <a:rPr lang="en-US" dirty="0" err="1" smtClean="0"/>
              <a:t>eccessivo</a:t>
            </a:r>
            <a:r>
              <a:rPr lang="en-US" dirty="0" smtClean="0"/>
              <a:t> </a:t>
            </a:r>
            <a:r>
              <a:rPr lang="en-US" dirty="0" err="1" smtClean="0"/>
              <a:t>numero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connessioni</a:t>
            </a:r>
            <a:r>
              <a:rPr lang="en-US" dirty="0" smtClean="0"/>
              <a:t> </a:t>
            </a:r>
            <a:r>
              <a:rPr lang="en-US" dirty="0" err="1" smtClean="0"/>
              <a:t>contemporanee</a:t>
            </a:r>
            <a:r>
              <a:rPr lang="en-US" dirty="0" smtClean="0"/>
              <a:t> (</a:t>
            </a:r>
            <a:r>
              <a:rPr lang="en-US" dirty="0" err="1" smtClean="0"/>
              <a:t>limite</a:t>
            </a:r>
            <a:r>
              <a:rPr lang="en-US" dirty="0" smtClean="0"/>
              <a:t> a 500)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77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Contromisure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1252736"/>
          </a:xfrm>
        </p:spPr>
        <p:txBody>
          <a:bodyPr>
            <a:normAutofit/>
          </a:bodyPr>
          <a:lstStyle/>
          <a:p>
            <a:r>
              <a:rPr lang="en-US" dirty="0" err="1" smtClean="0"/>
              <a:t>Direttiva</a:t>
            </a:r>
            <a:r>
              <a:rPr lang="en-US" dirty="0" smtClean="0"/>
              <a:t> </a:t>
            </a:r>
            <a:r>
              <a:rPr lang="en-US" dirty="0" err="1" smtClean="0"/>
              <a:t>sugli</a:t>
            </a:r>
            <a:r>
              <a:rPr lang="en-US" dirty="0" smtClean="0"/>
              <a:t> apache server per </a:t>
            </a:r>
            <a:r>
              <a:rPr lang="en-US" dirty="0" err="1" smtClean="0"/>
              <a:t>negare</a:t>
            </a:r>
            <a:r>
              <a:rPr lang="en-US" dirty="0" smtClean="0"/>
              <a:t> </a:t>
            </a:r>
            <a:r>
              <a:rPr lang="en-US" dirty="0" err="1" smtClean="0"/>
              <a:t>l’accesso</a:t>
            </a:r>
            <a:r>
              <a:rPr lang="en-US" dirty="0" smtClean="0"/>
              <a:t> a URL </a:t>
            </a:r>
            <a:r>
              <a:rPr lang="en-US" dirty="0" err="1" smtClean="0"/>
              <a:t>amministrative</a:t>
            </a:r>
            <a:r>
              <a:rPr lang="en-US" dirty="0" smtClean="0"/>
              <a:t>: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1560" y="2564904"/>
            <a:ext cx="7992888" cy="125273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solidFill>
              <a:schemeClr val="tx1"/>
            </a:solidFill>
            <a:prstDash val="lgDash"/>
          </a:ln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lvl="0">
              <a:spcBef>
                <a:spcPct val="20000"/>
              </a:spcBef>
            </a:pPr>
            <a:r>
              <a:rPr lang="en-US" sz="3200" dirty="0" smtClean="0"/>
              <a:t>&lt;</a:t>
            </a:r>
            <a:r>
              <a:rPr lang="en-US" sz="3200" dirty="0" err="1" smtClean="0"/>
              <a:t>DirectoryMatch</a:t>
            </a:r>
            <a:r>
              <a:rPr lang="en-US" sz="3200" dirty="0" smtClean="0"/>
              <a:t> "^</a:t>
            </a:r>
            <a:r>
              <a:rPr lang="en-US" sz="3200" i="1" dirty="0" smtClean="0"/>
              <a:t>/</a:t>
            </a:r>
            <a:r>
              <a:rPr lang="en-US" sz="3200" i="1" dirty="0" err="1" smtClean="0"/>
              <a:t>wwwlnf</a:t>
            </a:r>
            <a:r>
              <a:rPr lang="en-US" sz="3200" i="1" dirty="0" smtClean="0"/>
              <a:t>/</a:t>
            </a:r>
            <a:r>
              <a:rPr lang="en-US" sz="3200" i="1" dirty="0" err="1" smtClean="0"/>
              <a:t>infn</a:t>
            </a:r>
            <a:r>
              <a:rPr lang="en-US" sz="3200" i="1" dirty="0" smtClean="0"/>
              <a:t>/</a:t>
            </a:r>
            <a:r>
              <a:rPr lang="en-US" sz="3200" dirty="0" smtClean="0"/>
              <a:t>(|.+/)administrator"&gt; </a:t>
            </a:r>
            <a:br>
              <a:rPr lang="en-US" sz="3200" dirty="0" smtClean="0"/>
            </a:br>
            <a:r>
              <a:rPr lang="en-US" sz="3200" dirty="0" smtClean="0"/>
              <a:t>       Order </a:t>
            </a:r>
            <a:r>
              <a:rPr lang="en-US" sz="3200" dirty="0" err="1" smtClean="0"/>
              <a:t>Allow,Deny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3200" dirty="0" smtClean="0"/>
              <a:t>       Deny from all </a:t>
            </a:r>
            <a:br>
              <a:rPr lang="en-US" sz="3200" dirty="0" smtClean="0"/>
            </a:br>
            <a:r>
              <a:rPr lang="en-US" sz="3200" dirty="0" smtClean="0"/>
              <a:t> &lt;/</a:t>
            </a:r>
            <a:r>
              <a:rPr lang="en-US" sz="3200" dirty="0" err="1" smtClean="0"/>
              <a:t>DirectoryMatch</a:t>
            </a:r>
            <a:r>
              <a:rPr lang="en-US" sz="3200" dirty="0" smtClean="0"/>
              <a:t>&gt;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51520" y="4048472"/>
            <a:ext cx="8712968" cy="24048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 err="1" smtClean="0">
                <a:latin typeface="Comic Sans MS" panose="030F0702030302020204" pitchFamily="66" charset="0"/>
              </a:rPr>
              <a:t>Verifica</a:t>
            </a:r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en-US" sz="3200" dirty="0" err="1" smtClean="0">
                <a:latin typeface="Comic Sans MS" panose="030F0702030302020204" pitchFamily="66" charset="0"/>
              </a:rPr>
              <a:t>dell’installato</a:t>
            </a:r>
            <a:r>
              <a:rPr lang="en-US" sz="3200" dirty="0" smtClean="0">
                <a:latin typeface="Comic Sans MS" panose="030F0702030302020204" pitchFamily="66" charset="0"/>
              </a:rPr>
              <a:t> sotto le dir </a:t>
            </a:r>
            <a:r>
              <a:rPr lang="en-US" sz="3200" dirty="0" err="1" smtClean="0">
                <a:latin typeface="Comic Sans MS" panose="030F0702030302020204" pitchFamily="66" charset="0"/>
              </a:rPr>
              <a:t>di</a:t>
            </a:r>
            <a:r>
              <a:rPr lang="en-US" sz="3200" dirty="0" smtClean="0">
                <a:latin typeface="Comic Sans MS" panose="030F0702030302020204" pitchFamily="66" charset="0"/>
              </a:rPr>
              <a:t> INFN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Installazione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macchine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virtuali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dedicate 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siti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joomla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distinte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dagli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host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che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servono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www.infn.it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 err="1" smtClean="0">
                <a:latin typeface="Comic Sans MS" panose="030F0702030302020204" pitchFamily="66" charset="0"/>
              </a:rPr>
              <a:t>lavori</a:t>
            </a:r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en-US" sz="3200" dirty="0" err="1" smtClean="0">
                <a:latin typeface="Comic Sans MS" panose="030F0702030302020204" pitchFamily="66" charset="0"/>
              </a:rPr>
              <a:t>ancora</a:t>
            </a:r>
            <a:r>
              <a:rPr lang="en-US" sz="3200" dirty="0" smtClean="0">
                <a:latin typeface="Comic Sans MS" panose="030F0702030302020204" pitchFamily="66" charset="0"/>
              </a:rPr>
              <a:t> in </a:t>
            </a:r>
            <a:r>
              <a:rPr lang="en-US" sz="3200" dirty="0" err="1" smtClean="0">
                <a:latin typeface="Comic Sans MS" panose="030F0702030302020204" pitchFamily="66" charset="0"/>
              </a:rPr>
              <a:t>corso</a:t>
            </a:r>
            <a:r>
              <a:rPr lang="en-US" sz="3200" dirty="0" smtClean="0">
                <a:latin typeface="Comic Sans MS" panose="030F0702030302020204" pitchFamily="66" charset="0"/>
              </a:rPr>
              <a:t>…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277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dirty="0" err="1" smtClean="0"/>
              <a:t>Violazione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www.lnf.infn.it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Sfruttando</a:t>
            </a:r>
            <a:r>
              <a:rPr lang="en-US" dirty="0" smtClean="0"/>
              <a:t> la </a:t>
            </a:r>
            <a:r>
              <a:rPr lang="en-US" dirty="0" err="1" smtClean="0"/>
              <a:t>possibilita</a:t>
            </a:r>
            <a:r>
              <a:rPr lang="en-US" dirty="0" smtClean="0"/>
              <a:t>’ </a:t>
            </a:r>
            <a:r>
              <a:rPr lang="en-US" dirty="0" err="1" smtClean="0"/>
              <a:t>di</a:t>
            </a:r>
            <a:r>
              <a:rPr lang="en-US" dirty="0" smtClean="0"/>
              <a:t> media upload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sito</a:t>
            </a:r>
            <a:r>
              <a:rPr lang="en-US" dirty="0" smtClean="0"/>
              <a:t> web </a:t>
            </a:r>
            <a:r>
              <a:rPr lang="en-US" dirty="0" err="1" smtClean="0"/>
              <a:t>joomla</a:t>
            </a:r>
            <a:r>
              <a:rPr lang="en-US" dirty="0" smtClean="0"/>
              <a:t> www.lnf.infn.it/lhcitalia</a:t>
            </a:r>
          </a:p>
          <a:p>
            <a:pPr lvl="1"/>
            <a:r>
              <a:rPr lang="en-US" dirty="0" err="1" smtClean="0"/>
              <a:t>Scritto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disco un file con extension JPG, </a:t>
            </a:r>
            <a:r>
              <a:rPr lang="en-US" dirty="0" err="1" smtClean="0"/>
              <a:t>contenente</a:t>
            </a:r>
            <a:r>
              <a:rPr lang="en-US" dirty="0" smtClean="0"/>
              <a:t> </a:t>
            </a:r>
            <a:r>
              <a:rPr lang="en-US" dirty="0" err="1" smtClean="0"/>
              <a:t>codice</a:t>
            </a:r>
            <a:r>
              <a:rPr lang="en-US" dirty="0" smtClean="0"/>
              <a:t> </a:t>
            </a:r>
            <a:r>
              <a:rPr lang="en-US" dirty="0" err="1" smtClean="0"/>
              <a:t>php</a:t>
            </a:r>
            <a:endParaRPr lang="en-US" dirty="0" smtClean="0"/>
          </a:p>
          <a:p>
            <a:r>
              <a:rPr lang="en-US" dirty="0" err="1" smtClean="0"/>
              <a:t>Richiamato</a:t>
            </a:r>
            <a:r>
              <a:rPr lang="en-US" dirty="0" smtClean="0"/>
              <a:t> come URL (</a:t>
            </a:r>
            <a:r>
              <a:rPr lang="en-US" dirty="0" err="1" smtClean="0"/>
              <a:t>quindi</a:t>
            </a:r>
            <a:r>
              <a:rPr lang="en-US" dirty="0" smtClean="0"/>
              <a:t> </a:t>
            </a:r>
            <a:r>
              <a:rPr lang="en-US" dirty="0" err="1" smtClean="0"/>
              <a:t>eseguito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fatto</a:t>
            </a:r>
            <a:r>
              <a:rPr lang="en-US" dirty="0" smtClean="0"/>
              <a:t> </a:t>
            </a:r>
            <a:r>
              <a:rPr lang="en-US" dirty="0" err="1" smtClean="0"/>
              <a:t>uno</a:t>
            </a:r>
            <a:r>
              <a:rPr lang="en-US" dirty="0" smtClean="0"/>
              <a:t> script </a:t>
            </a:r>
            <a:r>
              <a:rPr lang="en-US" dirty="0" err="1" smtClean="0"/>
              <a:t>di</a:t>
            </a:r>
            <a:r>
              <a:rPr lang="en-US" dirty="0" smtClean="0"/>
              <a:t> shell</a:t>
            </a:r>
          </a:p>
          <a:p>
            <a:r>
              <a:rPr lang="en-US" dirty="0" err="1" smtClean="0"/>
              <a:t>Eseguito</a:t>
            </a:r>
            <a:r>
              <a:rPr lang="en-US" dirty="0" smtClean="0"/>
              <a:t> per </a:t>
            </a:r>
            <a:r>
              <a:rPr lang="en-US" dirty="0" err="1" smtClean="0"/>
              <a:t>settimane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uno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2 host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servono</a:t>
            </a:r>
            <a:r>
              <a:rPr lang="en-US" dirty="0" smtClean="0"/>
              <a:t> www.lnf.infn.it</a:t>
            </a:r>
          </a:p>
          <a:p>
            <a:pPr lvl="1"/>
            <a:r>
              <a:rPr lang="en-US" dirty="0" smtClean="0"/>
              <a:t>Per </a:t>
            </a:r>
            <a:r>
              <a:rPr lang="en-US" dirty="0" err="1" smtClean="0"/>
              <a:t>fortuna</a:t>
            </a:r>
            <a:r>
              <a:rPr lang="en-US" dirty="0" smtClean="0"/>
              <a:t> come </a:t>
            </a:r>
            <a:r>
              <a:rPr lang="en-US" dirty="0" err="1" smtClean="0"/>
              <a:t>utente</a:t>
            </a:r>
            <a:r>
              <a:rPr lang="en-US" dirty="0" smtClean="0"/>
              <a:t> non </a:t>
            </a:r>
            <a:r>
              <a:rPr lang="en-US" dirty="0" err="1" smtClean="0"/>
              <a:t>privilegiato</a:t>
            </a:r>
            <a:r>
              <a:rPr lang="en-US" dirty="0" smtClean="0"/>
              <a:t> (apache)</a:t>
            </a:r>
          </a:p>
          <a:p>
            <a:r>
              <a:rPr lang="en-US" dirty="0" err="1" smtClean="0"/>
              <a:t>Salvato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disco un </a:t>
            </a:r>
            <a:r>
              <a:rPr lang="en-US" dirty="0" err="1" smtClean="0"/>
              <a:t>eseguibile</a:t>
            </a:r>
            <a:r>
              <a:rPr lang="en-US" dirty="0" smtClean="0"/>
              <a:t> </a:t>
            </a:r>
            <a:r>
              <a:rPr lang="en-US" dirty="0" err="1" smtClean="0"/>
              <a:t>binario</a:t>
            </a:r>
            <a:r>
              <a:rPr lang="en-US" dirty="0" smtClean="0"/>
              <a:t> le cui </a:t>
            </a:r>
            <a:r>
              <a:rPr lang="en-US" dirty="0" err="1" smtClean="0"/>
              <a:t>funzioni</a:t>
            </a:r>
            <a:r>
              <a:rPr lang="en-US" dirty="0" smtClean="0"/>
              <a:t> </a:t>
            </a:r>
            <a:r>
              <a:rPr lang="en-US" dirty="0" err="1" smtClean="0"/>
              <a:t>rimangono</a:t>
            </a:r>
            <a:r>
              <a:rPr lang="en-US" dirty="0" smtClean="0"/>
              <a:t> </a:t>
            </a:r>
            <a:r>
              <a:rPr lang="en-US" dirty="0" err="1" smtClean="0"/>
              <a:t>purtroppo</a:t>
            </a:r>
            <a:r>
              <a:rPr lang="en-US" dirty="0" smtClean="0"/>
              <a:t> </a:t>
            </a:r>
            <a:r>
              <a:rPr lang="en-US" dirty="0" err="1" smtClean="0"/>
              <a:t>oscure</a:t>
            </a:r>
            <a:r>
              <a:rPr lang="en-US" dirty="0" smtClean="0"/>
              <a:t>, a </a:t>
            </a:r>
            <a:r>
              <a:rPr lang="en-US" dirty="0" err="1" smtClean="0"/>
              <a:t>meno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perdere</a:t>
            </a:r>
            <a:r>
              <a:rPr lang="en-US" dirty="0" smtClean="0"/>
              <a:t> </a:t>
            </a:r>
            <a:r>
              <a:rPr lang="en-US" dirty="0" err="1" smtClean="0"/>
              <a:t>mesi</a:t>
            </a:r>
            <a:r>
              <a:rPr lang="en-US" dirty="0" smtClean="0"/>
              <a:t> a fare reverse engineering</a:t>
            </a:r>
          </a:p>
        </p:txBody>
      </p:sp>
    </p:spTree>
    <p:extLst>
      <p:ext uri="{BB962C8B-B14F-4D97-AF65-F5344CB8AC3E}">
        <p14:creationId xmlns:p14="http://schemas.microsoft.com/office/powerpoint/2010/main" val="197277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Binario</a:t>
            </a:r>
            <a:r>
              <a:rPr lang="en-US" dirty="0" smtClean="0"/>
              <a:t> </a:t>
            </a:r>
            <a:r>
              <a:rPr lang="en-US" dirty="0" err="1" smtClean="0"/>
              <a:t>oscuro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112568"/>
          </a:xfrm>
        </p:spPr>
        <p:txBody>
          <a:bodyPr>
            <a:normAutofit/>
          </a:bodyPr>
          <a:lstStyle/>
          <a:p>
            <a:r>
              <a:rPr lang="en-US" dirty="0" err="1" smtClean="0"/>
              <a:t>L’eseguibile</a:t>
            </a:r>
            <a:r>
              <a:rPr lang="en-US" dirty="0" smtClean="0"/>
              <a:t> ha </a:t>
            </a:r>
            <a:r>
              <a:rPr lang="en-US" dirty="0" err="1" smtClean="0"/>
              <a:t>allocato</a:t>
            </a:r>
            <a:r>
              <a:rPr lang="en-US" dirty="0" smtClean="0"/>
              <a:t> la </a:t>
            </a:r>
            <a:r>
              <a:rPr lang="en-US" dirty="0" err="1" smtClean="0"/>
              <a:t>porta</a:t>
            </a:r>
            <a:r>
              <a:rPr lang="en-US" dirty="0" smtClean="0"/>
              <a:t> 80, in un </a:t>
            </a:r>
            <a:r>
              <a:rPr lang="en-US" dirty="0" err="1" smtClean="0"/>
              <a:t>momento</a:t>
            </a:r>
            <a:r>
              <a:rPr lang="en-US" dirty="0" smtClean="0"/>
              <a:t> in cui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processo</a:t>
            </a:r>
            <a:r>
              <a:rPr lang="en-US" dirty="0" smtClean="0"/>
              <a:t> </a:t>
            </a:r>
            <a:r>
              <a:rPr lang="en-US" dirty="0" err="1" smtClean="0"/>
              <a:t>httpd</a:t>
            </a:r>
            <a:r>
              <a:rPr lang="en-US" dirty="0" smtClean="0"/>
              <a:t> e’ </a:t>
            </a:r>
            <a:r>
              <a:rPr lang="en-US" dirty="0" err="1" smtClean="0"/>
              <a:t>morto</a:t>
            </a:r>
            <a:r>
              <a:rPr lang="en-US" dirty="0" smtClean="0"/>
              <a:t>, </a:t>
            </a:r>
            <a:r>
              <a:rPr lang="en-US" dirty="0" err="1" smtClean="0"/>
              <a:t>impedendo</a:t>
            </a:r>
            <a:r>
              <a:rPr lang="en-US" dirty="0" smtClean="0"/>
              <a:t> </a:t>
            </a:r>
            <a:r>
              <a:rPr lang="en-US" dirty="0" err="1" smtClean="0"/>
              <a:t>allo</a:t>
            </a:r>
            <a:r>
              <a:rPr lang="en-US" dirty="0" smtClean="0"/>
              <a:t> </a:t>
            </a:r>
            <a:r>
              <a:rPr lang="en-US" dirty="0" err="1" smtClean="0"/>
              <a:t>stesso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ripartire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Probabilmente</a:t>
            </a:r>
            <a:r>
              <a:rPr lang="en-US" dirty="0" smtClean="0"/>
              <a:t> </a:t>
            </a:r>
            <a:r>
              <a:rPr lang="en-US" dirty="0" err="1" smtClean="0"/>
              <a:t>perche</a:t>
            </a:r>
            <a:r>
              <a:rPr lang="en-US" dirty="0" smtClean="0"/>
              <a:t>’ era </a:t>
            </a:r>
            <a:r>
              <a:rPr lang="en-US" dirty="0" err="1" smtClean="0"/>
              <a:t>l’unica</a:t>
            </a:r>
            <a:r>
              <a:rPr lang="en-US" dirty="0" smtClean="0"/>
              <a:t> </a:t>
            </a:r>
            <a:r>
              <a:rPr lang="en-US" dirty="0" err="1" smtClean="0"/>
              <a:t>porta</a:t>
            </a:r>
            <a:r>
              <a:rPr lang="en-US" dirty="0" smtClean="0"/>
              <a:t> </a:t>
            </a:r>
            <a:r>
              <a:rPr lang="en-US" dirty="0" err="1" smtClean="0"/>
              <a:t>aperta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firewall verso quell’ host</a:t>
            </a:r>
          </a:p>
          <a:p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ci</a:t>
            </a:r>
            <a:r>
              <a:rPr lang="en-US" dirty="0" smtClean="0"/>
              <a:t> ha </a:t>
            </a:r>
            <a:r>
              <a:rPr lang="en-US" dirty="0" err="1" smtClean="0"/>
              <a:t>immediatamente</a:t>
            </a:r>
            <a:r>
              <a:rPr lang="en-US" dirty="0" smtClean="0"/>
              <a:t> </a:t>
            </a:r>
            <a:r>
              <a:rPr lang="en-US" dirty="0" err="1" smtClean="0"/>
              <a:t>allarmato</a:t>
            </a:r>
            <a:r>
              <a:rPr lang="en-US" dirty="0" smtClean="0"/>
              <a:t> e </a:t>
            </a:r>
            <a:r>
              <a:rPr lang="en-US" dirty="0" err="1" smtClean="0"/>
              <a:t>ci</a:t>
            </a:r>
            <a:r>
              <a:rPr lang="en-US" dirty="0" smtClean="0"/>
              <a:t> ha </a:t>
            </a:r>
            <a:r>
              <a:rPr lang="en-US" dirty="0" err="1" smtClean="0"/>
              <a:t>permesso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scoprire</a:t>
            </a:r>
            <a:r>
              <a:rPr lang="en-US" dirty="0" smtClean="0"/>
              <a:t> la </a:t>
            </a:r>
            <a:r>
              <a:rPr lang="en-US" dirty="0" err="1" smtClean="0"/>
              <a:t>violazione</a:t>
            </a:r>
            <a:r>
              <a:rPr lang="en-US" dirty="0" smtClean="0"/>
              <a:t> del </a:t>
            </a:r>
            <a:r>
              <a:rPr lang="en-US" dirty="0" err="1" smtClean="0"/>
              <a:t>sito</a:t>
            </a:r>
            <a:r>
              <a:rPr lang="en-US" dirty="0" smtClean="0"/>
              <a:t> web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277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Cose</a:t>
            </a:r>
            <a:r>
              <a:rPr lang="en-US" dirty="0" smtClean="0"/>
              <a:t>… </a:t>
            </a:r>
            <a:r>
              <a:rPr lang="en-US" dirty="0" err="1" smtClean="0"/>
              <a:t>supposte</a:t>
            </a:r>
            <a:r>
              <a:rPr lang="en-US" dirty="0" smtClean="0"/>
              <a:t> </a:t>
            </a:r>
            <a:r>
              <a:rPr lang="en-US" sz="1800" dirty="0" smtClean="0"/>
              <a:t>(</a:t>
            </a:r>
            <a:r>
              <a:rPr lang="en-US" sz="1800" dirty="0" err="1" smtClean="0"/>
              <a:t>participio</a:t>
            </a:r>
            <a:r>
              <a:rPr lang="en-US" sz="1800" dirty="0" smtClean="0"/>
              <a:t> non </a:t>
            </a:r>
            <a:r>
              <a:rPr lang="en-US" sz="1800" dirty="0" err="1" smtClean="0"/>
              <a:t>casuale</a:t>
            </a:r>
            <a:r>
              <a:rPr lang="en-US" sz="1800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11256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Lo script </a:t>
            </a:r>
            <a:r>
              <a:rPr lang="en-US" dirty="0" err="1" smtClean="0"/>
              <a:t>php</a:t>
            </a:r>
            <a:r>
              <a:rPr lang="en-US" dirty="0" smtClean="0"/>
              <a:t> (</a:t>
            </a:r>
            <a:r>
              <a:rPr lang="en-US" dirty="0" err="1" smtClean="0"/>
              <a:t>eseguito</a:t>
            </a:r>
            <a:r>
              <a:rPr lang="en-US" dirty="0" smtClean="0"/>
              <a:t> come apache) non </a:t>
            </a:r>
            <a:r>
              <a:rPr lang="en-US" dirty="0" err="1" smtClean="0"/>
              <a:t>dovrebbe</a:t>
            </a:r>
            <a:r>
              <a:rPr lang="en-US" dirty="0" smtClean="0"/>
              <a:t> aver </a:t>
            </a:r>
            <a:r>
              <a:rPr lang="en-US" dirty="0" err="1" smtClean="0"/>
              <a:t>fatto</a:t>
            </a:r>
            <a:r>
              <a:rPr lang="en-US" dirty="0" smtClean="0"/>
              <a:t> </a:t>
            </a:r>
            <a:r>
              <a:rPr lang="en-US" dirty="0" err="1" smtClean="0"/>
              <a:t>ulteriori</a:t>
            </a:r>
            <a:r>
              <a:rPr lang="en-US" dirty="0" smtClean="0"/>
              <a:t> </a:t>
            </a:r>
            <a:r>
              <a:rPr lang="en-US" dirty="0" err="1" smtClean="0"/>
              <a:t>danni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macchina</a:t>
            </a:r>
            <a:r>
              <a:rPr lang="en-US" dirty="0" smtClean="0"/>
              <a:t> ne’ </a:t>
            </a:r>
            <a:r>
              <a:rPr lang="en-US" dirty="0" err="1" smtClean="0"/>
              <a:t>sul</a:t>
            </a:r>
            <a:r>
              <a:rPr lang="en-US" dirty="0" smtClean="0"/>
              <a:t> file system</a:t>
            </a:r>
          </a:p>
          <a:p>
            <a:pPr lvl="1"/>
            <a:r>
              <a:rPr lang="en-US" dirty="0" err="1" smtClean="0"/>
              <a:t>L’unica</a:t>
            </a:r>
            <a:r>
              <a:rPr lang="en-US" dirty="0" smtClean="0"/>
              <a:t> directory </a:t>
            </a:r>
            <a:r>
              <a:rPr lang="en-US" dirty="0" err="1" smtClean="0"/>
              <a:t>scrivibile</a:t>
            </a:r>
            <a:r>
              <a:rPr lang="en-US" dirty="0" smtClean="0"/>
              <a:t> </a:t>
            </a:r>
            <a:r>
              <a:rPr lang="en-US" dirty="0" err="1" smtClean="0"/>
              <a:t>conteneva</a:t>
            </a:r>
            <a:r>
              <a:rPr lang="en-US" dirty="0" smtClean="0"/>
              <a:t> solo </a:t>
            </a:r>
            <a:r>
              <a:rPr lang="en-US" dirty="0" err="1" smtClean="0"/>
              <a:t>questi</a:t>
            </a:r>
            <a:r>
              <a:rPr lang="en-US" dirty="0" smtClean="0"/>
              <a:t> 2 file </a:t>
            </a:r>
            <a:r>
              <a:rPr lang="en-US" dirty="0" err="1" smtClean="0"/>
              <a:t>estranei</a:t>
            </a:r>
            <a:r>
              <a:rPr lang="en-US" dirty="0" smtClean="0"/>
              <a:t> (lo script e </a:t>
            </a:r>
            <a:r>
              <a:rPr lang="en-US" dirty="0" err="1" smtClean="0"/>
              <a:t>il</a:t>
            </a:r>
            <a:r>
              <a:rPr lang="en-US" dirty="0"/>
              <a:t> </a:t>
            </a:r>
            <a:r>
              <a:rPr lang="en-US" dirty="0" err="1" smtClean="0"/>
              <a:t>binario</a:t>
            </a:r>
            <a:r>
              <a:rPr lang="en-US" dirty="0" smtClean="0"/>
              <a:t> </a:t>
            </a:r>
            <a:r>
              <a:rPr lang="en-US" dirty="0" err="1" smtClean="0"/>
              <a:t>eseguibile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Il </a:t>
            </a:r>
            <a:r>
              <a:rPr lang="en-US" dirty="0" err="1" smtClean="0"/>
              <a:t>binario</a:t>
            </a:r>
            <a:r>
              <a:rPr lang="en-US" dirty="0" smtClean="0"/>
              <a:t> </a:t>
            </a:r>
            <a:r>
              <a:rPr lang="en-US" dirty="0" err="1" smtClean="0"/>
              <a:t>oscuro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Ha </a:t>
            </a:r>
            <a:r>
              <a:rPr lang="en-US" dirty="0" err="1" smtClean="0"/>
              <a:t>fallito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tentativo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installare</a:t>
            </a:r>
            <a:r>
              <a:rPr lang="en-US" dirty="0" smtClean="0"/>
              <a:t> un daemon </a:t>
            </a:r>
            <a:r>
              <a:rPr lang="en-US" dirty="0" err="1" smtClean="0"/>
              <a:t>raggiungibile</a:t>
            </a:r>
            <a:r>
              <a:rPr lang="en-US" dirty="0" smtClean="0"/>
              <a:t> </a:t>
            </a:r>
            <a:r>
              <a:rPr lang="en-US" dirty="0" err="1" smtClean="0"/>
              <a:t>sulla</a:t>
            </a:r>
            <a:r>
              <a:rPr lang="en-US" dirty="0" smtClean="0"/>
              <a:t> </a:t>
            </a:r>
            <a:r>
              <a:rPr lang="en-US" dirty="0" err="1" smtClean="0"/>
              <a:t>porta</a:t>
            </a:r>
            <a:r>
              <a:rPr lang="en-US" dirty="0" smtClean="0"/>
              <a:t> 80 (</a:t>
            </a:r>
            <a:r>
              <a:rPr lang="en-US" dirty="0" err="1" smtClean="0"/>
              <a:t>attivo</a:t>
            </a:r>
            <a:r>
              <a:rPr lang="en-US" dirty="0" smtClean="0"/>
              <a:t> </a:t>
            </a:r>
            <a:r>
              <a:rPr lang="en-US" dirty="0" err="1" smtClean="0"/>
              <a:t>pochi</a:t>
            </a:r>
            <a:r>
              <a:rPr lang="en-US" dirty="0" smtClean="0"/>
              <a:t>  </a:t>
            </a:r>
            <a:r>
              <a:rPr lang="en-US" dirty="0" err="1" smtClean="0"/>
              <a:t>secondi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Ma </a:t>
            </a:r>
            <a:r>
              <a:rPr lang="en-US" dirty="0" err="1" smtClean="0">
                <a:solidFill>
                  <a:srgbClr val="FF0000"/>
                </a:solidFill>
              </a:rPr>
              <a:t>potrebbe</a:t>
            </a:r>
            <a:r>
              <a:rPr lang="en-US" dirty="0" smtClean="0">
                <a:solidFill>
                  <a:srgbClr val="FF0000"/>
                </a:solidFill>
              </a:rPr>
              <a:t> aver </a:t>
            </a:r>
            <a:r>
              <a:rPr lang="en-US" dirty="0" err="1" smtClean="0">
                <a:solidFill>
                  <a:srgbClr val="FF0000"/>
                </a:solidFill>
              </a:rPr>
              <a:t>mandato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informazioni</a:t>
            </a:r>
            <a:r>
              <a:rPr lang="en-US" dirty="0" smtClean="0">
                <a:solidFill>
                  <a:srgbClr val="FF0000"/>
                </a:solidFill>
              </a:rPr>
              <a:t> verso </a:t>
            </a:r>
            <a:r>
              <a:rPr lang="en-US" dirty="0" err="1" smtClean="0">
                <a:solidFill>
                  <a:srgbClr val="FF0000"/>
                </a:solidFill>
              </a:rPr>
              <a:t>l’esterno</a:t>
            </a:r>
            <a:r>
              <a:rPr lang="en-US" dirty="0" smtClean="0">
                <a:solidFill>
                  <a:srgbClr val="FF0000"/>
                </a:solidFill>
              </a:rPr>
              <a:t> (3 IP </a:t>
            </a:r>
            <a:r>
              <a:rPr lang="en-US" dirty="0" err="1" smtClean="0">
                <a:solidFill>
                  <a:srgbClr val="FF0000"/>
                </a:solidFill>
              </a:rPr>
              <a:t>sospetti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scritti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nel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codice</a:t>
            </a:r>
            <a:r>
              <a:rPr lang="en-US" dirty="0" smtClean="0">
                <a:solidFill>
                  <a:srgbClr val="FF0000"/>
                </a:solidFill>
              </a:rPr>
              <a:t>):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195.226.218.234, 185.28.22.22, 93.171.174.57</a:t>
            </a:r>
          </a:p>
        </p:txBody>
      </p:sp>
    </p:spTree>
    <p:extLst>
      <p:ext uri="{BB962C8B-B14F-4D97-AF65-F5344CB8AC3E}">
        <p14:creationId xmlns:p14="http://schemas.microsoft.com/office/powerpoint/2010/main" val="197277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Contromisure</a:t>
            </a:r>
            <a:r>
              <a:rPr lang="en-US" dirty="0" smtClean="0"/>
              <a:t> </a:t>
            </a:r>
            <a:r>
              <a:rPr lang="en-US" dirty="0" err="1" smtClean="0"/>
              <a:t>attuate</a:t>
            </a:r>
            <a:r>
              <a:rPr lang="en-US" dirty="0" smtClean="0"/>
              <a:t> (per </a:t>
            </a:r>
            <a:r>
              <a:rPr lang="en-US" dirty="0" err="1" smtClean="0"/>
              <a:t>ora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968552"/>
          </a:xfrm>
        </p:spPr>
        <p:txBody>
          <a:bodyPr>
            <a:normAutofit/>
          </a:bodyPr>
          <a:lstStyle/>
          <a:p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dubbio</a:t>
            </a:r>
            <a:r>
              <a:rPr lang="en-US" dirty="0" smtClean="0"/>
              <a:t>, </a:t>
            </a:r>
            <a:r>
              <a:rPr lang="en-US" dirty="0" err="1" smtClean="0"/>
              <a:t>reinstallate</a:t>
            </a:r>
            <a:r>
              <a:rPr lang="en-US" dirty="0" smtClean="0"/>
              <a:t> 3 </a:t>
            </a:r>
            <a:r>
              <a:rPr lang="en-US" dirty="0" err="1" smtClean="0"/>
              <a:t>macchine</a:t>
            </a:r>
            <a:r>
              <a:rPr lang="en-US" dirty="0" smtClean="0"/>
              <a:t> </a:t>
            </a:r>
            <a:r>
              <a:rPr lang="en-US" dirty="0" err="1" smtClean="0"/>
              <a:t>virtuali</a:t>
            </a:r>
            <a:r>
              <a:rPr lang="en-US" dirty="0" smtClean="0"/>
              <a:t> per </a:t>
            </a:r>
            <a:r>
              <a:rPr lang="en-US" dirty="0" err="1" smtClean="0"/>
              <a:t>l’export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rispettivi</a:t>
            </a:r>
            <a:r>
              <a:rPr lang="en-US" dirty="0" smtClean="0"/>
              <a:t> 3 </a:t>
            </a:r>
            <a:r>
              <a:rPr lang="en-US" dirty="0" err="1" smtClean="0"/>
              <a:t>siti</a:t>
            </a:r>
            <a:endParaRPr lang="en-US" dirty="0" smtClean="0"/>
          </a:p>
          <a:p>
            <a:pPr lvl="1"/>
            <a:r>
              <a:rPr lang="en-US" dirty="0" smtClean="0"/>
              <a:t>www.ac.infn.it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www.lnf.infn.it  (</a:t>
            </a:r>
            <a:r>
              <a:rPr lang="en-US" dirty="0" err="1" smtClean="0">
                <a:solidFill>
                  <a:srgbClr val="0070C0"/>
                </a:solidFill>
              </a:rPr>
              <a:t>sito</a:t>
            </a:r>
            <a:r>
              <a:rPr lang="en-US" dirty="0" smtClean="0">
                <a:solidFill>
                  <a:srgbClr val="0070C0"/>
                </a:solidFill>
              </a:rPr>
              <a:t> per </a:t>
            </a:r>
            <a:r>
              <a:rPr lang="en-US" dirty="0" err="1" smtClean="0">
                <a:solidFill>
                  <a:srgbClr val="0070C0"/>
                </a:solidFill>
              </a:rPr>
              <a:t>il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pubblico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esterno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</a:p>
          <a:p>
            <a:pPr lvl="1"/>
            <a:r>
              <a:rPr lang="en-US" dirty="0" smtClean="0"/>
              <a:t>www.lnf.infn.it/user.html  (</a:t>
            </a:r>
            <a:r>
              <a:rPr lang="en-US" dirty="0" err="1" smtClean="0"/>
              <a:t>portale</a:t>
            </a:r>
            <a:r>
              <a:rPr lang="en-US" dirty="0" smtClean="0"/>
              <a:t> </a:t>
            </a:r>
            <a:r>
              <a:rPr lang="en-US" dirty="0" err="1" smtClean="0"/>
              <a:t>interno</a:t>
            </a:r>
            <a:r>
              <a:rPr lang="en-US" dirty="0" smtClean="0"/>
              <a:t>)</a:t>
            </a:r>
          </a:p>
          <a:p>
            <a:r>
              <a:rPr lang="en-US" dirty="0" smtClean="0"/>
              <a:t>Molto </a:t>
            </a:r>
            <a:r>
              <a:rPr lang="en-US" dirty="0" err="1" smtClean="0"/>
              <a:t>lavoro</a:t>
            </a:r>
            <a:r>
              <a:rPr lang="en-US" dirty="0" smtClean="0"/>
              <a:t> del </a:t>
            </a:r>
            <a:r>
              <a:rPr lang="en-US" dirty="0" err="1" smtClean="0"/>
              <a:t>Servizio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Calcolo</a:t>
            </a:r>
            <a:r>
              <a:rPr lang="en-US" dirty="0" smtClean="0"/>
              <a:t> per </a:t>
            </a:r>
            <a:r>
              <a:rPr lang="en-US" dirty="0" err="1" smtClean="0"/>
              <a:t>gestire</a:t>
            </a:r>
            <a:r>
              <a:rPr lang="en-US" dirty="0" smtClean="0"/>
              <a:t> </a:t>
            </a:r>
            <a:r>
              <a:rPr lang="en-US" dirty="0" err="1" smtClean="0"/>
              <a:t>l’emergenza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Periodo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preventivi</a:t>
            </a:r>
            <a:r>
              <a:rPr lang="en-US" dirty="0" smtClean="0"/>
              <a:t> (</a:t>
            </a:r>
            <a:r>
              <a:rPr lang="en-US" dirty="0" err="1" smtClean="0"/>
              <a:t>sito</a:t>
            </a:r>
            <a:r>
              <a:rPr lang="en-US" dirty="0" smtClean="0"/>
              <a:t> AC)</a:t>
            </a:r>
          </a:p>
          <a:p>
            <a:pPr lvl="1"/>
            <a:r>
              <a:rPr lang="en-US" dirty="0" err="1" smtClean="0"/>
              <a:t>Nuovi</a:t>
            </a:r>
            <a:r>
              <a:rPr lang="en-US" dirty="0" smtClean="0"/>
              <a:t> virtual host per trasparenza.infn.it</a:t>
            </a:r>
          </a:p>
        </p:txBody>
      </p:sp>
    </p:spTree>
    <p:extLst>
      <p:ext uri="{BB962C8B-B14F-4D97-AF65-F5344CB8AC3E}">
        <p14:creationId xmlns:p14="http://schemas.microsoft.com/office/powerpoint/2010/main" val="197277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1026</Words>
  <Application>Microsoft Office PowerPoint</Application>
  <PresentationFormat>On-screen Show (4:3)</PresentationFormat>
  <Paragraphs>174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Report sui recenti attacchi ai siti web dell’INFN</vt:lpstr>
      <vt:lpstr>Riferimento specifico:</vt:lpstr>
      <vt:lpstr>DDOS di luglio o brute force?</vt:lpstr>
      <vt:lpstr>Effetto sui siti web</vt:lpstr>
      <vt:lpstr>Contromisure</vt:lpstr>
      <vt:lpstr>Violazione di www.lnf.infn.it</vt:lpstr>
      <vt:lpstr>Binario oscuro</vt:lpstr>
      <vt:lpstr>Cose… supposte (participio non casuale)</vt:lpstr>
      <vt:lpstr>Contromisure attuate (per ora)</vt:lpstr>
      <vt:lpstr>Diversificazione accessi AFS</vt:lpstr>
      <vt:lpstr>Gruppo Sistema Informativo</vt:lpstr>
      <vt:lpstr>Schema del servizio www</vt:lpstr>
      <vt:lpstr>Web: nuova struttura</vt:lpstr>
      <vt:lpstr>Siti nella nuova struttura (infn, comunicazione, etc.)</vt:lpstr>
      <vt:lpstr>Siti nella nuova struttura (asimmetrie e scienzapertutti)</vt:lpstr>
      <vt:lpstr>Siti nella nuova struttura</vt:lpstr>
      <vt:lpstr>Siti nella nuova struttura (lnf)</vt:lpstr>
      <vt:lpstr>Siti nella nuova struttura (lnf)</vt:lpstr>
      <vt:lpstr>Servizi web nazionali</vt:lpstr>
      <vt:lpstr>Altri servizi web (locali)</vt:lpstr>
      <vt:lpstr>Da “verificare” (lavori in corso)</vt:lpstr>
      <vt:lpstr>Considerazioni finali</vt:lpstr>
      <vt:lpstr>Considerazioni finali</vt:lpstr>
      <vt:lpstr>Grazie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 su recenti attacchi ai siti web dell’INFN</dc:title>
  <dc:creator>pistoni</dc:creator>
  <cp:lastModifiedBy>Massimo Pistoni</cp:lastModifiedBy>
  <cp:revision>49</cp:revision>
  <dcterms:created xsi:type="dcterms:W3CDTF">2013-10-09T07:37:17Z</dcterms:created>
  <dcterms:modified xsi:type="dcterms:W3CDTF">2013-11-27T22:11:44Z</dcterms:modified>
</cp:coreProperties>
</file>