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52" autoAdjust="0"/>
    <p:restoredTop sz="99783" autoAdjust="0"/>
  </p:normalViewPr>
  <p:slideViewPr>
    <p:cSldViewPr snapToGrid="0" snapToObjects="1">
      <p:cViewPr varScale="1">
        <p:scale>
          <a:sx n="80" d="100"/>
          <a:sy n="80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BE1B6-B123-7442-A5A3-400D1CF09A24}" type="datetimeFigureOut">
              <a:rPr lang="it-IT" smtClean="0"/>
              <a:t>11/28/13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DF7E5-4726-2E4D-B069-EA5C3A950B6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0847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06DEF-3B19-B14A-9918-DD83D9A02DA7}" type="datetimeFigureOut">
              <a:rPr lang="it-IT" smtClean="0"/>
              <a:t>11/28/13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40943-9B3E-B543-9108-886ECA59DA6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354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53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79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31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22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50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65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01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7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85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3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Riccardo Veraldi – Roberto Cecchini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169A7-C2E0-E140-BAC5-7370F69D7AB5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Picture 6" descr="Picture 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18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>
          <a:xfrm>
            <a:off x="323850" y="2992438"/>
            <a:ext cx="8640763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Politiche e </a:t>
            </a:r>
            <a:r>
              <a:rPr lang="it-IT" dirty="0" smtClean="0"/>
              <a:t>problematiche </a:t>
            </a:r>
            <a:r>
              <a:rPr lang="it-IT" dirty="0"/>
              <a:t>relative all'accesso alle risorse </a:t>
            </a:r>
            <a:r>
              <a:rPr lang="it-IT" dirty="0" err="1"/>
              <a:t>Cloud</a:t>
            </a:r>
            <a:r>
              <a:rPr lang="it-IT" dirty="0"/>
              <a:t> INFN</a:t>
            </a: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smtClean="0">
                <a:solidFill>
                  <a:srgbClr val="898989"/>
                </a:solidFill>
                <a:latin typeface="Calibri" charset="0"/>
              </a:rPr>
              <a:t>28 Novembre 2013</a:t>
            </a:r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5363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dirty="0" smtClean="0">
                <a:solidFill>
                  <a:srgbClr val="898989"/>
                </a:solidFill>
                <a:latin typeface="Calibri" charset="0"/>
              </a:rPr>
              <a:t>Riccardo Veraldi – Roberto Cecchini</a:t>
            </a:r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536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5BCE99-363B-524F-9A20-EC354E635F71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7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AUP centri di ricerca</a:t>
            </a:r>
            <a:br>
              <a:rPr lang="it-IT" dirty="0" smtClean="0"/>
            </a:br>
            <a:r>
              <a:rPr lang="it-IT" dirty="0" smtClean="0"/>
              <a:t>punti in comune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L’accesso viene dato SOLO a personale interno e staff ben identificato</a:t>
            </a:r>
          </a:p>
          <a:p>
            <a:r>
              <a:rPr lang="it-IT" dirty="0" smtClean="0"/>
              <a:t>Normalmente le reti dei </a:t>
            </a:r>
            <a:r>
              <a:rPr lang="it-IT" dirty="0" err="1" smtClean="0"/>
              <a:t>tenant</a:t>
            </a:r>
            <a:r>
              <a:rPr lang="it-IT" dirty="0" smtClean="0"/>
              <a:t> sono su reti private e viene dato un IP pubblico solo su richiesta specifica e motivata dell’utente </a:t>
            </a:r>
            <a:endParaRPr lang="it-IT" dirty="0"/>
          </a:p>
          <a:p>
            <a:r>
              <a:rPr lang="it-IT" dirty="0" smtClean="0"/>
              <a:t>l’accesso diretto dall’esterno alle VM </a:t>
            </a:r>
            <a:r>
              <a:rPr lang="it-IT" dirty="0" err="1" smtClean="0"/>
              <a:t>instanziate</a:t>
            </a:r>
            <a:r>
              <a:rPr lang="it-IT" dirty="0" smtClean="0"/>
              <a:t> </a:t>
            </a:r>
            <a:r>
              <a:rPr lang="it-IT" dirty="0" err="1" smtClean="0"/>
              <a:t>e’</a:t>
            </a:r>
            <a:r>
              <a:rPr lang="it-IT" dirty="0" smtClean="0"/>
              <a:t> comunque soggetto a restrizioni (accesso tramite bastioni o VPN)</a:t>
            </a:r>
          </a:p>
          <a:p>
            <a:r>
              <a:rPr lang="it-IT" dirty="0" smtClean="0"/>
              <a:t>Nessuno ha </a:t>
            </a:r>
            <a:r>
              <a:rPr lang="it-IT" dirty="0" smtClean="0"/>
              <a:t>ancora una AUP per consentire l’accesso a personale esterno alle loro </a:t>
            </a:r>
            <a:r>
              <a:rPr lang="it-IT" dirty="0" err="1" smtClean="0"/>
              <a:t>Cloud</a:t>
            </a:r>
            <a:r>
              <a:rPr lang="it-IT" dirty="0" smtClean="0"/>
              <a:t>, o per federarsi con altre </a:t>
            </a:r>
            <a:r>
              <a:rPr lang="it-IT" dirty="0" err="1" smtClean="0"/>
              <a:t>cloud</a:t>
            </a:r>
            <a:endParaRPr lang="it-IT" dirty="0" smtClean="0"/>
          </a:p>
          <a:p>
            <a:r>
              <a:rPr lang="it-IT" dirty="0" smtClean="0"/>
              <a:t>IN2P3: eccezione ma hanno una legislazione che delega tutta la responsabilità </a:t>
            </a:r>
            <a:r>
              <a:rPr lang="it-IT" dirty="0" err="1" smtClean="0"/>
              <a:t>al’utente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804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Considerazioni legali</a:t>
            </a:r>
            <a:br>
              <a:rPr lang="it-IT" dirty="0" smtClean="0"/>
            </a:br>
            <a:r>
              <a:rPr lang="it-IT" dirty="0" smtClean="0"/>
              <a:t>chi è responsabile di cosa?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73187"/>
            <a:ext cx="8229600" cy="4983163"/>
          </a:xfrm>
        </p:spPr>
        <p:txBody>
          <a:bodyPr>
            <a:normAutofit fontScale="47500" lnSpcReduction="20000"/>
          </a:bodyPr>
          <a:lstStyle/>
          <a:p>
            <a:r>
              <a:rPr lang="it-IT" sz="3800" dirty="0"/>
              <a:t>In caso di responsabilità penale il chiamato a rispondere è chi (persona fisica) ha commesso il </a:t>
            </a:r>
            <a:r>
              <a:rPr lang="it-IT" sz="3800" dirty="0" smtClean="0"/>
              <a:t>reato</a:t>
            </a:r>
          </a:p>
          <a:p>
            <a:r>
              <a:rPr lang="it-IT" sz="3800" dirty="0"/>
              <a:t>In caso di responsabilità civile il soggetto chiamato è l'INFN come ente</a:t>
            </a:r>
          </a:p>
          <a:p>
            <a:pPr lvl="1" algn="just"/>
            <a:r>
              <a:rPr lang="it-IT" sz="3400" dirty="0"/>
              <a:t>l'ente dovrà verificare se il danno è stato commesso con dolo o colpa grave di chi aveva l'obbligo di adottare certe misure</a:t>
            </a:r>
          </a:p>
          <a:p>
            <a:pPr lvl="1" algn="just"/>
            <a:r>
              <a:rPr lang="it-IT" sz="3400" dirty="0"/>
              <a:t>se riscontrati dolo o colpa grave, l'Ente può rivalersi sulla persona che era tenuta ad adottare le misure</a:t>
            </a:r>
          </a:p>
          <a:p>
            <a:pPr lvl="1" algn="just"/>
            <a:r>
              <a:rPr lang="it-IT" sz="3400" dirty="0"/>
              <a:t>se le misure di sicurezza c'erano, erano ben strutturate, organizzate, aggiornate ecc., la persona non può essere chiamata a responsabilità, o, pure se chiamata, accertato che tutto quello che c'era da fare </a:t>
            </a:r>
            <a:r>
              <a:rPr lang="it-IT" sz="3400" dirty="0" smtClean="0"/>
              <a:t>era </a:t>
            </a:r>
            <a:r>
              <a:rPr lang="it-IT" sz="3400" dirty="0"/>
              <a:t>stato fatto, sarà difficile che possa essergli riconosciuta responsabilità</a:t>
            </a:r>
            <a:r>
              <a:rPr lang="it-IT" sz="3400" dirty="0" smtClean="0"/>
              <a:t>.</a:t>
            </a:r>
          </a:p>
          <a:p>
            <a:pPr lvl="1"/>
            <a:endParaRPr lang="it-IT" sz="3400" dirty="0" smtClean="0"/>
          </a:p>
          <a:p>
            <a:r>
              <a:rPr lang="it-IT" sz="3800" dirty="0"/>
              <a:t>Il </a:t>
            </a:r>
            <a:r>
              <a:rPr lang="it-IT" sz="3800" b="1" dirty="0"/>
              <a:t>Codice dell'amministrazione digitale</a:t>
            </a:r>
            <a:r>
              <a:rPr lang="it-IT" sz="3800" dirty="0"/>
              <a:t> (</a:t>
            </a:r>
            <a:r>
              <a:rPr lang="it-IT" sz="3800" dirty="0" err="1"/>
              <a:t>DLgs</a:t>
            </a:r>
            <a:r>
              <a:rPr lang="it-IT" sz="3800" dirty="0"/>
              <a:t> 7 marzo 2005, n. 82) prescrive l'obbligo delle pubbliche amministrazioni di garantire la sicurezza della continuità operativa e in generale la sicurezza informatica</a:t>
            </a:r>
          </a:p>
          <a:p>
            <a:pPr lvl="1"/>
            <a:r>
              <a:rPr lang="it-IT" sz="3400" dirty="0"/>
              <a:t>art 50bis: sicurezza della continuità operativa</a:t>
            </a:r>
          </a:p>
          <a:p>
            <a:pPr lvl="1"/>
            <a:r>
              <a:rPr lang="it-IT" sz="3400" dirty="0"/>
              <a:t>art. 51: sicurezza dei dati, dei sistemi e delle infrastrutture delle pubbliche amministrazioni</a:t>
            </a:r>
          </a:p>
          <a:p>
            <a:pPr lvl="1"/>
            <a:r>
              <a:rPr lang="it-IT" sz="3400" dirty="0"/>
              <a:t>art.71: modalità per l'esattezza, la disponibilità, l'accessibilità, l'integrità e la  riservatezza dei dati, dei sistemi e delle infrastrutture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889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Chi ha diritto ad accedere</a:t>
            </a:r>
            <a:br>
              <a:rPr lang="it-IT" dirty="0" smtClean="0"/>
            </a:br>
            <a:r>
              <a:rPr lang="it-IT" dirty="0" smtClean="0"/>
              <a:t>ad una </a:t>
            </a:r>
            <a:r>
              <a:rPr lang="it-IT" dirty="0" err="1" smtClean="0"/>
              <a:t>cloud</a:t>
            </a:r>
            <a:r>
              <a:rPr lang="it-IT" dirty="0" smtClean="0"/>
              <a:t> INFN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Tutti gli utenti di AAI ? (non sembra molto saggio)</a:t>
            </a:r>
          </a:p>
          <a:p>
            <a:pPr lvl="1"/>
            <a:r>
              <a:rPr lang="it-IT" dirty="0" smtClean="0"/>
              <a:t>Definire un nuovo Attributo “</a:t>
            </a:r>
            <a:r>
              <a:rPr lang="it-IT" dirty="0" err="1" smtClean="0"/>
              <a:t>cloud</a:t>
            </a:r>
            <a:r>
              <a:rPr lang="it-IT" dirty="0" smtClean="0"/>
              <a:t>” su LDAP</a:t>
            </a:r>
          </a:p>
          <a:p>
            <a:r>
              <a:rPr lang="it-IT" dirty="0">
                <a:solidFill>
                  <a:srgbClr val="FF0000"/>
                </a:solidFill>
              </a:rPr>
              <a:t>quali adempimenti burocratici sono necessari (ad es. firma liberatoria, presentazione de </a:t>
            </a:r>
            <a:r>
              <a:rPr lang="it-IT" dirty="0" err="1">
                <a:solidFill>
                  <a:srgbClr val="FF0000"/>
                </a:solidFill>
              </a:rPr>
              <a:t>visu</a:t>
            </a:r>
            <a:r>
              <a:rPr lang="it-IT" dirty="0">
                <a:solidFill>
                  <a:srgbClr val="FF0000"/>
                </a:solidFill>
              </a:rPr>
              <a:t> da qualche parte, ecc.)?</a:t>
            </a:r>
            <a:endParaRPr lang="it-IT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331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Policy attualmente in vigore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Valgono le norme di accesso per l’accesso e l’uso delle risorse informatiche dell’INFN</a:t>
            </a:r>
          </a:p>
          <a:p>
            <a:r>
              <a:rPr lang="it-IT" dirty="0" smtClean="0"/>
              <a:t>Sono necessarie integrazioni ed esplicitazioni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774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Policy: proposte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I sistemi devono essere mantenuti al livello di sicurezza appropriato al loro uso.</a:t>
            </a:r>
          </a:p>
          <a:p>
            <a:pPr algn="just"/>
            <a:r>
              <a:rPr lang="it-IT" dirty="0"/>
              <a:t>I log di sistema devono essere controllati regolarmente e una loro copia deve essere inviata al log server del </a:t>
            </a:r>
            <a:r>
              <a:rPr lang="it-IT" dirty="0" smtClean="0"/>
              <a:t>Servizio Calcolo</a:t>
            </a:r>
            <a:endParaRPr lang="it-IT" dirty="0"/>
          </a:p>
          <a:p>
            <a:pPr algn="just"/>
            <a:r>
              <a:rPr lang="it-IT" dirty="0"/>
              <a:t>Incidenti, sospetti abusi e violazioni della sicurezza devono essere segnalati immediatamente al </a:t>
            </a:r>
            <a:r>
              <a:rPr lang="it-IT" dirty="0" smtClean="0"/>
              <a:t>Servizio Calcolo</a:t>
            </a:r>
            <a:endParaRPr lang="it-IT" dirty="0"/>
          </a:p>
          <a:p>
            <a:pPr algn="just"/>
            <a:r>
              <a:rPr lang="it-IT" dirty="0"/>
              <a:t>Per i sistemi operativi che lo prevedono, devono essere  installati e mantenuti aggiornati programmi antivirus.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277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Policy: proposte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La responsabilità del contenuto dei materiali prodotti e diffusi  attraverso la rete è delle persone che li producono e diffondono.</a:t>
            </a:r>
          </a:p>
          <a:p>
            <a:pPr algn="just"/>
            <a:r>
              <a:rPr lang="it-IT" dirty="0"/>
              <a:t>Sono proibite azioni che danneggino, molestino o perturbino le attività di altri utenti o servizi.</a:t>
            </a:r>
          </a:p>
          <a:p>
            <a:pPr algn="just"/>
            <a:r>
              <a:rPr lang="it-IT" dirty="0"/>
              <a:t>E' proibito fornire a soggetti non autorizzati all'accesso alla rete il servizio di connettività di rete o altri servizi che la includono, quali  la fornitura di servizi di </a:t>
            </a:r>
            <a:r>
              <a:rPr lang="it-IT" dirty="0" err="1"/>
              <a:t>housing</a:t>
            </a:r>
            <a:r>
              <a:rPr lang="it-IT" dirty="0"/>
              <a:t>, di hosting e simili, nonché  permettere il transito di dati e/o informazioni tra due soggetti entrambi non autorizzati all'accesso sulla rete GARR (</a:t>
            </a:r>
            <a:r>
              <a:rPr lang="it-IT" dirty="0" err="1"/>
              <a:t>third</a:t>
            </a:r>
            <a:r>
              <a:rPr lang="it-IT" dirty="0"/>
              <a:t>  party </a:t>
            </a:r>
            <a:r>
              <a:rPr lang="it-IT" dirty="0" err="1"/>
              <a:t>routing</a:t>
            </a:r>
            <a:r>
              <a:rPr lang="it-IT" dirty="0"/>
              <a:t>).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912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Policy: proposte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E' proibita la modifica degli </a:t>
            </a:r>
            <a:r>
              <a:rPr lang="it-IT" dirty="0" err="1"/>
              <a:t>header</a:t>
            </a:r>
            <a:r>
              <a:rPr lang="it-IT" dirty="0"/>
              <a:t> dei pacchetti IP, email o messaggi in modo da falsificarne l'origine o il </a:t>
            </a:r>
            <a:r>
              <a:rPr lang="it-IT" dirty="0" err="1"/>
              <a:t>routing</a:t>
            </a:r>
            <a:r>
              <a:rPr lang="it-IT" dirty="0"/>
              <a:t>.</a:t>
            </a:r>
          </a:p>
          <a:p>
            <a:pPr algn="just"/>
            <a:r>
              <a:rPr lang="it-IT" dirty="0"/>
              <a:t>Sono proibite federazioni con altre </a:t>
            </a:r>
            <a:r>
              <a:rPr lang="it-IT" dirty="0" err="1"/>
              <a:t>cloud</a:t>
            </a:r>
            <a:r>
              <a:rPr lang="it-IT" dirty="0"/>
              <a:t> senza previa autorizzazione </a:t>
            </a:r>
            <a:r>
              <a:rPr lang="it-IT" dirty="0" smtClean="0"/>
              <a:t> e in generale sono proibiti tunnel </a:t>
            </a:r>
            <a:r>
              <a:rPr lang="it-IT" dirty="0"/>
              <a:t>GRE, </a:t>
            </a:r>
            <a:r>
              <a:rPr lang="it-IT" dirty="0" smtClean="0"/>
              <a:t>VPN </a:t>
            </a:r>
            <a:r>
              <a:rPr lang="it-IT" dirty="0" err="1" smtClean="0"/>
              <a:t>IPSec</a:t>
            </a:r>
            <a:r>
              <a:rPr lang="it-IT" dirty="0" smtClean="0"/>
              <a:t> o VPN SSL</a:t>
            </a:r>
            <a:endParaRPr lang="it-IT" dirty="0"/>
          </a:p>
          <a:p>
            <a:pPr algn="just"/>
            <a:r>
              <a:rPr lang="it-IT" dirty="0"/>
              <a:t>Sono proibiti servizi di rete non </a:t>
            </a:r>
            <a:r>
              <a:rPr lang="it-IT" dirty="0" smtClean="0"/>
              <a:t>esplicitamente autorizzati.</a:t>
            </a:r>
            <a:endParaRPr lang="it-IT" dirty="0"/>
          </a:p>
          <a:p>
            <a:pPr algn="just"/>
            <a:r>
              <a:rPr lang="it-IT" dirty="0"/>
              <a:t>le porte aperte e i servizi attivi dovranno essere preventivamente concordati con il </a:t>
            </a:r>
            <a:r>
              <a:rPr lang="it-IT" dirty="0" smtClean="0"/>
              <a:t>Servizio Calcolo.</a:t>
            </a:r>
            <a:endParaRPr lang="it-IT" dirty="0"/>
          </a:p>
          <a:p>
            <a:pPr algn="just"/>
            <a:r>
              <a:rPr lang="it-IT" dirty="0"/>
              <a:t>Le attività saranno soggette a controllo da parte del </a:t>
            </a:r>
            <a:r>
              <a:rPr lang="it-IT" dirty="0" smtClean="0"/>
              <a:t>Servizio </a:t>
            </a:r>
            <a:r>
              <a:rPr lang="it-IT" dirty="0" err="1" smtClean="0"/>
              <a:t>Calolo</a:t>
            </a:r>
            <a:r>
              <a:rPr lang="it-IT" dirty="0" smtClean="0"/>
              <a:t>, </a:t>
            </a:r>
            <a:r>
              <a:rPr lang="it-IT" dirty="0"/>
              <a:t>nel rispetto della legislazione vigente.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775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Problematiche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Quali log richiedere</a:t>
            </a:r>
            <a:r>
              <a:rPr lang="it-IT" dirty="0" smtClean="0"/>
              <a:t>? Cosa si deve loggare ?</a:t>
            </a:r>
            <a:endParaRPr lang="it-IT" dirty="0"/>
          </a:p>
          <a:p>
            <a:r>
              <a:rPr lang="it-IT" dirty="0"/>
              <a:t>Quali monitoraggi eseguire?</a:t>
            </a:r>
          </a:p>
          <a:p>
            <a:r>
              <a:rPr lang="it-IT" dirty="0"/>
              <a:t>Come  gestire la possibile concorrenza o il conflitto con servizi già esistenti?</a:t>
            </a:r>
          </a:p>
          <a:p>
            <a:r>
              <a:rPr lang="it-IT" dirty="0" smtClean="0"/>
              <a:t>Come coordinare le varie </a:t>
            </a:r>
            <a:r>
              <a:rPr lang="it-IT" dirty="0" err="1" smtClean="0"/>
              <a:t>cloud</a:t>
            </a:r>
            <a:r>
              <a:rPr lang="it-IT" dirty="0" smtClean="0"/>
              <a:t> locali all’interno di un</a:t>
            </a:r>
            <a:r>
              <a:rPr lang="fr-FR" dirty="0" smtClean="0"/>
              <a:t>’</a:t>
            </a:r>
            <a:r>
              <a:rPr lang="it-IT" dirty="0" smtClean="0"/>
              <a:t>unica policy nazionale ?</a:t>
            </a:r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Grosso aumento di lavoro dei </a:t>
            </a:r>
            <a:r>
              <a:rPr lang="it-IT" dirty="0" smtClean="0">
                <a:solidFill>
                  <a:srgbClr val="FF0000"/>
                </a:solidFill>
              </a:rPr>
              <a:t>Servizi Calcolo </a:t>
            </a:r>
            <a:r>
              <a:rPr lang="it-IT" dirty="0">
                <a:solidFill>
                  <a:srgbClr val="FF0000"/>
                </a:solidFill>
              </a:rPr>
              <a:t>coinvolti.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Ingenti investimenti </a:t>
            </a:r>
            <a:r>
              <a:rPr lang="it-IT" dirty="0">
                <a:solidFill>
                  <a:srgbClr val="FF0000"/>
                </a:solidFill>
              </a:rPr>
              <a:t>nell'infrastruttura di sicurezza.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25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Cosa Fanno Gli altri ?</a:t>
            </a:r>
            <a:br>
              <a:rPr lang="it-IT" dirty="0" smtClean="0"/>
            </a:br>
            <a:r>
              <a:rPr lang="it-IT" dirty="0" smtClean="0"/>
              <a:t>AUP Amazon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000" dirty="0" err="1" smtClean="0"/>
              <a:t>You</a:t>
            </a:r>
            <a:r>
              <a:rPr lang="it-IT" sz="2000" dirty="0" smtClean="0"/>
              <a:t> </a:t>
            </a:r>
            <a:r>
              <a:rPr lang="it-IT" sz="2000" dirty="0"/>
              <a:t>are </a:t>
            </a:r>
            <a:r>
              <a:rPr lang="it-IT" sz="2000" dirty="0" err="1"/>
              <a:t>solely</a:t>
            </a:r>
            <a:r>
              <a:rPr lang="it-IT" sz="2000" dirty="0"/>
              <a:t> </a:t>
            </a:r>
            <a:r>
              <a:rPr lang="it-IT" sz="2000" dirty="0" err="1"/>
              <a:t>responsible</a:t>
            </a:r>
            <a:r>
              <a:rPr lang="it-IT" sz="2000" dirty="0"/>
              <a:t> for the </a:t>
            </a:r>
            <a:r>
              <a:rPr lang="it-IT" sz="2000" dirty="0" err="1"/>
              <a:t>development</a:t>
            </a:r>
            <a:r>
              <a:rPr lang="it-IT" sz="2000" dirty="0"/>
              <a:t>, </a:t>
            </a:r>
            <a:r>
              <a:rPr lang="it-IT" sz="2000" dirty="0" err="1"/>
              <a:t>content</a:t>
            </a:r>
            <a:r>
              <a:rPr lang="it-IT" sz="2000" dirty="0"/>
              <a:t>, </a:t>
            </a:r>
            <a:r>
              <a:rPr lang="it-IT" sz="2000" dirty="0" err="1"/>
              <a:t>operation</a:t>
            </a:r>
            <a:r>
              <a:rPr lang="it-IT" sz="2000" dirty="0"/>
              <a:t>, </a:t>
            </a:r>
            <a:r>
              <a:rPr lang="it-IT" sz="2000" dirty="0" err="1"/>
              <a:t>maintenance</a:t>
            </a:r>
            <a:r>
              <a:rPr lang="it-IT" sz="2000" dirty="0"/>
              <a:t>, and use of Your </a:t>
            </a:r>
            <a:r>
              <a:rPr lang="it-IT" sz="2000" dirty="0" smtClean="0"/>
              <a:t>Content</a:t>
            </a:r>
          </a:p>
          <a:p>
            <a:r>
              <a:rPr lang="it-IT" sz="2000" dirty="0" err="1"/>
              <a:t>You</a:t>
            </a:r>
            <a:r>
              <a:rPr lang="it-IT" sz="2000" dirty="0"/>
              <a:t> are </a:t>
            </a:r>
            <a:r>
              <a:rPr lang="it-IT" sz="2000" dirty="0" err="1"/>
              <a:t>solely</a:t>
            </a:r>
            <a:r>
              <a:rPr lang="it-IT" sz="2000" dirty="0"/>
              <a:t> </a:t>
            </a:r>
            <a:r>
              <a:rPr lang="it-IT" sz="2000" dirty="0" err="1"/>
              <a:t>responsible</a:t>
            </a:r>
            <a:r>
              <a:rPr lang="it-IT" sz="2000" dirty="0"/>
              <a:t> for </a:t>
            </a:r>
            <a:r>
              <a:rPr lang="it-IT" sz="2000" dirty="0" err="1" smtClean="0"/>
              <a:t>compliance</a:t>
            </a:r>
            <a:r>
              <a:rPr lang="it-IT" sz="2000" dirty="0" smtClean="0"/>
              <a:t> </a:t>
            </a:r>
            <a:r>
              <a:rPr lang="it-IT" sz="2000" dirty="0"/>
              <a:t>of Your Content with the </a:t>
            </a:r>
            <a:r>
              <a:rPr lang="it-IT" sz="2000" dirty="0" err="1"/>
              <a:t>Acceptable</a:t>
            </a:r>
            <a:r>
              <a:rPr lang="it-IT" sz="2000" dirty="0"/>
              <a:t> Use Policy, the </a:t>
            </a:r>
            <a:r>
              <a:rPr lang="it-IT" sz="2000" dirty="0" err="1"/>
              <a:t>other</a:t>
            </a:r>
            <a:r>
              <a:rPr lang="it-IT" sz="2000" dirty="0"/>
              <a:t> </a:t>
            </a:r>
            <a:r>
              <a:rPr lang="it-IT" sz="2000" dirty="0" err="1"/>
              <a:t>Policies</a:t>
            </a:r>
            <a:r>
              <a:rPr lang="it-IT" sz="2000" dirty="0"/>
              <a:t>, and the </a:t>
            </a:r>
            <a:r>
              <a:rPr lang="it-IT" sz="2000" dirty="0" smtClean="0"/>
              <a:t>law</a:t>
            </a:r>
          </a:p>
          <a:p>
            <a:r>
              <a:rPr lang="it-IT" sz="2000" dirty="0" err="1"/>
              <a:t>You</a:t>
            </a:r>
            <a:r>
              <a:rPr lang="it-IT" sz="2000" dirty="0"/>
              <a:t> are </a:t>
            </a:r>
            <a:r>
              <a:rPr lang="it-IT" sz="2000" dirty="0" err="1"/>
              <a:t>solely</a:t>
            </a:r>
            <a:r>
              <a:rPr lang="it-IT" sz="2000" dirty="0"/>
              <a:t> </a:t>
            </a:r>
            <a:r>
              <a:rPr lang="it-IT" sz="2000" dirty="0" err="1"/>
              <a:t>responsible</a:t>
            </a:r>
            <a:r>
              <a:rPr lang="it-IT" sz="2000" dirty="0"/>
              <a:t> for </a:t>
            </a:r>
            <a:r>
              <a:rPr lang="it-IT" sz="2000" dirty="0" smtClean="0"/>
              <a:t> </a:t>
            </a:r>
            <a:r>
              <a:rPr lang="it-IT" sz="2000" dirty="0" err="1" smtClean="0"/>
              <a:t>any</a:t>
            </a:r>
            <a:r>
              <a:rPr lang="it-IT" sz="2000" dirty="0" smtClean="0"/>
              <a:t> </a:t>
            </a:r>
            <a:r>
              <a:rPr lang="it-IT" sz="2000" dirty="0" err="1"/>
              <a:t>claims</a:t>
            </a:r>
            <a:r>
              <a:rPr lang="it-IT" sz="2000" dirty="0"/>
              <a:t> </a:t>
            </a:r>
            <a:r>
              <a:rPr lang="it-IT" sz="2000" dirty="0" err="1"/>
              <a:t>relating</a:t>
            </a:r>
            <a:r>
              <a:rPr lang="it-IT" sz="2000" dirty="0"/>
              <a:t> to Your </a:t>
            </a:r>
            <a:r>
              <a:rPr lang="it-IT" sz="2000" dirty="0" smtClean="0"/>
              <a:t>Content, and:</a:t>
            </a:r>
            <a:endParaRPr lang="it-IT" sz="2000" dirty="0" smtClean="0"/>
          </a:p>
          <a:p>
            <a:pPr lvl="1"/>
            <a:r>
              <a:rPr lang="it-IT" sz="1600" dirty="0" err="1"/>
              <a:t>properly</a:t>
            </a:r>
            <a:r>
              <a:rPr lang="it-IT" sz="1600" dirty="0"/>
              <a:t> </a:t>
            </a:r>
            <a:r>
              <a:rPr lang="it-IT" sz="1600" dirty="0" err="1"/>
              <a:t>handling</a:t>
            </a:r>
            <a:r>
              <a:rPr lang="it-IT" sz="1600" dirty="0"/>
              <a:t> and processing </a:t>
            </a:r>
            <a:r>
              <a:rPr lang="it-IT" sz="1600" dirty="0" err="1"/>
              <a:t>notices</a:t>
            </a:r>
            <a:r>
              <a:rPr lang="it-IT" sz="1600" dirty="0"/>
              <a:t> </a:t>
            </a:r>
            <a:r>
              <a:rPr lang="it-IT" sz="1600" dirty="0" err="1"/>
              <a:t>sent</a:t>
            </a:r>
            <a:r>
              <a:rPr lang="it-IT" sz="1600" dirty="0"/>
              <a:t> to </a:t>
            </a:r>
            <a:r>
              <a:rPr lang="it-IT" sz="1600" dirty="0" err="1"/>
              <a:t>you</a:t>
            </a:r>
            <a:r>
              <a:rPr lang="it-IT" sz="1600" dirty="0"/>
              <a:t> (or </a:t>
            </a:r>
            <a:r>
              <a:rPr lang="it-IT" sz="1600" dirty="0" err="1"/>
              <a:t>any</a:t>
            </a:r>
            <a:r>
              <a:rPr lang="it-IT" sz="1600" dirty="0"/>
              <a:t> of </a:t>
            </a:r>
            <a:r>
              <a:rPr lang="it-IT" sz="1600" dirty="0" err="1"/>
              <a:t>your</a:t>
            </a:r>
            <a:r>
              <a:rPr lang="it-IT" sz="1600" dirty="0"/>
              <a:t> </a:t>
            </a:r>
            <a:r>
              <a:rPr lang="it-IT" sz="1600" dirty="0" err="1"/>
              <a:t>affiliates</a:t>
            </a:r>
            <a:r>
              <a:rPr lang="it-IT" sz="1600" dirty="0"/>
              <a:t>) by </a:t>
            </a:r>
            <a:r>
              <a:rPr lang="it-IT" sz="1600" dirty="0" err="1"/>
              <a:t>any</a:t>
            </a:r>
            <a:r>
              <a:rPr lang="it-IT" sz="1600" dirty="0"/>
              <a:t> </a:t>
            </a:r>
            <a:r>
              <a:rPr lang="it-IT" sz="1600" dirty="0" err="1"/>
              <a:t>person</a:t>
            </a:r>
            <a:r>
              <a:rPr lang="it-IT" sz="1600" dirty="0"/>
              <a:t> </a:t>
            </a:r>
            <a:r>
              <a:rPr lang="it-IT" sz="1600" dirty="0" err="1"/>
              <a:t>claiming</a:t>
            </a:r>
            <a:r>
              <a:rPr lang="it-IT" sz="1600" dirty="0"/>
              <a:t> </a:t>
            </a:r>
            <a:r>
              <a:rPr lang="it-IT" sz="1600" dirty="0" err="1"/>
              <a:t>that</a:t>
            </a:r>
            <a:r>
              <a:rPr lang="it-IT" sz="1600" dirty="0"/>
              <a:t> Your Content violate </a:t>
            </a:r>
            <a:r>
              <a:rPr lang="it-IT" sz="1600" dirty="0" err="1"/>
              <a:t>such</a:t>
            </a:r>
            <a:r>
              <a:rPr lang="it-IT" sz="1600" dirty="0"/>
              <a:t> </a:t>
            </a:r>
            <a:r>
              <a:rPr lang="it-IT" sz="1600" dirty="0" err="1"/>
              <a:t>person’s</a:t>
            </a:r>
            <a:r>
              <a:rPr lang="it-IT" sz="1600" dirty="0"/>
              <a:t> </a:t>
            </a:r>
            <a:r>
              <a:rPr lang="it-IT" sz="1600" dirty="0" err="1" smtClean="0"/>
              <a:t>rights</a:t>
            </a:r>
            <a:endParaRPr lang="it-IT" sz="1600" dirty="0" smtClean="0"/>
          </a:p>
          <a:p>
            <a:r>
              <a:rPr lang="it-IT" sz="2000" dirty="0" err="1"/>
              <a:t>You</a:t>
            </a:r>
            <a:r>
              <a:rPr lang="it-IT" sz="2000" dirty="0"/>
              <a:t> are </a:t>
            </a:r>
            <a:r>
              <a:rPr lang="it-IT" sz="2000" dirty="0" err="1"/>
              <a:t>responsible</a:t>
            </a:r>
            <a:r>
              <a:rPr lang="it-IT" sz="2000" dirty="0"/>
              <a:t> for </a:t>
            </a:r>
            <a:r>
              <a:rPr lang="it-IT" sz="2000" dirty="0" err="1"/>
              <a:t>properly</a:t>
            </a:r>
            <a:r>
              <a:rPr lang="it-IT" sz="2000" dirty="0"/>
              <a:t> </a:t>
            </a:r>
            <a:r>
              <a:rPr lang="it-IT" sz="2000" dirty="0" err="1"/>
              <a:t>configuring</a:t>
            </a:r>
            <a:r>
              <a:rPr lang="it-IT" sz="2000" dirty="0"/>
              <a:t> and </a:t>
            </a:r>
            <a:r>
              <a:rPr lang="it-IT" sz="2000" dirty="0" err="1"/>
              <a:t>using</a:t>
            </a:r>
            <a:r>
              <a:rPr lang="it-IT" sz="2000" dirty="0"/>
              <a:t> the Service </a:t>
            </a:r>
            <a:r>
              <a:rPr lang="it-IT" sz="2000" dirty="0" err="1"/>
              <a:t>Offerings</a:t>
            </a:r>
            <a:r>
              <a:rPr lang="it-IT" sz="2000" dirty="0"/>
              <a:t> and </a:t>
            </a:r>
            <a:r>
              <a:rPr lang="it-IT" sz="2000" dirty="0" err="1"/>
              <a:t>taking</a:t>
            </a:r>
            <a:r>
              <a:rPr lang="it-IT" sz="2000" dirty="0"/>
              <a:t> </a:t>
            </a:r>
            <a:r>
              <a:rPr lang="it-IT" sz="2000" dirty="0" err="1"/>
              <a:t>your</a:t>
            </a:r>
            <a:r>
              <a:rPr lang="it-IT" sz="2000" dirty="0"/>
              <a:t> </a:t>
            </a:r>
            <a:r>
              <a:rPr lang="it-IT" sz="2000" dirty="0" err="1"/>
              <a:t>own</a:t>
            </a:r>
            <a:r>
              <a:rPr lang="it-IT" sz="2000" dirty="0"/>
              <a:t> </a:t>
            </a:r>
            <a:r>
              <a:rPr lang="it-IT" sz="2000" dirty="0" err="1"/>
              <a:t>steps</a:t>
            </a:r>
            <a:r>
              <a:rPr lang="it-IT" sz="2000" dirty="0"/>
              <a:t> to </a:t>
            </a:r>
            <a:r>
              <a:rPr lang="it-IT" sz="2000" dirty="0" err="1"/>
              <a:t>maintain</a:t>
            </a:r>
            <a:r>
              <a:rPr lang="it-IT" sz="2000" dirty="0"/>
              <a:t> appropriate </a:t>
            </a:r>
            <a:r>
              <a:rPr lang="it-IT" sz="2000" dirty="0" smtClean="0"/>
              <a:t>security</a:t>
            </a:r>
          </a:p>
          <a:p>
            <a:r>
              <a:rPr lang="it-IT" sz="2000" dirty="0" err="1"/>
              <a:t>You</a:t>
            </a:r>
            <a:r>
              <a:rPr lang="it-IT" sz="2000" dirty="0"/>
              <a:t> are </a:t>
            </a:r>
            <a:r>
              <a:rPr lang="it-IT" sz="2000" dirty="0" err="1"/>
              <a:t>responsible</a:t>
            </a:r>
            <a:r>
              <a:rPr lang="it-IT" sz="2000" dirty="0"/>
              <a:t> for End </a:t>
            </a:r>
            <a:r>
              <a:rPr lang="it-IT" sz="2000" dirty="0" err="1"/>
              <a:t>Users</a:t>
            </a:r>
            <a:r>
              <a:rPr lang="it-IT" sz="2000" dirty="0"/>
              <a:t>’ use of Your Content and the Service </a:t>
            </a:r>
            <a:r>
              <a:rPr lang="it-IT" sz="2000" dirty="0" err="1"/>
              <a:t>Offerings</a:t>
            </a:r>
            <a:r>
              <a:rPr lang="it-IT" sz="2000" dirty="0"/>
              <a:t>. </a:t>
            </a:r>
            <a:r>
              <a:rPr lang="it-IT" sz="2000" dirty="0" err="1"/>
              <a:t>You</a:t>
            </a:r>
            <a:r>
              <a:rPr lang="it-IT" sz="2000" dirty="0"/>
              <a:t> </a:t>
            </a:r>
            <a:r>
              <a:rPr lang="it-IT" sz="2000" dirty="0" err="1"/>
              <a:t>will</a:t>
            </a:r>
            <a:r>
              <a:rPr lang="it-IT" sz="2000" dirty="0"/>
              <a:t> </a:t>
            </a:r>
            <a:r>
              <a:rPr lang="it-IT" sz="2000" dirty="0" err="1"/>
              <a:t>ensure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all</a:t>
            </a:r>
            <a:r>
              <a:rPr lang="it-IT" sz="2000" dirty="0"/>
              <a:t> End </a:t>
            </a:r>
            <a:r>
              <a:rPr lang="it-IT" sz="2000" dirty="0" err="1"/>
              <a:t>Users</a:t>
            </a:r>
            <a:r>
              <a:rPr lang="it-IT" sz="2000" dirty="0"/>
              <a:t> </a:t>
            </a:r>
            <a:r>
              <a:rPr lang="it-IT" sz="2000" dirty="0" err="1"/>
              <a:t>comply</a:t>
            </a:r>
            <a:r>
              <a:rPr lang="it-IT" sz="2000" dirty="0"/>
              <a:t> with </a:t>
            </a:r>
            <a:r>
              <a:rPr lang="it-IT" sz="2000" dirty="0" err="1"/>
              <a:t>your</a:t>
            </a:r>
            <a:r>
              <a:rPr lang="it-IT" sz="2000" dirty="0"/>
              <a:t> </a:t>
            </a:r>
            <a:r>
              <a:rPr lang="it-IT" sz="2000" dirty="0" err="1"/>
              <a:t>obligations</a:t>
            </a:r>
            <a:r>
              <a:rPr lang="it-IT" sz="2000" dirty="0"/>
              <a:t> under </a:t>
            </a:r>
            <a:r>
              <a:rPr lang="it-IT" sz="2000" dirty="0" err="1"/>
              <a:t>this</a:t>
            </a:r>
            <a:r>
              <a:rPr lang="it-IT" sz="2000" dirty="0"/>
              <a:t> Agreement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34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73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Cosa Fanno Gli altri ?</a:t>
            </a:r>
            <a:br>
              <a:rPr lang="it-IT" dirty="0"/>
            </a:br>
            <a:r>
              <a:rPr lang="it-IT" dirty="0"/>
              <a:t>AUP </a:t>
            </a:r>
            <a:r>
              <a:rPr lang="it-IT" dirty="0" err="1" smtClean="0"/>
              <a:t>Servermania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80311"/>
            <a:ext cx="8229600" cy="4525963"/>
          </a:xfrm>
        </p:spPr>
        <p:txBody>
          <a:bodyPr>
            <a:noAutofit/>
          </a:bodyPr>
          <a:lstStyle/>
          <a:p>
            <a:r>
              <a:rPr lang="it-IT" sz="1600" u="sng" dirty="0" err="1"/>
              <a:t>Illegal</a:t>
            </a:r>
            <a:r>
              <a:rPr lang="it-IT" sz="1600" u="sng" dirty="0"/>
              <a:t> Use:</a:t>
            </a:r>
            <a:r>
              <a:rPr lang="it-IT" sz="1600" dirty="0"/>
              <a:t> Server Mania </a:t>
            </a:r>
            <a:r>
              <a:rPr lang="it-IT" sz="1600" dirty="0" err="1"/>
              <a:t>services</a:t>
            </a:r>
            <a:r>
              <a:rPr lang="it-IT" sz="1600" dirty="0"/>
              <a:t> </a:t>
            </a:r>
            <a:r>
              <a:rPr lang="it-IT" sz="1600" dirty="0" err="1"/>
              <a:t>may</a:t>
            </a:r>
            <a:r>
              <a:rPr lang="it-IT" sz="1600" dirty="0"/>
              <a:t> </a:t>
            </a:r>
            <a:r>
              <a:rPr lang="it-IT" sz="1600" dirty="0" err="1"/>
              <a:t>not</a:t>
            </a:r>
            <a:r>
              <a:rPr lang="it-IT" sz="1600" dirty="0"/>
              <a:t> be </a:t>
            </a:r>
            <a:r>
              <a:rPr lang="it-IT" sz="1600" dirty="0" err="1"/>
              <a:t>used</a:t>
            </a:r>
            <a:r>
              <a:rPr lang="it-IT" sz="1600" dirty="0"/>
              <a:t> for </a:t>
            </a:r>
            <a:r>
              <a:rPr lang="it-IT" sz="1600" dirty="0" err="1"/>
              <a:t>illegal</a:t>
            </a:r>
            <a:r>
              <a:rPr lang="it-IT" sz="1600" dirty="0"/>
              <a:t> </a:t>
            </a:r>
            <a:r>
              <a:rPr lang="it-IT" sz="1600" dirty="0" err="1"/>
              <a:t>purposes</a:t>
            </a:r>
            <a:r>
              <a:rPr lang="it-IT" sz="1600" dirty="0"/>
              <a:t>, or in </a:t>
            </a:r>
            <a:r>
              <a:rPr lang="it-IT" sz="1600" dirty="0" err="1"/>
              <a:t>support</a:t>
            </a:r>
            <a:r>
              <a:rPr lang="it-IT" sz="1600" dirty="0"/>
              <a:t> of </a:t>
            </a:r>
            <a:r>
              <a:rPr lang="it-IT" sz="1600" dirty="0" err="1"/>
              <a:t>illegal</a:t>
            </a:r>
            <a:r>
              <a:rPr lang="it-IT" sz="1600" dirty="0"/>
              <a:t> </a:t>
            </a:r>
            <a:r>
              <a:rPr lang="it-IT" sz="1600" dirty="0" err="1"/>
              <a:t>activities</a:t>
            </a:r>
            <a:r>
              <a:rPr lang="it-IT" sz="1600" dirty="0"/>
              <a:t>. Server Mania </a:t>
            </a:r>
            <a:r>
              <a:rPr lang="it-IT" sz="1600" dirty="0" err="1"/>
              <a:t>reserves</a:t>
            </a:r>
            <a:r>
              <a:rPr lang="it-IT" sz="1600" dirty="0"/>
              <a:t> the right to cooperate with </a:t>
            </a:r>
            <a:r>
              <a:rPr lang="it-IT" sz="1600" dirty="0" err="1"/>
              <a:t>legal</a:t>
            </a:r>
            <a:r>
              <a:rPr lang="it-IT" sz="1600" dirty="0"/>
              <a:t> </a:t>
            </a:r>
            <a:r>
              <a:rPr lang="it-IT" sz="1600" dirty="0" err="1"/>
              <a:t>authorities</a:t>
            </a:r>
            <a:r>
              <a:rPr lang="it-IT" sz="1600" dirty="0"/>
              <a:t> and/or </a:t>
            </a:r>
            <a:r>
              <a:rPr lang="it-IT" sz="1600" dirty="0" err="1"/>
              <a:t>injured</a:t>
            </a:r>
            <a:r>
              <a:rPr lang="it-IT" sz="1600" dirty="0"/>
              <a:t> </a:t>
            </a:r>
            <a:r>
              <a:rPr lang="it-IT" sz="1600" dirty="0" err="1"/>
              <a:t>third</a:t>
            </a:r>
            <a:r>
              <a:rPr lang="it-IT" sz="1600" dirty="0"/>
              <a:t> parties in the </a:t>
            </a:r>
            <a:r>
              <a:rPr lang="it-IT" sz="1600" dirty="0" err="1"/>
              <a:t>investigation</a:t>
            </a:r>
            <a:r>
              <a:rPr lang="it-IT" sz="1600" dirty="0"/>
              <a:t> of </a:t>
            </a:r>
            <a:r>
              <a:rPr lang="it-IT" sz="1600" dirty="0" err="1"/>
              <a:t>any</a:t>
            </a:r>
            <a:r>
              <a:rPr lang="it-IT" sz="1600" dirty="0"/>
              <a:t> </a:t>
            </a:r>
            <a:r>
              <a:rPr lang="it-IT" sz="1600" dirty="0" err="1"/>
              <a:t>suspected</a:t>
            </a:r>
            <a:r>
              <a:rPr lang="it-IT" sz="1600" dirty="0"/>
              <a:t> crime or </a:t>
            </a:r>
            <a:r>
              <a:rPr lang="it-IT" sz="1600" dirty="0" err="1"/>
              <a:t>civil</a:t>
            </a:r>
            <a:r>
              <a:rPr lang="it-IT" sz="1600" dirty="0"/>
              <a:t> </a:t>
            </a:r>
            <a:r>
              <a:rPr lang="it-IT" sz="1600" dirty="0" err="1"/>
              <a:t>wrongdoing</a:t>
            </a:r>
            <a:r>
              <a:rPr lang="it-IT" sz="1600" dirty="0"/>
              <a:t>. </a:t>
            </a:r>
          </a:p>
          <a:p>
            <a:r>
              <a:rPr lang="it-IT" sz="1600" u="sng" dirty="0" err="1"/>
              <a:t>Harm</a:t>
            </a:r>
            <a:r>
              <a:rPr lang="it-IT" sz="1600" u="sng" dirty="0"/>
              <a:t> to </a:t>
            </a:r>
            <a:r>
              <a:rPr lang="it-IT" sz="1600" u="sng" dirty="0" err="1"/>
              <a:t>Minors</a:t>
            </a:r>
            <a:r>
              <a:rPr lang="it-IT" sz="1600" u="sng" dirty="0"/>
              <a:t>:</a:t>
            </a:r>
            <a:r>
              <a:rPr lang="it-IT" sz="1600" dirty="0"/>
              <a:t> Use of the Server Mania service to </a:t>
            </a:r>
            <a:r>
              <a:rPr lang="it-IT" sz="1600" dirty="0" err="1"/>
              <a:t>harm</a:t>
            </a:r>
            <a:r>
              <a:rPr lang="it-IT" sz="1600" dirty="0"/>
              <a:t>, or </a:t>
            </a:r>
            <a:r>
              <a:rPr lang="it-IT" sz="1600" dirty="0" err="1"/>
              <a:t>attempt</a:t>
            </a:r>
            <a:r>
              <a:rPr lang="it-IT" sz="1600" dirty="0"/>
              <a:t> to </a:t>
            </a:r>
            <a:r>
              <a:rPr lang="it-IT" sz="1600" dirty="0" err="1"/>
              <a:t>harm</a:t>
            </a:r>
            <a:r>
              <a:rPr lang="it-IT" sz="1600" dirty="0"/>
              <a:t>, </a:t>
            </a:r>
            <a:r>
              <a:rPr lang="it-IT" sz="1600" dirty="0" err="1"/>
              <a:t>minors</a:t>
            </a:r>
            <a:r>
              <a:rPr lang="it-IT" sz="1600" dirty="0"/>
              <a:t> in </a:t>
            </a:r>
            <a:r>
              <a:rPr lang="it-IT" sz="1600" dirty="0" err="1"/>
              <a:t>any</a:t>
            </a:r>
            <a:r>
              <a:rPr lang="it-IT" sz="1600" dirty="0"/>
              <a:t> way, </a:t>
            </a:r>
            <a:r>
              <a:rPr lang="it-IT" sz="1600" dirty="0" err="1"/>
              <a:t>including</a:t>
            </a:r>
            <a:r>
              <a:rPr lang="it-IT" sz="1600" dirty="0"/>
              <a:t>, </a:t>
            </a:r>
            <a:r>
              <a:rPr lang="it-IT" sz="1600" dirty="0" err="1"/>
              <a:t>but</a:t>
            </a:r>
            <a:r>
              <a:rPr lang="it-IT" sz="1600" dirty="0"/>
              <a:t> </a:t>
            </a:r>
            <a:r>
              <a:rPr lang="it-IT" sz="1600" dirty="0" err="1"/>
              <a:t>not</a:t>
            </a:r>
            <a:r>
              <a:rPr lang="it-IT" sz="1600" dirty="0"/>
              <a:t> </a:t>
            </a:r>
            <a:r>
              <a:rPr lang="it-IT" sz="1600" dirty="0" err="1"/>
              <a:t>limited</a:t>
            </a:r>
            <a:r>
              <a:rPr lang="it-IT" sz="1600" dirty="0"/>
              <a:t> to </a:t>
            </a:r>
            <a:r>
              <a:rPr lang="it-IT" sz="1600" dirty="0" err="1"/>
              <a:t>child</a:t>
            </a:r>
            <a:r>
              <a:rPr lang="it-IT" sz="1600" dirty="0"/>
              <a:t> </a:t>
            </a:r>
            <a:r>
              <a:rPr lang="it-IT" sz="1600" dirty="0" err="1"/>
              <a:t>pornography</a:t>
            </a:r>
            <a:r>
              <a:rPr lang="it-IT" sz="1600" dirty="0"/>
              <a:t>. </a:t>
            </a:r>
          </a:p>
          <a:p>
            <a:r>
              <a:rPr lang="it-IT" sz="1600" u="sng" dirty="0" err="1"/>
              <a:t>Threats</a:t>
            </a:r>
            <a:r>
              <a:rPr lang="it-IT" sz="1600" u="sng" dirty="0"/>
              <a:t>:</a:t>
            </a:r>
            <a:r>
              <a:rPr lang="it-IT" sz="1600" dirty="0"/>
              <a:t> Use of the Server Mania service to </a:t>
            </a:r>
            <a:r>
              <a:rPr lang="it-IT" sz="1600" dirty="0" err="1"/>
              <a:t>transmit</a:t>
            </a:r>
            <a:r>
              <a:rPr lang="it-IT" sz="1600" dirty="0"/>
              <a:t> </a:t>
            </a:r>
            <a:r>
              <a:rPr lang="it-IT" sz="1600" dirty="0" err="1"/>
              <a:t>any</a:t>
            </a:r>
            <a:r>
              <a:rPr lang="it-IT" sz="1600" dirty="0"/>
              <a:t> </a:t>
            </a:r>
            <a:r>
              <a:rPr lang="it-IT" sz="1600" dirty="0" err="1"/>
              <a:t>material</a:t>
            </a:r>
            <a:r>
              <a:rPr lang="it-IT" sz="1600" dirty="0"/>
              <a:t> (by e-mail, </a:t>
            </a:r>
            <a:r>
              <a:rPr lang="it-IT" sz="1600" dirty="0" err="1"/>
              <a:t>uploading</a:t>
            </a:r>
            <a:r>
              <a:rPr lang="it-IT" sz="1600" dirty="0"/>
              <a:t>, </a:t>
            </a:r>
            <a:r>
              <a:rPr lang="it-IT" sz="1600" dirty="0" err="1"/>
              <a:t>posting</a:t>
            </a:r>
            <a:r>
              <a:rPr lang="it-IT" sz="1600" dirty="0"/>
              <a:t> or </a:t>
            </a:r>
            <a:r>
              <a:rPr lang="it-IT" sz="1600" dirty="0" err="1"/>
              <a:t>otherwise</a:t>
            </a:r>
            <a:r>
              <a:rPr lang="it-IT" sz="1600" dirty="0"/>
              <a:t>) </a:t>
            </a:r>
            <a:r>
              <a:rPr lang="it-IT" sz="1600" dirty="0" err="1"/>
              <a:t>that</a:t>
            </a:r>
            <a:r>
              <a:rPr lang="it-IT" sz="1600" dirty="0"/>
              <a:t> </a:t>
            </a:r>
            <a:r>
              <a:rPr lang="it-IT" sz="1600" dirty="0" err="1"/>
              <a:t>threatens</a:t>
            </a:r>
            <a:r>
              <a:rPr lang="it-IT" sz="1600" dirty="0"/>
              <a:t> or </a:t>
            </a:r>
            <a:r>
              <a:rPr lang="it-IT" sz="1600" dirty="0" err="1"/>
              <a:t>encourages</a:t>
            </a:r>
            <a:r>
              <a:rPr lang="it-IT" sz="1600" dirty="0"/>
              <a:t> </a:t>
            </a:r>
            <a:r>
              <a:rPr lang="it-IT" sz="1600" dirty="0" err="1"/>
              <a:t>bodily</a:t>
            </a:r>
            <a:r>
              <a:rPr lang="it-IT" sz="1600" dirty="0"/>
              <a:t> </a:t>
            </a:r>
            <a:r>
              <a:rPr lang="it-IT" sz="1600" dirty="0" err="1"/>
              <a:t>harm</a:t>
            </a:r>
            <a:r>
              <a:rPr lang="it-IT" sz="1600" dirty="0"/>
              <a:t> or </a:t>
            </a:r>
            <a:r>
              <a:rPr lang="it-IT" sz="1600" dirty="0" err="1"/>
              <a:t>destruction</a:t>
            </a:r>
            <a:r>
              <a:rPr lang="it-IT" sz="1600" dirty="0"/>
              <a:t> of </a:t>
            </a:r>
            <a:r>
              <a:rPr lang="it-IT" sz="1600" dirty="0" err="1"/>
              <a:t>property</a:t>
            </a:r>
            <a:r>
              <a:rPr lang="it-IT" sz="1600" dirty="0"/>
              <a:t>. </a:t>
            </a:r>
          </a:p>
          <a:p>
            <a:r>
              <a:rPr lang="it-IT" sz="1600" u="sng" dirty="0" err="1"/>
              <a:t>Harassment</a:t>
            </a:r>
            <a:r>
              <a:rPr lang="it-IT" sz="1600" u="sng" dirty="0"/>
              <a:t>:</a:t>
            </a:r>
            <a:r>
              <a:rPr lang="it-IT" sz="1600" dirty="0"/>
              <a:t> Use of the Server Mania service to </a:t>
            </a:r>
            <a:r>
              <a:rPr lang="it-IT" sz="1600" dirty="0" err="1"/>
              <a:t>transmit</a:t>
            </a:r>
            <a:r>
              <a:rPr lang="it-IT" sz="1600" dirty="0"/>
              <a:t> </a:t>
            </a:r>
            <a:r>
              <a:rPr lang="it-IT" sz="1600" dirty="0" err="1"/>
              <a:t>any</a:t>
            </a:r>
            <a:r>
              <a:rPr lang="it-IT" sz="1600" dirty="0"/>
              <a:t> </a:t>
            </a:r>
            <a:r>
              <a:rPr lang="it-IT" sz="1600" dirty="0" err="1"/>
              <a:t>material</a:t>
            </a:r>
            <a:r>
              <a:rPr lang="it-IT" sz="1600" dirty="0"/>
              <a:t> (by e-mail, </a:t>
            </a:r>
            <a:r>
              <a:rPr lang="it-IT" sz="1600" dirty="0" err="1"/>
              <a:t>uploading</a:t>
            </a:r>
            <a:r>
              <a:rPr lang="it-IT" sz="1600" dirty="0"/>
              <a:t>, </a:t>
            </a:r>
            <a:r>
              <a:rPr lang="it-IT" sz="1600" dirty="0" err="1"/>
              <a:t>posting</a:t>
            </a:r>
            <a:r>
              <a:rPr lang="it-IT" sz="1600" dirty="0"/>
              <a:t> or </a:t>
            </a:r>
            <a:r>
              <a:rPr lang="it-IT" sz="1600" dirty="0" err="1"/>
              <a:t>otherwise</a:t>
            </a:r>
            <a:r>
              <a:rPr lang="it-IT" sz="1600" dirty="0"/>
              <a:t>) </a:t>
            </a:r>
            <a:r>
              <a:rPr lang="it-IT" sz="1600" dirty="0" err="1"/>
              <a:t>that</a:t>
            </a:r>
            <a:r>
              <a:rPr lang="it-IT" sz="1600" dirty="0"/>
              <a:t> </a:t>
            </a:r>
            <a:r>
              <a:rPr lang="it-IT" sz="1600" dirty="0" err="1"/>
              <a:t>harasses</a:t>
            </a:r>
            <a:r>
              <a:rPr lang="it-IT" sz="1600" dirty="0"/>
              <a:t> </a:t>
            </a:r>
            <a:r>
              <a:rPr lang="it-IT" sz="1600" dirty="0" err="1"/>
              <a:t>another</a:t>
            </a:r>
            <a:r>
              <a:rPr lang="it-IT" sz="1600" dirty="0"/>
              <a:t>. </a:t>
            </a:r>
          </a:p>
          <a:p>
            <a:r>
              <a:rPr lang="it-IT" sz="1600" u="sng" dirty="0" err="1"/>
              <a:t>Fraudulent</a:t>
            </a:r>
            <a:r>
              <a:rPr lang="it-IT" sz="1600" u="sng" dirty="0"/>
              <a:t> Activity:</a:t>
            </a:r>
            <a:r>
              <a:rPr lang="it-IT" sz="1600" dirty="0"/>
              <a:t> Use of Server Mania service to </a:t>
            </a:r>
            <a:r>
              <a:rPr lang="it-IT" sz="1600" dirty="0" err="1"/>
              <a:t>make</a:t>
            </a:r>
            <a:r>
              <a:rPr lang="it-IT" sz="1600" dirty="0"/>
              <a:t> </a:t>
            </a:r>
            <a:r>
              <a:rPr lang="it-IT" sz="1600" dirty="0" err="1"/>
              <a:t>fraudulent</a:t>
            </a:r>
            <a:r>
              <a:rPr lang="it-IT" sz="1600" dirty="0"/>
              <a:t> </a:t>
            </a:r>
            <a:r>
              <a:rPr lang="it-IT" sz="1600" dirty="0" err="1"/>
              <a:t>offers</a:t>
            </a:r>
            <a:r>
              <a:rPr lang="it-IT" sz="1600" dirty="0"/>
              <a:t> to sell or </a:t>
            </a:r>
            <a:r>
              <a:rPr lang="it-IT" sz="1600" dirty="0" err="1"/>
              <a:t>buy</a:t>
            </a:r>
            <a:r>
              <a:rPr lang="it-IT" sz="1600" dirty="0"/>
              <a:t> </a:t>
            </a:r>
            <a:r>
              <a:rPr lang="it-IT" sz="1600" dirty="0" err="1"/>
              <a:t>products</a:t>
            </a:r>
            <a:r>
              <a:rPr lang="it-IT" sz="1600" dirty="0"/>
              <a:t>, </a:t>
            </a:r>
            <a:r>
              <a:rPr lang="it-IT" sz="1600" dirty="0" err="1"/>
              <a:t>items</a:t>
            </a:r>
            <a:r>
              <a:rPr lang="it-IT" sz="1600" dirty="0"/>
              <a:t>, or </a:t>
            </a:r>
            <a:r>
              <a:rPr lang="it-IT" sz="1600" dirty="0" err="1"/>
              <a:t>services</a:t>
            </a:r>
            <a:r>
              <a:rPr lang="it-IT" sz="1600" dirty="0"/>
              <a:t>, or to </a:t>
            </a:r>
            <a:r>
              <a:rPr lang="it-IT" sz="1600" dirty="0" err="1"/>
              <a:t>advance</a:t>
            </a:r>
            <a:r>
              <a:rPr lang="it-IT" sz="1600" dirty="0"/>
              <a:t> </a:t>
            </a:r>
            <a:r>
              <a:rPr lang="it-IT" sz="1600" dirty="0" err="1"/>
              <a:t>any</a:t>
            </a:r>
            <a:r>
              <a:rPr lang="it-IT" sz="1600" dirty="0"/>
              <a:t> </a:t>
            </a:r>
            <a:r>
              <a:rPr lang="it-IT" sz="1600" dirty="0" err="1"/>
              <a:t>type</a:t>
            </a:r>
            <a:r>
              <a:rPr lang="it-IT" sz="1600" dirty="0"/>
              <a:t> of </a:t>
            </a:r>
            <a:r>
              <a:rPr lang="it-IT" sz="1600" dirty="0" err="1"/>
              <a:t>financial</a:t>
            </a:r>
            <a:r>
              <a:rPr lang="it-IT" sz="1600" dirty="0"/>
              <a:t> </a:t>
            </a:r>
            <a:r>
              <a:rPr lang="it-IT" sz="1600" dirty="0" err="1"/>
              <a:t>scam</a:t>
            </a:r>
            <a:r>
              <a:rPr lang="it-IT" sz="1600" dirty="0"/>
              <a:t> </a:t>
            </a:r>
            <a:r>
              <a:rPr lang="it-IT" sz="1600" dirty="0" err="1"/>
              <a:t>such</a:t>
            </a:r>
            <a:r>
              <a:rPr lang="it-IT" sz="1600" dirty="0"/>
              <a:t> </a:t>
            </a:r>
            <a:r>
              <a:rPr lang="it-IT" sz="1600" dirty="0" err="1"/>
              <a:t>as</a:t>
            </a:r>
            <a:r>
              <a:rPr lang="it-IT" sz="1600" dirty="0"/>
              <a:t> "</a:t>
            </a:r>
            <a:r>
              <a:rPr lang="it-IT" sz="1600" dirty="0" err="1"/>
              <a:t>pyramid</a:t>
            </a:r>
            <a:r>
              <a:rPr lang="it-IT" sz="1600" dirty="0"/>
              <a:t> </a:t>
            </a:r>
            <a:r>
              <a:rPr lang="it-IT" sz="1600" dirty="0" err="1"/>
              <a:t>schemes</a:t>
            </a:r>
            <a:r>
              <a:rPr lang="it-IT" sz="1600" dirty="0"/>
              <a:t>", "ponzi </a:t>
            </a:r>
            <a:r>
              <a:rPr lang="it-IT" sz="1600" dirty="0" err="1"/>
              <a:t>schemes</a:t>
            </a:r>
            <a:r>
              <a:rPr lang="it-IT" sz="1600" dirty="0"/>
              <a:t>", and "</a:t>
            </a:r>
            <a:r>
              <a:rPr lang="it-IT" sz="1600" dirty="0" err="1"/>
              <a:t>chain</a:t>
            </a:r>
            <a:r>
              <a:rPr lang="it-IT" sz="1600" dirty="0"/>
              <a:t> </a:t>
            </a:r>
            <a:r>
              <a:rPr lang="it-IT" sz="1600" dirty="0" err="1"/>
              <a:t>letters</a:t>
            </a:r>
            <a:r>
              <a:rPr lang="it-IT" sz="1600" dirty="0"/>
              <a:t>". </a:t>
            </a:r>
          </a:p>
          <a:p>
            <a:r>
              <a:rPr lang="it-IT" sz="1600" u="sng" dirty="0" err="1"/>
              <a:t>Forgery</a:t>
            </a:r>
            <a:r>
              <a:rPr lang="it-IT" sz="1600" u="sng" dirty="0"/>
              <a:t> or </a:t>
            </a:r>
            <a:r>
              <a:rPr lang="it-IT" sz="1600" u="sng" dirty="0" err="1"/>
              <a:t>Impersonation</a:t>
            </a:r>
            <a:r>
              <a:rPr lang="it-IT" sz="1600" u="sng" dirty="0"/>
              <a:t>:</a:t>
            </a:r>
            <a:r>
              <a:rPr lang="it-IT" sz="1600" dirty="0"/>
              <a:t> </a:t>
            </a:r>
            <a:r>
              <a:rPr lang="it-IT" sz="1600" dirty="0" err="1"/>
              <a:t>Adding</a:t>
            </a:r>
            <a:r>
              <a:rPr lang="it-IT" sz="1600" dirty="0"/>
              <a:t>, </a:t>
            </a:r>
            <a:r>
              <a:rPr lang="it-IT" sz="1600" dirty="0" err="1"/>
              <a:t>removing</a:t>
            </a:r>
            <a:r>
              <a:rPr lang="it-IT" sz="1600" dirty="0"/>
              <a:t> or </a:t>
            </a:r>
            <a:r>
              <a:rPr lang="it-IT" sz="1600" dirty="0" err="1"/>
              <a:t>modifying</a:t>
            </a:r>
            <a:r>
              <a:rPr lang="it-IT" sz="1600" dirty="0"/>
              <a:t> </a:t>
            </a:r>
            <a:r>
              <a:rPr lang="it-IT" sz="1600" dirty="0" err="1"/>
              <a:t>identifying</a:t>
            </a:r>
            <a:r>
              <a:rPr lang="it-IT" sz="1600" dirty="0"/>
              <a:t> network </a:t>
            </a:r>
            <a:r>
              <a:rPr lang="it-IT" sz="1600" dirty="0" err="1"/>
              <a:t>header</a:t>
            </a:r>
            <a:r>
              <a:rPr lang="it-IT" sz="1600" dirty="0"/>
              <a:t> information in an </a:t>
            </a:r>
            <a:r>
              <a:rPr lang="it-IT" sz="1600" dirty="0" err="1"/>
              <a:t>effort</a:t>
            </a:r>
            <a:r>
              <a:rPr lang="it-IT" sz="1600" dirty="0"/>
              <a:t> to </a:t>
            </a:r>
            <a:r>
              <a:rPr lang="it-IT" sz="1600" dirty="0" err="1"/>
              <a:t>deceive</a:t>
            </a:r>
            <a:r>
              <a:rPr lang="it-IT" sz="1600" dirty="0"/>
              <a:t> or </a:t>
            </a:r>
            <a:r>
              <a:rPr lang="it-IT" sz="1600" dirty="0" err="1"/>
              <a:t>mislead</a:t>
            </a:r>
            <a:r>
              <a:rPr lang="it-IT" sz="1600" dirty="0"/>
              <a:t>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prohibited</a:t>
            </a:r>
            <a:r>
              <a:rPr lang="it-IT" sz="1600" dirty="0"/>
              <a:t>. </a:t>
            </a:r>
            <a:r>
              <a:rPr lang="it-IT" sz="1600" dirty="0" err="1"/>
              <a:t>Attempting</a:t>
            </a:r>
            <a:r>
              <a:rPr lang="it-IT" sz="1600" dirty="0"/>
              <a:t> to impersonate </a:t>
            </a:r>
            <a:r>
              <a:rPr lang="it-IT" sz="1600" dirty="0" err="1"/>
              <a:t>any</a:t>
            </a:r>
            <a:r>
              <a:rPr lang="it-IT" sz="1600" dirty="0"/>
              <a:t> </a:t>
            </a:r>
            <a:r>
              <a:rPr lang="it-IT" sz="1600" dirty="0" err="1"/>
              <a:t>person</a:t>
            </a:r>
            <a:r>
              <a:rPr lang="it-IT" sz="1600" dirty="0"/>
              <a:t> by </a:t>
            </a:r>
            <a:r>
              <a:rPr lang="it-IT" sz="1600" dirty="0" err="1"/>
              <a:t>using</a:t>
            </a:r>
            <a:r>
              <a:rPr lang="it-IT" sz="1600" dirty="0"/>
              <a:t> </a:t>
            </a:r>
            <a:r>
              <a:rPr lang="it-IT" sz="1600" dirty="0" err="1"/>
              <a:t>forged</a:t>
            </a:r>
            <a:r>
              <a:rPr lang="it-IT" sz="1600" dirty="0"/>
              <a:t> </a:t>
            </a:r>
            <a:r>
              <a:rPr lang="it-IT" sz="1600" dirty="0" err="1"/>
              <a:t>headers</a:t>
            </a:r>
            <a:r>
              <a:rPr lang="it-IT" sz="1600" dirty="0"/>
              <a:t> or </a:t>
            </a:r>
            <a:r>
              <a:rPr lang="it-IT" sz="1600" dirty="0" err="1"/>
              <a:t>other</a:t>
            </a:r>
            <a:r>
              <a:rPr lang="it-IT" sz="1600" dirty="0"/>
              <a:t> </a:t>
            </a:r>
            <a:r>
              <a:rPr lang="it-IT" sz="1600" dirty="0" err="1"/>
              <a:t>identifying</a:t>
            </a:r>
            <a:r>
              <a:rPr lang="it-IT" sz="1600" dirty="0"/>
              <a:t> information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prohibited</a:t>
            </a:r>
            <a:r>
              <a:rPr lang="it-IT" sz="1600" dirty="0"/>
              <a:t>. The use of </a:t>
            </a:r>
            <a:r>
              <a:rPr lang="it-IT" sz="1600" dirty="0" err="1"/>
              <a:t>anonymous</a:t>
            </a:r>
            <a:r>
              <a:rPr lang="it-IT" sz="1600" dirty="0"/>
              <a:t> "</a:t>
            </a:r>
            <a:r>
              <a:rPr lang="it-IT" sz="1600" dirty="0" err="1"/>
              <a:t>remailers</a:t>
            </a:r>
            <a:r>
              <a:rPr lang="it-IT" sz="1600" dirty="0"/>
              <a:t>" or nicknames </a:t>
            </a:r>
            <a:r>
              <a:rPr lang="it-IT" sz="1600" dirty="0" err="1"/>
              <a:t>does</a:t>
            </a:r>
            <a:r>
              <a:rPr lang="it-IT" sz="1600" dirty="0"/>
              <a:t> </a:t>
            </a:r>
            <a:r>
              <a:rPr lang="it-IT" sz="1600" dirty="0" err="1"/>
              <a:t>not</a:t>
            </a:r>
            <a:r>
              <a:rPr lang="it-IT" sz="1600" dirty="0"/>
              <a:t> </a:t>
            </a:r>
            <a:r>
              <a:rPr lang="it-IT" sz="1600" dirty="0" err="1"/>
              <a:t>constitute</a:t>
            </a:r>
            <a:r>
              <a:rPr lang="it-IT" sz="1600" dirty="0"/>
              <a:t> </a:t>
            </a:r>
            <a:r>
              <a:rPr lang="it-IT" sz="1600" dirty="0" err="1"/>
              <a:t>impersonation</a:t>
            </a:r>
            <a:r>
              <a:rPr lang="it-IT" sz="1600" dirty="0"/>
              <a:t>. </a:t>
            </a:r>
          </a:p>
          <a:p>
            <a:r>
              <a:rPr lang="it-IT" sz="1600" u="sng" dirty="0" err="1"/>
              <a:t>Unsolicited</a:t>
            </a:r>
            <a:r>
              <a:rPr lang="it-IT" sz="1600" u="sng" dirty="0"/>
              <a:t> Commercial E-mail / </a:t>
            </a:r>
            <a:r>
              <a:rPr lang="it-IT" sz="1600" u="sng" dirty="0" err="1"/>
              <a:t>Unsolicited</a:t>
            </a:r>
            <a:r>
              <a:rPr lang="it-IT" sz="1600" u="sng" dirty="0"/>
              <a:t> Bulk email (SPAM):</a:t>
            </a:r>
            <a:r>
              <a:rPr lang="it-IT" sz="1600" dirty="0"/>
              <a:t> Use of the Server Mania service to </a:t>
            </a:r>
            <a:r>
              <a:rPr lang="it-IT" sz="1600" dirty="0" err="1"/>
              <a:t>transmit</a:t>
            </a:r>
            <a:r>
              <a:rPr lang="it-IT" sz="1600" dirty="0"/>
              <a:t> </a:t>
            </a:r>
            <a:r>
              <a:rPr lang="it-IT" sz="1600" dirty="0" err="1"/>
              <a:t>any</a:t>
            </a:r>
            <a:r>
              <a:rPr lang="it-IT" sz="1600" dirty="0"/>
              <a:t> </a:t>
            </a:r>
            <a:r>
              <a:rPr lang="it-IT" sz="1600" dirty="0" err="1"/>
              <a:t>unsolicited</a:t>
            </a:r>
            <a:r>
              <a:rPr lang="it-IT" sz="1600" dirty="0"/>
              <a:t> commercial or </a:t>
            </a:r>
            <a:r>
              <a:rPr lang="it-IT" sz="1600" dirty="0" err="1"/>
              <a:t>unsolicited</a:t>
            </a:r>
            <a:r>
              <a:rPr lang="it-IT" sz="1600" dirty="0"/>
              <a:t> bulk e-mail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expressly</a:t>
            </a:r>
            <a:r>
              <a:rPr lang="it-IT" sz="1600" dirty="0"/>
              <a:t> </a:t>
            </a:r>
            <a:r>
              <a:rPr lang="it-IT" sz="1600" dirty="0" err="1"/>
              <a:t>prohibited</a:t>
            </a:r>
            <a:r>
              <a:rPr lang="it-IT" sz="1600" dirty="0"/>
              <a:t>. </a:t>
            </a:r>
            <a:r>
              <a:rPr lang="it-IT" sz="1600" dirty="0" err="1"/>
              <a:t>Violations</a:t>
            </a:r>
            <a:r>
              <a:rPr lang="it-IT" sz="1600" dirty="0"/>
              <a:t> of </a:t>
            </a:r>
            <a:r>
              <a:rPr lang="it-IT" sz="1600" dirty="0" err="1"/>
              <a:t>this</a:t>
            </a:r>
            <a:r>
              <a:rPr lang="it-IT" sz="1600" dirty="0"/>
              <a:t> </a:t>
            </a:r>
            <a:r>
              <a:rPr lang="it-IT" sz="1600" dirty="0" err="1"/>
              <a:t>type</a:t>
            </a:r>
            <a:r>
              <a:rPr lang="it-IT" sz="1600" dirty="0"/>
              <a:t> </a:t>
            </a:r>
            <a:r>
              <a:rPr lang="it-IT" sz="1600" dirty="0" err="1"/>
              <a:t>will</a:t>
            </a:r>
            <a:r>
              <a:rPr lang="it-IT" sz="1600" dirty="0"/>
              <a:t> </a:t>
            </a:r>
            <a:r>
              <a:rPr lang="it-IT" sz="1600" dirty="0" err="1"/>
              <a:t>result</a:t>
            </a:r>
            <a:r>
              <a:rPr lang="it-IT" sz="1600" dirty="0"/>
              <a:t> in the immediate </a:t>
            </a:r>
            <a:r>
              <a:rPr lang="it-IT" sz="1600" dirty="0" err="1"/>
              <a:t>termination</a:t>
            </a:r>
            <a:r>
              <a:rPr lang="it-IT" sz="1600" dirty="0"/>
              <a:t> of the </a:t>
            </a:r>
            <a:r>
              <a:rPr lang="it-IT" sz="1600" dirty="0" err="1"/>
              <a:t>offending</a:t>
            </a:r>
            <a:r>
              <a:rPr lang="it-IT" sz="1600" dirty="0"/>
              <a:t> Server Mania account. </a:t>
            </a:r>
          </a:p>
          <a:p>
            <a:pPr marL="0" indent="0">
              <a:buNone/>
            </a:pPr>
            <a:endParaRPr lang="it-IT" sz="1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33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Cosa Fanno Gli altri ?</a:t>
            </a:r>
            <a:br>
              <a:rPr lang="it-IT" dirty="0"/>
            </a:br>
            <a:r>
              <a:rPr lang="it-IT" dirty="0"/>
              <a:t>AUP </a:t>
            </a:r>
            <a:r>
              <a:rPr lang="it-IT" dirty="0" smtClean="0"/>
              <a:t>Aruba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E’ vietato:</a:t>
            </a:r>
          </a:p>
          <a:p>
            <a:pPr lvl="1" algn="just"/>
            <a:r>
              <a:rPr lang="it-IT" dirty="0"/>
              <a:t>L'accesso non autorizzato o l'uso non autorizzato di dati, sistemi </a:t>
            </a:r>
            <a:r>
              <a:rPr lang="it-IT" dirty="0" smtClean="0"/>
              <a:t>o </a:t>
            </a:r>
            <a:r>
              <a:rPr lang="it-IT" dirty="0"/>
              <a:t>reti, </a:t>
            </a:r>
            <a:r>
              <a:rPr lang="it-IT" dirty="0" smtClean="0"/>
              <a:t>ivi incluso ogni </a:t>
            </a:r>
            <a:r>
              <a:rPr lang="it-IT" dirty="0"/>
              <a:t>tentativo di sondare, esaminare o testare la </a:t>
            </a:r>
            <a:r>
              <a:rPr lang="it-IT" dirty="0" smtClean="0"/>
              <a:t>vulnerabilità </a:t>
            </a:r>
            <a:r>
              <a:rPr lang="it-IT" dirty="0"/>
              <a:t>di un sistema o di una rete o di violare </a:t>
            </a:r>
            <a:r>
              <a:rPr lang="it-IT" dirty="0" smtClean="0"/>
              <a:t>le misure </a:t>
            </a:r>
            <a:r>
              <a:rPr lang="it-IT" dirty="0"/>
              <a:t>di </a:t>
            </a:r>
            <a:r>
              <a:rPr lang="it-IT" dirty="0" smtClean="0"/>
              <a:t>sicurezza </a:t>
            </a:r>
            <a:r>
              <a:rPr lang="it-IT" dirty="0"/>
              <a:t>o di autenticazione senza l’espressa autorizzazione del </a:t>
            </a:r>
            <a:r>
              <a:rPr lang="it-IT" dirty="0" smtClean="0"/>
              <a:t>proprietario </a:t>
            </a:r>
            <a:r>
              <a:rPr lang="it-IT" dirty="0"/>
              <a:t>del sistema o della </a:t>
            </a:r>
            <a:r>
              <a:rPr lang="it-IT" dirty="0" smtClean="0"/>
              <a:t>rete</a:t>
            </a:r>
          </a:p>
          <a:p>
            <a:pPr lvl="1"/>
            <a:r>
              <a:rPr lang="it-IT" dirty="0" smtClean="0"/>
              <a:t>L’uso </a:t>
            </a:r>
            <a:r>
              <a:rPr lang="it-IT" dirty="0"/>
              <a:t>di un </a:t>
            </a:r>
            <a:r>
              <a:rPr lang="it-IT" dirty="0" smtClean="0"/>
              <a:t>account</a:t>
            </a:r>
            <a:r>
              <a:rPr lang="it-IT" dirty="0"/>
              <a:t> </a:t>
            </a:r>
            <a:r>
              <a:rPr lang="it-IT" dirty="0" smtClean="0"/>
              <a:t>Internet </a:t>
            </a:r>
            <a:r>
              <a:rPr lang="it-IT" dirty="0"/>
              <a:t>o </a:t>
            </a:r>
            <a:r>
              <a:rPr lang="it-IT" dirty="0" smtClean="0"/>
              <a:t>di </a:t>
            </a:r>
            <a:r>
              <a:rPr lang="it-IT" dirty="0"/>
              <a:t>un </a:t>
            </a:r>
            <a:r>
              <a:rPr lang="it-IT" dirty="0" smtClean="0"/>
              <a:t>personal computer </a:t>
            </a:r>
            <a:r>
              <a:rPr lang="it-IT" dirty="0"/>
              <a:t>senza </a:t>
            </a:r>
            <a:r>
              <a:rPr lang="it-IT" dirty="0" smtClean="0"/>
              <a:t>l’autorizzazione del </a:t>
            </a:r>
            <a:r>
              <a:rPr lang="it-IT" dirty="0" err="1" smtClean="0"/>
              <a:t>propietario</a:t>
            </a:r>
            <a:endParaRPr lang="it-IT" dirty="0" smtClean="0"/>
          </a:p>
          <a:p>
            <a:pPr lvl="1"/>
            <a:r>
              <a:rPr lang="it-IT" dirty="0" smtClean="0"/>
              <a:t>SPAM, </a:t>
            </a:r>
            <a:r>
              <a:rPr lang="it-IT" dirty="0" err="1" smtClean="0"/>
              <a:t>phishing</a:t>
            </a:r>
            <a:r>
              <a:rPr lang="it-IT" dirty="0" smtClean="0"/>
              <a:t> </a:t>
            </a:r>
            <a:r>
              <a:rPr lang="it-IT" dirty="0" err="1" smtClean="0"/>
              <a:t>ecc</a:t>
            </a:r>
            <a:endParaRPr lang="it-IT" dirty="0" smtClean="0"/>
          </a:p>
          <a:p>
            <a:pPr lvl="1"/>
            <a:r>
              <a:rPr lang="it-IT" dirty="0" smtClean="0"/>
              <a:t>Distribuire software </a:t>
            </a:r>
            <a:r>
              <a:rPr lang="it-IT" dirty="0" err="1" smtClean="0"/>
              <a:t>adware</a:t>
            </a:r>
            <a:endParaRPr lang="it-IT" dirty="0" smtClean="0"/>
          </a:p>
          <a:p>
            <a:pPr lvl="1"/>
            <a:r>
              <a:rPr lang="it-IT" dirty="0" smtClean="0"/>
              <a:t>Distribuire software coperto da copyright</a:t>
            </a:r>
          </a:p>
          <a:p>
            <a:pPr lvl="1"/>
            <a:r>
              <a:rPr lang="it-IT" dirty="0" smtClean="0"/>
              <a:t>Contenuti offensivi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Vietato eseguire script facenti parte di una </a:t>
            </a:r>
            <a:r>
              <a:rPr lang="it-IT" dirty="0" err="1" smtClean="0">
                <a:solidFill>
                  <a:srgbClr val="FF0000"/>
                </a:solidFill>
              </a:rPr>
              <a:t>blacklist</a:t>
            </a:r>
            <a:r>
              <a:rPr lang="it-IT" dirty="0" smtClean="0">
                <a:solidFill>
                  <a:srgbClr val="FF0000"/>
                </a:solidFill>
              </a:rPr>
              <a:t> continuamente aggiornata dal provider</a:t>
            </a:r>
          </a:p>
          <a:p>
            <a:pPr lvl="1"/>
            <a:r>
              <a:rPr lang="it-IT" dirty="0" err="1" smtClean="0"/>
              <a:t>Ecc</a:t>
            </a:r>
            <a:r>
              <a:rPr lang="it-IT" dirty="0" smtClean="0"/>
              <a:t>…</a:t>
            </a:r>
            <a:endParaRPr lang="it-IT" dirty="0"/>
          </a:p>
          <a:p>
            <a:pPr marL="457200" lvl="1" indent="0" algn="just">
              <a:buNone/>
            </a:pPr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AUP commerciali</a:t>
            </a:r>
            <a:br>
              <a:rPr lang="it-IT" dirty="0" smtClean="0"/>
            </a:br>
            <a:r>
              <a:rPr lang="it-IT" dirty="0" smtClean="0"/>
              <a:t>punti in comune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AUP abbastanza generiche eccezion fatta per Aruba che ha una AUP molto particolareggiata</a:t>
            </a:r>
          </a:p>
          <a:p>
            <a:r>
              <a:rPr lang="it-IT" dirty="0" smtClean="0"/>
              <a:t>Delega completa della </a:t>
            </a:r>
            <a:r>
              <a:rPr lang="it-IT" dirty="0" err="1" smtClean="0"/>
              <a:t>responsabilita’</a:t>
            </a:r>
            <a:r>
              <a:rPr lang="it-IT" dirty="0" smtClean="0"/>
              <a:t> civile/penale all’utente</a:t>
            </a:r>
          </a:p>
          <a:p>
            <a:pPr lvl="1"/>
            <a:r>
              <a:rPr lang="it-IT" dirty="0" smtClean="0"/>
              <a:t>L’utente </a:t>
            </a:r>
            <a:r>
              <a:rPr lang="it-IT" dirty="0" err="1" smtClean="0"/>
              <a:t>e’</a:t>
            </a:r>
            <a:r>
              <a:rPr lang="it-IT" dirty="0" smtClean="0"/>
              <a:t> il solo e unico responsabile della messa in  sicurezza delle macchine virtuali da lui </a:t>
            </a:r>
            <a:r>
              <a:rPr lang="it-IT" dirty="0" err="1" smtClean="0"/>
              <a:t>instanziate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28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/>
              <a:t>AUP centri di ricerca</a:t>
            </a:r>
            <a:br>
              <a:rPr lang="it-IT" sz="3600" dirty="0" smtClean="0"/>
            </a:br>
            <a:r>
              <a:rPr lang="it-IT" sz="3600" dirty="0" smtClean="0"/>
              <a:t>BNL </a:t>
            </a:r>
            <a:r>
              <a:rPr lang="en-US" sz="3600" dirty="0"/>
              <a:t>(</a:t>
            </a:r>
            <a:r>
              <a:rPr lang="en-US" sz="3600" dirty="0" err="1"/>
              <a:t>M.Ernst</a:t>
            </a:r>
            <a:r>
              <a:rPr lang="en-US" sz="3600" dirty="0"/>
              <a:t>, J. Hover)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Currently at BNL we issue standard </a:t>
            </a:r>
            <a:r>
              <a:rPr lang="en-US" dirty="0" err="1"/>
              <a:t>Openstack</a:t>
            </a:r>
            <a:r>
              <a:rPr lang="en-US" dirty="0"/>
              <a:t> access </a:t>
            </a:r>
            <a:r>
              <a:rPr lang="en-US" b="1" dirty="0"/>
              <a:t>credentials to selected individuals who are members of the ATLAS VO</a:t>
            </a:r>
            <a:r>
              <a:rPr lang="en-US" dirty="0"/>
              <a:t>. At this point </a:t>
            </a:r>
            <a:r>
              <a:rPr lang="en-US" b="1" dirty="0"/>
              <a:t>all of them also have BNL computing accounts</a:t>
            </a:r>
            <a:r>
              <a:rPr lang="en-US" dirty="0"/>
              <a:t>, so there are no policy issues with that</a:t>
            </a:r>
            <a:r>
              <a:rPr lang="en-US" b="1" dirty="0"/>
              <a:t>. X509 is not involved at all</a:t>
            </a:r>
            <a:r>
              <a:rPr lang="en-US" dirty="0"/>
              <a:t>. We group individuals into projects, and create a separate </a:t>
            </a:r>
            <a:r>
              <a:rPr lang="en-US" dirty="0" err="1"/>
              <a:t>Openstack</a:t>
            </a:r>
            <a:r>
              <a:rPr lang="en-US" dirty="0"/>
              <a:t> tenant for each. 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Tenant </a:t>
            </a:r>
            <a:r>
              <a:rPr lang="en-US" dirty="0"/>
              <a:t>VMs belong to their own, separate dynamic network, insulated from other tenants. </a:t>
            </a:r>
            <a:r>
              <a:rPr lang="en-US" b="1" dirty="0"/>
              <a:t>These are private networks which are not accessible from the internet</a:t>
            </a:r>
            <a:r>
              <a:rPr lang="en-US" dirty="0"/>
              <a:t>. All the tenant networks are outside the BNL perimeter firewall, so VMs have no more access to BNL than any other internet computer in the world. 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impose no restrictions at all on the VM contents or usage, beyond the BNL acceptable use policy</a:t>
            </a:r>
            <a:r>
              <a:rPr lang="en-US" b="1" dirty="0"/>
              <a:t>. Users upload their own VM images, and naturally have root on them.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993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AUP BNL and Public </a:t>
            </a:r>
            <a:r>
              <a:rPr lang="it-IT" dirty="0" err="1" smtClean="0"/>
              <a:t>IPs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The difficult issue is one of public IPs</a:t>
            </a:r>
            <a:r>
              <a:rPr lang="en-US" dirty="0"/>
              <a:t>, especially since these IPs are in the </a:t>
            </a:r>
            <a:r>
              <a:rPr lang="en-US" dirty="0" err="1"/>
              <a:t>bnl.gov</a:t>
            </a:r>
            <a:r>
              <a:rPr lang="en-US" dirty="0"/>
              <a:t> DNS namespace and have no inbound restrictions or firewalling. </a:t>
            </a:r>
            <a:r>
              <a:rPr lang="en-US" dirty="0">
                <a:solidFill>
                  <a:srgbClr val="FF0000"/>
                </a:solidFill>
              </a:rPr>
              <a:t>Currently we have </a:t>
            </a:r>
            <a:r>
              <a:rPr lang="en-US" u="sng" dirty="0">
                <a:solidFill>
                  <a:srgbClr val="FF0000"/>
                </a:solidFill>
              </a:rPr>
              <a:t>a small pool of public IPs, which tenants can dynamically allocate to one of their running VMs</a:t>
            </a:r>
            <a:r>
              <a:rPr lang="en-US" dirty="0">
                <a:solidFill>
                  <a:srgbClr val="FF0000"/>
                </a:solidFill>
              </a:rPr>
              <a:t>. Since </a:t>
            </a:r>
            <a:r>
              <a:rPr lang="en-US" b="1" u="sng" dirty="0">
                <a:solidFill>
                  <a:srgbClr val="FF0000"/>
                </a:solidFill>
              </a:rPr>
              <a:t>all of our users right now are ATLAS professional IT </a:t>
            </a:r>
            <a:r>
              <a:rPr lang="en-US" dirty="0">
                <a:solidFill>
                  <a:srgbClr val="FF0000"/>
                </a:solidFill>
              </a:rPr>
              <a:t>staff</a:t>
            </a:r>
            <a:r>
              <a:rPr lang="en-US" dirty="0"/>
              <a:t>, that isn't really a problem. But when we get to the point of allowing access to a more general user base, we will need to have decided on an official policy. We are currently in discussions with BNL </a:t>
            </a:r>
            <a:r>
              <a:rPr lang="en-US" dirty="0" err="1"/>
              <a:t>Cybersecurity</a:t>
            </a:r>
            <a:r>
              <a:rPr lang="en-US" dirty="0"/>
              <a:t> to determine what our long-term approach to public IPs is going to be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94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AUP centri </a:t>
            </a:r>
            <a:r>
              <a:rPr lang="it-IT" sz="3600" dirty="0" smtClean="0"/>
              <a:t>di ricerca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en-US" sz="3600" dirty="0" smtClean="0"/>
              <a:t>FNAL (</a:t>
            </a:r>
            <a:r>
              <a:rPr lang="en-US" sz="3600" dirty="0"/>
              <a:t>Ruth </a:t>
            </a:r>
            <a:r>
              <a:rPr lang="en-US" sz="3600" dirty="0" err="1"/>
              <a:t>Pordes</a:t>
            </a:r>
            <a:r>
              <a:rPr lang="en-US" sz="3600" dirty="0"/>
              <a:t>, </a:t>
            </a:r>
            <a:r>
              <a:rPr lang="en-US" sz="3600" dirty="0" smtClean="0"/>
              <a:t>Phil </a:t>
            </a:r>
            <a:r>
              <a:rPr lang="en-US" sz="3600" dirty="0" err="1" smtClean="0"/>
              <a:t>Demar</a:t>
            </a:r>
            <a:r>
              <a:rPr lang="en-US" sz="3600" dirty="0"/>
              <a:t>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Fermilab</a:t>
            </a:r>
            <a:r>
              <a:rPr lang="en-US" dirty="0"/>
              <a:t> </a:t>
            </a:r>
            <a:r>
              <a:rPr lang="en-US" dirty="0" err="1"/>
              <a:t>sta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dal 2012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infrastruttura</a:t>
            </a:r>
            <a:r>
              <a:rPr lang="en-US" dirty="0"/>
              <a:t> Cloud </a:t>
            </a:r>
            <a:r>
              <a:rPr lang="en-US" dirty="0" err="1"/>
              <a:t>basata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OpenNebula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/>
              <a:t>“</a:t>
            </a:r>
            <a:r>
              <a:rPr lang="en-US" i="1" dirty="0"/>
              <a:t>Use is restricted to people with an active </a:t>
            </a:r>
            <a:r>
              <a:rPr lang="en-US" i="1" dirty="0" err="1"/>
              <a:t>Fermilab</a:t>
            </a:r>
            <a:r>
              <a:rPr lang="en-US" i="1" dirty="0"/>
              <a:t> ID by means of requiring a Kerberos credential to log into the system where the virtual machines are launched</a:t>
            </a:r>
            <a:r>
              <a:rPr lang="en-US" dirty="0"/>
              <a:t>.”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Per </a:t>
            </a:r>
            <a:r>
              <a:rPr lang="en-US" dirty="0">
                <a:solidFill>
                  <a:srgbClr val="FF0000"/>
                </a:solidFill>
              </a:rPr>
              <a:t>default le VM non </a:t>
            </a:r>
            <a:r>
              <a:rPr lang="en-US" dirty="0" err="1">
                <a:solidFill>
                  <a:srgbClr val="FF0000"/>
                </a:solidFill>
              </a:rPr>
              <a:t>sono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raggiungibili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dall’esterno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della</a:t>
            </a:r>
            <a:r>
              <a:rPr lang="en-US" dirty="0">
                <a:solidFill>
                  <a:srgbClr val="FF0000"/>
                </a:solidFill>
              </a:rPr>
              <a:t> rete </a:t>
            </a:r>
            <a:r>
              <a:rPr lang="en-US" dirty="0" err="1">
                <a:solidFill>
                  <a:srgbClr val="FF0000"/>
                </a:solidFill>
              </a:rPr>
              <a:t>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gestori</a:t>
            </a:r>
            <a:r>
              <a:rPr lang="en-US" dirty="0">
                <a:solidFill>
                  <a:srgbClr val="FF0000"/>
                </a:solidFill>
              </a:rPr>
              <a:t> con </a:t>
            </a:r>
            <a:r>
              <a:rPr lang="en-US" dirty="0" err="1">
                <a:solidFill>
                  <a:srgbClr val="FF0000"/>
                </a:solidFill>
              </a:rPr>
              <a:t>accesso</a:t>
            </a:r>
            <a:r>
              <a:rPr lang="en-US" dirty="0">
                <a:solidFill>
                  <a:srgbClr val="FF0000"/>
                </a:solidFill>
              </a:rPr>
              <a:t> di root </a:t>
            </a:r>
            <a:r>
              <a:rPr lang="en-US" dirty="0" err="1">
                <a:solidFill>
                  <a:srgbClr val="FF0000"/>
                </a:solidFill>
              </a:rPr>
              <a:t>sulle</a:t>
            </a:r>
            <a:r>
              <a:rPr lang="en-US" dirty="0">
                <a:solidFill>
                  <a:srgbClr val="FF0000"/>
                </a:solidFill>
              </a:rPr>
              <a:t> VM </a:t>
            </a:r>
            <a:r>
              <a:rPr lang="en-US" dirty="0" err="1">
                <a:solidFill>
                  <a:srgbClr val="FF0000"/>
                </a:solidFill>
              </a:rPr>
              <a:t>eventualmente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esposte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sono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limitati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ai</a:t>
            </a:r>
            <a:r>
              <a:rPr lang="en-US" dirty="0">
                <a:solidFill>
                  <a:srgbClr val="FF0000"/>
                </a:solidFill>
              </a:rPr>
              <a:t>  VO manager o </a:t>
            </a:r>
            <a:r>
              <a:rPr lang="en-US" dirty="0" err="1">
                <a:solidFill>
                  <a:srgbClr val="FF0000"/>
                </a:solidFill>
              </a:rPr>
              <a:t>comunque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sistemisti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normalmente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sarebbero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incaricati</a:t>
            </a:r>
            <a:r>
              <a:rPr lang="en-US" dirty="0">
                <a:solidFill>
                  <a:srgbClr val="FF0000"/>
                </a:solidFill>
              </a:rPr>
              <a:t> di </a:t>
            </a:r>
            <a:r>
              <a:rPr lang="en-US" dirty="0" err="1">
                <a:solidFill>
                  <a:srgbClr val="FF0000"/>
                </a:solidFill>
              </a:rPr>
              <a:t>installare</a:t>
            </a:r>
            <a:r>
              <a:rPr lang="en-US" dirty="0">
                <a:solidFill>
                  <a:srgbClr val="FF0000"/>
                </a:solidFill>
              </a:rPr>
              <a:t> e </a:t>
            </a:r>
            <a:r>
              <a:rPr lang="en-US" dirty="0" err="1">
                <a:solidFill>
                  <a:srgbClr val="FF0000"/>
                </a:solidFill>
              </a:rPr>
              <a:t>gestire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macchine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fisiche</a:t>
            </a:r>
            <a:r>
              <a:rPr lang="en-US" dirty="0">
                <a:solidFill>
                  <a:srgbClr val="FF0000"/>
                </a:solidFill>
              </a:rPr>
              <a:t> a FNAL</a:t>
            </a:r>
            <a:r>
              <a:rPr lang="en-US" dirty="0"/>
              <a:t>. Per </a:t>
            </a:r>
            <a:r>
              <a:rPr lang="en-US" dirty="0" err="1"/>
              <a:t>l’acesso</a:t>
            </a:r>
            <a:r>
              <a:rPr lang="en-US" dirty="0"/>
              <a:t> SSH </a:t>
            </a:r>
            <a:r>
              <a:rPr lang="en-US" dirty="0" err="1"/>
              <a:t>alle</a:t>
            </a:r>
            <a:r>
              <a:rPr lang="en-US" dirty="0"/>
              <a:t> VM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utenti</a:t>
            </a:r>
            <a:r>
              <a:rPr lang="en-US" dirty="0"/>
              <a:t> </a:t>
            </a:r>
            <a:r>
              <a:rPr lang="en-US" dirty="0" err="1"/>
              <a:t>oggi</a:t>
            </a:r>
            <a:r>
              <a:rPr lang="en-US" dirty="0"/>
              <a:t> </a:t>
            </a:r>
            <a:r>
              <a:rPr lang="en-US" dirty="0" err="1"/>
              <a:t>passano</a:t>
            </a:r>
            <a:r>
              <a:rPr lang="en-US" dirty="0"/>
              <a:t> </a:t>
            </a:r>
            <a:r>
              <a:rPr lang="en-US" dirty="0" err="1"/>
              <a:t>comunque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bastion host di </a:t>
            </a:r>
            <a:r>
              <a:rPr lang="en-US" dirty="0" err="1"/>
              <a:t>Fermilab</a:t>
            </a:r>
            <a:endParaRPr lang="en-US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54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AUP centri di ricerca</a:t>
            </a:r>
            <a:br>
              <a:rPr lang="it-IT" sz="3200" dirty="0" smtClean="0"/>
            </a:br>
            <a:r>
              <a:rPr lang="en-US" sz="3200" dirty="0"/>
              <a:t>CC-In2P3</a:t>
            </a:r>
            <a:br>
              <a:rPr lang="en-US" sz="3200" dirty="0"/>
            </a:br>
            <a:r>
              <a:rPr lang="en-US" sz="3200" dirty="0"/>
              <a:t>(Dominique </a:t>
            </a:r>
            <a:r>
              <a:rPr lang="en-US" sz="3200" dirty="0" err="1"/>
              <a:t>Butigny</a:t>
            </a:r>
            <a:r>
              <a:rPr lang="en-US" sz="3200" dirty="0"/>
              <a:t>, Mathieu </a:t>
            </a:r>
            <a:r>
              <a:rPr lang="en-US" sz="3200" dirty="0" err="1"/>
              <a:t>Puel</a:t>
            </a:r>
            <a:r>
              <a:rPr lang="en-US" sz="3200" dirty="0"/>
              <a:t>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sz="2400" dirty="0" err="1" smtClean="0"/>
              <a:t>root</a:t>
            </a:r>
            <a:r>
              <a:rPr lang="it-IT" sz="2400" dirty="0" smtClean="0"/>
              <a:t> </a:t>
            </a:r>
            <a:r>
              <a:rPr lang="it-IT" sz="2400" dirty="0" err="1"/>
              <a:t>access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allowed</a:t>
            </a:r>
            <a:r>
              <a:rPr lang="it-IT" sz="2400" dirty="0"/>
              <a:t> in </a:t>
            </a:r>
            <a:r>
              <a:rPr lang="it-IT" sz="2400" dirty="0" err="1"/>
              <a:t>VMs</a:t>
            </a:r>
            <a:r>
              <a:rPr lang="it-IT" sz="2400" dirty="0"/>
              <a:t> </a:t>
            </a:r>
            <a:r>
              <a:rPr lang="it-IT" sz="2400" dirty="0" err="1"/>
              <a:t>which</a:t>
            </a:r>
            <a:r>
              <a:rPr lang="it-IT" sz="2400" dirty="0"/>
              <a:t> are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monitored</a:t>
            </a:r>
            <a:r>
              <a:rPr lang="it-IT" sz="2400" dirty="0"/>
              <a:t> by </a:t>
            </a:r>
            <a:r>
              <a:rPr lang="it-IT" sz="2400" dirty="0" err="1"/>
              <a:t>system</a:t>
            </a:r>
            <a:r>
              <a:rPr lang="it-IT" sz="2400" dirty="0"/>
              <a:t> </a:t>
            </a:r>
            <a:r>
              <a:rPr lang="it-IT" sz="2400" dirty="0" err="1"/>
              <a:t>administrators</a:t>
            </a:r>
            <a:r>
              <a:rPr lang="it-IT" sz="2400" dirty="0"/>
              <a:t> (test </a:t>
            </a:r>
            <a:r>
              <a:rPr lang="it-IT" sz="2400" dirty="0" err="1"/>
              <a:t>systems</a:t>
            </a:r>
            <a:r>
              <a:rPr lang="it-IT" sz="2400" dirty="0"/>
              <a:t>, public </a:t>
            </a:r>
            <a:r>
              <a:rPr lang="it-IT" sz="2400" dirty="0" err="1"/>
              <a:t>cloud</a:t>
            </a:r>
            <a:r>
              <a:rPr lang="it-IT" sz="2400" dirty="0"/>
              <a:t>...). </a:t>
            </a:r>
            <a:endParaRPr lang="it-IT" sz="2400" dirty="0" smtClean="0"/>
          </a:p>
          <a:p>
            <a:pPr algn="just"/>
            <a:r>
              <a:rPr lang="it-IT" sz="2400" dirty="0" err="1" smtClean="0"/>
              <a:t>root</a:t>
            </a:r>
            <a:r>
              <a:rPr lang="it-IT" sz="2400" dirty="0" smtClean="0"/>
              <a:t> </a:t>
            </a:r>
            <a:r>
              <a:rPr lang="it-IT" sz="2400" dirty="0" err="1"/>
              <a:t>access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allowed</a:t>
            </a:r>
            <a:r>
              <a:rPr lang="it-IT" sz="2400" dirty="0"/>
              <a:t> for </a:t>
            </a:r>
            <a:r>
              <a:rPr lang="it-IT" sz="2400" dirty="0" err="1"/>
              <a:t>critical</a:t>
            </a:r>
            <a:r>
              <a:rPr lang="it-IT" sz="2400" dirty="0"/>
              <a:t> </a:t>
            </a:r>
            <a:r>
              <a:rPr lang="it-IT" sz="2400" dirty="0" err="1"/>
              <a:t>infrastructure</a:t>
            </a:r>
            <a:r>
              <a:rPr lang="it-IT" sz="2400" dirty="0"/>
              <a:t> </a:t>
            </a:r>
            <a:r>
              <a:rPr lang="it-IT" sz="2400" dirty="0" err="1"/>
              <a:t>services</a:t>
            </a:r>
            <a:r>
              <a:rPr lang="it-IT" sz="2400" dirty="0"/>
              <a:t> (</a:t>
            </a:r>
            <a:r>
              <a:rPr lang="it-IT" sz="2400" dirty="0" err="1"/>
              <a:t>spawned</a:t>
            </a:r>
            <a:r>
              <a:rPr lang="it-IT" sz="2400" dirty="0"/>
              <a:t>/</a:t>
            </a:r>
            <a:r>
              <a:rPr lang="it-IT" sz="2400" dirty="0" err="1"/>
              <a:t>managed</a:t>
            </a:r>
            <a:r>
              <a:rPr lang="it-IT" sz="2400" dirty="0"/>
              <a:t> by </a:t>
            </a:r>
            <a:r>
              <a:rPr lang="it-IT" sz="2400" dirty="0" err="1"/>
              <a:t>system</a:t>
            </a:r>
            <a:r>
              <a:rPr lang="it-IT" sz="2400" dirty="0"/>
              <a:t> </a:t>
            </a:r>
            <a:r>
              <a:rPr lang="it-IT" sz="2400" dirty="0" err="1"/>
              <a:t>administrators</a:t>
            </a:r>
            <a:r>
              <a:rPr lang="it-IT" sz="2400" dirty="0"/>
              <a:t> </a:t>
            </a:r>
            <a:r>
              <a:rPr lang="it-IT" sz="2400" dirty="0" err="1"/>
              <a:t>like</a:t>
            </a:r>
            <a:r>
              <a:rPr lang="it-IT" sz="2400" dirty="0"/>
              <a:t> </a:t>
            </a:r>
            <a:r>
              <a:rPr lang="it-IT" sz="2400" dirty="0" err="1"/>
              <a:t>former</a:t>
            </a:r>
            <a:r>
              <a:rPr lang="it-IT" sz="2400" dirty="0"/>
              <a:t> </a:t>
            </a:r>
            <a:r>
              <a:rPr lang="it-IT" sz="2400" dirty="0" err="1"/>
              <a:t>physical</a:t>
            </a:r>
            <a:r>
              <a:rPr lang="it-IT" sz="2400" dirty="0"/>
              <a:t> </a:t>
            </a:r>
            <a:r>
              <a:rPr lang="it-IT" sz="2400" dirty="0" err="1"/>
              <a:t>hosts</a:t>
            </a:r>
            <a:r>
              <a:rPr lang="it-IT" sz="2400" dirty="0"/>
              <a:t> or </a:t>
            </a:r>
            <a:r>
              <a:rPr lang="it-IT" sz="2400" dirty="0" err="1"/>
              <a:t>VMware</a:t>
            </a:r>
            <a:r>
              <a:rPr lang="it-IT" sz="2400" dirty="0"/>
              <a:t> </a:t>
            </a:r>
            <a:r>
              <a:rPr lang="it-IT" sz="2400" dirty="0" err="1"/>
              <a:t>ones</a:t>
            </a:r>
            <a:r>
              <a:rPr lang="it-IT" sz="2400" dirty="0"/>
              <a:t>). </a:t>
            </a:r>
          </a:p>
          <a:p>
            <a:pPr algn="just"/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/>
              <a:t>use </a:t>
            </a:r>
            <a:r>
              <a:rPr lang="it-IT" sz="2400" dirty="0" err="1"/>
              <a:t>Openstack</a:t>
            </a:r>
            <a:r>
              <a:rPr lang="it-IT" sz="2400" dirty="0"/>
              <a:t> nova-network (</a:t>
            </a:r>
            <a:r>
              <a:rPr lang="it-IT" sz="2400" dirty="0" err="1"/>
              <a:t>still</a:t>
            </a:r>
            <a:r>
              <a:rPr lang="it-IT" sz="2400" dirty="0"/>
              <a:t>) </a:t>
            </a:r>
            <a:r>
              <a:rPr lang="it-IT" sz="2400" dirty="0" err="1"/>
              <a:t>vlan</a:t>
            </a:r>
            <a:r>
              <a:rPr lang="it-IT" sz="2400" dirty="0"/>
              <a:t> mode. In </a:t>
            </a:r>
            <a:r>
              <a:rPr lang="it-IT" sz="2400" dirty="0" err="1"/>
              <a:t>this</a:t>
            </a:r>
            <a:r>
              <a:rPr lang="it-IT" sz="2400" dirty="0"/>
              <a:t> mode, </a:t>
            </a:r>
            <a:r>
              <a:rPr lang="it-IT" sz="2400" dirty="0" err="1"/>
              <a:t>you</a:t>
            </a:r>
            <a:r>
              <a:rPr lang="it-IT" sz="2400" dirty="0"/>
              <a:t> </a:t>
            </a:r>
            <a:r>
              <a:rPr lang="it-IT" sz="2400" dirty="0" err="1"/>
              <a:t>may</a:t>
            </a:r>
            <a:r>
              <a:rPr lang="it-IT" sz="2400" dirty="0"/>
              <a:t> allocate </a:t>
            </a:r>
            <a:r>
              <a:rPr lang="it-IT" sz="2400" dirty="0" err="1"/>
              <a:t>one</a:t>
            </a:r>
            <a:r>
              <a:rPr lang="it-IT" sz="2400" dirty="0"/>
              <a:t> or more </a:t>
            </a:r>
            <a:r>
              <a:rPr lang="it-IT" sz="2400" dirty="0" err="1"/>
              <a:t>subnets</a:t>
            </a:r>
            <a:r>
              <a:rPr lang="it-IT" sz="2400" dirty="0"/>
              <a:t>/</a:t>
            </a:r>
            <a:r>
              <a:rPr lang="it-IT" sz="2400" dirty="0" err="1"/>
              <a:t>VLANs</a:t>
            </a:r>
            <a:r>
              <a:rPr lang="it-IT" sz="2400" dirty="0"/>
              <a:t> per </a:t>
            </a:r>
            <a:r>
              <a:rPr lang="it-IT" sz="2400" dirty="0" err="1" smtClean="0"/>
              <a:t>tenant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security </a:t>
            </a:r>
            <a:r>
              <a:rPr lang="it-IT" sz="2400" dirty="0" err="1"/>
              <a:t>groups</a:t>
            </a:r>
            <a:r>
              <a:rPr lang="it-IT" sz="2400" dirty="0"/>
              <a:t> are </a:t>
            </a:r>
            <a:r>
              <a:rPr lang="it-IT" sz="2400" dirty="0" err="1"/>
              <a:t>used</a:t>
            </a:r>
            <a:r>
              <a:rPr lang="it-IT" sz="2400" dirty="0"/>
              <a:t>, </a:t>
            </a:r>
            <a:r>
              <a:rPr lang="it-IT" sz="2400" dirty="0" err="1"/>
              <a:t>but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a </a:t>
            </a:r>
            <a:r>
              <a:rPr lang="it-IT" sz="2400" dirty="0" err="1"/>
              <a:t>supplementary</a:t>
            </a:r>
            <a:r>
              <a:rPr lang="it-IT" sz="2400" dirty="0"/>
              <a:t> </a:t>
            </a:r>
            <a:r>
              <a:rPr lang="it-IT" sz="2400" dirty="0" err="1"/>
              <a:t>filtering</a:t>
            </a:r>
            <a:r>
              <a:rPr lang="it-IT" sz="2400" dirty="0"/>
              <a:t> </a:t>
            </a:r>
            <a:r>
              <a:rPr lang="it-IT" sz="2400" dirty="0" err="1"/>
              <a:t>layer</a:t>
            </a:r>
            <a:r>
              <a:rPr lang="it-IT" sz="2400" dirty="0"/>
              <a:t> </a:t>
            </a:r>
            <a:r>
              <a:rPr lang="it-IT" sz="2400" dirty="0" err="1"/>
              <a:t>above</a:t>
            </a:r>
            <a:r>
              <a:rPr lang="it-IT" sz="2400" dirty="0"/>
              <a:t> </a:t>
            </a:r>
            <a:r>
              <a:rPr lang="it-IT" sz="2400" dirty="0" err="1"/>
              <a:t>usual</a:t>
            </a:r>
            <a:r>
              <a:rPr lang="it-IT" sz="2400" dirty="0"/>
              <a:t> </a:t>
            </a:r>
            <a:r>
              <a:rPr lang="it-IT" sz="2400" dirty="0" err="1"/>
              <a:t>filtering</a:t>
            </a:r>
            <a:r>
              <a:rPr lang="it-IT" sz="2400" dirty="0"/>
              <a:t> (</a:t>
            </a:r>
            <a:r>
              <a:rPr lang="it-IT" sz="2400" dirty="0" err="1"/>
              <a:t>operated</a:t>
            </a:r>
            <a:r>
              <a:rPr lang="it-IT" sz="2400" dirty="0"/>
              <a:t> by </a:t>
            </a:r>
            <a:r>
              <a:rPr lang="it-IT" sz="2400" dirty="0" err="1"/>
              <a:t>telecom</a:t>
            </a:r>
            <a:r>
              <a:rPr lang="it-IT" sz="2400" dirty="0"/>
              <a:t> team on </a:t>
            </a:r>
            <a:r>
              <a:rPr lang="it-IT" sz="2400" dirty="0" err="1"/>
              <a:t>routers</a:t>
            </a:r>
            <a:r>
              <a:rPr lang="it-IT" sz="2400" dirty="0"/>
              <a:t>). </a:t>
            </a:r>
          </a:p>
          <a:p>
            <a:pPr algn="just"/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/>
              <a:t>provide</a:t>
            </a:r>
            <a:r>
              <a:rPr lang="it-IT" sz="2400" dirty="0"/>
              <a:t> public </a:t>
            </a:r>
            <a:r>
              <a:rPr lang="it-IT" sz="2400" dirty="0" err="1"/>
              <a:t>IPs</a:t>
            </a:r>
            <a:r>
              <a:rPr lang="it-IT" sz="2400" dirty="0"/>
              <a:t> to </a:t>
            </a:r>
            <a:r>
              <a:rPr lang="it-IT" sz="2400" dirty="0" err="1"/>
              <a:t>specific</a:t>
            </a:r>
            <a:r>
              <a:rPr lang="it-IT" sz="2400" dirty="0"/>
              <a:t> </a:t>
            </a:r>
            <a:r>
              <a:rPr lang="it-IT" sz="2400" dirty="0" err="1"/>
              <a:t>tenants</a:t>
            </a:r>
            <a:r>
              <a:rPr lang="it-IT" sz="2400" dirty="0"/>
              <a:t> </a:t>
            </a:r>
            <a:r>
              <a:rPr lang="it-IT" sz="2400" dirty="0" err="1"/>
              <a:t>when</a:t>
            </a:r>
            <a:r>
              <a:rPr lang="it-IT" sz="2400" dirty="0"/>
              <a:t> </a:t>
            </a:r>
            <a:r>
              <a:rPr lang="it-IT" sz="2400" dirty="0" err="1"/>
              <a:t>really</a:t>
            </a:r>
            <a:r>
              <a:rPr lang="it-IT" sz="2400" dirty="0"/>
              <a:t> </a:t>
            </a:r>
            <a:r>
              <a:rPr lang="it-IT" sz="2400" dirty="0" err="1"/>
              <a:t>needed</a:t>
            </a:r>
            <a:r>
              <a:rPr lang="it-IT" sz="2400" dirty="0"/>
              <a:t>, private </a:t>
            </a:r>
            <a:r>
              <a:rPr lang="it-IT" sz="2400" dirty="0" err="1"/>
              <a:t>subnets</a:t>
            </a:r>
            <a:r>
              <a:rPr lang="it-IT" sz="2400" dirty="0"/>
              <a:t> </a:t>
            </a:r>
            <a:r>
              <a:rPr lang="it-IT" sz="2400" dirty="0" err="1"/>
              <a:t>otherwise</a:t>
            </a:r>
            <a:r>
              <a:rPr lang="it-IT" sz="2400" dirty="0"/>
              <a:t>. </a:t>
            </a:r>
            <a:r>
              <a:rPr lang="it-IT" sz="2400" dirty="0" err="1"/>
              <a:t>This</a:t>
            </a:r>
            <a:r>
              <a:rPr lang="it-IT" sz="2400" dirty="0"/>
              <a:t> </a:t>
            </a:r>
            <a:r>
              <a:rPr lang="it-IT" sz="2400" dirty="0" err="1"/>
              <a:t>depends</a:t>
            </a:r>
            <a:r>
              <a:rPr lang="it-IT" sz="2400" dirty="0"/>
              <a:t> on </a:t>
            </a:r>
            <a:r>
              <a:rPr lang="it-IT" sz="2400" dirty="0" err="1"/>
              <a:t>available</a:t>
            </a:r>
            <a:r>
              <a:rPr lang="it-IT" sz="2400" dirty="0"/>
              <a:t> public </a:t>
            </a:r>
            <a:r>
              <a:rPr lang="it-IT" sz="2400" dirty="0" err="1"/>
              <a:t>IPs</a:t>
            </a:r>
            <a:r>
              <a:rPr lang="it-IT" sz="2400" dirty="0"/>
              <a:t> and </a:t>
            </a:r>
            <a:r>
              <a:rPr lang="it-IT" sz="2400" dirty="0" err="1"/>
              <a:t>desired</a:t>
            </a:r>
            <a:r>
              <a:rPr lang="it-IT" sz="2400" dirty="0"/>
              <a:t> security. </a:t>
            </a:r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/>
              <a:t>intend</a:t>
            </a:r>
            <a:r>
              <a:rPr lang="it-IT" sz="2400" dirty="0"/>
              <a:t> to validate IPv6 ASAP to </a:t>
            </a:r>
            <a:r>
              <a:rPr lang="it-IT" sz="2400" dirty="0" err="1"/>
              <a:t>get</a:t>
            </a:r>
            <a:r>
              <a:rPr lang="it-IT" sz="2400" dirty="0"/>
              <a:t> </a:t>
            </a:r>
            <a:r>
              <a:rPr lang="it-IT" sz="2400" dirty="0" err="1"/>
              <a:t>rid</a:t>
            </a:r>
            <a:r>
              <a:rPr lang="it-IT" sz="2400" dirty="0"/>
              <a:t> of the first </a:t>
            </a:r>
            <a:r>
              <a:rPr lang="it-IT" sz="2400" dirty="0" err="1"/>
              <a:t>constraint</a:t>
            </a:r>
            <a:r>
              <a:rPr lang="it-IT" sz="2400" dirty="0"/>
              <a:t>. </a:t>
            </a:r>
          </a:p>
          <a:p>
            <a:pPr algn="just"/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/>
              <a:t>use </a:t>
            </a:r>
            <a:r>
              <a:rPr lang="it-IT" sz="2400" dirty="0" err="1"/>
              <a:t>NATed</a:t>
            </a:r>
            <a:r>
              <a:rPr lang="it-IT" sz="2400" dirty="0"/>
              <a:t> </a:t>
            </a:r>
            <a:r>
              <a:rPr lang="it-IT" sz="2400" dirty="0" err="1"/>
              <a:t>outbound</a:t>
            </a:r>
            <a:r>
              <a:rPr lang="it-IT" sz="2400" dirty="0"/>
              <a:t> </a:t>
            </a:r>
            <a:r>
              <a:rPr lang="it-IT" sz="2400" dirty="0" err="1"/>
              <a:t>connections</a:t>
            </a:r>
            <a:r>
              <a:rPr lang="it-IT" sz="2400" dirty="0"/>
              <a:t> for </a:t>
            </a:r>
            <a:r>
              <a:rPr lang="it-IT" sz="2400" dirty="0" err="1"/>
              <a:t>computing</a:t>
            </a:r>
            <a:r>
              <a:rPr lang="it-IT" sz="2400" dirty="0"/>
              <a:t> </a:t>
            </a:r>
            <a:r>
              <a:rPr lang="it-IT" sz="2400" dirty="0" err="1"/>
              <a:t>VMs</a:t>
            </a:r>
            <a:r>
              <a:rPr lang="it-IT" sz="2400" dirty="0"/>
              <a:t>. </a:t>
            </a:r>
          </a:p>
          <a:p>
            <a:pPr algn="just"/>
            <a:r>
              <a:rPr lang="it-IT" sz="2400" dirty="0" smtClean="0"/>
              <a:t>for </a:t>
            </a:r>
            <a:r>
              <a:rPr lang="it-IT" sz="2400" dirty="0"/>
              <a:t>public </a:t>
            </a:r>
            <a:r>
              <a:rPr lang="it-IT" sz="2400" dirty="0" err="1"/>
              <a:t>cloud</a:t>
            </a:r>
            <a:r>
              <a:rPr lang="it-IT" sz="2400" dirty="0"/>
              <a:t> </a:t>
            </a:r>
            <a:r>
              <a:rPr lang="it-IT" sz="2400" dirty="0" err="1"/>
              <a:t>usage</a:t>
            </a:r>
            <a:r>
              <a:rPr lang="it-IT" sz="2400" dirty="0"/>
              <a:t>, </a:t>
            </a:r>
            <a:r>
              <a:rPr lang="it-IT" sz="2400" dirty="0" err="1"/>
              <a:t>we</a:t>
            </a:r>
            <a:r>
              <a:rPr lang="it-IT" sz="2400" dirty="0"/>
              <a:t> use private networks,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routed</a:t>
            </a:r>
            <a:r>
              <a:rPr lang="it-IT" sz="2400" dirty="0"/>
              <a:t> and </a:t>
            </a:r>
            <a:r>
              <a:rPr lang="it-IT" sz="2400" dirty="0" err="1"/>
              <a:t>floating</a:t>
            </a:r>
            <a:r>
              <a:rPr lang="it-IT" sz="2400" dirty="0"/>
              <a:t> </a:t>
            </a:r>
            <a:r>
              <a:rPr lang="it-IT" sz="2400" dirty="0" err="1"/>
              <a:t>IPs</a:t>
            </a:r>
            <a:r>
              <a:rPr lang="it-IT" sz="2400" dirty="0"/>
              <a:t> to </a:t>
            </a:r>
            <a:r>
              <a:rPr lang="it-IT" sz="2400" dirty="0" err="1"/>
              <a:t>provide</a:t>
            </a:r>
            <a:r>
              <a:rPr lang="it-IT" sz="2400" dirty="0"/>
              <a:t> internet </a:t>
            </a:r>
            <a:r>
              <a:rPr lang="it-IT" sz="2400" dirty="0" err="1"/>
              <a:t>connectivity</a:t>
            </a:r>
            <a:r>
              <a:rPr lang="it-IT" sz="2400" dirty="0"/>
              <a:t>. 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the </a:t>
            </a:r>
            <a:r>
              <a:rPr lang="it-IT" sz="2400" b="1" dirty="0" err="1">
                <a:solidFill>
                  <a:srgbClr val="FF0000"/>
                </a:solidFill>
              </a:rPr>
              <a:t>juridic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aspect</a:t>
            </a:r>
            <a:r>
              <a:rPr lang="it-IT" sz="2400" b="1" dirty="0">
                <a:solidFill>
                  <a:srgbClr val="FF0000"/>
                </a:solidFill>
              </a:rPr>
              <a:t> (</a:t>
            </a:r>
            <a:r>
              <a:rPr lang="it-IT" sz="2400" b="1" dirty="0" err="1">
                <a:solidFill>
                  <a:srgbClr val="FF0000"/>
                </a:solidFill>
              </a:rPr>
              <a:t>users</a:t>
            </a:r>
            <a:r>
              <a:rPr lang="it-IT" sz="2400" b="1" dirty="0">
                <a:solidFill>
                  <a:srgbClr val="FF0000"/>
                </a:solidFill>
              </a:rPr>
              <a:t> with </a:t>
            </a:r>
            <a:r>
              <a:rPr lang="it-IT" sz="2400" b="1" dirty="0" err="1">
                <a:solidFill>
                  <a:srgbClr val="FF0000"/>
                </a:solidFill>
              </a:rPr>
              <a:t>root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access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doing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nasty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stuff</a:t>
            </a:r>
            <a:r>
              <a:rPr lang="it-IT" sz="2400" b="1" dirty="0">
                <a:solidFill>
                  <a:srgbClr val="FF0000"/>
                </a:solidFill>
              </a:rPr>
              <a:t>) </a:t>
            </a:r>
            <a:r>
              <a:rPr lang="it-IT" sz="2400" b="1" dirty="0" err="1">
                <a:solidFill>
                  <a:srgbClr val="FF0000"/>
                </a:solidFill>
              </a:rPr>
              <a:t>is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covered</a:t>
            </a:r>
            <a:r>
              <a:rPr lang="it-IT" sz="2400" b="1" dirty="0">
                <a:solidFill>
                  <a:srgbClr val="FF0000"/>
                </a:solidFill>
              </a:rPr>
              <a:t> by the LCEN : a French law </a:t>
            </a:r>
            <a:r>
              <a:rPr lang="it-IT" sz="2400" b="1" dirty="0" err="1">
                <a:solidFill>
                  <a:srgbClr val="FF0000"/>
                </a:solidFill>
              </a:rPr>
              <a:t>which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basically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makes</a:t>
            </a:r>
            <a:r>
              <a:rPr lang="it-IT" sz="2400" b="1" dirty="0">
                <a:solidFill>
                  <a:srgbClr val="FF0000"/>
                </a:solidFill>
              </a:rPr>
              <a:t> the </a:t>
            </a:r>
            <a:r>
              <a:rPr lang="it-IT" sz="2400" b="1" dirty="0" err="1">
                <a:solidFill>
                  <a:srgbClr val="FF0000"/>
                </a:solidFill>
              </a:rPr>
              <a:t>user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responsible</a:t>
            </a:r>
            <a:r>
              <a:rPr lang="it-IT" sz="2400" b="1" dirty="0">
                <a:solidFill>
                  <a:srgbClr val="FF0000"/>
                </a:solidFill>
              </a:rPr>
              <a:t> of </a:t>
            </a:r>
            <a:r>
              <a:rPr lang="it-IT" sz="2400" b="1" dirty="0" err="1">
                <a:solidFill>
                  <a:srgbClr val="FF0000"/>
                </a:solidFill>
              </a:rPr>
              <a:t>his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actions</a:t>
            </a:r>
            <a:r>
              <a:rPr lang="it-IT" sz="2400" b="1" dirty="0">
                <a:solidFill>
                  <a:srgbClr val="FF0000"/>
                </a:solidFill>
              </a:rPr>
              <a:t> and </a:t>
            </a:r>
            <a:r>
              <a:rPr lang="it-IT" sz="2400" b="1" dirty="0" err="1">
                <a:solidFill>
                  <a:srgbClr val="FF0000"/>
                </a:solidFill>
              </a:rPr>
              <a:t>requires</a:t>
            </a:r>
            <a:r>
              <a:rPr lang="it-IT" sz="2400" b="1" dirty="0">
                <a:solidFill>
                  <a:srgbClr val="FF0000"/>
                </a:solidFill>
              </a:rPr>
              <a:t> the </a:t>
            </a:r>
            <a:r>
              <a:rPr lang="it-IT" sz="2400" b="1" dirty="0" err="1">
                <a:solidFill>
                  <a:srgbClr val="FF0000"/>
                </a:solidFill>
              </a:rPr>
              <a:t>resource</a:t>
            </a:r>
            <a:r>
              <a:rPr lang="it-IT" sz="2400" b="1" dirty="0">
                <a:solidFill>
                  <a:srgbClr val="FF0000"/>
                </a:solidFill>
              </a:rPr>
              <a:t> provider to be </a:t>
            </a:r>
            <a:r>
              <a:rPr lang="it-IT" sz="2400" b="1" dirty="0" err="1">
                <a:solidFill>
                  <a:srgbClr val="FF0000"/>
                </a:solidFill>
              </a:rPr>
              <a:t>able</a:t>
            </a:r>
            <a:r>
              <a:rPr lang="it-IT" sz="2400" b="1" dirty="0">
                <a:solidFill>
                  <a:srgbClr val="FF0000"/>
                </a:solidFill>
              </a:rPr>
              <a:t> to </a:t>
            </a:r>
            <a:r>
              <a:rPr lang="it-IT" sz="2400" b="1" dirty="0" err="1">
                <a:solidFill>
                  <a:srgbClr val="FF0000"/>
                </a:solidFill>
              </a:rPr>
              <a:t>shut</a:t>
            </a:r>
            <a:r>
              <a:rPr lang="it-IT" sz="2400" b="1" dirty="0">
                <a:solidFill>
                  <a:srgbClr val="FF0000"/>
                </a:solidFill>
              </a:rPr>
              <a:t> off the </a:t>
            </a:r>
            <a:r>
              <a:rPr lang="it-IT" sz="2400" b="1" dirty="0" err="1">
                <a:solidFill>
                  <a:srgbClr val="FF0000"/>
                </a:solidFill>
              </a:rPr>
              <a:t>resources</a:t>
            </a:r>
            <a:r>
              <a:rPr lang="it-IT" sz="2400" b="1" dirty="0">
                <a:solidFill>
                  <a:srgbClr val="FF0000"/>
                </a:solidFill>
              </a:rPr>
              <a:t>, and </a:t>
            </a:r>
            <a:r>
              <a:rPr lang="it-IT" sz="2400" b="1" dirty="0" err="1">
                <a:solidFill>
                  <a:srgbClr val="FF0000"/>
                </a:solidFill>
              </a:rPr>
              <a:t>provide</a:t>
            </a:r>
            <a:r>
              <a:rPr lang="it-IT" sz="2400" b="1" dirty="0">
                <a:solidFill>
                  <a:srgbClr val="FF0000"/>
                </a:solidFill>
              </a:rPr>
              <a:t> the </a:t>
            </a:r>
            <a:r>
              <a:rPr lang="it-IT" sz="2400" b="1" dirty="0" err="1">
                <a:solidFill>
                  <a:srgbClr val="FF0000"/>
                </a:solidFill>
              </a:rPr>
              <a:t>user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name</a:t>
            </a:r>
            <a:r>
              <a:rPr lang="it-IT" sz="2400" b="1" dirty="0">
                <a:solidFill>
                  <a:srgbClr val="FF0000"/>
                </a:solidFill>
              </a:rPr>
              <a:t>/</a:t>
            </a:r>
            <a:r>
              <a:rPr lang="it-IT" sz="2400" b="1" dirty="0" err="1">
                <a:solidFill>
                  <a:srgbClr val="FF0000"/>
                </a:solidFill>
              </a:rPr>
              <a:t>contact</a:t>
            </a:r>
            <a:r>
              <a:rPr lang="it-IT" sz="2400" b="1" dirty="0">
                <a:solidFill>
                  <a:srgbClr val="FF0000"/>
                </a:solidFill>
              </a:rPr>
              <a:t> to the </a:t>
            </a:r>
            <a:r>
              <a:rPr lang="it-IT" sz="2400" b="1" dirty="0" err="1" smtClean="0">
                <a:solidFill>
                  <a:srgbClr val="FF0000"/>
                </a:solidFill>
              </a:rPr>
              <a:t>authorities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when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asked</a:t>
            </a:r>
            <a:r>
              <a:rPr lang="it-IT" sz="2400" b="1" dirty="0">
                <a:solidFill>
                  <a:srgbClr val="FF0000"/>
                </a:solidFill>
              </a:rPr>
              <a:t> for. The </a:t>
            </a:r>
            <a:r>
              <a:rPr lang="it-IT" sz="2400" b="1" dirty="0" err="1">
                <a:solidFill>
                  <a:srgbClr val="FF0000"/>
                </a:solidFill>
              </a:rPr>
              <a:t>only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constraint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is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indeed</a:t>
            </a:r>
            <a:r>
              <a:rPr lang="it-IT" sz="2400" b="1" dirty="0">
                <a:solidFill>
                  <a:srgbClr val="FF0000"/>
                </a:solidFill>
              </a:rPr>
              <a:t> to </a:t>
            </a:r>
            <a:r>
              <a:rPr lang="it-IT" sz="2400" b="1" dirty="0" err="1">
                <a:solidFill>
                  <a:srgbClr val="FF0000"/>
                </a:solidFill>
              </a:rPr>
              <a:t>explicit</a:t>
            </a:r>
            <a:r>
              <a:rPr lang="it-IT" sz="2400" b="1" dirty="0">
                <a:solidFill>
                  <a:srgbClr val="FF0000"/>
                </a:solidFill>
              </a:rPr>
              <a:t> the AUP (</a:t>
            </a:r>
            <a:r>
              <a:rPr lang="it-IT" sz="2400" b="1" dirty="0" err="1">
                <a:solidFill>
                  <a:srgbClr val="FF0000"/>
                </a:solidFill>
              </a:rPr>
              <a:t>which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was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already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done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here</a:t>
            </a:r>
            <a:r>
              <a:rPr lang="it-IT" sz="2400" b="1" dirty="0">
                <a:solidFill>
                  <a:srgbClr val="FF0000"/>
                </a:solidFill>
              </a:rPr>
              <a:t>).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Novembre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 – Roberto Cecchini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69A7-C2E0-E140-BAC5-7370F69D7AB5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127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1979</Words>
  <Application>Microsoft Macintosh PowerPoint</Application>
  <PresentationFormat>Presentazione su schermo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Politiche e problematiche relative all'accesso alle risorse Cloud INFN</vt:lpstr>
      <vt:lpstr>Cosa Fanno Gli altri ? AUP Amazon</vt:lpstr>
      <vt:lpstr>Cosa Fanno Gli altri ? AUP Servermania</vt:lpstr>
      <vt:lpstr>Cosa Fanno Gli altri ? AUP Aruba</vt:lpstr>
      <vt:lpstr>AUP commerciali punti in comune</vt:lpstr>
      <vt:lpstr>AUP centri di ricerca BNL (M.Ernst, J. Hover)</vt:lpstr>
      <vt:lpstr>AUP BNL and Public IPs</vt:lpstr>
      <vt:lpstr>AUP centri di ricerca FNAL (Ruth Pordes, Phil Demar)</vt:lpstr>
      <vt:lpstr>AUP centri di ricerca CC-In2P3 (Dominique Butigny, Mathieu Puel)</vt:lpstr>
      <vt:lpstr>AUP centri di ricerca punti in comune</vt:lpstr>
      <vt:lpstr>Considerazioni legali chi è responsabile di cosa?</vt:lpstr>
      <vt:lpstr>Chi ha diritto ad accedere ad una cloud INFN ?</vt:lpstr>
      <vt:lpstr>Policy attualmente in vigore</vt:lpstr>
      <vt:lpstr>Policy: proposte</vt:lpstr>
      <vt:lpstr>Policy: proposte (2)</vt:lpstr>
      <vt:lpstr>Policy: proposte (3)</vt:lpstr>
      <vt:lpstr>Problematiche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</dc:title>
  <dc:creator>Riccardo Veraldi</dc:creator>
  <cp:lastModifiedBy>Riccardo Veraldi</cp:lastModifiedBy>
  <cp:revision>41</cp:revision>
  <dcterms:created xsi:type="dcterms:W3CDTF">2013-05-24T19:42:33Z</dcterms:created>
  <dcterms:modified xsi:type="dcterms:W3CDTF">2013-11-28T09:05:19Z</dcterms:modified>
</cp:coreProperties>
</file>