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5C2F-47CD-6F4D-88CF-6E915436E5D3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5BB03-4B0D-AD48-BA97-1A6EE291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52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9A7F5-7FCB-A344-9B43-C32F5CD207DC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146A5-2543-3342-BAF6-8475ACA07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92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6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3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5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1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5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6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7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6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19219" y="6356350"/>
            <a:ext cx="46936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4434" y="6356350"/>
            <a:ext cx="6523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6D91E-4261-CA4C-81D5-4177E1FEE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394"/>
            <a:ext cx="9144000" cy="776479"/>
          </a:xfrm>
        </p:spPr>
        <p:txBody>
          <a:bodyPr/>
          <a:lstStyle/>
          <a:p>
            <a:r>
              <a:rPr lang="en-US" dirty="0" smtClean="0"/>
              <a:t>KM3NeT-Italy plan for Publication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520" y="1203899"/>
            <a:ext cx="7986895" cy="4732305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Published: (from the wiki)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S. Aiello </a:t>
            </a:r>
            <a:r>
              <a:rPr lang="en-US" sz="1600" b="1" i="1" dirty="0" smtClean="0">
                <a:solidFill>
                  <a:schemeClr val="tx1"/>
                </a:solidFill>
              </a:rPr>
              <a:t>et al.</a:t>
            </a:r>
            <a:r>
              <a:rPr lang="en-US" sz="1600" b="1" dirty="0" smtClean="0">
                <a:solidFill>
                  <a:schemeClr val="tx1"/>
                </a:solidFill>
              </a:rPr>
              <a:t>, The optical modules of the phase-2 of the NEMO project, JINST 8 P07001 (2013) (erratum published in JINST 8 E08001 (2013)). doi:10.1088/1748-0221/8/07/P07001.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600" b="1" dirty="0" smtClean="0"/>
          </a:p>
          <a:p>
            <a:pPr algn="l"/>
            <a:r>
              <a:rPr lang="en-US" sz="1600" b="1" dirty="0" smtClean="0">
                <a:solidFill>
                  <a:srgbClr val="0000FF"/>
                </a:solidFill>
              </a:rPr>
              <a:t>+ proceedings … please send the info to the PCC in order to update the wiki page</a:t>
            </a:r>
          </a:p>
          <a:p>
            <a:pPr algn="l"/>
            <a:endParaRPr lang="en-US" sz="1600" b="1" dirty="0" smtClean="0"/>
          </a:p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Subject for new papers: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- </a:t>
            </a:r>
            <a:r>
              <a:rPr lang="en-US" sz="1600" b="1" dirty="0" err="1">
                <a:solidFill>
                  <a:schemeClr val="tx1"/>
                </a:solidFill>
              </a:rPr>
              <a:t>elettronica</a:t>
            </a:r>
            <a:r>
              <a:rPr lang="en-US" sz="1600" b="1" dirty="0">
                <a:solidFill>
                  <a:schemeClr val="tx1"/>
                </a:solidFill>
              </a:rPr>
              <a:t> di NEMO</a:t>
            </a:r>
            <a:r>
              <a:rPr lang="en-US" sz="1600" b="1" dirty="0" smtClean="0">
                <a:solidFill>
                  <a:schemeClr val="tx1"/>
                </a:solidFill>
              </a:rPr>
              <a:t>-Phase2 electronics:	F</a:t>
            </a:r>
            <a:r>
              <a:rPr lang="en-US" sz="1600" b="1" dirty="0">
                <a:solidFill>
                  <a:schemeClr val="tx1"/>
                </a:solidFill>
              </a:rPr>
              <a:t>. </a:t>
            </a:r>
            <a:r>
              <a:rPr lang="en-US" sz="1600" b="1" dirty="0" err="1">
                <a:solidFill>
                  <a:schemeClr val="tx1"/>
                </a:solidFill>
              </a:rPr>
              <a:t>Ameli</a:t>
            </a:r>
            <a:r>
              <a:rPr lang="en-US" sz="1600" b="1" dirty="0">
                <a:solidFill>
                  <a:schemeClr val="tx1"/>
                </a:solidFill>
              </a:rPr>
              <a:t> + ???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- </a:t>
            </a:r>
            <a:r>
              <a:rPr lang="en-US" sz="1600" b="1" dirty="0" smtClean="0">
                <a:solidFill>
                  <a:schemeClr val="tx1"/>
                </a:solidFill>
              </a:rPr>
              <a:t>NEMO-Phase2 Data </a:t>
            </a:r>
            <a:r>
              <a:rPr lang="en-US" sz="1600" b="1" dirty="0">
                <a:solidFill>
                  <a:schemeClr val="tx1"/>
                </a:solidFill>
              </a:rPr>
              <a:t>acquisition &amp; </a:t>
            </a:r>
            <a:r>
              <a:rPr lang="en-US" sz="1600" b="1" dirty="0" smtClean="0">
                <a:solidFill>
                  <a:schemeClr val="tx1"/>
                </a:solidFill>
              </a:rPr>
              <a:t>trigger:	T</a:t>
            </a:r>
            <a:r>
              <a:rPr lang="en-US" sz="1600" b="1" dirty="0">
                <a:solidFill>
                  <a:schemeClr val="tx1"/>
                </a:solidFill>
              </a:rPr>
              <a:t>. </a:t>
            </a:r>
            <a:r>
              <a:rPr lang="en-US" sz="1600" b="1" dirty="0" err="1">
                <a:solidFill>
                  <a:schemeClr val="tx1"/>
                </a:solidFill>
              </a:rPr>
              <a:t>Chiarusi</a:t>
            </a:r>
            <a:r>
              <a:rPr lang="en-US" sz="1600" b="1" dirty="0">
                <a:solidFill>
                  <a:schemeClr val="tx1"/>
                </a:solidFill>
              </a:rPr>
              <a:t> + ???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- NEMO-Phase2 optical transmission:		A</a:t>
            </a:r>
            <a:r>
              <a:rPr lang="en-US" sz="1600" b="1" dirty="0">
                <a:solidFill>
                  <a:schemeClr val="tx1"/>
                </a:solidFill>
              </a:rPr>
              <a:t>. D'Amico + ??</a:t>
            </a:r>
            <a:r>
              <a:rPr lang="en-US" sz="1600" b="1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- NEMO</a:t>
            </a:r>
            <a:r>
              <a:rPr lang="en-US" sz="1600" b="1" dirty="0">
                <a:solidFill>
                  <a:schemeClr val="tx1"/>
                </a:solidFill>
              </a:rPr>
              <a:t>-Fase2  </a:t>
            </a:r>
            <a:r>
              <a:rPr lang="en-US" sz="1600" b="1" dirty="0" smtClean="0">
                <a:solidFill>
                  <a:schemeClr val="tx1"/>
                </a:solidFill>
              </a:rPr>
              <a:t>acoustic positioning 		S. Viola, G</a:t>
            </a:r>
            <a:r>
              <a:rPr lang="en-US" sz="1600" b="1" dirty="0">
                <a:solidFill>
                  <a:schemeClr val="tx1"/>
                </a:solidFill>
              </a:rPr>
              <a:t>. </a:t>
            </a:r>
            <a:r>
              <a:rPr lang="en-US" sz="1600" b="1" dirty="0" err="1">
                <a:solidFill>
                  <a:schemeClr val="tx1"/>
                </a:solidFill>
              </a:rPr>
              <a:t>Riccobene</a:t>
            </a:r>
            <a:r>
              <a:rPr lang="en-US" sz="1600" b="1" dirty="0">
                <a:solidFill>
                  <a:schemeClr val="tx1"/>
                </a:solidFill>
              </a:rPr>
              <a:t> + ??</a:t>
            </a:r>
            <a:r>
              <a:rPr lang="en-US" sz="1600" b="1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- NEMO-Phase2 acoustic monitoring		G. </a:t>
            </a:r>
            <a:r>
              <a:rPr lang="en-US" sz="1600" b="1" dirty="0" err="1" smtClean="0">
                <a:solidFill>
                  <a:schemeClr val="tx1"/>
                </a:solidFill>
              </a:rPr>
              <a:t>Riccobene</a:t>
            </a:r>
            <a:r>
              <a:rPr lang="en-US" sz="1600" b="1" dirty="0" smtClean="0">
                <a:solidFill>
                  <a:schemeClr val="tx1"/>
                </a:solidFill>
              </a:rPr>
              <a:t> + ???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- NEMO-Phase2 mechanics   			M. </a:t>
            </a:r>
            <a:r>
              <a:rPr lang="en-US" sz="1600" b="1" dirty="0" err="1" smtClean="0">
                <a:solidFill>
                  <a:schemeClr val="tx1"/>
                </a:solidFill>
              </a:rPr>
              <a:t>Musumeci</a:t>
            </a:r>
            <a:r>
              <a:rPr lang="en-US" sz="1600" b="1" dirty="0" smtClean="0">
                <a:solidFill>
                  <a:schemeClr val="tx1"/>
                </a:solidFill>
              </a:rPr>
              <a:t> + ???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- </a:t>
            </a:r>
            <a:r>
              <a:rPr lang="en-US" sz="1600" b="1" dirty="0" smtClean="0">
                <a:solidFill>
                  <a:schemeClr val="tx1"/>
                </a:solidFill>
              </a:rPr>
              <a:t>PMT rates, currents, burst fraction …. 	M. G. </a:t>
            </a:r>
            <a:r>
              <a:rPr lang="en-US" sz="1600" b="1" dirty="0" err="1" smtClean="0">
                <a:solidFill>
                  <a:schemeClr val="tx1"/>
                </a:solidFill>
              </a:rPr>
              <a:t>Pellegriti</a:t>
            </a:r>
            <a:r>
              <a:rPr lang="en-US" sz="1600" b="1" dirty="0" smtClean="0">
                <a:solidFill>
                  <a:schemeClr val="tx1"/>
                </a:solidFill>
              </a:rPr>
              <a:t> + ???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- Track reconstruction, DIR, …			C. Di Stefano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3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394"/>
            <a:ext cx="9144000" cy="776479"/>
          </a:xfrm>
        </p:spPr>
        <p:txBody>
          <a:bodyPr/>
          <a:lstStyle/>
          <a:p>
            <a:r>
              <a:rPr lang="en-US" dirty="0" smtClean="0"/>
              <a:t>Public Official Plots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520" y="1203899"/>
            <a:ext cx="7986895" cy="4732305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We need to define, and collect on the Wiki page, several plots that describe results obtained with Tower data: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Collected events </a:t>
            </a:r>
            <a:r>
              <a:rPr lang="en-US" sz="2400" b="1" dirty="0" err="1" smtClean="0">
                <a:solidFill>
                  <a:srgbClr val="FF0000"/>
                </a:solidFill>
              </a:rPr>
              <a:t>vs</a:t>
            </a:r>
            <a:r>
              <a:rPr lang="en-US" sz="2400" b="1" dirty="0" smtClean="0">
                <a:solidFill>
                  <a:srgbClr val="FF0000"/>
                </a:solidFill>
              </a:rPr>
              <a:t> Time</a:t>
            </a:r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Live Time </a:t>
            </a:r>
            <a:r>
              <a:rPr lang="en-US" sz="2400" b="1" dirty="0" err="1" smtClean="0">
                <a:solidFill>
                  <a:srgbClr val="FF0000"/>
                </a:solidFill>
              </a:rPr>
              <a:t>vs</a:t>
            </a:r>
            <a:r>
              <a:rPr lang="en-US" sz="2400" b="1" dirty="0" smtClean="0">
                <a:solidFill>
                  <a:srgbClr val="FF0000"/>
                </a:solidFill>
              </a:rPr>
              <a:t> Time</a:t>
            </a:r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PMT's Baselines </a:t>
            </a:r>
            <a:r>
              <a:rPr lang="en-US" sz="2400" b="1" dirty="0" err="1" smtClean="0">
                <a:solidFill>
                  <a:srgbClr val="FF0000"/>
                </a:solidFill>
              </a:rPr>
              <a:t>vs</a:t>
            </a:r>
            <a:r>
              <a:rPr lang="en-US" sz="2400" b="1" dirty="0" smtClean="0">
                <a:solidFill>
                  <a:srgbClr val="FF0000"/>
                </a:solidFill>
              </a:rPr>
              <a:t> Time</a:t>
            </a:r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Deep sea water current </a:t>
            </a:r>
            <a:r>
              <a:rPr lang="en-US" sz="2400" b="1" dirty="0" err="1" smtClean="0">
                <a:solidFill>
                  <a:srgbClr val="FF0000"/>
                </a:solidFill>
              </a:rPr>
              <a:t>vs</a:t>
            </a:r>
            <a:r>
              <a:rPr lang="en-US" sz="2400" b="1" dirty="0" smtClean="0">
                <a:solidFill>
                  <a:srgbClr val="FF0000"/>
                </a:solidFill>
              </a:rPr>
              <a:t> Time</a:t>
            </a:r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Temperature, Salinity, …</a:t>
            </a:r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Correlations</a:t>
            </a:r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PMT ph. characteristics (event charge, event time resolution, …)</a:t>
            </a:r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KM3NeT-Italy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D91E-4261-CA4C-81D5-4177E1FEE2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10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187</Words>
  <Application>Microsoft Macintosh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KM3NeT-Italy plan for Publication</vt:lpstr>
      <vt:lpstr>Public Official Plots</vt:lpstr>
    </vt:vector>
  </TitlesOfParts>
  <Company>University "La Sapienza" and 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KM3NeT-Italy plan for Publication</dc:title>
  <dc:creator>Antonio Capone</dc:creator>
  <cp:lastModifiedBy>Antonio Capone</cp:lastModifiedBy>
  <cp:revision>6</cp:revision>
  <dcterms:created xsi:type="dcterms:W3CDTF">2013-11-13T09:40:14Z</dcterms:created>
  <dcterms:modified xsi:type="dcterms:W3CDTF">2013-11-13T10:51:06Z</dcterms:modified>
</cp:coreProperties>
</file>