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415" r:id="rId2"/>
    <p:sldId id="416" r:id="rId3"/>
    <p:sldId id="401" r:id="rId4"/>
    <p:sldId id="425" r:id="rId5"/>
    <p:sldId id="426" r:id="rId6"/>
    <p:sldId id="409" r:id="rId7"/>
    <p:sldId id="410" r:id="rId8"/>
    <p:sldId id="408" r:id="rId9"/>
    <p:sldId id="427" r:id="rId10"/>
    <p:sldId id="429" r:id="rId11"/>
    <p:sldId id="420" r:id="rId12"/>
    <p:sldId id="421" r:id="rId13"/>
    <p:sldId id="422" r:id="rId14"/>
    <p:sldId id="435" r:id="rId15"/>
    <p:sldId id="432" r:id="rId16"/>
    <p:sldId id="433" r:id="rId17"/>
    <p:sldId id="431" r:id="rId18"/>
    <p:sldId id="430" r:id="rId19"/>
    <p:sldId id="417" r:id="rId2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8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0" d="100"/>
          <a:sy n="120" d="100"/>
        </p:scale>
        <p:origin x="-9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7CEECF-50FF-EA4B-823E-BD1DB8C6435D}" type="datetimeFigureOut">
              <a:rPr lang="it-IT" smtClean="0"/>
              <a:pPr/>
              <a:t>12/11/13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7E1CD2-B712-BF4A-8BBF-D8DF0DF31639}" type="slidenum">
              <a:rPr lang="it-IT" smtClean="0"/>
              <a:pPr/>
              <a:t>‹n.›</a:t>
            </a:fld>
            <a:endParaRPr lang="it-IT"/>
          </a:p>
        </p:txBody>
      </p:sp>
    </p:spTree>
    <p:extLst>
      <p:ext uri="{BB962C8B-B14F-4D97-AF65-F5344CB8AC3E}">
        <p14:creationId xmlns:p14="http://schemas.microsoft.com/office/powerpoint/2010/main" val="4045431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7CC94-0217-AD41-A939-D0BE3A9F9153}" type="datetimeFigureOut">
              <a:rPr lang="it-IT" smtClean="0"/>
              <a:pPr/>
              <a:t>12/11/13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22A8D-ADF5-004E-996A-FC004BAE439E}" type="slidenum">
              <a:rPr lang="it-IT" smtClean="0"/>
              <a:pPr/>
              <a:t>‹n.›</a:t>
            </a:fld>
            <a:endParaRPr lang="it-IT"/>
          </a:p>
        </p:txBody>
      </p:sp>
    </p:spTree>
    <p:extLst>
      <p:ext uri="{BB962C8B-B14F-4D97-AF65-F5344CB8AC3E}">
        <p14:creationId xmlns:p14="http://schemas.microsoft.com/office/powerpoint/2010/main" val="20424902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stile</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r>
              <a:rPr lang="it-IT" smtClean="0"/>
              <a:t>P. Piattelli</a:t>
            </a:r>
            <a:endParaRPr lang="it-IT"/>
          </a:p>
        </p:txBody>
      </p:sp>
      <p:sp>
        <p:nvSpPr>
          <p:cNvPr id="17" name="Segnaposto piè di pagina 16"/>
          <p:cNvSpPr>
            <a:spLocks noGrp="1"/>
          </p:cNvSpPr>
          <p:nvPr>
            <p:ph type="ftr" sz="quarter" idx="11"/>
          </p:nvPr>
        </p:nvSpPr>
        <p:spPr>
          <a:xfrm>
            <a:off x="2898648" y="6355080"/>
            <a:ext cx="3474720" cy="365760"/>
          </a:xfrm>
        </p:spPr>
        <p:txBody>
          <a:bodyPr/>
          <a:lstStyle/>
          <a:p>
            <a:endParaRPr lang="it-IT"/>
          </a:p>
        </p:txBody>
      </p:sp>
      <p:sp>
        <p:nvSpPr>
          <p:cNvPr id="29" name="Segnaposto numero diapositiva 28"/>
          <p:cNvSpPr>
            <a:spLocks noGrp="1"/>
          </p:cNvSpPr>
          <p:nvPr>
            <p:ph type="sldNum" sz="quarter" idx="12"/>
          </p:nvPr>
        </p:nvSpPr>
        <p:spPr>
          <a:xfrm>
            <a:off x="1216152" y="6355080"/>
            <a:ext cx="1219200" cy="365760"/>
          </a:xfrm>
        </p:spPr>
        <p:txBody>
          <a:bodyPr/>
          <a:lstStyle/>
          <a:p>
            <a:fld id="{7B446AF6-DE2C-9F44-8F3C-45CA1A9D81AB}" type="slidenum">
              <a:rPr lang="it-IT" smtClean="0"/>
              <a:pPr/>
              <a:t>‹n.›</a:t>
            </a:fld>
            <a:endParaRPr lang="it-IT"/>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r>
              <a:rPr lang="it-IT" smtClean="0"/>
              <a:t>P. Piattelli</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446AF6-DE2C-9F44-8F3C-45CA1A9D81A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r>
              <a:rPr lang="it-IT" smtClean="0"/>
              <a:t>P. Piattelli</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446AF6-DE2C-9F44-8F3C-45CA1A9D81AB}" type="slidenum">
              <a:rPr lang="it-IT" smtClean="0"/>
              <a:pPr/>
              <a:t>‹n.›</a:t>
            </a:fld>
            <a:endParaRPr lang="it-IT"/>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4" name="Segnaposto data 3"/>
          <p:cNvSpPr>
            <a:spLocks noGrp="1"/>
          </p:cNvSpPr>
          <p:nvPr>
            <p:ph type="dt" sz="half" idx="10"/>
          </p:nvPr>
        </p:nvSpPr>
        <p:spPr/>
        <p:txBody>
          <a:bodyPr/>
          <a:lstStyle/>
          <a:p>
            <a:r>
              <a:rPr lang="it-IT" smtClean="0"/>
              <a:t>P. Piattelli</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446AF6-DE2C-9F44-8F3C-45CA1A9D81AB}" type="slidenum">
              <a:rPr lang="it-IT" smtClean="0"/>
              <a:pPr/>
              <a:t>‹n.›</a:t>
            </a:fld>
            <a:endParaRPr lang="it-IT"/>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stile</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gli stili del testo dello schema</a:t>
            </a:r>
          </a:p>
        </p:txBody>
      </p:sp>
      <p:sp>
        <p:nvSpPr>
          <p:cNvPr id="4" name="Segnaposto data 3"/>
          <p:cNvSpPr>
            <a:spLocks noGrp="1"/>
          </p:cNvSpPr>
          <p:nvPr>
            <p:ph type="dt" sz="half" idx="10"/>
          </p:nvPr>
        </p:nvSpPr>
        <p:spPr>
          <a:xfrm>
            <a:off x="6400800" y="6355080"/>
            <a:ext cx="2286000" cy="365760"/>
          </a:xfrm>
        </p:spPr>
        <p:txBody>
          <a:bodyPr/>
          <a:lstStyle/>
          <a:p>
            <a:r>
              <a:rPr lang="it-IT" smtClean="0"/>
              <a:t>P. Piattelli</a:t>
            </a:r>
            <a:endParaRPr lang="it-IT"/>
          </a:p>
        </p:txBody>
      </p:sp>
      <p:sp>
        <p:nvSpPr>
          <p:cNvPr id="5" name="Segnaposto piè di pagina 4"/>
          <p:cNvSpPr>
            <a:spLocks noGrp="1"/>
          </p:cNvSpPr>
          <p:nvPr>
            <p:ph type="ftr" sz="quarter" idx="11"/>
          </p:nvPr>
        </p:nvSpPr>
        <p:spPr>
          <a:xfrm>
            <a:off x="2898648" y="6355080"/>
            <a:ext cx="3474720" cy="365760"/>
          </a:xfrm>
        </p:spPr>
        <p:txBody>
          <a:bodyPr/>
          <a:lstStyle/>
          <a:p>
            <a:endParaRPr lang="it-IT"/>
          </a:p>
        </p:txBody>
      </p:sp>
      <p:sp>
        <p:nvSpPr>
          <p:cNvPr id="6" name="Segnaposto numero diapositiva 5"/>
          <p:cNvSpPr>
            <a:spLocks noGrp="1"/>
          </p:cNvSpPr>
          <p:nvPr>
            <p:ph type="sldNum" sz="quarter" idx="12"/>
          </p:nvPr>
        </p:nvSpPr>
        <p:spPr>
          <a:xfrm>
            <a:off x="1069848" y="6355080"/>
            <a:ext cx="1520952" cy="365760"/>
          </a:xfrm>
        </p:spPr>
        <p:txBody>
          <a:bodyPr/>
          <a:lstStyle/>
          <a:p>
            <a:fld id="{7B446AF6-DE2C-9F44-8F3C-45CA1A9D81AB}" type="slidenum">
              <a:rPr lang="it-IT" smtClean="0"/>
              <a:pPr/>
              <a:t>‹n.›</a:t>
            </a:fld>
            <a:endParaRPr lang="it-IT"/>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stile</a:t>
            </a:r>
            <a:endParaRPr kumimoji="0" lang="en-US"/>
          </a:p>
        </p:txBody>
      </p:sp>
      <p:sp>
        <p:nvSpPr>
          <p:cNvPr id="5" name="Segnaposto data 4"/>
          <p:cNvSpPr>
            <a:spLocks noGrp="1"/>
          </p:cNvSpPr>
          <p:nvPr>
            <p:ph type="dt" sz="half" idx="10"/>
          </p:nvPr>
        </p:nvSpPr>
        <p:spPr/>
        <p:txBody>
          <a:bodyPr/>
          <a:lstStyle/>
          <a:p>
            <a:r>
              <a:rPr lang="it-IT" smtClean="0"/>
              <a:t>P. Piattelli</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446AF6-DE2C-9F44-8F3C-45CA1A9D81AB}" type="slidenum">
              <a:rPr lang="it-IT" smtClean="0"/>
              <a:pPr/>
              <a:t>‹n.›</a:t>
            </a:fld>
            <a:endParaRPr lang="it-IT"/>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stile</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7" name="Segnaposto data 6"/>
          <p:cNvSpPr>
            <a:spLocks noGrp="1"/>
          </p:cNvSpPr>
          <p:nvPr>
            <p:ph type="dt" sz="half" idx="10"/>
          </p:nvPr>
        </p:nvSpPr>
        <p:spPr/>
        <p:txBody>
          <a:bodyPr/>
          <a:lstStyle/>
          <a:p>
            <a:r>
              <a:rPr lang="it-IT" smtClean="0"/>
              <a:t>P. Piattelli</a:t>
            </a:r>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B446AF6-DE2C-9F44-8F3C-45CA1A9D81AB}" type="slidenum">
              <a:rPr lang="it-IT" smtClean="0"/>
              <a:pPr/>
              <a:t>‹n.›</a:t>
            </a:fld>
            <a:endParaRPr lang="it-IT"/>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stile</a:t>
            </a:r>
            <a:endParaRPr kumimoji="0" lang="en-US"/>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‹n.›</a:t>
            </a:fld>
            <a:endParaRPr lang="it-IT"/>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P. Piattelli</a:t>
            </a:r>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B446AF6-DE2C-9F44-8F3C-45CA1A9D81AB}" type="slidenum">
              <a:rPr lang="it-IT" smtClean="0"/>
              <a:pPr/>
              <a:t>‹n.›</a:t>
            </a:fld>
            <a:endParaRPr lang="it-IT"/>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stile</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P. Piattelli</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446AF6-DE2C-9F44-8F3C-45CA1A9D81AB}"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stile</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P. Piattelli</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446AF6-DE2C-9F44-8F3C-45CA1A9D81AB}"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smtClean="0"/>
              <a:t>Fare clic per modificare stile</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smtClean="0"/>
              <a:t>Fare clic per modificare gli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7224312" y="6356350"/>
            <a:ext cx="1465535" cy="365760"/>
          </a:xfrm>
          <a:prstGeom prst="rect">
            <a:avLst/>
          </a:prstGeom>
        </p:spPr>
        <p:txBody>
          <a:bodyPr vert="horz"/>
          <a:lstStyle>
            <a:lvl1pPr algn="r" eaLnBrk="1" latinLnBrk="0" hangingPunct="1">
              <a:defRPr kumimoji="0" sz="1400">
                <a:solidFill>
                  <a:schemeClr val="tx2"/>
                </a:solidFill>
              </a:defRPr>
            </a:lvl1pPr>
          </a:lstStyle>
          <a:p>
            <a:r>
              <a:rPr lang="it-IT" smtClean="0"/>
              <a:t>P. Piattelli</a:t>
            </a:r>
            <a:endParaRPr lang="it-IT"/>
          </a:p>
        </p:txBody>
      </p:sp>
      <p:sp>
        <p:nvSpPr>
          <p:cNvPr id="3" name="Segnaposto piè di pagina 2"/>
          <p:cNvSpPr>
            <a:spLocks noGrp="1"/>
          </p:cNvSpPr>
          <p:nvPr>
            <p:ph type="ftr" sz="quarter" idx="3"/>
          </p:nvPr>
        </p:nvSpPr>
        <p:spPr>
          <a:xfrm>
            <a:off x="2898647" y="6356350"/>
            <a:ext cx="4325665" cy="365760"/>
          </a:xfrm>
          <a:prstGeom prst="rect">
            <a:avLst/>
          </a:prstGeom>
        </p:spPr>
        <p:txBody>
          <a:bodyPr vert="horz"/>
          <a:lstStyle>
            <a:lvl1pPr algn="l" eaLnBrk="1" latinLnBrk="0" hangingPunct="1">
              <a:defRPr kumimoji="0" sz="1400">
                <a:solidFill>
                  <a:schemeClr val="tx2"/>
                </a:solidFill>
              </a:defRPr>
            </a:lvl1pPr>
          </a:lstStyle>
          <a:p>
            <a:endParaRPr lang="it-IT" dirty="0"/>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B446AF6-DE2C-9F44-8F3C-45CA1A9D81AB}" type="slidenum">
              <a:rPr lang="it-IT" smtClean="0"/>
              <a:pPr/>
              <a:t>‹n.›</a:t>
            </a:fld>
            <a:endParaRPr lang="it-IT"/>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4"/>
          <p:cNvSpPr>
            <a:spLocks noGrp="1"/>
          </p:cNvSpPr>
          <p:nvPr>
            <p:ph type="ctrTitle"/>
          </p:nvPr>
        </p:nvSpPr>
        <p:spPr/>
        <p:txBody>
          <a:bodyPr>
            <a:normAutofit fontScale="90000"/>
          </a:bodyPr>
          <a:lstStyle/>
          <a:p>
            <a:r>
              <a:rPr lang="it-IT" dirty="0" smtClean="0"/>
              <a:t>The KM3NeT Phase-1 Memorandum </a:t>
            </a:r>
            <a:r>
              <a:rPr lang="it-IT" dirty="0" err="1" smtClean="0"/>
              <a:t>of</a:t>
            </a:r>
            <a:r>
              <a:rPr lang="it-IT" dirty="0" smtClean="0"/>
              <a:t> </a:t>
            </a:r>
            <a:r>
              <a:rPr lang="it-IT" dirty="0" err="1" smtClean="0"/>
              <a:t>Understanding</a:t>
            </a:r>
            <a:endParaRPr lang="it-IT" dirty="0"/>
          </a:p>
        </p:txBody>
      </p:sp>
      <p:sp>
        <p:nvSpPr>
          <p:cNvPr id="16" name="Sottotitolo 15"/>
          <p:cNvSpPr>
            <a:spLocks noGrp="1"/>
          </p:cNvSpPr>
          <p:nvPr>
            <p:ph type="subTitle" idx="1"/>
          </p:nvPr>
        </p:nvSpPr>
        <p:spPr/>
        <p:txBody>
          <a:bodyPr/>
          <a:lstStyle/>
          <a:p>
            <a:endParaRPr lang="it-IT"/>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Lo </a:t>
            </a:r>
            <a:r>
              <a:rPr lang="it-IT" dirty="0" err="1" smtClean="0"/>
              <a:t>Scientific</a:t>
            </a:r>
            <a:r>
              <a:rPr lang="it-IT" dirty="0" smtClean="0"/>
              <a:t> and Technical </a:t>
            </a:r>
            <a:r>
              <a:rPr lang="it-IT" dirty="0" err="1" smtClean="0"/>
              <a:t>Advisory</a:t>
            </a:r>
            <a:r>
              <a:rPr lang="it-IT" dirty="0" smtClean="0"/>
              <a:t> </a:t>
            </a:r>
            <a:r>
              <a:rPr lang="it-IT" dirty="0" err="1" smtClean="0"/>
              <a:t>Committee</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10</a:t>
            </a:fld>
            <a:endParaRPr lang="it-IT"/>
          </a:p>
        </p:txBody>
      </p:sp>
      <p:sp>
        <p:nvSpPr>
          <p:cNvPr id="6" name="Segnaposto contenuto 5"/>
          <p:cNvSpPr>
            <a:spLocks noGrp="1"/>
          </p:cNvSpPr>
          <p:nvPr>
            <p:ph sz="quarter" idx="1"/>
          </p:nvPr>
        </p:nvSpPr>
        <p:spPr>
          <a:xfrm>
            <a:off x="457200" y="1219200"/>
            <a:ext cx="8229600" cy="2146300"/>
          </a:xfrm>
        </p:spPr>
        <p:txBody>
          <a:bodyPr>
            <a:normAutofit fontScale="77500" lnSpcReduction="20000"/>
          </a:bodyPr>
          <a:lstStyle/>
          <a:p>
            <a:r>
              <a:rPr lang="it-IT" dirty="0" smtClean="0"/>
              <a:t>A </a:t>
            </a:r>
            <a:r>
              <a:rPr lang="it-IT" dirty="0" err="1" smtClean="0"/>
              <a:t>Scientific</a:t>
            </a:r>
            <a:r>
              <a:rPr lang="it-IT" dirty="0" smtClean="0"/>
              <a:t> and Technical </a:t>
            </a:r>
            <a:r>
              <a:rPr lang="it-IT" dirty="0" err="1" smtClean="0"/>
              <a:t>Advisory</a:t>
            </a:r>
            <a:r>
              <a:rPr lang="it-IT" dirty="0" smtClean="0"/>
              <a:t> </a:t>
            </a:r>
            <a:r>
              <a:rPr lang="it-IT" dirty="0" err="1" smtClean="0"/>
              <a:t>Committee</a:t>
            </a:r>
            <a:r>
              <a:rPr lang="it-IT" dirty="0" smtClean="0"/>
              <a:t> (STAC) </a:t>
            </a:r>
            <a:r>
              <a:rPr lang="it-IT" dirty="0" err="1" smtClean="0"/>
              <a:t>wis</a:t>
            </a:r>
            <a:r>
              <a:rPr lang="it-IT" dirty="0" smtClean="0"/>
              <a:t> setup by the RRB. The STAC </a:t>
            </a:r>
            <a:r>
              <a:rPr lang="it-IT" dirty="0" err="1" smtClean="0"/>
              <a:t>monitors</a:t>
            </a:r>
            <a:r>
              <a:rPr lang="it-IT" dirty="0" smtClean="0"/>
              <a:t> and </a:t>
            </a:r>
            <a:r>
              <a:rPr lang="it-IT" dirty="0" err="1" smtClean="0"/>
              <a:t>evaluates</a:t>
            </a:r>
            <a:r>
              <a:rPr lang="it-IT" dirty="0" smtClean="0"/>
              <a:t> the progress in </a:t>
            </a:r>
            <a:r>
              <a:rPr lang="it-IT" dirty="0" err="1" smtClean="0"/>
              <a:t>definition</a:t>
            </a:r>
            <a:r>
              <a:rPr lang="it-IT" dirty="0" smtClean="0"/>
              <a:t> of </a:t>
            </a:r>
            <a:r>
              <a:rPr lang="it-IT" dirty="0" err="1" smtClean="0"/>
              <a:t>scientific</a:t>
            </a:r>
            <a:r>
              <a:rPr lang="it-IT" dirty="0" smtClean="0"/>
              <a:t> </a:t>
            </a:r>
            <a:r>
              <a:rPr lang="it-IT" dirty="0" err="1" smtClean="0"/>
              <a:t>objectives</a:t>
            </a:r>
            <a:r>
              <a:rPr lang="it-IT" dirty="0" smtClean="0"/>
              <a:t>, </a:t>
            </a:r>
            <a:r>
              <a:rPr lang="it-IT" dirty="0" err="1" smtClean="0"/>
              <a:t>priorities</a:t>
            </a:r>
            <a:r>
              <a:rPr lang="it-IT" dirty="0" smtClean="0"/>
              <a:t> and output, and </a:t>
            </a:r>
            <a:r>
              <a:rPr lang="it-IT" dirty="0" err="1" smtClean="0"/>
              <a:t>technical</a:t>
            </a:r>
            <a:r>
              <a:rPr lang="it-IT" dirty="0" smtClean="0"/>
              <a:t> </a:t>
            </a:r>
            <a:r>
              <a:rPr lang="it-IT" dirty="0" err="1" smtClean="0"/>
              <a:t>decisions</a:t>
            </a:r>
            <a:r>
              <a:rPr lang="it-IT" dirty="0" smtClean="0"/>
              <a:t> </a:t>
            </a:r>
            <a:r>
              <a:rPr lang="it-IT" dirty="0" err="1" smtClean="0"/>
              <a:t>related</a:t>
            </a:r>
            <a:r>
              <a:rPr lang="it-IT" dirty="0" smtClean="0"/>
              <a:t> to </a:t>
            </a:r>
            <a:r>
              <a:rPr lang="it-IT" dirty="0" err="1" smtClean="0"/>
              <a:t>these</a:t>
            </a:r>
            <a:r>
              <a:rPr lang="it-IT" dirty="0" smtClean="0"/>
              <a:t> </a:t>
            </a:r>
            <a:r>
              <a:rPr lang="it-IT" dirty="0" err="1" smtClean="0"/>
              <a:t>issues</a:t>
            </a:r>
            <a:r>
              <a:rPr lang="it-IT" dirty="0" smtClean="0"/>
              <a:t>. The STAC </a:t>
            </a:r>
            <a:r>
              <a:rPr lang="it-IT" dirty="0" err="1" smtClean="0"/>
              <a:t>installs</a:t>
            </a:r>
            <a:r>
              <a:rPr lang="it-IT" dirty="0" smtClean="0"/>
              <a:t> an </a:t>
            </a:r>
            <a:r>
              <a:rPr lang="it-IT" dirty="0" err="1" smtClean="0"/>
              <a:t>Observation</a:t>
            </a:r>
            <a:r>
              <a:rPr lang="it-IT" dirty="0" smtClean="0"/>
              <a:t> </a:t>
            </a:r>
            <a:r>
              <a:rPr lang="it-IT" dirty="0" err="1" smtClean="0"/>
              <a:t>Committee</a:t>
            </a:r>
            <a:r>
              <a:rPr lang="it-IT" dirty="0" smtClean="0"/>
              <a:t> for </a:t>
            </a:r>
            <a:r>
              <a:rPr lang="it-IT" dirty="0" err="1" smtClean="0"/>
              <a:t>evaluation</a:t>
            </a:r>
            <a:r>
              <a:rPr lang="it-IT" dirty="0" smtClean="0"/>
              <a:t> of </a:t>
            </a:r>
            <a:r>
              <a:rPr lang="it-IT" dirty="0" err="1" smtClean="0"/>
              <a:t>observational</a:t>
            </a:r>
            <a:r>
              <a:rPr lang="it-IT" dirty="0" smtClean="0"/>
              <a:t> </a:t>
            </a:r>
            <a:r>
              <a:rPr lang="it-IT" dirty="0" err="1" smtClean="0"/>
              <a:t>campaigns</a:t>
            </a:r>
            <a:r>
              <a:rPr lang="it-IT" dirty="0" smtClean="0"/>
              <a:t> and </a:t>
            </a:r>
            <a:r>
              <a:rPr lang="it-IT" dirty="0" err="1" smtClean="0"/>
              <a:t>experiments</a:t>
            </a:r>
            <a:r>
              <a:rPr lang="it-IT" dirty="0" smtClean="0"/>
              <a:t> of </a:t>
            </a:r>
            <a:r>
              <a:rPr lang="it-IT" dirty="0" err="1" smtClean="0"/>
              <a:t>scientists</a:t>
            </a:r>
            <a:r>
              <a:rPr lang="it-IT" dirty="0" smtClean="0"/>
              <a:t> </a:t>
            </a:r>
            <a:r>
              <a:rPr lang="it-IT" dirty="0" err="1" smtClean="0"/>
              <a:t>which</a:t>
            </a:r>
            <a:r>
              <a:rPr lang="it-IT" dirty="0" smtClean="0"/>
              <a:t> are </a:t>
            </a:r>
            <a:r>
              <a:rPr lang="it-IT" dirty="0" err="1" smtClean="0"/>
              <a:t>not</a:t>
            </a:r>
            <a:r>
              <a:rPr lang="it-IT" dirty="0"/>
              <a:t> </a:t>
            </a:r>
            <a:r>
              <a:rPr lang="it-IT" dirty="0" smtClean="0"/>
              <a:t>a </a:t>
            </a:r>
            <a:r>
              <a:rPr lang="it-IT" dirty="0" err="1" smtClean="0"/>
              <a:t>member</a:t>
            </a:r>
            <a:r>
              <a:rPr lang="it-IT" dirty="0" smtClean="0"/>
              <a:t> of the Collaboration. The STAC reports to the RRB and </a:t>
            </a:r>
            <a:r>
              <a:rPr lang="it-IT" dirty="0" err="1" smtClean="0"/>
              <a:t>makes</a:t>
            </a:r>
            <a:r>
              <a:rPr lang="it-IT" dirty="0" smtClean="0"/>
              <a:t> </a:t>
            </a:r>
            <a:r>
              <a:rPr lang="it-IT" dirty="0" err="1" smtClean="0"/>
              <a:t>recommendations</a:t>
            </a:r>
            <a:r>
              <a:rPr lang="it-IT" dirty="0" smtClean="0"/>
              <a:t> to the Collaboration.</a:t>
            </a:r>
            <a:endParaRPr lang="it-IT" dirty="0"/>
          </a:p>
        </p:txBody>
      </p:sp>
      <p:pic>
        <p:nvPicPr>
          <p:cNvPr id="7" name="Immagine 6" descr="STA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834" y="3080765"/>
            <a:ext cx="3016249" cy="3168489"/>
          </a:xfrm>
          <a:prstGeom prst="rect">
            <a:avLst/>
          </a:prstGeom>
        </p:spPr>
      </p:pic>
      <p:sp>
        <p:nvSpPr>
          <p:cNvPr id="8" name="Rettangolo 7"/>
          <p:cNvSpPr/>
          <p:nvPr/>
        </p:nvSpPr>
        <p:spPr>
          <a:xfrm>
            <a:off x="3863227" y="4109081"/>
            <a:ext cx="4666940" cy="7232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spcAft>
                <a:spcPts val="600"/>
              </a:spcAft>
            </a:pPr>
            <a:r>
              <a:rPr lang="it-IT" dirty="0" smtClean="0"/>
              <a:t>Primo meeting - Amsterdam, 18 novembre 2013</a:t>
            </a:r>
          </a:p>
          <a:p>
            <a:pPr>
              <a:spcAft>
                <a:spcPts val="600"/>
              </a:spcAft>
            </a:pPr>
            <a:r>
              <a:rPr lang="it-IT" dirty="0" smtClean="0"/>
              <a:t>Secondo meeting - Roma, 16 gennaio 2014</a:t>
            </a:r>
            <a:endParaRPr lang="it-IT" dirty="0"/>
          </a:p>
        </p:txBody>
      </p:sp>
    </p:spTree>
    <p:extLst>
      <p:ext uri="{BB962C8B-B14F-4D97-AF65-F5344CB8AC3E}">
        <p14:creationId xmlns:p14="http://schemas.microsoft.com/office/powerpoint/2010/main" val="31913193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err="1" smtClean="0"/>
              <a:t>Technical</a:t>
            </a:r>
            <a:r>
              <a:rPr lang="it-IT" dirty="0" smtClean="0"/>
              <a:t> </a:t>
            </a:r>
            <a:r>
              <a:rPr lang="it-IT" dirty="0" err="1" smtClean="0"/>
              <a:t>participation</a:t>
            </a:r>
            <a:r>
              <a:rPr lang="it-IT" dirty="0" smtClean="0"/>
              <a:t> (</a:t>
            </a:r>
            <a:r>
              <a:rPr lang="it-IT" dirty="0" err="1" smtClean="0"/>
              <a:t>1</a:t>
            </a:r>
            <a:r>
              <a:rPr lang="it-IT" dirty="0" smtClean="0"/>
              <a:t>)</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11</a:t>
            </a:fld>
            <a:endParaRPr lang="it-IT"/>
          </a:p>
        </p:txBody>
      </p:sp>
      <p:pic>
        <p:nvPicPr>
          <p:cNvPr id="2" name="Immagine 1" descr="Technical_participation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92" y="1226228"/>
            <a:ext cx="7377769" cy="50539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r>
              <a:rPr lang="it-IT" dirty="0" err="1" smtClean="0"/>
              <a:t>Technical</a:t>
            </a:r>
            <a:r>
              <a:rPr lang="it-IT" dirty="0" smtClean="0"/>
              <a:t> </a:t>
            </a:r>
            <a:r>
              <a:rPr lang="it-IT" dirty="0" err="1" smtClean="0"/>
              <a:t>participation</a:t>
            </a:r>
            <a:r>
              <a:rPr lang="it-IT" dirty="0" smtClean="0"/>
              <a:t> (</a:t>
            </a:r>
            <a:r>
              <a:rPr lang="it-IT" dirty="0" err="1" smtClean="0"/>
              <a:t>2</a:t>
            </a:r>
            <a:r>
              <a:rPr lang="it-IT" dirty="0" smtClean="0"/>
              <a:t>)</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12</a:t>
            </a:fld>
            <a:endParaRPr lang="it-IT"/>
          </a:p>
        </p:txBody>
      </p:sp>
      <p:pic>
        <p:nvPicPr>
          <p:cNvPr id="8" name="Immagine 7" descr="Technical_participation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 y="1446968"/>
            <a:ext cx="7441269" cy="45641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err="1" smtClean="0"/>
              <a:t>Values</a:t>
            </a:r>
            <a:r>
              <a:rPr lang="it-IT" sz="2400" dirty="0" smtClean="0"/>
              <a:t> of </a:t>
            </a:r>
            <a:r>
              <a:rPr lang="it-IT" sz="2400" dirty="0" err="1" smtClean="0"/>
              <a:t>deliverables</a:t>
            </a:r>
            <a:r>
              <a:rPr lang="it-IT" sz="2400" dirty="0" smtClean="0"/>
              <a:t> and </a:t>
            </a:r>
            <a:r>
              <a:rPr lang="it-IT" sz="2400" dirty="0" err="1" smtClean="0"/>
              <a:t>committments</a:t>
            </a:r>
            <a:endParaRPr lang="it-IT" sz="2400"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13</a:t>
            </a:fld>
            <a:endParaRPr lang="it-IT"/>
          </a:p>
        </p:txBody>
      </p:sp>
      <p:pic>
        <p:nvPicPr>
          <p:cNvPr id="6" name="Immagine 5" descr="Financial_contribution.jpg"/>
          <p:cNvPicPr>
            <a:picLocks noChangeAspect="1"/>
          </p:cNvPicPr>
          <p:nvPr/>
        </p:nvPicPr>
        <p:blipFill rotWithShape="1">
          <a:blip r:embed="rId2">
            <a:extLst>
              <a:ext uri="{28A0092B-C50C-407E-A947-70E740481C1C}">
                <a14:useLocalDpi xmlns:a14="http://schemas.microsoft.com/office/drawing/2010/main" val="0"/>
              </a:ext>
            </a:extLst>
          </a:blip>
          <a:srcRect b="6041"/>
          <a:stretch/>
        </p:blipFill>
        <p:spPr>
          <a:xfrm>
            <a:off x="697314" y="1294383"/>
            <a:ext cx="7603627" cy="48333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14</a:t>
            </a:fld>
            <a:endParaRPr lang="it-IT"/>
          </a:p>
        </p:txBody>
      </p:sp>
      <p:sp>
        <p:nvSpPr>
          <p:cNvPr id="6" name="Segnaposto contenuto 5"/>
          <p:cNvSpPr>
            <a:spLocks noGrp="1"/>
          </p:cNvSpPr>
          <p:nvPr>
            <p:ph sz="quarter" idx="1"/>
          </p:nvPr>
        </p:nvSpPr>
        <p:spPr/>
        <p:txBody>
          <a:bodyPr/>
          <a:lstStyle/>
          <a:p>
            <a:r>
              <a:rPr lang="it-IT" dirty="0" smtClean="0"/>
              <a:t>PPM-DU (con tre DOM) installata a Capo Passero (marzo 2014)</a:t>
            </a:r>
          </a:p>
          <a:p>
            <a:r>
              <a:rPr lang="it-IT" dirty="0" smtClean="0"/>
              <a:t>Prima DU a Tolone (autunno 2014)</a:t>
            </a:r>
          </a:p>
          <a:p>
            <a:r>
              <a:rPr lang="it-IT" dirty="0" smtClean="0"/>
              <a:t>24 DU a Capo Passero</a:t>
            </a:r>
          </a:p>
          <a:p>
            <a:r>
              <a:rPr lang="it-IT" dirty="0" err="1"/>
              <a:t>Committment</a:t>
            </a:r>
            <a:r>
              <a:rPr lang="it-IT" dirty="0"/>
              <a:t> italiano per l’acquisizione di (quasi tutto il) materiale per i DOM per 24 DU</a:t>
            </a:r>
          </a:p>
          <a:p>
            <a:pPr lvl="1"/>
            <a:r>
              <a:rPr lang="it-IT" dirty="0"/>
              <a:t>Alcune gare già lanciate (15000 PMT da 3”) o pronte (sfere, </a:t>
            </a:r>
            <a:r>
              <a:rPr lang="it-IT" dirty="0" err="1"/>
              <a:t>coling</a:t>
            </a:r>
            <a:r>
              <a:rPr lang="it-IT" dirty="0"/>
              <a:t> </a:t>
            </a:r>
            <a:r>
              <a:rPr lang="it-IT" dirty="0" err="1"/>
              <a:t>system</a:t>
            </a:r>
            <a:r>
              <a:rPr lang="it-IT" dirty="0"/>
              <a:t>)</a:t>
            </a:r>
          </a:p>
          <a:p>
            <a:r>
              <a:rPr lang="it-IT" dirty="0"/>
              <a:t>Nel </a:t>
            </a:r>
            <a:r>
              <a:rPr lang="it-IT" dirty="0" err="1"/>
              <a:t>committment</a:t>
            </a:r>
            <a:r>
              <a:rPr lang="it-IT" dirty="0"/>
              <a:t> INFN è inclusa anche la rete di fondo relativa alle 24 DU</a:t>
            </a:r>
          </a:p>
          <a:p>
            <a:r>
              <a:rPr lang="it-IT" dirty="0"/>
              <a:t>Meccanica a carico di NL</a:t>
            </a:r>
          </a:p>
          <a:p>
            <a:endParaRPr lang="it-IT" dirty="0" smtClean="0"/>
          </a:p>
          <a:p>
            <a:endParaRPr lang="it-IT" dirty="0"/>
          </a:p>
        </p:txBody>
      </p:sp>
    </p:spTree>
    <p:extLst>
      <p:ext uri="{BB962C8B-B14F-4D97-AF65-F5344CB8AC3E}">
        <p14:creationId xmlns:p14="http://schemas.microsoft.com/office/powerpoint/2010/main" val="417797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15</a:t>
            </a:fld>
            <a:endParaRPr lang="it-IT"/>
          </a:p>
        </p:txBody>
      </p:sp>
      <p:sp>
        <p:nvSpPr>
          <p:cNvPr id="7" name="Segnaposto contenuto 6"/>
          <p:cNvSpPr>
            <a:spLocks noGrp="1"/>
          </p:cNvSpPr>
          <p:nvPr>
            <p:ph sz="quarter" idx="1"/>
          </p:nvPr>
        </p:nvSpPr>
        <p:spPr/>
        <p:txBody>
          <a:bodyPr/>
          <a:lstStyle/>
          <a:p>
            <a:r>
              <a:rPr lang="it-IT" dirty="0" smtClean="0"/>
              <a:t>L’EC ha istituito un High Level </a:t>
            </a:r>
            <a:r>
              <a:rPr lang="it-IT" dirty="0" err="1" smtClean="0"/>
              <a:t>Assessment</a:t>
            </a:r>
            <a:r>
              <a:rPr lang="it-IT" dirty="0" smtClean="0"/>
              <a:t> Expert Group (AEG) per rivedere i progressi delle infrastrutture nella </a:t>
            </a:r>
            <a:r>
              <a:rPr lang="it-IT" dirty="0" err="1" smtClean="0"/>
              <a:t>roadmap</a:t>
            </a:r>
            <a:r>
              <a:rPr lang="it-IT" dirty="0" smtClean="0"/>
              <a:t> ESFRI</a:t>
            </a:r>
          </a:p>
          <a:p>
            <a:r>
              <a:rPr lang="it-IT" dirty="0" smtClean="0"/>
              <a:t>Alcune critiche “severe” sono state sollevate per KM3NeT</a:t>
            </a:r>
          </a:p>
          <a:p>
            <a:r>
              <a:rPr lang="it-IT" dirty="0" smtClean="0"/>
              <a:t>E’ stato preparato un documento di risposta che dovrà essere approvato dal RRB e dallo STAC nei prossimi giorni</a:t>
            </a:r>
          </a:p>
          <a:p>
            <a:r>
              <a:rPr lang="it-IT" dirty="0" smtClean="0"/>
              <a:t>Prevista un’audizione da parte della EC ad inizio dicembre</a:t>
            </a:r>
            <a:endParaRPr lang="it-IT" dirty="0"/>
          </a:p>
        </p:txBody>
      </p:sp>
    </p:spTree>
    <p:extLst>
      <p:ext uri="{BB962C8B-B14F-4D97-AF65-F5344CB8AC3E}">
        <p14:creationId xmlns:p14="http://schemas.microsoft.com/office/powerpoint/2010/main" val="317453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Horizon</a:t>
            </a:r>
            <a:r>
              <a:rPr lang="it-IT" dirty="0" smtClean="0"/>
              <a:t> 2020</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16</a:t>
            </a:fld>
            <a:endParaRPr lang="it-IT"/>
          </a:p>
        </p:txBody>
      </p:sp>
      <p:sp>
        <p:nvSpPr>
          <p:cNvPr id="6" name="Segnaposto contenuto 5"/>
          <p:cNvSpPr>
            <a:spLocks noGrp="1"/>
          </p:cNvSpPr>
          <p:nvPr>
            <p:ph sz="quarter" idx="1"/>
          </p:nvPr>
        </p:nvSpPr>
        <p:spPr/>
        <p:txBody>
          <a:bodyPr/>
          <a:lstStyle/>
          <a:p>
            <a:r>
              <a:rPr lang="it-IT" dirty="0" smtClean="0"/>
              <a:t>A breve partirà il nuovo programma quadro dell’EC per il periodo 2014-2020: Horizon2020</a:t>
            </a:r>
          </a:p>
          <a:p>
            <a:r>
              <a:rPr lang="it-IT" dirty="0" smtClean="0"/>
              <a:t>4-5 novembre c’è stato a </a:t>
            </a:r>
            <a:r>
              <a:rPr lang="it-IT" dirty="0" err="1" smtClean="0"/>
              <a:t>Zeuthen</a:t>
            </a:r>
            <a:r>
              <a:rPr lang="it-IT" dirty="0" smtClean="0"/>
              <a:t> un workshop di brainstorming organizzato da APPEC </a:t>
            </a:r>
            <a:r>
              <a:rPr lang="it-IT" dirty="0" smtClean="0"/>
              <a:t>(</a:t>
            </a:r>
            <a:r>
              <a:rPr lang="en-US" i="1" dirty="0"/>
              <a:t>https://</a:t>
            </a:r>
            <a:r>
              <a:rPr lang="en-US" i="1" dirty="0" err="1"/>
              <a:t>indico.desy.de</a:t>
            </a:r>
            <a:r>
              <a:rPr lang="en-US" i="1" dirty="0"/>
              <a:t>/</a:t>
            </a:r>
            <a:r>
              <a:rPr lang="en-US" i="1" dirty="0" err="1"/>
              <a:t>conferenceDisplay.py?confId</a:t>
            </a:r>
            <a:r>
              <a:rPr lang="en-US" i="1" dirty="0"/>
              <a:t>=7970</a:t>
            </a:r>
            <a:r>
              <a:rPr lang="it-IT" dirty="0" smtClean="0"/>
              <a:t>) per </a:t>
            </a:r>
            <a:r>
              <a:rPr lang="it-IT" dirty="0" smtClean="0"/>
              <a:t>individuare le opportunità nell’ambito di H2020 per la comunità astroparticellare</a:t>
            </a:r>
          </a:p>
          <a:p>
            <a:r>
              <a:rPr lang="it-IT" dirty="0" smtClean="0"/>
              <a:t>Prime call in uscita a dicembre (</a:t>
            </a:r>
            <a:r>
              <a:rPr lang="it-IT" dirty="0" err="1" smtClean="0"/>
              <a:t>deadline</a:t>
            </a:r>
            <a:r>
              <a:rPr lang="it-IT" dirty="0" smtClean="0"/>
              <a:t> in aprile 2014)</a:t>
            </a:r>
            <a:endParaRPr lang="it-IT" dirty="0"/>
          </a:p>
        </p:txBody>
      </p:sp>
    </p:spTree>
    <p:extLst>
      <p:ext uri="{BB962C8B-B14F-4D97-AF65-F5344CB8AC3E}">
        <p14:creationId xmlns:p14="http://schemas.microsoft.com/office/powerpoint/2010/main" val="2544180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17</a:t>
            </a:fld>
            <a:endParaRPr lang="it-IT"/>
          </a:p>
        </p:txBody>
      </p:sp>
    </p:spTree>
    <p:extLst>
      <p:ext uri="{BB962C8B-B14F-4D97-AF65-F5344CB8AC3E}">
        <p14:creationId xmlns:p14="http://schemas.microsoft.com/office/powerpoint/2010/main" val="250148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18</a:t>
            </a:fld>
            <a:endParaRPr lang="it-IT"/>
          </a:p>
        </p:txBody>
      </p:sp>
      <p:sp>
        <p:nvSpPr>
          <p:cNvPr id="6" name="Rettangolo 5"/>
          <p:cNvSpPr/>
          <p:nvPr/>
        </p:nvSpPr>
        <p:spPr>
          <a:xfrm>
            <a:off x="3530162" y="2913671"/>
            <a:ext cx="1665565" cy="769441"/>
          </a:xfrm>
          <a:prstGeom prst="rect">
            <a:avLst/>
          </a:prstGeom>
        </p:spPr>
        <p:txBody>
          <a:bodyPr wrap="none">
            <a:spAutoFit/>
          </a:bodyPr>
          <a:lstStyle/>
          <a:p>
            <a:r>
              <a:rPr lang="it-IT" sz="4400" dirty="0" err="1" smtClean="0"/>
              <a:t>Spares</a:t>
            </a:r>
            <a:endParaRPr lang="it-IT" sz="4400" dirty="0"/>
          </a:p>
        </p:txBody>
      </p:sp>
    </p:spTree>
    <p:extLst>
      <p:ext uri="{BB962C8B-B14F-4D97-AF65-F5344CB8AC3E}">
        <p14:creationId xmlns:p14="http://schemas.microsoft.com/office/powerpoint/2010/main" val="194650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Erlangen</a:t>
            </a:r>
            <a:r>
              <a:rPr lang="it-IT" dirty="0" smtClean="0"/>
              <a:t> agreement”</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19</a:t>
            </a:fld>
            <a:endParaRPr lang="it-IT"/>
          </a:p>
        </p:txBody>
      </p:sp>
      <p:sp>
        <p:nvSpPr>
          <p:cNvPr id="6" name="Segnaposto contenuto 5"/>
          <p:cNvSpPr>
            <a:spLocks noGrp="1"/>
          </p:cNvSpPr>
          <p:nvPr>
            <p:ph sz="quarter" idx="1"/>
          </p:nvPr>
        </p:nvSpPr>
        <p:spPr/>
        <p:txBody>
          <a:bodyPr>
            <a:noAutofit/>
          </a:bodyPr>
          <a:lstStyle/>
          <a:p>
            <a:pPr marL="469900" indent="-469900">
              <a:lnSpc>
                <a:spcPct val="85000"/>
              </a:lnSpc>
              <a:spcAft>
                <a:spcPct val="5000"/>
              </a:spcAft>
            </a:pPr>
            <a:r>
              <a:rPr lang="en-GB" sz="1800" dirty="0" smtClean="0"/>
              <a:t>The string design is considered as the baseline KM3NeT detection unit subject to its validation; </a:t>
            </a:r>
          </a:p>
          <a:p>
            <a:pPr marL="469900" indent="-469900">
              <a:lnSpc>
                <a:spcPct val="85000"/>
              </a:lnSpc>
              <a:spcAft>
                <a:spcPct val="5000"/>
              </a:spcAft>
            </a:pPr>
            <a:r>
              <a:rPr lang="en-GB" sz="1800" dirty="0" smtClean="0"/>
              <a:t>Italian groups will contribute to the validation of the string detection unit; </a:t>
            </a:r>
          </a:p>
          <a:p>
            <a:pPr marL="469900" indent="-469900">
              <a:lnSpc>
                <a:spcPct val="85000"/>
              </a:lnSpc>
              <a:spcAft>
                <a:spcPct val="5000"/>
              </a:spcAft>
            </a:pPr>
            <a:r>
              <a:rPr lang="en-GB" sz="1800" dirty="0" smtClean="0"/>
              <a:t>The Italian PON budget will be used for a seafloor network at the Capo </a:t>
            </a:r>
            <a:r>
              <a:rPr lang="en-GB" sz="1800" dirty="0" err="1" smtClean="0"/>
              <a:t>Passero</a:t>
            </a:r>
            <a:r>
              <a:rPr lang="en-GB" sz="1800" dirty="0" smtClean="0"/>
              <a:t> site, and several detection units (towers and strings); the seafloor network will be designed to be compliant with both strings and towers; </a:t>
            </a:r>
          </a:p>
          <a:p>
            <a:pPr marL="469900" indent="-469900">
              <a:lnSpc>
                <a:spcPct val="85000"/>
              </a:lnSpc>
              <a:spcAft>
                <a:spcPct val="5000"/>
              </a:spcAft>
            </a:pPr>
            <a:r>
              <a:rPr lang="en-GB" sz="1800" dirty="0" smtClean="0"/>
              <a:t>The seafloor network at the Capo </a:t>
            </a:r>
            <a:r>
              <a:rPr lang="en-GB" sz="1800" dirty="0" err="1" smtClean="0"/>
              <a:t>Passero</a:t>
            </a:r>
            <a:r>
              <a:rPr lang="en-GB" sz="1800" dirty="0" smtClean="0"/>
              <a:t> site will accommodate an additional number of strings produced by the KM3NeT Collaboration, at least equal to the number of strings realized with the PON budget; </a:t>
            </a:r>
          </a:p>
          <a:p>
            <a:pPr marL="469900" indent="-469900">
              <a:lnSpc>
                <a:spcPct val="85000"/>
              </a:lnSpc>
              <a:spcAft>
                <a:spcPct val="5000"/>
              </a:spcAft>
            </a:pPr>
            <a:r>
              <a:rPr lang="en-GB" sz="1800" dirty="0" smtClean="0"/>
              <a:t>The tower construction will be planned in a staged way in order to switch to the string design at any time and as soon as it has been validated; </a:t>
            </a:r>
          </a:p>
          <a:p>
            <a:pPr marL="469900" indent="-469900">
              <a:lnSpc>
                <a:spcPct val="85000"/>
              </a:lnSpc>
              <a:spcAft>
                <a:spcPct val="5000"/>
              </a:spcAft>
            </a:pPr>
            <a:r>
              <a:rPr lang="en-GB" sz="1800" dirty="0" smtClean="0"/>
              <a:t>The French budget for a neutrino telescope in the scope of the KM3NeT-MEUST project will be used to realize a shore station, a seafloor network in the Toulon area and several string detection units; </a:t>
            </a:r>
          </a:p>
          <a:p>
            <a:pPr marL="469900" indent="-469900">
              <a:lnSpc>
                <a:spcPct val="85000"/>
              </a:lnSpc>
              <a:spcAft>
                <a:spcPct val="5000"/>
              </a:spcAft>
            </a:pPr>
            <a:r>
              <a:rPr lang="en-GB" sz="1800" dirty="0" smtClean="0"/>
              <a:t>The seafloor network at the Toulon site will be designed to accommodate string detection units; </a:t>
            </a:r>
          </a:p>
          <a:p>
            <a:pPr marL="469900" indent="-469900">
              <a:lnSpc>
                <a:spcPct val="85000"/>
              </a:lnSpc>
              <a:spcAft>
                <a:spcPct val="5000"/>
              </a:spcAft>
            </a:pPr>
            <a:r>
              <a:rPr lang="en-GB" sz="1800" dirty="0" smtClean="0"/>
              <a:t>The Netherlands and Romania budgets will be used for the construction of string detection units. </a:t>
            </a:r>
          </a:p>
          <a:p>
            <a:endParaRPr lang="it-IT"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po’ di storia</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2</a:t>
            </a:fld>
            <a:endParaRPr lang="it-IT"/>
          </a:p>
        </p:txBody>
      </p:sp>
      <p:sp>
        <p:nvSpPr>
          <p:cNvPr id="6" name="Segnaposto contenuto 5"/>
          <p:cNvSpPr>
            <a:spLocks noGrp="1"/>
          </p:cNvSpPr>
          <p:nvPr>
            <p:ph sz="quarter" idx="1"/>
          </p:nvPr>
        </p:nvSpPr>
        <p:spPr/>
        <p:txBody>
          <a:bodyPr>
            <a:normAutofit fontScale="85000" lnSpcReduction="20000"/>
          </a:bodyPr>
          <a:lstStyle/>
          <a:p>
            <a:r>
              <a:rPr lang="it-IT" dirty="0" smtClean="0"/>
              <a:t>Preparazione di un </a:t>
            </a:r>
            <a:r>
              <a:rPr lang="it-IT" dirty="0" err="1" smtClean="0"/>
              <a:t>MoU</a:t>
            </a:r>
            <a:r>
              <a:rPr lang="it-IT" dirty="0" smtClean="0"/>
              <a:t> decisa alla fine del 2011</a:t>
            </a:r>
          </a:p>
          <a:p>
            <a:r>
              <a:rPr lang="it-IT" dirty="0" smtClean="0"/>
              <a:t>Bozza di </a:t>
            </a:r>
            <a:r>
              <a:rPr lang="it-IT" dirty="0" err="1" smtClean="0"/>
              <a:t>MoU</a:t>
            </a:r>
            <a:r>
              <a:rPr lang="it-IT" dirty="0" smtClean="0"/>
              <a:t> presentata all’ASC ed alla collaborazione nella riunione conclusiva del </a:t>
            </a:r>
            <a:r>
              <a:rPr lang="it-IT" dirty="0" err="1" smtClean="0"/>
              <a:t>Preparatory</a:t>
            </a:r>
            <a:r>
              <a:rPr lang="it-IT" dirty="0" smtClean="0"/>
              <a:t> </a:t>
            </a:r>
            <a:r>
              <a:rPr lang="it-IT" dirty="0" err="1" smtClean="0"/>
              <a:t>Phase</a:t>
            </a:r>
            <a:r>
              <a:rPr lang="it-IT" dirty="0" smtClean="0"/>
              <a:t> a Catania in febbraio 2012</a:t>
            </a:r>
          </a:p>
          <a:p>
            <a:r>
              <a:rPr lang="it-IT" dirty="0" smtClean="0"/>
              <a:t>Avviate anche le procedure di elezione del management con la nomina di un </a:t>
            </a:r>
            <a:r>
              <a:rPr lang="it-IT" dirty="0" err="1" smtClean="0"/>
              <a:t>search</a:t>
            </a:r>
            <a:r>
              <a:rPr lang="it-IT" dirty="0" smtClean="0"/>
              <a:t> </a:t>
            </a:r>
            <a:r>
              <a:rPr lang="it-IT" dirty="0" err="1" smtClean="0"/>
              <a:t>commitee</a:t>
            </a:r>
            <a:r>
              <a:rPr lang="it-IT" dirty="0" smtClean="0"/>
              <a:t> (</a:t>
            </a:r>
            <a:r>
              <a:rPr lang="it-IT" dirty="0" err="1" smtClean="0"/>
              <a:t>Coyle</a:t>
            </a:r>
            <a:r>
              <a:rPr lang="it-IT" dirty="0" smtClean="0"/>
              <a:t>, </a:t>
            </a:r>
            <a:r>
              <a:rPr lang="it-IT" dirty="0" err="1" smtClean="0"/>
              <a:t>Taiuti</a:t>
            </a:r>
            <a:r>
              <a:rPr lang="it-IT" dirty="0" smtClean="0"/>
              <a:t>, de </a:t>
            </a:r>
            <a:r>
              <a:rPr lang="it-IT" dirty="0" err="1" smtClean="0"/>
              <a:t>Wolf</a:t>
            </a:r>
            <a:r>
              <a:rPr lang="it-IT" dirty="0" smtClean="0"/>
              <a:t>) </a:t>
            </a:r>
          </a:p>
          <a:p>
            <a:r>
              <a:rPr lang="it-IT" dirty="0" smtClean="0"/>
              <a:t>Ad aprile brusco stop</a:t>
            </a:r>
          </a:p>
          <a:p>
            <a:r>
              <a:rPr lang="it-IT" dirty="0" smtClean="0"/>
              <a:t>Ripresa delle discussioni con una riunione ad </a:t>
            </a:r>
            <a:r>
              <a:rPr lang="it-IT" dirty="0" err="1" smtClean="0"/>
              <a:t>Erlangen</a:t>
            </a:r>
            <a:r>
              <a:rPr lang="it-IT" dirty="0" smtClean="0"/>
              <a:t> il 22-23 giugno 2012</a:t>
            </a:r>
          </a:p>
          <a:p>
            <a:r>
              <a:rPr lang="it-IT" dirty="0" smtClean="0"/>
              <a:t>Al </a:t>
            </a:r>
            <a:r>
              <a:rPr lang="it-IT" dirty="0" err="1" smtClean="0"/>
              <a:t>search</a:t>
            </a:r>
            <a:r>
              <a:rPr lang="it-IT" dirty="0" smtClean="0"/>
              <a:t> </a:t>
            </a:r>
            <a:r>
              <a:rPr lang="it-IT" dirty="0" err="1" smtClean="0"/>
              <a:t>committee</a:t>
            </a:r>
            <a:r>
              <a:rPr lang="it-IT" dirty="0" smtClean="0"/>
              <a:t> affidato il management “ad interim” della collaborazione con obiettivo primario il completamento del </a:t>
            </a:r>
            <a:r>
              <a:rPr lang="it-IT" dirty="0" err="1" smtClean="0"/>
              <a:t>MoU</a:t>
            </a:r>
            <a:endParaRPr lang="it-IT" dirty="0" smtClean="0"/>
          </a:p>
          <a:p>
            <a:r>
              <a:rPr lang="it-IT" dirty="0" smtClean="0"/>
              <a:t>Sulla base del’agreement, preparata una nuova versione del </a:t>
            </a:r>
            <a:r>
              <a:rPr lang="it-IT" dirty="0" err="1" smtClean="0"/>
              <a:t>MoU</a:t>
            </a:r>
            <a:endParaRPr lang="it-IT" dirty="0" smtClean="0"/>
          </a:p>
          <a:p>
            <a:r>
              <a:rPr lang="it-IT" dirty="0" err="1" smtClean="0"/>
              <a:t>Draft</a:t>
            </a:r>
            <a:r>
              <a:rPr lang="it-IT" dirty="0" smtClean="0"/>
              <a:t> presentato alla collaborazione nel meeting di Bologna del </a:t>
            </a:r>
            <a:r>
              <a:rPr lang="it-IT" dirty="0" err="1" smtClean="0"/>
              <a:t>5</a:t>
            </a:r>
            <a:r>
              <a:rPr lang="it-IT" dirty="0" smtClean="0"/>
              <a:t> ottobre</a:t>
            </a:r>
          </a:p>
          <a:p>
            <a:r>
              <a:rPr lang="it-IT" dirty="0" smtClean="0"/>
              <a:t>Nuova versione presentata all’ASC a Catania il </a:t>
            </a:r>
            <a:r>
              <a:rPr lang="it-IT" dirty="0" err="1" smtClean="0"/>
              <a:t>4</a:t>
            </a:r>
            <a:r>
              <a:rPr lang="it-IT" dirty="0" smtClean="0"/>
              <a:t> dicembre 2012 </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KM3NeT Phase-1 </a:t>
            </a:r>
            <a:r>
              <a:rPr lang="it-IT" dirty="0" err="1" smtClean="0"/>
              <a:t>MoU</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3</a:t>
            </a:fld>
            <a:endParaRPr lang="it-IT"/>
          </a:p>
        </p:txBody>
      </p:sp>
      <p:sp>
        <p:nvSpPr>
          <p:cNvPr id="6" name="Segnaposto contenuto 5"/>
          <p:cNvSpPr>
            <a:spLocks noGrp="1"/>
          </p:cNvSpPr>
          <p:nvPr>
            <p:ph sz="quarter" idx="1"/>
          </p:nvPr>
        </p:nvSpPr>
        <p:spPr/>
        <p:txBody>
          <a:bodyPr>
            <a:normAutofit fontScale="85000" lnSpcReduction="20000"/>
          </a:bodyPr>
          <a:lstStyle/>
          <a:p>
            <a:r>
              <a:rPr lang="it-IT" dirty="0" err="1" smtClean="0"/>
              <a:t>Current</a:t>
            </a:r>
            <a:r>
              <a:rPr lang="it-IT" dirty="0" smtClean="0"/>
              <a:t> </a:t>
            </a:r>
            <a:r>
              <a:rPr lang="it-IT" dirty="0" err="1" smtClean="0"/>
              <a:t>version</a:t>
            </a:r>
            <a:r>
              <a:rPr lang="it-IT" dirty="0" smtClean="0"/>
              <a:t> </a:t>
            </a:r>
            <a:r>
              <a:rPr lang="it-IT" dirty="0" err="1" smtClean="0"/>
              <a:t>is</a:t>
            </a:r>
            <a:r>
              <a:rPr lang="it-IT" dirty="0" smtClean="0"/>
              <a:t> 11.0</a:t>
            </a:r>
          </a:p>
          <a:p>
            <a:r>
              <a:rPr lang="it-IT" dirty="0" smtClean="0"/>
              <a:t>Memorandum </a:t>
            </a:r>
            <a:r>
              <a:rPr lang="it-IT" dirty="0" err="1" smtClean="0"/>
              <a:t>of</a:t>
            </a:r>
            <a:r>
              <a:rPr lang="it-IT" dirty="0" smtClean="0"/>
              <a:t> </a:t>
            </a:r>
            <a:r>
              <a:rPr lang="it-IT" dirty="0" err="1" smtClean="0"/>
              <a:t>Understanding</a:t>
            </a:r>
            <a:r>
              <a:rPr lang="it-IT" dirty="0" smtClean="0"/>
              <a:t> </a:t>
            </a:r>
            <a:r>
              <a:rPr lang="it-IT" dirty="0" err="1" smtClean="0"/>
              <a:t>for</a:t>
            </a:r>
            <a:r>
              <a:rPr lang="it-IT" dirty="0" smtClean="0"/>
              <a:t> </a:t>
            </a:r>
            <a:r>
              <a:rPr lang="it-IT" dirty="0" err="1" smtClean="0"/>
              <a:t>collaboration</a:t>
            </a:r>
            <a:r>
              <a:rPr lang="it-IT" dirty="0" smtClean="0"/>
              <a:t> in the </a:t>
            </a:r>
            <a:r>
              <a:rPr lang="it-IT" dirty="0" err="1" smtClean="0"/>
              <a:t>implementation</a:t>
            </a:r>
            <a:r>
              <a:rPr lang="it-IT" dirty="0" smtClean="0"/>
              <a:t> </a:t>
            </a:r>
            <a:r>
              <a:rPr lang="it-IT" dirty="0" err="1" smtClean="0"/>
              <a:t>of</a:t>
            </a:r>
            <a:r>
              <a:rPr lang="it-IT" dirty="0" smtClean="0"/>
              <a:t> the first </a:t>
            </a:r>
            <a:r>
              <a:rPr lang="it-IT" dirty="0" err="1" smtClean="0"/>
              <a:t>phase</a:t>
            </a:r>
            <a:r>
              <a:rPr lang="it-IT" dirty="0" smtClean="0"/>
              <a:t> </a:t>
            </a:r>
            <a:r>
              <a:rPr lang="it-IT" dirty="0" err="1" smtClean="0"/>
              <a:t>of</a:t>
            </a:r>
            <a:r>
              <a:rPr lang="it-IT" dirty="0" smtClean="0"/>
              <a:t> the KM3NeT </a:t>
            </a:r>
            <a:r>
              <a:rPr lang="it-IT" dirty="0" err="1" smtClean="0"/>
              <a:t>Research</a:t>
            </a:r>
            <a:r>
              <a:rPr lang="it-IT" dirty="0" smtClean="0"/>
              <a:t> </a:t>
            </a:r>
            <a:r>
              <a:rPr lang="it-IT" dirty="0" err="1" smtClean="0"/>
              <a:t>Infrastructure</a:t>
            </a:r>
            <a:endParaRPr lang="it-IT" dirty="0" smtClean="0"/>
          </a:p>
          <a:p>
            <a:pPr lvl="1"/>
            <a:r>
              <a:rPr lang="it-IT" dirty="0" err="1" smtClean="0"/>
              <a:t>Core</a:t>
            </a:r>
            <a:r>
              <a:rPr lang="it-IT" dirty="0" smtClean="0"/>
              <a:t> </a:t>
            </a:r>
            <a:r>
              <a:rPr lang="it-IT" dirty="0" err="1" smtClean="0"/>
              <a:t>MoU</a:t>
            </a:r>
            <a:endParaRPr lang="it-IT" dirty="0" smtClean="0"/>
          </a:p>
          <a:p>
            <a:pPr lvl="1"/>
            <a:r>
              <a:rPr lang="it-IT" dirty="0" err="1" smtClean="0"/>
              <a:t>Annexes</a:t>
            </a:r>
            <a:endParaRPr lang="it-IT" dirty="0" smtClean="0"/>
          </a:p>
          <a:p>
            <a:pPr marL="936625" lvl="2" indent="-342900">
              <a:buFont typeface="+mj-lt"/>
              <a:buAutoNum type="arabicPeriod"/>
            </a:pPr>
            <a:r>
              <a:rPr lang="en-GB" sz="1400" dirty="0" smtClean="0"/>
              <a:t>List of Funding </a:t>
            </a:r>
            <a:r>
              <a:rPr lang="en-GB" sz="1400" dirty="0" err="1" smtClean="0"/>
              <a:t>Authoritorities</a:t>
            </a:r>
            <a:r>
              <a:rPr lang="en-GB" sz="1400" dirty="0" smtClean="0"/>
              <a:t> and names of their representatives</a:t>
            </a:r>
            <a:r>
              <a:rPr lang="it-IT" sz="1400" dirty="0" smtClean="0"/>
              <a:t> in the Resource </a:t>
            </a:r>
            <a:r>
              <a:rPr lang="it-IT" sz="1400" dirty="0" err="1" smtClean="0"/>
              <a:t>Review</a:t>
            </a:r>
            <a:r>
              <a:rPr lang="it-IT" sz="1400" dirty="0" smtClean="0"/>
              <a:t> Board</a:t>
            </a:r>
          </a:p>
          <a:p>
            <a:pPr marL="936625" lvl="2" indent="-342900">
              <a:buFont typeface="+mj-lt"/>
              <a:buAutoNum type="arabicPeriod"/>
            </a:pPr>
            <a:r>
              <a:rPr lang="en-GB" sz="1412" dirty="0" smtClean="0"/>
              <a:t>List of </a:t>
            </a:r>
            <a:r>
              <a:rPr lang="el-GR" sz="1412" dirty="0" smtClean="0"/>
              <a:t>Institutes in the </a:t>
            </a:r>
            <a:r>
              <a:rPr lang="en-GB" sz="1412" dirty="0" smtClean="0"/>
              <a:t>KM3NeT-phase1 </a:t>
            </a:r>
            <a:r>
              <a:rPr lang="el-GR" sz="1412" dirty="0" smtClean="0"/>
              <a:t>Collaboration and </a:t>
            </a:r>
            <a:r>
              <a:rPr lang="en-GB" sz="1412" dirty="0" err="1" smtClean="0"/>
              <a:t>n</a:t>
            </a:r>
            <a:r>
              <a:rPr lang="el-GR" sz="1412" dirty="0" smtClean="0"/>
              <a:t>ames of their </a:t>
            </a:r>
            <a:r>
              <a:rPr lang="en-GB" sz="1412" dirty="0" err="1" smtClean="0"/>
              <a:t>r</a:t>
            </a:r>
            <a:r>
              <a:rPr lang="el-GR" sz="1412" dirty="0" smtClean="0"/>
              <a:t>epresentatives to </a:t>
            </a:r>
            <a:r>
              <a:rPr lang="it-IT" sz="1412" dirty="0" smtClean="0"/>
              <a:t>Parties</a:t>
            </a:r>
          </a:p>
          <a:p>
            <a:pPr marL="936625" lvl="2" indent="-342900">
              <a:buFont typeface="+mj-lt"/>
              <a:buAutoNum type="arabicPeriod"/>
            </a:pPr>
            <a:r>
              <a:rPr lang="en-GB" sz="1412" dirty="0" smtClean="0"/>
              <a:t>Present Parties in the KM3NeT-phase 1 Collaboration by Country and Institute</a:t>
            </a:r>
            <a:r>
              <a:rPr lang="it-IT" sz="1412" dirty="0" smtClean="0"/>
              <a:t> </a:t>
            </a:r>
          </a:p>
          <a:p>
            <a:pPr marL="936625" lvl="2" indent="-342900">
              <a:buFont typeface="+mj-lt"/>
              <a:buAutoNum type="arabicPeriod"/>
            </a:pPr>
            <a:r>
              <a:rPr lang="en-GB" sz="1412" dirty="0" smtClean="0"/>
              <a:t>Oversight, governance and management breakdown structure of the KM3NeT-phase1 project</a:t>
            </a:r>
            <a:r>
              <a:rPr lang="it-IT" sz="1412" dirty="0" smtClean="0"/>
              <a:t> </a:t>
            </a:r>
          </a:p>
          <a:p>
            <a:pPr marL="936625" lvl="2" indent="-342900">
              <a:buFont typeface="+mj-lt"/>
              <a:buAutoNum type="arabicPeriod"/>
            </a:pPr>
            <a:r>
              <a:rPr lang="en-GB" sz="1412" dirty="0" smtClean="0"/>
              <a:t>Facilities of the KM3NeT-phase1 RI</a:t>
            </a:r>
            <a:r>
              <a:rPr lang="it-IT" sz="1412" dirty="0" smtClean="0"/>
              <a:t> </a:t>
            </a:r>
          </a:p>
          <a:p>
            <a:pPr marL="936625" lvl="2" indent="-342900">
              <a:buFont typeface="+mj-lt"/>
              <a:buAutoNum type="arabicPeriod"/>
            </a:pPr>
            <a:r>
              <a:rPr lang="en-GB" sz="1412" dirty="0" smtClean="0"/>
              <a:t>Subsystems of the KM3NeT-phase1 Research Infrastructure</a:t>
            </a:r>
            <a:r>
              <a:rPr lang="it-IT" sz="1412" dirty="0" smtClean="0"/>
              <a:t> </a:t>
            </a:r>
          </a:p>
          <a:p>
            <a:pPr marL="936625" lvl="2" indent="-342900">
              <a:buFont typeface="+mj-lt"/>
              <a:buAutoNum type="arabicPeriod"/>
            </a:pPr>
            <a:r>
              <a:rPr lang="en-GB" sz="1412" dirty="0" smtClean="0"/>
              <a:t>List of members of the Scientific and Technical Advisory Committee</a:t>
            </a:r>
          </a:p>
          <a:p>
            <a:pPr marL="936625" lvl="2" indent="-342900">
              <a:buFont typeface="+mj-lt"/>
              <a:buAutoNum type="arabicPeriod"/>
            </a:pPr>
            <a:r>
              <a:rPr lang="en-GB" sz="1412" dirty="0" smtClean="0"/>
              <a:t>Technical Participation of the Parties and Institutes in the KM3NeT-phase1 project</a:t>
            </a:r>
            <a:r>
              <a:rPr lang="it-IT" sz="1412" dirty="0" smtClean="0"/>
              <a:t> </a:t>
            </a:r>
          </a:p>
          <a:p>
            <a:pPr marL="936625" lvl="2" indent="-342900">
              <a:buFont typeface="+mj-lt"/>
              <a:buAutoNum type="arabicPeriod"/>
            </a:pPr>
            <a:r>
              <a:rPr lang="en-GB" sz="1412" dirty="0" smtClean="0"/>
              <a:t>Implementation schedule and milestones</a:t>
            </a:r>
            <a:r>
              <a:rPr lang="it-IT" sz="1412" dirty="0" smtClean="0"/>
              <a:t> </a:t>
            </a:r>
          </a:p>
          <a:p>
            <a:pPr marL="936625" lvl="2" indent="-342900">
              <a:buFont typeface="+mj-lt"/>
              <a:buAutoNum type="arabicPeriod"/>
            </a:pPr>
            <a:r>
              <a:rPr lang="en-GB" sz="1412" dirty="0" smtClean="0"/>
              <a:t>Definition of cost categories and Common Fund</a:t>
            </a:r>
            <a:endParaRPr lang="it-IT" sz="1412" dirty="0" smtClean="0"/>
          </a:p>
          <a:p>
            <a:pPr marL="936625" lvl="2" indent="-342900">
              <a:buFont typeface="+mj-lt"/>
              <a:buAutoNum type="arabicPeriod"/>
            </a:pPr>
            <a:r>
              <a:rPr lang="en-GB" sz="1412" dirty="0" smtClean="0"/>
              <a:t>Values of Deliverables and Commitments of the Parties</a:t>
            </a:r>
            <a:r>
              <a:rPr lang="it-IT" sz="1412" dirty="0" smtClean="0"/>
              <a:t> </a:t>
            </a:r>
          </a:p>
          <a:p>
            <a:pPr marL="936625" lvl="2" indent="-342900">
              <a:buFont typeface="+mj-lt"/>
              <a:buAutoNum type="arabicPeriod"/>
            </a:pPr>
            <a:r>
              <a:rPr lang="en-GB" sz="1412" dirty="0" smtClean="0"/>
              <a:t>Publication Strategy and Conference Policy</a:t>
            </a:r>
            <a:r>
              <a:rPr lang="it-IT" sz="1412" dirty="0" smtClean="0"/>
              <a:t> </a:t>
            </a:r>
          </a:p>
          <a:p>
            <a:pPr marL="936625" lvl="2" indent="-342900">
              <a:buFont typeface="+mj-lt"/>
              <a:buAutoNum type="arabicPeriod"/>
            </a:pPr>
            <a:r>
              <a:rPr lang="en-GB" sz="1412" dirty="0" smtClean="0"/>
              <a:t>User Access Policy</a:t>
            </a:r>
            <a:r>
              <a:rPr lang="it-IT" sz="1412" dirty="0" smtClean="0"/>
              <a:t> </a:t>
            </a:r>
          </a:p>
          <a:p>
            <a:pPr marL="936625" lvl="2" indent="-342900">
              <a:buFont typeface="+mj-lt"/>
              <a:buAutoNum type="arabicPeriod"/>
            </a:pPr>
            <a:r>
              <a:rPr lang="en-GB" sz="1412" dirty="0" smtClean="0"/>
              <a:t>List of Acronyms</a:t>
            </a:r>
            <a:r>
              <a:rPr lang="it-IT" sz="1412" dirty="0" smtClean="0"/>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Status</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4</a:t>
            </a:fld>
            <a:endParaRPr lang="it-IT"/>
          </a:p>
        </p:txBody>
      </p:sp>
      <p:sp>
        <p:nvSpPr>
          <p:cNvPr id="6" name="Segnaposto contenuto 5"/>
          <p:cNvSpPr>
            <a:spLocks noGrp="1"/>
          </p:cNvSpPr>
          <p:nvPr>
            <p:ph sz="quarter" idx="1"/>
          </p:nvPr>
        </p:nvSpPr>
        <p:spPr/>
        <p:txBody>
          <a:bodyPr/>
          <a:lstStyle/>
          <a:p>
            <a:r>
              <a:rPr lang="it-IT" dirty="0" smtClean="0"/>
              <a:t>Dopo innumerevoli iterazioni, il  </a:t>
            </a:r>
            <a:r>
              <a:rPr lang="it-IT" dirty="0" err="1" smtClean="0"/>
              <a:t>MoU</a:t>
            </a:r>
            <a:r>
              <a:rPr lang="it-IT" dirty="0" smtClean="0"/>
              <a:t> è stato discusso e approvato dall’IB nel meeting di </a:t>
            </a:r>
            <a:r>
              <a:rPr lang="it-IT" dirty="0" err="1" smtClean="0"/>
              <a:t>Wuerzburg</a:t>
            </a:r>
            <a:r>
              <a:rPr lang="it-IT" dirty="0" smtClean="0"/>
              <a:t> (12/10/2013)</a:t>
            </a:r>
          </a:p>
          <a:p>
            <a:r>
              <a:rPr lang="it-IT" dirty="0" smtClean="0"/>
              <a:t>Inviato al KFA (KM3NeT </a:t>
            </a:r>
            <a:r>
              <a:rPr lang="it-IT" dirty="0" err="1" smtClean="0"/>
              <a:t>Funding</a:t>
            </a:r>
            <a:r>
              <a:rPr lang="it-IT" dirty="0" smtClean="0"/>
              <a:t> </a:t>
            </a:r>
            <a:r>
              <a:rPr lang="it-IT" dirty="0" err="1" smtClean="0"/>
              <a:t>Agencies</a:t>
            </a:r>
            <a:r>
              <a:rPr lang="it-IT" dirty="0" smtClean="0"/>
              <a:t>) </a:t>
            </a:r>
            <a:r>
              <a:rPr lang="it-IT" dirty="0" err="1" smtClean="0"/>
              <a:t>board</a:t>
            </a:r>
            <a:r>
              <a:rPr lang="it-IT" dirty="0" smtClean="0"/>
              <a:t> il 2/11/2013</a:t>
            </a:r>
          </a:p>
          <a:p>
            <a:r>
              <a:rPr lang="it-IT" dirty="0" smtClean="0"/>
              <a:t>Sarà discusso nella riunione del KFA il 19/11/2013</a:t>
            </a:r>
          </a:p>
          <a:p>
            <a:r>
              <a:rPr lang="it-IT" dirty="0" smtClean="0"/>
              <a:t>Pronto per la firma</a:t>
            </a:r>
          </a:p>
        </p:txBody>
      </p:sp>
    </p:spTree>
    <p:extLst>
      <p:ext uri="{BB962C8B-B14F-4D97-AF65-F5344CB8AC3E}">
        <p14:creationId xmlns:p14="http://schemas.microsoft.com/office/powerpoint/2010/main" val="412086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Parties</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5</a:t>
            </a:fld>
            <a:endParaRPr lang="it-IT"/>
          </a:p>
        </p:txBody>
      </p:sp>
      <p:sp>
        <p:nvSpPr>
          <p:cNvPr id="6" name="Segnaposto contenuto 5"/>
          <p:cNvSpPr>
            <a:spLocks noGrp="1"/>
          </p:cNvSpPr>
          <p:nvPr>
            <p:ph sz="quarter" idx="1"/>
          </p:nvPr>
        </p:nvSpPr>
        <p:spPr/>
        <p:txBody>
          <a:bodyPr>
            <a:normAutofit fontScale="92500"/>
          </a:bodyPr>
          <a:lstStyle/>
          <a:p>
            <a:r>
              <a:rPr lang="it-IT" dirty="0" err="1" smtClean="0"/>
              <a:t>Funding</a:t>
            </a:r>
            <a:r>
              <a:rPr lang="it-IT" dirty="0" smtClean="0"/>
              <a:t> </a:t>
            </a:r>
            <a:r>
              <a:rPr lang="it-IT" dirty="0" err="1" smtClean="0"/>
              <a:t>Agencies</a:t>
            </a:r>
            <a:r>
              <a:rPr lang="it-IT" dirty="0" smtClean="0"/>
              <a:t> o </a:t>
            </a:r>
            <a:r>
              <a:rPr lang="it-IT" dirty="0" err="1" smtClean="0"/>
              <a:t>Funding</a:t>
            </a:r>
            <a:r>
              <a:rPr lang="it-IT" dirty="0" smtClean="0"/>
              <a:t> </a:t>
            </a:r>
            <a:r>
              <a:rPr lang="it-IT" dirty="0" err="1" smtClean="0"/>
              <a:t>Authorities</a:t>
            </a:r>
            <a:r>
              <a:rPr lang="it-IT" dirty="0" smtClean="0"/>
              <a:t> che firmeranno il </a:t>
            </a:r>
            <a:r>
              <a:rPr lang="it-IT" dirty="0" err="1" smtClean="0"/>
              <a:t>MoU</a:t>
            </a:r>
            <a:endParaRPr lang="it-IT" dirty="0" smtClean="0"/>
          </a:p>
          <a:p>
            <a:pPr lvl="1"/>
            <a:r>
              <a:rPr lang="it-IT" dirty="0" smtClean="0"/>
              <a:t>CNRS (Francia)</a:t>
            </a:r>
          </a:p>
          <a:p>
            <a:pPr lvl="1"/>
            <a:r>
              <a:rPr lang="it-IT" dirty="0" err="1" smtClean="0"/>
              <a:t>University</a:t>
            </a:r>
            <a:r>
              <a:rPr lang="it-IT" dirty="0" smtClean="0"/>
              <a:t> of Erlangen (Germania)</a:t>
            </a:r>
          </a:p>
          <a:p>
            <a:pPr lvl="1"/>
            <a:r>
              <a:rPr lang="it-IT" dirty="0" smtClean="0"/>
              <a:t>FOM (Olanda)</a:t>
            </a:r>
          </a:p>
          <a:p>
            <a:pPr lvl="1"/>
            <a:r>
              <a:rPr lang="it-IT" dirty="0" smtClean="0"/>
              <a:t>INFN (Italia)</a:t>
            </a:r>
          </a:p>
          <a:p>
            <a:pPr lvl="1"/>
            <a:r>
              <a:rPr lang="it-IT" dirty="0" err="1" smtClean="0"/>
              <a:t>Ministry</a:t>
            </a:r>
            <a:r>
              <a:rPr lang="it-IT" dirty="0" smtClean="0"/>
              <a:t> of National </a:t>
            </a:r>
            <a:r>
              <a:rPr lang="it-IT" dirty="0" err="1" smtClean="0"/>
              <a:t>Education</a:t>
            </a:r>
            <a:r>
              <a:rPr lang="it-IT" dirty="0" smtClean="0"/>
              <a:t> (Romania)</a:t>
            </a:r>
          </a:p>
          <a:p>
            <a:pPr lvl="1"/>
            <a:r>
              <a:rPr lang="it-IT" i="1" dirty="0" smtClean="0"/>
              <a:t>… altri potrebbero </a:t>
            </a:r>
            <a:r>
              <a:rPr lang="it-IT" i="1" dirty="0" err="1" smtClean="0"/>
              <a:t>aggungersi</a:t>
            </a:r>
            <a:r>
              <a:rPr lang="it-IT" i="1" dirty="0" smtClean="0"/>
              <a:t> in futuro …</a:t>
            </a:r>
          </a:p>
          <a:p>
            <a:pPr lvl="1"/>
            <a:r>
              <a:rPr lang="it-IT" i="1" dirty="0" smtClean="0"/>
              <a:t>La situazione di Grecia e Spagna è da chiarire</a:t>
            </a:r>
          </a:p>
          <a:p>
            <a:r>
              <a:rPr lang="it-IT" dirty="0" smtClean="0"/>
              <a:t>Previsto anche lo stato di “osservatore”</a:t>
            </a:r>
          </a:p>
          <a:p>
            <a:pPr lvl="1"/>
            <a:r>
              <a:rPr lang="it-IT" dirty="0" smtClean="0"/>
              <a:t>Partecipa ai meeting dell’IB ma senza diritto di voto</a:t>
            </a:r>
          </a:p>
          <a:p>
            <a:pPr lvl="1"/>
            <a:r>
              <a:rPr lang="it-IT" dirty="0" smtClean="0"/>
              <a:t>Non firma articoli (tranne nel caso sia l’autore principale o per i </a:t>
            </a:r>
            <a:r>
              <a:rPr lang="it-IT" dirty="0" err="1" smtClean="0"/>
              <a:t>PhD</a:t>
            </a:r>
            <a:r>
              <a:rPr lang="it-IT" dirty="0" smtClean="0"/>
              <a:t>)</a:t>
            </a:r>
            <a:endParaRPr lang="it-IT" dirty="0"/>
          </a:p>
        </p:txBody>
      </p:sp>
    </p:spTree>
    <p:extLst>
      <p:ext uri="{BB962C8B-B14F-4D97-AF65-F5344CB8AC3E}">
        <p14:creationId xmlns:p14="http://schemas.microsoft.com/office/powerpoint/2010/main" val="320621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Preamble</a:t>
            </a:r>
            <a:r>
              <a:rPr lang="it-IT" dirty="0" smtClean="0"/>
              <a:t> (</a:t>
            </a:r>
            <a:r>
              <a:rPr lang="it-IT" dirty="0" err="1" smtClean="0"/>
              <a:t>…</a:t>
            </a:r>
            <a:r>
              <a:rPr lang="it-IT" dirty="0" smtClean="0"/>
              <a:t> i punti principali </a:t>
            </a:r>
            <a:r>
              <a:rPr lang="it-IT" dirty="0" err="1" smtClean="0"/>
              <a:t>…</a:t>
            </a:r>
            <a:r>
              <a:rPr lang="it-IT" dirty="0" smtClean="0"/>
              <a:t>)</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6</a:t>
            </a:fld>
            <a:endParaRPr lang="it-IT"/>
          </a:p>
        </p:txBody>
      </p:sp>
      <p:sp>
        <p:nvSpPr>
          <p:cNvPr id="6" name="Segnaposto contenuto 5"/>
          <p:cNvSpPr>
            <a:spLocks noGrp="1"/>
          </p:cNvSpPr>
          <p:nvPr>
            <p:ph sz="quarter" idx="1"/>
          </p:nvPr>
        </p:nvSpPr>
        <p:spPr/>
        <p:txBody>
          <a:bodyPr>
            <a:noAutofit/>
          </a:bodyPr>
          <a:lstStyle/>
          <a:p>
            <a:r>
              <a:rPr lang="it-IT" sz="1600" dirty="0" err="1" smtClean="0"/>
              <a:t>…</a:t>
            </a:r>
            <a:endParaRPr lang="it-IT" sz="1600" dirty="0" smtClean="0"/>
          </a:p>
          <a:p>
            <a:r>
              <a:rPr lang="en-US" sz="1600" dirty="0" smtClean="0"/>
              <a:t>(</a:t>
            </a:r>
            <a:r>
              <a:rPr lang="en-US" sz="1600" dirty="0" err="1" smtClean="0"/>
              <a:t>f</a:t>
            </a:r>
            <a:r>
              <a:rPr lang="en-US" sz="1600" dirty="0" smtClean="0"/>
              <a:t>) The Parties concerned have established the baseline technology for the KM3NeT Detection Unit, which is described in the KM3NeT Technical Design Report as the flexible string option. </a:t>
            </a:r>
            <a:endParaRPr lang="it-IT" sz="1600" dirty="0" smtClean="0"/>
          </a:p>
          <a:p>
            <a:r>
              <a:rPr lang="en-US" sz="1600" dirty="0" smtClean="0"/>
              <a:t>(</a:t>
            </a:r>
            <a:r>
              <a:rPr lang="en-US" sz="1600" dirty="0" err="1" smtClean="0"/>
              <a:t>g</a:t>
            </a:r>
            <a:r>
              <a:rPr lang="en-US" sz="1600" dirty="0" smtClean="0"/>
              <a:t>) The Parties concerned have demonstrated that the optimal configuration for detection of neutrinos from Galactic sources consists of several instrumented volumes.</a:t>
            </a:r>
            <a:endParaRPr lang="it-IT" sz="1600" dirty="0" smtClean="0"/>
          </a:p>
          <a:p>
            <a:r>
              <a:rPr lang="en-US" sz="1600" dirty="0" smtClean="0"/>
              <a:t>(</a:t>
            </a:r>
            <a:r>
              <a:rPr lang="en-US" sz="1600" dirty="0" err="1" smtClean="0"/>
              <a:t>h</a:t>
            </a:r>
            <a:r>
              <a:rPr lang="en-US" sz="1600" dirty="0" smtClean="0"/>
              <a:t>) The Parties concerned have initiated joint actions to validate by means of field tests of Pre-Production Models the basic KM3NeT Detection Unit of the neutrino telescope. </a:t>
            </a:r>
            <a:endParaRPr lang="it-IT" sz="1600" dirty="0" smtClean="0"/>
          </a:p>
          <a:p>
            <a:r>
              <a:rPr lang="en-US" sz="1600" dirty="0" smtClean="0"/>
              <a:t>(</a:t>
            </a:r>
            <a:r>
              <a:rPr lang="en-US" sz="1600" dirty="0"/>
              <a:t>l</a:t>
            </a:r>
            <a:r>
              <a:rPr lang="en-US" sz="1600" dirty="0" smtClean="0"/>
              <a:t>) The need to establish an international framework to coherently employ the available funds for implementation of the first phase of the KM3NeT Research Infrastructure.</a:t>
            </a:r>
            <a:endParaRPr lang="it-IT" sz="1600" dirty="0" smtClean="0"/>
          </a:p>
          <a:p>
            <a:r>
              <a:rPr lang="en-US" sz="1600" dirty="0" smtClean="0"/>
              <a:t>(</a:t>
            </a:r>
            <a:r>
              <a:rPr lang="en-US" sz="1600" dirty="0"/>
              <a:t>p</a:t>
            </a:r>
            <a:r>
              <a:rPr lang="en-US" sz="1600" dirty="0" smtClean="0"/>
              <a:t>) The interest of institutes involved in the KM3NeT Design Study and the KM3NeT Preparatory Phase to form an international collaboration in order to build, install and operate the first phase of the KM3NeT Research Infrastructure in the Mediterranean Sea which houses a neutrino telescope and instrumentation for Earth and Marine science research as an essential step toward a second phase of extension of the neutrino telescope volume to several cubic kilometers.</a:t>
            </a:r>
            <a:endParaRPr lang="it-IT" sz="1600" dirty="0" smtClean="0"/>
          </a:p>
          <a:p>
            <a:r>
              <a:rPr lang="en-US" sz="1600" dirty="0" smtClean="0"/>
              <a:t> (</a:t>
            </a:r>
            <a:r>
              <a:rPr lang="en-US" sz="1600" dirty="0" err="1" smtClean="0"/>
              <a:t>r</a:t>
            </a:r>
            <a:r>
              <a:rPr lang="en-US" sz="1600" dirty="0" smtClean="0"/>
              <a:t>) The intention of the Funding Agencies involved in the KM3NeT Preparatory Phase to establish a European Research Infrastructure Consortium (ERIC) as the legal framework for KM3NeT.</a:t>
            </a:r>
            <a:endParaRPr lang="it-IT" sz="1600" dirty="0" smtClean="0"/>
          </a:p>
          <a:p>
            <a:endParaRPr lang="it-IT" sz="1500" dirty="0"/>
          </a:p>
        </p:txBody>
      </p:sp>
      <p:sp>
        <p:nvSpPr>
          <p:cNvPr id="7" name="Rettangolo 6"/>
          <p:cNvSpPr/>
          <p:nvPr/>
        </p:nvSpPr>
        <p:spPr>
          <a:xfrm>
            <a:off x="457200" y="1511299"/>
            <a:ext cx="8232647" cy="853007"/>
          </a:xfrm>
          <a:prstGeom prst="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457200" y="2364307"/>
            <a:ext cx="8232647" cy="596900"/>
          </a:xfrm>
          <a:prstGeom prst="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454153" y="5585462"/>
            <a:ext cx="8232647" cy="770888"/>
          </a:xfrm>
          <a:prstGeom prst="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1</a:t>
            </a:r>
            <a:r>
              <a:rPr lang="it-IT" dirty="0" smtClean="0"/>
              <a:t>. </a:t>
            </a:r>
            <a:r>
              <a:rPr lang="it-IT" dirty="0" err="1" smtClean="0"/>
              <a:t>Purpose</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7</a:t>
            </a:fld>
            <a:endParaRPr lang="it-IT"/>
          </a:p>
        </p:txBody>
      </p:sp>
      <p:sp>
        <p:nvSpPr>
          <p:cNvPr id="6" name="Segnaposto contenuto 5"/>
          <p:cNvSpPr>
            <a:spLocks noGrp="1"/>
          </p:cNvSpPr>
          <p:nvPr>
            <p:ph sz="quarter" idx="1"/>
          </p:nvPr>
        </p:nvSpPr>
        <p:spPr/>
        <p:txBody>
          <a:bodyPr>
            <a:normAutofit fontScale="85000" lnSpcReduction="20000"/>
          </a:bodyPr>
          <a:lstStyle/>
          <a:p>
            <a:r>
              <a:rPr lang="en-US" sz="2100" dirty="0" smtClean="0"/>
              <a:t>1.1 </a:t>
            </a:r>
            <a:r>
              <a:rPr lang="en-US" sz="2100" dirty="0"/>
              <a:t>This Memorandum of Understanding (</a:t>
            </a:r>
            <a:r>
              <a:rPr lang="en-US" sz="2100" dirty="0" err="1"/>
              <a:t>MoU</a:t>
            </a:r>
            <a:r>
              <a:rPr lang="en-US" sz="2100" dirty="0"/>
              <a:t>) defines the first phase of the KM3NeT Research Infrastructure. Its purpose is to define the </a:t>
            </a:r>
            <a:r>
              <a:rPr lang="en-US" sz="2100" dirty="0" err="1"/>
              <a:t>programme</a:t>
            </a:r>
            <a:r>
              <a:rPr lang="en-US" sz="2100" dirty="0"/>
              <a:t> of work to be carried out for this phase and the distribution of charges and responsibilities among the Parties and Institutes for the execution of this work. It sets out organizational, managerial and financial guidelines to be followed by the Collaboration and the external scientific and technical review processes. </a:t>
            </a:r>
            <a:endParaRPr lang="en-US" sz="2100" dirty="0" smtClean="0"/>
          </a:p>
          <a:p>
            <a:r>
              <a:rPr lang="en-US" sz="2100" dirty="0"/>
              <a:t>1.2 The first phase includes the preparation for the next phase of the KM3NeT neutrino detector with an instrumented volume of several cubic </a:t>
            </a:r>
            <a:r>
              <a:rPr lang="en-US" sz="2100" dirty="0" err="1"/>
              <a:t>kilometres</a:t>
            </a:r>
            <a:r>
              <a:rPr lang="en-US" sz="2100" dirty="0"/>
              <a:t> </a:t>
            </a:r>
          </a:p>
          <a:p>
            <a:r>
              <a:rPr lang="en-US" sz="2100" dirty="0" smtClean="0"/>
              <a:t>1.3 The first phase comprises the final prototyping and preproduction, engineering, construction, calibration, transportation, assembly, installation and commissioning of the elements which form the basis of the KM3NeT neutrino detector and the seafloor and shore station infrastructures and the operation of the installed neutrino detectors.  </a:t>
            </a:r>
            <a:endParaRPr lang="it-IT" sz="2100" dirty="0" smtClean="0"/>
          </a:p>
          <a:p>
            <a:r>
              <a:rPr lang="en-US" sz="2100" dirty="0" smtClean="0"/>
              <a:t>1.4 The first phase includes the installation of a node for connection of instrumentation for Earth and Sea Sciences (ESS) at the KM3NeT installation sites, which will be included in the intended EMSO network of cabled observatories.</a:t>
            </a:r>
          </a:p>
          <a:p>
            <a:r>
              <a:rPr lang="en-US" sz="2100" dirty="0" smtClean="0"/>
              <a:t>…	</a:t>
            </a:r>
            <a:endParaRPr lang="it-IT" sz="2100" dirty="0" smtClean="0"/>
          </a:p>
          <a:p>
            <a:r>
              <a:rPr lang="en-US" sz="2100" dirty="0" smtClean="0"/>
              <a:t>1.7 This </a:t>
            </a:r>
            <a:r>
              <a:rPr lang="en-US" sz="2100" dirty="0" err="1" smtClean="0"/>
              <a:t>MoU</a:t>
            </a:r>
            <a:r>
              <a:rPr lang="en-US" sz="2100" dirty="0" smtClean="0"/>
              <a:t> is the first step toward the intended establishment of a KM3NeT-ERIC (European Research Infrastructure Consortium), of which this </a:t>
            </a:r>
            <a:r>
              <a:rPr lang="en-US" sz="2100" dirty="0" err="1" smtClean="0"/>
              <a:t>MoU</a:t>
            </a:r>
            <a:r>
              <a:rPr lang="en-US" sz="2100" dirty="0" smtClean="0"/>
              <a:t> will form the basis for its statutes.</a:t>
            </a:r>
            <a:endParaRPr lang="it-IT" sz="2100" dirty="0" smtClean="0"/>
          </a:p>
          <a:p>
            <a:endParaRPr lang="it-IT" sz="18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Governance</a:t>
            </a:r>
            <a:r>
              <a:rPr lang="it-IT" dirty="0" smtClean="0"/>
              <a:t> (dettagliata nell’</a:t>
            </a:r>
            <a:r>
              <a:rPr lang="it-IT" dirty="0" err="1" smtClean="0"/>
              <a:t>annex</a:t>
            </a:r>
            <a:r>
              <a:rPr lang="it-IT" dirty="0" smtClean="0"/>
              <a:t> </a:t>
            </a:r>
            <a:r>
              <a:rPr lang="it-IT" dirty="0" err="1" smtClean="0"/>
              <a:t>4</a:t>
            </a:r>
            <a:r>
              <a:rPr lang="it-IT" dirty="0" smtClean="0"/>
              <a:t>)</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8</a:t>
            </a:fld>
            <a:endParaRPr lang="it-IT"/>
          </a:p>
        </p:txBody>
      </p:sp>
      <p:pic>
        <p:nvPicPr>
          <p:cNvPr id="6" name="Immagine 5" descr="Immag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212" y="1188719"/>
            <a:ext cx="6304788" cy="51148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Resource </a:t>
            </a:r>
            <a:r>
              <a:rPr lang="it-IT" dirty="0" err="1" smtClean="0"/>
              <a:t>Review</a:t>
            </a:r>
            <a:r>
              <a:rPr lang="it-IT" dirty="0" smtClean="0"/>
              <a:t> Board</a:t>
            </a:r>
            <a:endParaRPr lang="it-IT" dirty="0"/>
          </a:p>
        </p:txBody>
      </p:sp>
      <p:sp>
        <p:nvSpPr>
          <p:cNvPr id="3" name="Segnaposto data 2"/>
          <p:cNvSpPr>
            <a:spLocks noGrp="1"/>
          </p:cNvSpPr>
          <p:nvPr>
            <p:ph type="dt" sz="half" idx="10"/>
          </p:nvPr>
        </p:nvSpPr>
        <p:spPr/>
        <p:txBody>
          <a:bodyPr/>
          <a:lstStyle/>
          <a:p>
            <a:r>
              <a:rPr lang="it-IT" smtClean="0"/>
              <a:t>P. Piattelli</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46AF6-DE2C-9F44-8F3C-45CA1A9D81AB}" type="slidenum">
              <a:rPr lang="it-IT" smtClean="0"/>
              <a:pPr/>
              <a:t>9</a:t>
            </a:fld>
            <a:endParaRPr lang="it-IT"/>
          </a:p>
        </p:txBody>
      </p:sp>
      <p:sp>
        <p:nvSpPr>
          <p:cNvPr id="6" name="Segnaposto contenuto 5"/>
          <p:cNvSpPr>
            <a:spLocks noGrp="1"/>
          </p:cNvSpPr>
          <p:nvPr>
            <p:ph sz="quarter" idx="1"/>
          </p:nvPr>
        </p:nvSpPr>
        <p:spPr>
          <a:xfrm>
            <a:off x="457200" y="1219200"/>
            <a:ext cx="8229600" cy="3807883"/>
          </a:xfrm>
        </p:spPr>
        <p:txBody>
          <a:bodyPr>
            <a:normAutofit fontScale="70000" lnSpcReduction="20000"/>
          </a:bodyPr>
          <a:lstStyle/>
          <a:p>
            <a:r>
              <a:rPr lang="en-US" dirty="0"/>
              <a:t>A Resource Review Board (RRB) shall be set up by the Parties to supervise the work for KM3NeT- </a:t>
            </a:r>
            <a:r>
              <a:rPr lang="en-US" dirty="0" smtClean="0"/>
              <a:t>phase1</a:t>
            </a:r>
            <a:r>
              <a:rPr lang="en-US" dirty="0"/>
              <a:t>. Parties appoint their representatives. A representative of the consortium for Earth and Sea </a:t>
            </a:r>
            <a:r>
              <a:rPr lang="en-US" dirty="0" smtClean="0"/>
              <a:t>Science </a:t>
            </a:r>
            <a:r>
              <a:rPr lang="en-US" dirty="0"/>
              <a:t>that may share facilities of the KM3NeT-phase1 infrastructure is invited as an observing </a:t>
            </a:r>
            <a:r>
              <a:rPr lang="en-US" dirty="0" smtClean="0"/>
              <a:t>member </a:t>
            </a:r>
            <a:r>
              <a:rPr lang="en-US" dirty="0"/>
              <a:t>of the RRB to form the liaison with the highest governing board of the ESS Consortium. The </a:t>
            </a:r>
            <a:r>
              <a:rPr lang="en-US" dirty="0" smtClean="0"/>
              <a:t>RRB </a:t>
            </a:r>
            <a:r>
              <a:rPr lang="en-US" dirty="0"/>
              <a:t>elects a chairperson, who becomes supra parte and leaves its delegation. The Party affected </a:t>
            </a:r>
            <a:r>
              <a:rPr lang="en-US" dirty="0" smtClean="0"/>
              <a:t>by</a:t>
            </a:r>
            <a:r>
              <a:rPr lang="en-US" dirty="0"/>
              <a:t> this departure appoints another representative in the RRB. The role of the RRB includes: </a:t>
            </a:r>
          </a:p>
          <a:p>
            <a:pPr lvl="1"/>
            <a:r>
              <a:rPr lang="en-US" dirty="0" smtClean="0"/>
              <a:t>Monitoring </a:t>
            </a:r>
            <a:r>
              <a:rPr lang="en-US" dirty="0"/>
              <a:t>the general financial and human resource support</a:t>
            </a:r>
            <a:r>
              <a:rPr lang="en-US" dirty="0" smtClean="0"/>
              <a:t>;</a:t>
            </a:r>
          </a:p>
          <a:p>
            <a:pPr lvl="1"/>
            <a:r>
              <a:rPr lang="en-US" dirty="0" smtClean="0"/>
              <a:t>Endorsement </a:t>
            </a:r>
            <a:r>
              <a:rPr lang="en-US" dirty="0"/>
              <a:t>of the annual budget</a:t>
            </a:r>
            <a:r>
              <a:rPr lang="en-US" dirty="0" smtClean="0"/>
              <a:t>;</a:t>
            </a:r>
          </a:p>
          <a:p>
            <a:pPr lvl="1"/>
            <a:r>
              <a:rPr lang="en-US" dirty="0" smtClean="0"/>
              <a:t>Liaise </a:t>
            </a:r>
            <a:r>
              <a:rPr lang="en-US" dirty="0"/>
              <a:t>with the highest governing board of the Earth and Sea Science Consortium that share the infrastructure with KM3NeT-phase1</a:t>
            </a:r>
            <a:r>
              <a:rPr lang="en-US" dirty="0" smtClean="0"/>
              <a:t>;</a:t>
            </a:r>
          </a:p>
          <a:p>
            <a:pPr lvl="1"/>
            <a:r>
              <a:rPr lang="en-US" dirty="0" smtClean="0"/>
              <a:t>Endorsement </a:t>
            </a:r>
            <a:r>
              <a:rPr lang="en-US" dirty="0"/>
              <a:t>of observational campaigns and experiments of scientists which are not a member of the Collaboration</a:t>
            </a:r>
            <a:r>
              <a:rPr lang="en-US" dirty="0" smtClean="0"/>
              <a:t>;</a:t>
            </a:r>
          </a:p>
          <a:p>
            <a:pPr lvl="1"/>
            <a:r>
              <a:rPr lang="en-US" dirty="0" smtClean="0"/>
              <a:t>Oversight </a:t>
            </a:r>
            <a:r>
              <a:rPr lang="en-US" dirty="0"/>
              <a:t>of ethical issues and endorsement of corresponding measures in due consideration of the recommendations of the Ethics </a:t>
            </a:r>
            <a:r>
              <a:rPr lang="en-US" dirty="0" smtClean="0"/>
              <a:t>Board </a:t>
            </a:r>
            <a:endParaRPr lang="en-US" dirty="0"/>
          </a:p>
        </p:txBody>
      </p:sp>
      <p:pic>
        <p:nvPicPr>
          <p:cNvPr id="7" name="Immagine 6" descr="RR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917" y="4900083"/>
            <a:ext cx="4340352" cy="1450848"/>
          </a:xfrm>
          <a:prstGeom prst="rect">
            <a:avLst/>
          </a:prstGeom>
        </p:spPr>
      </p:pic>
    </p:spTree>
    <p:extLst>
      <p:ext uri="{BB962C8B-B14F-4D97-AF65-F5344CB8AC3E}">
        <p14:creationId xmlns:p14="http://schemas.microsoft.com/office/powerpoint/2010/main" val="2572399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Origine.thmx</Template>
  <TotalTime>5785</TotalTime>
  <Words>1394</Words>
  <Application>Microsoft Macintosh PowerPoint</Application>
  <PresentationFormat>Presentazione su schermo (4:3)</PresentationFormat>
  <Paragraphs>140</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Origine</vt:lpstr>
      <vt:lpstr>The KM3NeT Phase-1 Memorandum of Understanding</vt:lpstr>
      <vt:lpstr>Un po’ di storia</vt:lpstr>
      <vt:lpstr>KM3NeT Phase-1 MoU</vt:lpstr>
      <vt:lpstr>Status</vt:lpstr>
      <vt:lpstr>Parties</vt:lpstr>
      <vt:lpstr>Preamble (… i punti principali …)</vt:lpstr>
      <vt:lpstr>1. Purpose</vt:lpstr>
      <vt:lpstr>Governance (dettagliata nell’annex 4)</vt:lpstr>
      <vt:lpstr>Il Resource Review Board</vt:lpstr>
      <vt:lpstr>Lo Scientific and Technical Advisory Committee</vt:lpstr>
      <vt:lpstr>Technical participation (1)</vt:lpstr>
      <vt:lpstr>Technical participation (2)</vt:lpstr>
      <vt:lpstr>Values of deliverables and committments</vt:lpstr>
      <vt:lpstr>Presentazione di PowerPoint</vt:lpstr>
      <vt:lpstr>Presentazione di PowerPoint</vt:lpstr>
      <vt:lpstr>Horizon 2020</vt:lpstr>
      <vt:lpstr>Presentazione di PowerPoint</vt:lpstr>
      <vt:lpstr>Presentazione di PowerPoint</vt:lpstr>
      <vt:lpstr>The “Erlangen agreement”</vt:lpstr>
    </vt:vector>
  </TitlesOfParts>
  <Company>INFN-LNS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Paolo Piattelli</dc:creator>
  <cp:lastModifiedBy>Paolo Piattelli</cp:lastModifiedBy>
  <cp:revision>216</cp:revision>
  <dcterms:created xsi:type="dcterms:W3CDTF">2012-12-07T11:27:25Z</dcterms:created>
  <dcterms:modified xsi:type="dcterms:W3CDTF">2013-11-12T13:22:09Z</dcterms:modified>
</cp:coreProperties>
</file>