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78" r:id="rId5"/>
    <p:sldId id="277" r:id="rId6"/>
    <p:sldId id="273" r:id="rId7"/>
    <p:sldId id="268" r:id="rId8"/>
    <p:sldId id="276" r:id="rId9"/>
    <p:sldId id="274" r:id="rId10"/>
    <p:sldId id="270" r:id="rId11"/>
    <p:sldId id="275" r:id="rId12"/>
    <p:sldId id="279" r:id="rId13"/>
    <p:sldId id="280" r:id="rId14"/>
    <p:sldId id="281" r:id="rId15"/>
    <p:sldId id="283" r:id="rId16"/>
    <p:sldId id="266" r:id="rId17"/>
    <p:sldId id="282" r:id="rId18"/>
    <p:sldId id="284" r:id="rId19"/>
    <p:sldId id="285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F4EBF-7C2B-40E0-8AF6-A1ED84AD7295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C3543-A0F8-4B51-8DCE-B16ACC56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31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3543-A0F8-4B51-8DCE-B16ACC56CEA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14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AD68-8DC8-4A55-9399-3A0F4117B2B4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ADC3-7382-490E-BE08-694EEB52E7B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AD68-8DC8-4A55-9399-3A0F4117B2B4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ADC3-7382-490E-BE08-694EEB52E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AD68-8DC8-4A55-9399-3A0F4117B2B4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ADC3-7382-490E-BE08-694EEB52E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AD68-8DC8-4A55-9399-3A0F4117B2B4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ADC3-7382-490E-BE08-694EEB52E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AD68-8DC8-4A55-9399-3A0F4117B2B4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7D0ADC3-7382-490E-BE08-694EEB52E7B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AD68-8DC8-4A55-9399-3A0F4117B2B4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ADC3-7382-490E-BE08-694EEB52E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AD68-8DC8-4A55-9399-3A0F4117B2B4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ADC3-7382-490E-BE08-694EEB52E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AD68-8DC8-4A55-9399-3A0F4117B2B4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ADC3-7382-490E-BE08-694EEB52E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AD68-8DC8-4A55-9399-3A0F4117B2B4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ADC3-7382-490E-BE08-694EEB52E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AD68-8DC8-4A55-9399-3A0F4117B2B4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ADC3-7382-490E-BE08-694EEB52E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AD68-8DC8-4A55-9399-3A0F4117B2B4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ADC3-7382-490E-BE08-694EEB52E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44AD68-8DC8-4A55-9399-3A0F4117B2B4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D0ADC3-7382-490E-BE08-694EEB52E7B4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ghi\Desktop\torre fase II\assemblaggio_fin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2" y="299544"/>
            <a:ext cx="8303171" cy="622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331640" y="764704"/>
            <a:ext cx="60195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FFC000"/>
                </a:solidFill>
              </a:rPr>
              <a:t>Torre fase II:</a:t>
            </a:r>
          </a:p>
          <a:p>
            <a:r>
              <a:rPr lang="it-IT" sz="5400" dirty="0" smtClean="0">
                <a:solidFill>
                  <a:srgbClr val="FFC000"/>
                </a:solidFill>
              </a:rPr>
              <a:t> un aggiornamento</a:t>
            </a:r>
            <a:endParaRPr lang="it-IT" sz="5400" dirty="0">
              <a:solidFill>
                <a:srgbClr val="FFC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6488668"/>
            <a:ext cx="878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M.Anghinolfi</a:t>
            </a:r>
            <a:r>
              <a:rPr lang="it-IT" dirty="0" smtClean="0"/>
              <a:t> 		km3_IT </a:t>
            </a:r>
            <a:r>
              <a:rPr lang="it-IT" dirty="0" err="1" smtClean="0"/>
              <a:t>collaboration</a:t>
            </a:r>
            <a:r>
              <a:rPr lang="it-IT" dirty="0" smtClean="0"/>
              <a:t> meeting   ROMA  12-13 Novembre 2013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81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95575" y="636315"/>
            <a:ext cx="677300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sz="2400" b="1" i="1" dirty="0" smtClean="0"/>
              <a:t>ricostruzione delle tracce dei down </a:t>
            </a:r>
            <a:r>
              <a:rPr lang="it-IT" sz="2400" b="1" i="1" dirty="0" err="1" smtClean="0"/>
              <a:t>going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muons</a:t>
            </a:r>
            <a:endParaRPr lang="it-IT" sz="2400" b="1" i="1" dirty="0" smtClean="0"/>
          </a:p>
          <a:p>
            <a:endParaRPr lang="it-IT" dirty="0"/>
          </a:p>
          <a:p>
            <a:r>
              <a:rPr lang="it-IT" dirty="0" smtClean="0"/>
              <a:t>E’ la più difficile </a:t>
            </a:r>
            <a:r>
              <a:rPr lang="it-IT" dirty="0" err="1" smtClean="0"/>
              <a:t>perchè</a:t>
            </a:r>
            <a:r>
              <a:rPr lang="it-IT" dirty="0" smtClean="0"/>
              <a:t> implica tutti gli aspetti del rivelatore</a:t>
            </a:r>
            <a:endParaRPr lang="it-IT" dirty="0"/>
          </a:p>
          <a:p>
            <a:r>
              <a:rPr lang="it-IT" dirty="0" smtClean="0"/>
              <a:t>-equalizzazione PMT</a:t>
            </a:r>
          </a:p>
          <a:p>
            <a:r>
              <a:rPr lang="it-IT" dirty="0" smtClean="0"/>
              <a:t>-posizionamento MO</a:t>
            </a:r>
          </a:p>
          <a:p>
            <a:r>
              <a:rPr lang="it-IT" dirty="0" smtClean="0"/>
              <a:t>-calibrazione temporale</a:t>
            </a:r>
          </a:p>
          <a:p>
            <a:r>
              <a:rPr lang="it-IT" dirty="0" smtClean="0"/>
              <a:t>-decompressione/calibrazione dati</a:t>
            </a:r>
          </a:p>
          <a:p>
            <a:r>
              <a:rPr lang="it-IT" dirty="0" smtClean="0"/>
              <a:t>-simulazione  flusso di muoni</a:t>
            </a:r>
          </a:p>
          <a:p>
            <a:r>
              <a:rPr lang="it-IT" dirty="0" smtClean="0"/>
              <a:t>-parametri efficaci della geometria (accettanza angolare)</a:t>
            </a:r>
          </a:p>
        </p:txBody>
      </p:sp>
      <p:grpSp>
        <p:nvGrpSpPr>
          <p:cNvPr id="3" name="Gruppo 2"/>
          <p:cNvGrpSpPr>
            <a:grpSpLocks noChangeAspect="1"/>
          </p:cNvGrpSpPr>
          <p:nvPr/>
        </p:nvGrpSpPr>
        <p:grpSpPr>
          <a:xfrm>
            <a:off x="755576" y="838671"/>
            <a:ext cx="645822" cy="5184576"/>
            <a:chOff x="2483768" y="836712"/>
            <a:chExt cx="645822" cy="5184576"/>
          </a:xfrm>
        </p:grpSpPr>
        <p:grpSp>
          <p:nvGrpSpPr>
            <p:cNvPr id="4" name="Gruppo 3"/>
            <p:cNvGrpSpPr>
              <a:grpSpLocks noChangeAspect="1"/>
            </p:cNvGrpSpPr>
            <p:nvPr/>
          </p:nvGrpSpPr>
          <p:grpSpPr>
            <a:xfrm>
              <a:off x="2627784" y="1628800"/>
              <a:ext cx="108431" cy="4342629"/>
              <a:chOff x="3779762" y="1147219"/>
              <a:chExt cx="142592" cy="5710781"/>
            </a:xfrm>
          </p:grpSpPr>
          <p:grpSp>
            <p:nvGrpSpPr>
              <p:cNvPr id="16" name="Gruppo 15"/>
              <p:cNvGrpSpPr>
                <a:grpSpLocks noChangeAspect="1"/>
              </p:cNvGrpSpPr>
              <p:nvPr/>
            </p:nvGrpSpPr>
            <p:grpSpPr>
              <a:xfrm>
                <a:off x="3782628" y="2397548"/>
                <a:ext cx="130872" cy="1255547"/>
                <a:chOff x="3858032" y="2407036"/>
                <a:chExt cx="130872" cy="1255547"/>
              </a:xfrm>
            </p:grpSpPr>
            <p:grpSp>
              <p:nvGrpSpPr>
                <p:cNvPr id="55" name="Gruppo 54"/>
                <p:cNvGrpSpPr/>
                <p:nvPr/>
              </p:nvGrpSpPr>
              <p:grpSpPr>
                <a:xfrm>
                  <a:off x="3858032" y="2407036"/>
                  <a:ext cx="130872" cy="645770"/>
                  <a:chOff x="3858032" y="2407036"/>
                  <a:chExt cx="130872" cy="645770"/>
                </a:xfrm>
              </p:grpSpPr>
              <p:sp>
                <p:nvSpPr>
                  <p:cNvPr id="58" name="Ovale 57"/>
                  <p:cNvSpPr/>
                  <p:nvPr/>
                </p:nvSpPr>
                <p:spPr>
                  <a:xfrm flipV="1">
                    <a:off x="3921815" y="3036847"/>
                    <a:ext cx="5147" cy="5221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9" name="Ovale 58"/>
                  <p:cNvSpPr/>
                  <p:nvPr/>
                </p:nvSpPr>
                <p:spPr>
                  <a:xfrm flipV="1">
                    <a:off x="3921815" y="3039458"/>
                    <a:ext cx="5147" cy="522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60" name="Rettangolo 59"/>
                  <p:cNvSpPr/>
                  <p:nvPr/>
                </p:nvSpPr>
                <p:spPr>
                  <a:xfrm flipV="1">
                    <a:off x="3918855" y="3036359"/>
                    <a:ext cx="16213" cy="16447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61" name="Connettore 1 60"/>
                  <p:cNvCxnSpPr/>
                  <p:nvPr/>
                </p:nvCxnSpPr>
                <p:spPr>
                  <a:xfrm rot="5400000">
                    <a:off x="3619315" y="2731811"/>
                    <a:ext cx="615294" cy="0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ttangolo 61"/>
                  <p:cNvSpPr/>
                  <p:nvPr/>
                </p:nvSpPr>
                <p:spPr>
                  <a:xfrm>
                    <a:off x="3861939" y="2407736"/>
                    <a:ext cx="123059" cy="781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63" name="Ovale 62"/>
                  <p:cNvSpPr/>
                  <p:nvPr/>
                </p:nvSpPr>
                <p:spPr>
                  <a:xfrm>
                    <a:off x="3981091" y="2407736"/>
                    <a:ext cx="7813" cy="78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64" name="Ovale 63"/>
                  <p:cNvSpPr/>
                  <p:nvPr/>
                </p:nvSpPr>
                <p:spPr>
                  <a:xfrm>
                    <a:off x="3977184" y="2415549"/>
                    <a:ext cx="7813" cy="78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65" name="Ovale 64"/>
                  <p:cNvSpPr/>
                  <p:nvPr/>
                </p:nvSpPr>
                <p:spPr>
                  <a:xfrm>
                    <a:off x="3858032" y="2407036"/>
                    <a:ext cx="7813" cy="78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66" name="Ovale 65"/>
                  <p:cNvSpPr/>
                  <p:nvPr/>
                </p:nvSpPr>
                <p:spPr>
                  <a:xfrm>
                    <a:off x="3861939" y="2415549"/>
                    <a:ext cx="7813" cy="78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56" name="Ovale 55"/>
                <p:cNvSpPr/>
                <p:nvPr/>
              </p:nvSpPr>
              <p:spPr>
                <a:xfrm>
                  <a:off x="3923314" y="3042068"/>
                  <a:ext cx="5147" cy="52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57" name="Connettore 1 56"/>
                <p:cNvCxnSpPr/>
                <p:nvPr/>
              </p:nvCxnSpPr>
              <p:spPr>
                <a:xfrm rot="16200000" flipV="1">
                  <a:off x="3620814" y="3354936"/>
                  <a:ext cx="615294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uppo 16"/>
              <p:cNvGrpSpPr>
                <a:grpSpLocks noChangeAspect="1"/>
              </p:cNvGrpSpPr>
              <p:nvPr/>
            </p:nvGrpSpPr>
            <p:grpSpPr>
              <a:xfrm>
                <a:off x="3779762" y="1147219"/>
                <a:ext cx="130872" cy="1255547"/>
                <a:chOff x="3858032" y="2407036"/>
                <a:chExt cx="130872" cy="1255547"/>
              </a:xfrm>
            </p:grpSpPr>
            <p:grpSp>
              <p:nvGrpSpPr>
                <p:cNvPr id="43" name="Gruppo 42"/>
                <p:cNvGrpSpPr/>
                <p:nvPr/>
              </p:nvGrpSpPr>
              <p:grpSpPr>
                <a:xfrm>
                  <a:off x="3858032" y="2407036"/>
                  <a:ext cx="130872" cy="645770"/>
                  <a:chOff x="3858032" y="2407036"/>
                  <a:chExt cx="130872" cy="645770"/>
                </a:xfrm>
              </p:grpSpPr>
              <p:sp>
                <p:nvSpPr>
                  <p:cNvPr id="46" name="Ovale 45"/>
                  <p:cNvSpPr/>
                  <p:nvPr/>
                </p:nvSpPr>
                <p:spPr>
                  <a:xfrm flipV="1">
                    <a:off x="3921815" y="3036847"/>
                    <a:ext cx="5147" cy="5221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7" name="Ovale 46"/>
                  <p:cNvSpPr/>
                  <p:nvPr/>
                </p:nvSpPr>
                <p:spPr>
                  <a:xfrm flipV="1">
                    <a:off x="3921815" y="3039458"/>
                    <a:ext cx="5147" cy="522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8" name="Rettangolo 47"/>
                  <p:cNvSpPr/>
                  <p:nvPr/>
                </p:nvSpPr>
                <p:spPr>
                  <a:xfrm flipV="1">
                    <a:off x="3918855" y="3036359"/>
                    <a:ext cx="16213" cy="16447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49" name="Connettore 1 48"/>
                  <p:cNvCxnSpPr/>
                  <p:nvPr/>
                </p:nvCxnSpPr>
                <p:spPr>
                  <a:xfrm rot="5400000">
                    <a:off x="3619315" y="2731811"/>
                    <a:ext cx="615294" cy="0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Rettangolo 49"/>
                  <p:cNvSpPr/>
                  <p:nvPr/>
                </p:nvSpPr>
                <p:spPr>
                  <a:xfrm>
                    <a:off x="3861939" y="2407736"/>
                    <a:ext cx="123059" cy="781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1" name="Ovale 50"/>
                  <p:cNvSpPr/>
                  <p:nvPr/>
                </p:nvSpPr>
                <p:spPr>
                  <a:xfrm>
                    <a:off x="3981091" y="2407736"/>
                    <a:ext cx="7813" cy="78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2" name="Ovale 51"/>
                  <p:cNvSpPr/>
                  <p:nvPr/>
                </p:nvSpPr>
                <p:spPr>
                  <a:xfrm>
                    <a:off x="3977184" y="2415549"/>
                    <a:ext cx="7813" cy="78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3" name="Ovale 52"/>
                  <p:cNvSpPr/>
                  <p:nvPr/>
                </p:nvSpPr>
                <p:spPr>
                  <a:xfrm>
                    <a:off x="3858032" y="2407036"/>
                    <a:ext cx="7813" cy="78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4" name="Ovale 53"/>
                  <p:cNvSpPr/>
                  <p:nvPr/>
                </p:nvSpPr>
                <p:spPr>
                  <a:xfrm>
                    <a:off x="3861939" y="2415549"/>
                    <a:ext cx="7813" cy="78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44" name="Ovale 43"/>
                <p:cNvSpPr/>
                <p:nvPr/>
              </p:nvSpPr>
              <p:spPr>
                <a:xfrm>
                  <a:off x="3923314" y="3042068"/>
                  <a:ext cx="5147" cy="52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45" name="Connettore 1 44"/>
                <p:cNvCxnSpPr/>
                <p:nvPr/>
              </p:nvCxnSpPr>
              <p:spPr>
                <a:xfrm rot="16200000" flipV="1">
                  <a:off x="3620814" y="3354936"/>
                  <a:ext cx="615294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uppo 17"/>
              <p:cNvGrpSpPr>
                <a:grpSpLocks noChangeAspect="1"/>
              </p:cNvGrpSpPr>
              <p:nvPr/>
            </p:nvGrpSpPr>
            <p:grpSpPr>
              <a:xfrm>
                <a:off x="3784882" y="3659680"/>
                <a:ext cx="130872" cy="1255547"/>
                <a:chOff x="3858032" y="2407036"/>
                <a:chExt cx="130872" cy="1255547"/>
              </a:xfrm>
            </p:grpSpPr>
            <p:grpSp>
              <p:nvGrpSpPr>
                <p:cNvPr id="31" name="Gruppo 30"/>
                <p:cNvGrpSpPr/>
                <p:nvPr/>
              </p:nvGrpSpPr>
              <p:grpSpPr>
                <a:xfrm>
                  <a:off x="3858032" y="2407036"/>
                  <a:ext cx="130872" cy="645770"/>
                  <a:chOff x="3858032" y="2407036"/>
                  <a:chExt cx="130872" cy="645770"/>
                </a:xfrm>
              </p:grpSpPr>
              <p:sp>
                <p:nvSpPr>
                  <p:cNvPr id="34" name="Ovale 33"/>
                  <p:cNvSpPr/>
                  <p:nvPr/>
                </p:nvSpPr>
                <p:spPr>
                  <a:xfrm flipV="1">
                    <a:off x="3921815" y="3036847"/>
                    <a:ext cx="5147" cy="5221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5" name="Ovale 34"/>
                  <p:cNvSpPr/>
                  <p:nvPr/>
                </p:nvSpPr>
                <p:spPr>
                  <a:xfrm flipV="1">
                    <a:off x="3921815" y="3039458"/>
                    <a:ext cx="5147" cy="522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6" name="Rettangolo 35"/>
                  <p:cNvSpPr/>
                  <p:nvPr/>
                </p:nvSpPr>
                <p:spPr>
                  <a:xfrm flipV="1">
                    <a:off x="3918855" y="3036359"/>
                    <a:ext cx="16213" cy="16447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37" name="Connettore 1 36"/>
                  <p:cNvCxnSpPr/>
                  <p:nvPr/>
                </p:nvCxnSpPr>
                <p:spPr>
                  <a:xfrm rot="5400000">
                    <a:off x="3619315" y="2731811"/>
                    <a:ext cx="615294" cy="0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Rettangolo 37"/>
                  <p:cNvSpPr/>
                  <p:nvPr/>
                </p:nvSpPr>
                <p:spPr>
                  <a:xfrm>
                    <a:off x="3861939" y="2407736"/>
                    <a:ext cx="123059" cy="781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9" name="Ovale 38"/>
                  <p:cNvSpPr/>
                  <p:nvPr/>
                </p:nvSpPr>
                <p:spPr>
                  <a:xfrm>
                    <a:off x="3981091" y="2407736"/>
                    <a:ext cx="7813" cy="78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0" name="Ovale 39"/>
                  <p:cNvSpPr/>
                  <p:nvPr/>
                </p:nvSpPr>
                <p:spPr>
                  <a:xfrm>
                    <a:off x="3977184" y="2415549"/>
                    <a:ext cx="7813" cy="78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1" name="Ovale 40"/>
                  <p:cNvSpPr/>
                  <p:nvPr/>
                </p:nvSpPr>
                <p:spPr>
                  <a:xfrm>
                    <a:off x="3858032" y="2407036"/>
                    <a:ext cx="7813" cy="78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2" name="Ovale 41"/>
                  <p:cNvSpPr/>
                  <p:nvPr/>
                </p:nvSpPr>
                <p:spPr>
                  <a:xfrm>
                    <a:off x="3861939" y="2415549"/>
                    <a:ext cx="7813" cy="78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32" name="Ovale 31"/>
                <p:cNvSpPr/>
                <p:nvPr/>
              </p:nvSpPr>
              <p:spPr>
                <a:xfrm>
                  <a:off x="3923314" y="3042068"/>
                  <a:ext cx="5147" cy="52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33" name="Connettore 1 32"/>
                <p:cNvCxnSpPr/>
                <p:nvPr/>
              </p:nvCxnSpPr>
              <p:spPr>
                <a:xfrm rot="16200000" flipV="1">
                  <a:off x="3620814" y="3354936"/>
                  <a:ext cx="615294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uppo 18"/>
              <p:cNvGrpSpPr/>
              <p:nvPr/>
            </p:nvGrpSpPr>
            <p:grpSpPr>
              <a:xfrm>
                <a:off x="3791482" y="4915227"/>
                <a:ext cx="130872" cy="645770"/>
                <a:chOff x="3858032" y="2407036"/>
                <a:chExt cx="130872" cy="645770"/>
              </a:xfrm>
            </p:grpSpPr>
            <p:sp>
              <p:nvSpPr>
                <p:cNvPr id="22" name="Ovale 21"/>
                <p:cNvSpPr/>
                <p:nvPr/>
              </p:nvSpPr>
              <p:spPr>
                <a:xfrm flipV="1">
                  <a:off x="3921815" y="3036847"/>
                  <a:ext cx="5147" cy="522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" name="Ovale 22"/>
                <p:cNvSpPr/>
                <p:nvPr/>
              </p:nvSpPr>
              <p:spPr>
                <a:xfrm flipV="1">
                  <a:off x="3921815" y="3039458"/>
                  <a:ext cx="5147" cy="52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" name="Rettangolo 23"/>
                <p:cNvSpPr/>
                <p:nvPr/>
              </p:nvSpPr>
              <p:spPr>
                <a:xfrm flipV="1">
                  <a:off x="3918855" y="3036359"/>
                  <a:ext cx="16213" cy="1644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5" name="Connettore 1 24"/>
                <p:cNvCxnSpPr/>
                <p:nvPr/>
              </p:nvCxnSpPr>
              <p:spPr>
                <a:xfrm rot="5400000">
                  <a:off x="3619315" y="2731811"/>
                  <a:ext cx="615294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ttangolo 25"/>
                <p:cNvSpPr/>
                <p:nvPr/>
              </p:nvSpPr>
              <p:spPr>
                <a:xfrm>
                  <a:off x="3861939" y="2407736"/>
                  <a:ext cx="123059" cy="781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" name="Ovale 26"/>
                <p:cNvSpPr/>
                <p:nvPr/>
              </p:nvSpPr>
              <p:spPr>
                <a:xfrm>
                  <a:off x="3981091" y="2407736"/>
                  <a:ext cx="7813" cy="78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" name="Ovale 27"/>
                <p:cNvSpPr/>
                <p:nvPr/>
              </p:nvSpPr>
              <p:spPr>
                <a:xfrm>
                  <a:off x="3977184" y="2415549"/>
                  <a:ext cx="7813" cy="78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" name="Ovale 28"/>
                <p:cNvSpPr/>
                <p:nvPr/>
              </p:nvSpPr>
              <p:spPr>
                <a:xfrm>
                  <a:off x="3858032" y="2407036"/>
                  <a:ext cx="7813" cy="78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" name="Ovale 29"/>
                <p:cNvSpPr/>
                <p:nvPr/>
              </p:nvSpPr>
              <p:spPr>
                <a:xfrm>
                  <a:off x="3861939" y="2415549"/>
                  <a:ext cx="7813" cy="78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20" name="Ovale 19"/>
              <p:cNvSpPr/>
              <p:nvPr/>
            </p:nvSpPr>
            <p:spPr>
              <a:xfrm>
                <a:off x="3856764" y="5550259"/>
                <a:ext cx="5147" cy="52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1" name="Connettore 1 20"/>
              <p:cNvCxnSpPr/>
              <p:nvPr/>
            </p:nvCxnSpPr>
            <p:spPr>
              <a:xfrm flipH="1" flipV="1">
                <a:off x="3861911" y="5555480"/>
                <a:ext cx="6607" cy="1302520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CasellaDiTesto 4"/>
            <p:cNvSpPr txBox="1"/>
            <p:nvPr/>
          </p:nvSpPr>
          <p:spPr>
            <a:xfrm>
              <a:off x="2733245" y="4831265"/>
              <a:ext cx="357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F1</a:t>
              </a:r>
              <a:endParaRPr lang="it-IT" sz="1400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736215" y="4353229"/>
              <a:ext cx="357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F2</a:t>
              </a:r>
              <a:endParaRPr lang="it-IT" sz="1400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2726512" y="3872318"/>
              <a:ext cx="357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F3</a:t>
              </a:r>
              <a:endParaRPr lang="it-IT" sz="1400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718391" y="2904619"/>
              <a:ext cx="357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F5</a:t>
              </a:r>
              <a:endParaRPr lang="it-IT" sz="1400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2736215" y="3385453"/>
              <a:ext cx="357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F4</a:t>
              </a:r>
              <a:endParaRPr lang="it-IT" sz="1400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736277" y="2438719"/>
              <a:ext cx="357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F6</a:t>
              </a:r>
              <a:endParaRPr lang="it-IT" sz="1400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771800" y="1497770"/>
              <a:ext cx="357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F8</a:t>
              </a:r>
              <a:endParaRPr lang="it-IT" sz="1400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725254" y="1965972"/>
              <a:ext cx="357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F7</a:t>
              </a:r>
              <a:endParaRPr lang="it-IT" sz="1400" dirty="0"/>
            </a:p>
          </p:txBody>
        </p:sp>
        <p:cxnSp>
          <p:nvCxnSpPr>
            <p:cNvPr id="13" name="Connettore 1 12"/>
            <p:cNvCxnSpPr/>
            <p:nvPr/>
          </p:nvCxnSpPr>
          <p:spPr>
            <a:xfrm flipH="1" flipV="1">
              <a:off x="2674036" y="1196752"/>
              <a:ext cx="339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tangolo arrotondato 13"/>
            <p:cNvSpPr/>
            <p:nvPr/>
          </p:nvSpPr>
          <p:spPr>
            <a:xfrm>
              <a:off x="2483768" y="836712"/>
              <a:ext cx="360040" cy="360040"/>
            </a:xfrm>
            <a:prstGeom prst="roundRect">
              <a:avLst/>
            </a:prstGeom>
            <a:solidFill>
              <a:srgbClr val="FFC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2483768" y="5971429"/>
              <a:ext cx="420381" cy="498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1" name="Gruppo 70"/>
          <p:cNvGrpSpPr/>
          <p:nvPr/>
        </p:nvGrpSpPr>
        <p:grpSpPr>
          <a:xfrm>
            <a:off x="2105025" y="3722689"/>
            <a:ext cx="4454857" cy="3010619"/>
            <a:chOff x="1043608" y="260648"/>
            <a:chExt cx="7083984" cy="4804080"/>
          </a:xfrm>
        </p:grpSpPr>
        <p:pic>
          <p:nvPicPr>
            <p:cNvPr id="76" name="Immagine 75" descr="thetarec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60648"/>
              <a:ext cx="7083984" cy="4804080"/>
            </a:xfrm>
            <a:prstGeom prst="rect">
              <a:avLst/>
            </a:prstGeom>
          </p:spPr>
        </p:pic>
        <p:sp>
          <p:nvSpPr>
            <p:cNvPr id="77" name="Rettangolo 76"/>
            <p:cNvSpPr/>
            <p:nvPr/>
          </p:nvSpPr>
          <p:spPr>
            <a:xfrm rot="2579002">
              <a:off x="1860616" y="2007655"/>
              <a:ext cx="2122446" cy="4064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Rettangolo 77"/>
            <p:cNvSpPr/>
            <p:nvPr/>
          </p:nvSpPr>
          <p:spPr>
            <a:xfrm rot="1750978">
              <a:off x="3472225" y="3074718"/>
              <a:ext cx="2872813" cy="5805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/>
            <p:cNvSpPr/>
            <p:nvPr/>
          </p:nvSpPr>
          <p:spPr>
            <a:xfrm>
              <a:off x="5153870" y="4029312"/>
              <a:ext cx="1720685" cy="5319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2" name="Rettangolo 71"/>
          <p:cNvSpPr/>
          <p:nvPr/>
        </p:nvSpPr>
        <p:spPr>
          <a:xfrm>
            <a:off x="5927451" y="5921218"/>
            <a:ext cx="63918" cy="4839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6041393" y="6118300"/>
            <a:ext cx="156689" cy="2865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5539380" y="5940931"/>
            <a:ext cx="63893" cy="154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5431371" y="5940931"/>
            <a:ext cx="60850" cy="154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1" name="Connettore 2 80"/>
          <p:cNvCxnSpPr/>
          <p:nvPr/>
        </p:nvCxnSpPr>
        <p:spPr>
          <a:xfrm>
            <a:off x="180975" y="1581150"/>
            <a:ext cx="1619250" cy="3886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2 81"/>
          <p:cNvCxnSpPr/>
          <p:nvPr/>
        </p:nvCxnSpPr>
        <p:spPr>
          <a:xfrm flipH="1">
            <a:off x="1228725" y="981075"/>
            <a:ext cx="304800" cy="477202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sellaDiTesto 83"/>
          <p:cNvSpPr txBox="1"/>
          <p:nvPr/>
        </p:nvSpPr>
        <p:spPr>
          <a:xfrm>
            <a:off x="6756838" y="4070460"/>
            <a:ext cx="15568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vedi </a:t>
            </a:r>
            <a:r>
              <a:rPr lang="it-IT" dirty="0" err="1" smtClean="0">
                <a:solidFill>
                  <a:srgbClr val="FF0000"/>
                </a:solidFill>
              </a:rPr>
              <a:t>talks</a:t>
            </a:r>
            <a:r>
              <a:rPr lang="it-IT" dirty="0" smtClean="0">
                <a:solidFill>
                  <a:srgbClr val="FF0000"/>
                </a:solidFill>
              </a:rPr>
              <a:t>  di 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Distefano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Margiotta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Pellegriti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</a:rPr>
              <a:t>Chiarusi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</a:rPr>
              <a:t>Hugon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Biagi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…..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112657" y="127110"/>
            <a:ext cx="87607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C000"/>
                </a:solidFill>
                <a:latin typeface="+mj-lt"/>
              </a:rPr>
              <a:t>Nel frattempo molta </a:t>
            </a:r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attività è stata fatta</a:t>
            </a:r>
            <a:endParaRPr lang="it-IT" sz="3200" b="1" dirty="0">
              <a:solidFill>
                <a:srgbClr val="FFC000"/>
              </a:solidFill>
              <a:latin typeface="+mj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473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42721" y="1373241"/>
            <a:ext cx="58208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ym typeface="Wingdings" panose="05000000000000000000" pitchFamily="2" charset="2"/>
              </a:rPr>
              <a:t>LBL  </a:t>
            </a:r>
            <a:r>
              <a:rPr lang="it-IT" dirty="0" err="1" smtClean="0">
                <a:sym typeface="Wingdings" panose="05000000000000000000" pitchFamily="2" charset="2"/>
              </a:rPr>
              <a:t>acoustic</a:t>
            </a:r>
            <a:r>
              <a:rPr lang="it-IT" dirty="0" smtClean="0">
                <a:sym typeface="Wingdings" panose="05000000000000000000" pitchFamily="2" charset="2"/>
              </a:rPr>
              <a:t>  </a:t>
            </a:r>
            <a:r>
              <a:rPr lang="it-IT" dirty="0" err="1" smtClean="0">
                <a:sym typeface="Wingdings" panose="05000000000000000000" pitchFamily="2" charset="2"/>
              </a:rPr>
              <a:t>beacons</a:t>
            </a:r>
            <a:r>
              <a:rPr lang="it-IT" dirty="0" smtClean="0">
                <a:sym typeface="Wingdings" panose="05000000000000000000" pitchFamily="2" charset="2"/>
              </a:rPr>
              <a:t> + idrofoni</a:t>
            </a:r>
          </a:p>
          <a:p>
            <a:endParaRPr lang="it-IT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ym typeface="Wingdings" panose="05000000000000000000" pitchFamily="2" charset="2"/>
              </a:rPr>
              <a:t>1</a:t>
            </a:r>
            <a:r>
              <a:rPr lang="it-IT" dirty="0" smtClean="0">
                <a:sym typeface="Wingdings" panose="05000000000000000000" pitchFamily="2" charset="2"/>
              </a:rPr>
              <a:t> beacon esterni dal 23/03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ym typeface="Wingdings" panose="05000000000000000000" pitchFamily="2" charset="2"/>
              </a:rPr>
              <a:t>1 base torre 08/05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ym typeface="Wingdings" panose="05000000000000000000" pitchFamily="2" charset="2"/>
              </a:rPr>
              <a:t>1 beacon esterno dal 20/07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 NON </a:t>
            </a:r>
            <a:r>
              <a:rPr lang="it-IT" dirty="0">
                <a:sym typeface="Wingdings" panose="05000000000000000000" pitchFamily="2" charset="2"/>
              </a:rPr>
              <a:t>sincroni con la </a:t>
            </a:r>
            <a:r>
              <a:rPr lang="it-IT" dirty="0" smtClean="0">
                <a:sym typeface="Wingdings" panose="05000000000000000000" pitchFamily="2" charset="2"/>
              </a:rPr>
              <a:t>torre!!!</a:t>
            </a:r>
            <a:endParaRPr lang="it-IT" dirty="0"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---&gt; posizionamento 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nn</a:t>
            </a:r>
            <a:r>
              <a:rPr lang="it-IT" dirty="0" smtClean="0">
                <a:sym typeface="Wingdings" panose="05000000000000000000" pitchFamily="2" charset="2"/>
              </a:rPr>
              <a:t> completamente determinato</a:t>
            </a:r>
          </a:p>
          <a:p>
            <a:endParaRPr lang="it-IT" dirty="0" smtClean="0"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Prevista accensione idrofono UPV base torre (sincrono)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----&gt; ci si aspetta miglioramento </a:t>
            </a:r>
            <a:endParaRPr lang="it-IT" dirty="0">
              <a:sym typeface="Wingdings" panose="05000000000000000000" pitchFamily="2" charset="2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64076" y="1565713"/>
            <a:ext cx="3656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Idrofoni alta sensibilità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Sono 10 ad alta risoluzione in </a:t>
            </a:r>
            <a:r>
              <a:rPr lang="it-IT" dirty="0" smtClean="0">
                <a:latin typeface="Symbol" panose="05050102010706020507" pitchFamily="18" charset="2"/>
              </a:rPr>
              <a:t>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Applicazioni </a:t>
            </a:r>
            <a:r>
              <a:rPr lang="it-IT" dirty="0" err="1" smtClean="0"/>
              <a:t>multidsciplinari</a:t>
            </a: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54270" y="1093718"/>
            <a:ext cx="5539144" cy="5253464"/>
            <a:chOff x="54270" y="1093718"/>
            <a:chExt cx="5539144" cy="5253464"/>
          </a:xfrm>
        </p:grpSpPr>
        <p:sp>
          <p:nvSpPr>
            <p:cNvPr id="6" name="Arc 35"/>
            <p:cNvSpPr>
              <a:spLocks/>
            </p:cNvSpPr>
            <p:nvPr/>
          </p:nvSpPr>
          <p:spPr bwMode="auto">
            <a:xfrm rot="20570275">
              <a:off x="881944" y="5085718"/>
              <a:ext cx="410380" cy="2143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7" name="Arc 35"/>
            <p:cNvSpPr>
              <a:spLocks/>
            </p:cNvSpPr>
            <p:nvPr/>
          </p:nvSpPr>
          <p:spPr bwMode="auto">
            <a:xfrm rot="20570275">
              <a:off x="920040" y="4966646"/>
              <a:ext cx="410380" cy="2143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688994" y="4883093"/>
              <a:ext cx="35101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b="1" dirty="0" smtClean="0">
                  <a:solidFill>
                    <a:prstClr val="black"/>
                  </a:solidFill>
                </a:rPr>
                <a:t>Autonomous ACSA beacon</a:t>
              </a:r>
            </a:p>
            <a:p>
              <a:pPr algn="ctr" defTabSz="914400"/>
              <a:r>
                <a:rPr lang="en-US" sz="1400" dirty="0" smtClean="0">
                  <a:solidFill>
                    <a:prstClr val="black"/>
                  </a:solidFill>
                </a:rPr>
                <a:t>(not time synchronized with the apparatus)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ruppo 8"/>
            <p:cNvGrpSpPr/>
            <p:nvPr/>
          </p:nvGrpSpPr>
          <p:grpSpPr>
            <a:xfrm>
              <a:off x="54270" y="1093718"/>
              <a:ext cx="5539144" cy="5253464"/>
              <a:chOff x="54270" y="1093718"/>
              <a:chExt cx="5539144" cy="525346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8552" y="1138224"/>
                <a:ext cx="789236" cy="5208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Connettore 1 10"/>
              <p:cNvCxnSpPr/>
              <p:nvPr/>
            </p:nvCxnSpPr>
            <p:spPr>
              <a:xfrm flipV="1">
                <a:off x="4729318" y="5443665"/>
                <a:ext cx="504056" cy="648072"/>
              </a:xfrm>
              <a:prstGeom prst="line">
                <a:avLst/>
              </a:prstGeom>
              <a:ln w="698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H="1" flipV="1">
                <a:off x="5233374" y="5443665"/>
                <a:ext cx="144016" cy="576064"/>
              </a:xfrm>
              <a:prstGeom prst="line">
                <a:avLst/>
              </a:prstGeom>
              <a:ln w="698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1 12"/>
              <p:cNvCxnSpPr/>
              <p:nvPr/>
            </p:nvCxnSpPr>
            <p:spPr>
              <a:xfrm>
                <a:off x="5233374" y="5443665"/>
                <a:ext cx="360040" cy="216024"/>
              </a:xfrm>
              <a:prstGeom prst="line">
                <a:avLst/>
              </a:prstGeom>
              <a:ln w="698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61366" y="4882640"/>
                <a:ext cx="140321" cy="41700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</p:pic>
          <p:cxnSp>
            <p:nvCxnSpPr>
              <p:cNvPr id="15" name="Connettore 2 14"/>
              <p:cNvCxnSpPr/>
              <p:nvPr/>
            </p:nvCxnSpPr>
            <p:spPr>
              <a:xfrm flipH="1" flipV="1">
                <a:off x="941068" y="2756680"/>
                <a:ext cx="3990972" cy="1944745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2 15"/>
              <p:cNvCxnSpPr/>
              <p:nvPr/>
            </p:nvCxnSpPr>
            <p:spPr>
              <a:xfrm flipH="1">
                <a:off x="1067788" y="6178784"/>
                <a:ext cx="408590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rc 35"/>
              <p:cNvSpPr>
                <a:spLocks/>
              </p:cNvSpPr>
              <p:nvPr/>
            </p:nvSpPr>
            <p:spPr bwMode="auto">
              <a:xfrm rot="15159137">
                <a:off x="4892005" y="4590431"/>
                <a:ext cx="294770" cy="2558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/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2795980" y="5840230"/>
                <a:ext cx="12961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1600" b="1" dirty="0" smtClean="0">
                    <a:solidFill>
                      <a:prstClr val="black"/>
                    </a:solidFill>
                  </a:rPr>
                  <a:t> ~400 m</a:t>
                </a: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9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41068" y="5220784"/>
                <a:ext cx="140321" cy="41700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</p:pic>
          <p:cxnSp>
            <p:nvCxnSpPr>
              <p:cNvPr id="20" name="Connettore 2 19"/>
              <p:cNvCxnSpPr/>
              <p:nvPr/>
            </p:nvCxnSpPr>
            <p:spPr>
              <a:xfrm flipH="1" flipV="1">
                <a:off x="941069" y="2756683"/>
                <a:ext cx="70160" cy="2249708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CasellaDiTesto 20"/>
              <p:cNvSpPr txBox="1"/>
              <p:nvPr/>
            </p:nvSpPr>
            <p:spPr>
              <a:xfrm>
                <a:off x="1125230" y="4513308"/>
                <a:ext cx="827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Floor1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897548" y="1093718"/>
                <a:ext cx="827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Floor8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1125230" y="5589053"/>
                <a:ext cx="955607" cy="4154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1050" b="1" dirty="0" smtClean="0">
                    <a:solidFill>
                      <a:prstClr val="black"/>
                    </a:solidFill>
                  </a:rPr>
                  <a:t>Tower Base  </a:t>
                </a:r>
              </a:p>
              <a:p>
                <a:pPr algn="ctr" defTabSz="914400"/>
                <a:r>
                  <a:rPr lang="en-US" sz="1050" b="1" dirty="0" smtClean="0">
                    <a:solidFill>
                      <a:prstClr val="black"/>
                    </a:solidFill>
                  </a:rPr>
                  <a:t>ACSA Beacon</a:t>
                </a:r>
                <a:endParaRPr lang="en-US" sz="105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54270" y="5467868"/>
                <a:ext cx="787401" cy="57708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1050" b="1" dirty="0" smtClean="0">
                    <a:solidFill>
                      <a:prstClr val="black"/>
                    </a:solidFill>
                  </a:rPr>
                  <a:t>UPV-CPPM Beacon</a:t>
                </a:r>
                <a:endParaRPr lang="en-US" sz="1050" b="1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6" name="CasellaDiTesto 25"/>
          <p:cNvSpPr txBox="1"/>
          <p:nvPr/>
        </p:nvSpPr>
        <p:spPr>
          <a:xfrm>
            <a:off x="0" y="0"/>
            <a:ext cx="54280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Posizionamento acustico</a:t>
            </a:r>
            <a:endParaRPr lang="it-IT" sz="3200" b="1" dirty="0">
              <a:solidFill>
                <a:srgbClr val="FFC000"/>
              </a:solidFill>
              <a:latin typeface="+mj-lt"/>
            </a:endParaRPr>
          </a:p>
          <a:p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317532" y="4461641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Vedi talk di </a:t>
            </a:r>
            <a:r>
              <a:rPr lang="it-IT" dirty="0" smtClean="0">
                <a:solidFill>
                  <a:srgbClr val="FF0000"/>
                </a:solidFill>
                <a:sym typeface="Wingdings" panose="05000000000000000000" pitchFamily="2" charset="2"/>
              </a:rPr>
              <a:t>Viola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614145" y="279983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Vedi talk di </a:t>
            </a:r>
            <a:r>
              <a:rPr lang="it-IT" dirty="0" smtClean="0">
                <a:solidFill>
                  <a:srgbClr val="FF0000"/>
                </a:solidFill>
                <a:sym typeface="Wingdings" panose="05000000000000000000" pitchFamily="2" charset="2"/>
              </a:rPr>
              <a:t>Caruso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1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6750" y="409575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Correntometro (FL5)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Da luglio ottimizzata frequenza lettura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</a:t>
            </a:r>
            <a:r>
              <a:rPr lang="it-IT" dirty="0" smtClean="0"/>
              <a:t>ampionamento a 30’</a:t>
            </a:r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5396" r="8665" b="-776"/>
          <a:stretch/>
        </p:blipFill>
        <p:spPr bwMode="auto">
          <a:xfrm>
            <a:off x="0" y="1995053"/>
            <a:ext cx="6264000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451256" y="3431627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Tilt &amp;</a:t>
            </a:r>
            <a:r>
              <a:rPr lang="it-IT" dirty="0" err="1" smtClean="0"/>
              <a:t>compass</a:t>
            </a:r>
            <a:r>
              <a:rPr lang="it-IT" dirty="0" smtClean="0"/>
              <a:t> (tutti i piani)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167121" y="3733645"/>
            <a:ext cx="5700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Ampiezza</a:t>
            </a:r>
            <a:r>
              <a:rPr lang="en-GB" dirty="0" smtClean="0"/>
              <a:t> compass del  piano 5 simile  </a:t>
            </a:r>
            <a:r>
              <a:rPr lang="en-GB" dirty="0" err="1" smtClean="0"/>
              <a:t>ai</a:t>
            </a:r>
            <a:r>
              <a:rPr lang="en-GB" dirty="0" smtClean="0"/>
              <a:t> </a:t>
            </a:r>
            <a:r>
              <a:rPr lang="en-GB" dirty="0" err="1" smtClean="0"/>
              <a:t>risultati</a:t>
            </a:r>
            <a:r>
              <a:rPr lang="en-GB" dirty="0" smtClean="0"/>
              <a:t> </a:t>
            </a:r>
            <a:r>
              <a:rPr lang="en-GB" dirty="0" err="1" smtClean="0"/>
              <a:t>ottenuti</a:t>
            </a:r>
            <a:r>
              <a:rPr lang="en-GB" dirty="0" smtClean="0"/>
              <a:t> </a:t>
            </a:r>
            <a:r>
              <a:rPr lang="en-GB" dirty="0" err="1" smtClean="0"/>
              <a:t>dagli</a:t>
            </a:r>
            <a:r>
              <a:rPr lang="en-GB" dirty="0" smtClean="0"/>
              <a:t> </a:t>
            </a:r>
            <a:r>
              <a:rPr lang="en-GB" dirty="0" err="1" smtClean="0"/>
              <a:t>idrofoni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possibilità</a:t>
            </a:r>
            <a:r>
              <a:rPr lang="en-GB" dirty="0" smtClean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magnetometro</a:t>
            </a:r>
            <a:r>
              <a:rPr lang="en-GB" dirty="0"/>
              <a:t> </a:t>
            </a:r>
            <a:r>
              <a:rPr lang="en-GB" dirty="0" err="1"/>
              <a:t>sia</a:t>
            </a:r>
            <a:r>
              <a:rPr lang="en-GB" dirty="0"/>
              <a:t> </a:t>
            </a:r>
            <a:r>
              <a:rPr lang="en-GB" dirty="0" err="1"/>
              <a:t>influenzato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</a:t>
            </a:r>
            <a:r>
              <a:rPr lang="en-GB" dirty="0" err="1"/>
              <a:t>presenza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idrofoni</a:t>
            </a:r>
            <a:r>
              <a:rPr lang="en-GB" dirty="0"/>
              <a:t>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Usare informazione  dai  giroscopi?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5942" y="5640443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Vedi talk di </a:t>
            </a:r>
            <a:r>
              <a:rPr lang="it-IT" dirty="0" err="1" smtClean="0">
                <a:solidFill>
                  <a:srgbClr val="FF0000"/>
                </a:solidFill>
              </a:rPr>
              <a:t>Pellegriti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39"/>
          <a:stretch/>
        </p:blipFill>
        <p:spPr bwMode="auto">
          <a:xfrm>
            <a:off x="2338373" y="5186632"/>
            <a:ext cx="6948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0" y="0"/>
            <a:ext cx="6494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Correntometro, </a:t>
            </a:r>
            <a:r>
              <a:rPr lang="it-IT" sz="3200" b="1" dirty="0" err="1" smtClean="0">
                <a:solidFill>
                  <a:srgbClr val="FFC000"/>
                </a:solidFill>
                <a:latin typeface="+mj-lt"/>
              </a:rPr>
              <a:t>Tilt&amp;Compass</a:t>
            </a:r>
            <a:endParaRPr lang="it-IT" sz="3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33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8441"/>
            <a:ext cx="7165376" cy="294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35675" y="630292"/>
            <a:ext cx="4650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CTDs</a:t>
            </a:r>
            <a:r>
              <a:rPr lang="it-IT" dirty="0" smtClean="0"/>
              <a:t> (FL1 e FL7)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Problemi di taratura del CTD di piano 1?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 via di risoluzione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02726" y="616037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Vedi talk di </a:t>
            </a:r>
            <a:r>
              <a:rPr lang="it-IT" dirty="0" err="1" smtClean="0">
                <a:solidFill>
                  <a:srgbClr val="FF0000"/>
                </a:solidFill>
              </a:rPr>
              <a:t>Hugon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5825" y="4708306"/>
            <a:ext cx="36423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LED beacon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Su tutti i piani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Intensità </a:t>
            </a:r>
            <a:r>
              <a:rPr lang="it-IT" dirty="0" err="1" smtClean="0"/>
              <a:t>tunabile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Possono illuminare tutti i piani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502165" y="5675586"/>
            <a:ext cx="313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Porfido</a:t>
            </a:r>
          </a:p>
          <a:p>
            <a:r>
              <a:rPr lang="it-IT" smtClean="0"/>
              <a:t>Presto implementato nel DM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5546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CTD, LED beacon, Porfido</a:t>
            </a:r>
            <a:endParaRPr lang="it-IT" sz="3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4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3531476"/>
            <a:ext cx="889378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Il DB con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Slow Control  è mirrored </a:t>
            </a:r>
            <a:r>
              <a:rPr lang="en-US" dirty="0" err="1" smtClean="0"/>
              <a:t>ai</a:t>
            </a:r>
            <a:r>
              <a:rPr lang="en-US" dirty="0" smtClean="0"/>
              <a:t> LNS:    </a:t>
            </a:r>
            <a:r>
              <a:rPr lang="en-US" dirty="0" err="1"/>
              <a:t>Portopalo</a:t>
            </a:r>
            <a:r>
              <a:rPr lang="en-US" dirty="0"/>
              <a:t> → LNS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DB  e data </a:t>
            </a:r>
            <a:r>
              <a:rPr lang="en-US" dirty="0"/>
              <a:t>storage (the </a:t>
            </a:r>
            <a:r>
              <a:rPr lang="en-US" dirty="0" err="1"/>
              <a:t>fasserver</a:t>
            </a:r>
            <a:r>
              <a:rPr lang="en-US" dirty="0"/>
              <a:t>) @ LNS  </a:t>
            </a:r>
            <a:r>
              <a:rPr lang="en-US" dirty="0" err="1" smtClean="0"/>
              <a:t>aperto</a:t>
            </a:r>
            <a:r>
              <a:rPr lang="en-US" dirty="0" smtClean="0"/>
              <a:t> </a:t>
            </a:r>
            <a:r>
              <a:rPr lang="en-US" dirty="0" err="1" smtClean="0"/>
              <a:t>agli</a:t>
            </a:r>
            <a:r>
              <a:rPr lang="en-US" dirty="0" smtClean="0"/>
              <a:t> </a:t>
            </a:r>
            <a:r>
              <a:rPr lang="en-US" dirty="0" err="1" smtClean="0"/>
              <a:t>utenti</a:t>
            </a:r>
            <a:r>
              <a:rPr lang="en-US" dirty="0" smtClean="0"/>
              <a:t> </a:t>
            </a:r>
            <a:r>
              <a:rPr lang="en-US" dirty="0" err="1" smtClean="0"/>
              <a:t>esterni</a:t>
            </a:r>
            <a:r>
              <a:rPr lang="en-US" dirty="0" smtClean="0"/>
              <a:t> :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c’è</a:t>
            </a:r>
            <a:r>
              <a:rPr lang="en-US" dirty="0" smtClean="0"/>
              <a:t> </a:t>
            </a:r>
            <a:r>
              <a:rPr lang="en-US" dirty="0" err="1" smtClean="0"/>
              <a:t>lavoro</a:t>
            </a:r>
            <a:r>
              <a:rPr lang="en-US" dirty="0" smtClean="0"/>
              <a:t> per </a:t>
            </a:r>
            <a:r>
              <a:rPr lang="en-US" dirty="0" err="1" smtClean="0"/>
              <a:t>tutti</a:t>
            </a:r>
            <a:r>
              <a:rPr lang="en-US" dirty="0" smtClean="0"/>
              <a:t>!!!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  server interface to DB </a:t>
            </a:r>
            <a:r>
              <a:rPr lang="en-US" dirty="0" smtClean="0"/>
              <a:t>-.http</a:t>
            </a:r>
            <a:r>
              <a:rPr lang="en-US" dirty="0"/>
              <a:t>://</a:t>
            </a:r>
            <a:r>
              <a:rPr lang="en-US" dirty="0" smtClean="0"/>
              <a:t>km3netsrv01.na.infn.it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Post Trigger </a:t>
            </a:r>
            <a:r>
              <a:rPr lang="it-IT" dirty="0" err="1"/>
              <a:t>Files</a:t>
            </a:r>
            <a:r>
              <a:rPr lang="it-IT" dirty="0"/>
              <a:t> </a:t>
            </a:r>
            <a:r>
              <a:rPr lang="it-IT" dirty="0" err="1" smtClean="0"/>
              <a:t>handling</a:t>
            </a:r>
            <a:r>
              <a:rPr lang="it-IT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classificano</a:t>
            </a:r>
            <a:r>
              <a:rPr lang="en-US" dirty="0" smtClean="0"/>
              <a:t> </a:t>
            </a:r>
            <a:r>
              <a:rPr lang="en-US" dirty="0" err="1" smtClean="0"/>
              <a:t>proprietà</a:t>
            </a:r>
            <a:r>
              <a:rPr lang="en-US" dirty="0" smtClean="0"/>
              <a:t> </a:t>
            </a:r>
            <a:r>
              <a:rPr lang="en-US" dirty="0" err="1" smtClean="0"/>
              <a:t>generali</a:t>
            </a:r>
            <a:r>
              <a:rPr lang="en-US" dirty="0"/>
              <a:t> </a:t>
            </a:r>
            <a:r>
              <a:rPr lang="en-US" dirty="0" smtClean="0"/>
              <a:t>(file </a:t>
            </a:r>
            <a:r>
              <a:rPr lang="en-US" dirty="0"/>
              <a:t>location,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run </a:t>
            </a:r>
            <a:r>
              <a:rPr lang="en-US" dirty="0"/>
              <a:t>ID and </a:t>
            </a:r>
            <a:r>
              <a:rPr lang="en-US" dirty="0" err="1"/>
              <a:t>livetime</a:t>
            </a:r>
            <a:r>
              <a:rPr lang="en-US" dirty="0"/>
              <a:t> , n. of </a:t>
            </a:r>
            <a:r>
              <a:rPr lang="en-US" dirty="0" smtClean="0"/>
              <a:t> </a:t>
            </a:r>
            <a:r>
              <a:rPr lang="en-US" dirty="0"/>
              <a:t>events, quality checks, etc.) </a:t>
            </a:r>
            <a:r>
              <a:rPr lang="en-US" dirty="0" smtClean="0"/>
              <a:t>e li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memorizzano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DB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10360"/>
            <a:ext cx="54857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DAQ</a:t>
            </a:r>
          </a:p>
          <a:p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(BO,LNS,PI,NA/SA, ROMA)</a:t>
            </a:r>
            <a:endParaRPr lang="it-IT" sz="32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6660" y="5813863"/>
            <a:ext cx="2892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Vedi </a:t>
            </a:r>
            <a:r>
              <a:rPr lang="it-IT" dirty="0" err="1" smtClean="0">
                <a:solidFill>
                  <a:srgbClr val="FF0000"/>
                </a:solidFill>
              </a:rPr>
              <a:t>talks</a:t>
            </a:r>
            <a:r>
              <a:rPr lang="it-IT" dirty="0" smtClean="0">
                <a:solidFill>
                  <a:srgbClr val="FF0000"/>
                </a:solidFill>
              </a:rPr>
              <a:t> di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Bozza, </a:t>
            </a:r>
            <a:r>
              <a:rPr lang="it-IT" dirty="0" err="1" smtClean="0">
                <a:solidFill>
                  <a:srgbClr val="FF0000"/>
                </a:solidFill>
              </a:rPr>
              <a:t>Chiarusi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Bouhadef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1227" y="1366345"/>
            <a:ext cx="7992894" cy="2157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TRIDAS per fase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Il </a:t>
            </a:r>
            <a:r>
              <a:rPr lang="en-US" dirty="0" err="1" smtClean="0"/>
              <a:t>sistema</a:t>
            </a:r>
            <a:r>
              <a:rPr lang="en-US" dirty="0" smtClean="0"/>
              <a:t> è STABILE </a:t>
            </a:r>
            <a:r>
              <a:rPr lang="en-US" dirty="0"/>
              <a:t>e </a:t>
            </a:r>
            <a:r>
              <a:rPr lang="en-US" dirty="0" smtClean="0"/>
              <a:t>AFFIDABILE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Continuo  </a:t>
            </a:r>
            <a:r>
              <a:rPr lang="en-US" dirty="0"/>
              <a:t>upgrade 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livelli</a:t>
            </a:r>
            <a:r>
              <a:rPr lang="en-US" dirty="0" smtClean="0"/>
              <a:t> di Trigger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comissioning</a:t>
            </a:r>
            <a:endParaRPr lang="en-US" dirty="0"/>
          </a:p>
          <a:p>
            <a:pPr marL="285750" indent="-285750">
              <a:lnSpc>
                <a:spcPct val="13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dirty="0" err="1" smtClean="0"/>
              <a:t>Procedura</a:t>
            </a:r>
            <a:r>
              <a:rPr lang="en-US" dirty="0" smtClean="0"/>
              <a:t> </a:t>
            </a:r>
            <a:r>
              <a:rPr lang="en-US" dirty="0" err="1" smtClean="0"/>
              <a:t>automatica</a:t>
            </a:r>
            <a:r>
              <a:rPr lang="en-US" dirty="0" smtClean="0"/>
              <a:t> per </a:t>
            </a:r>
            <a:r>
              <a:rPr lang="en-US" dirty="0" err="1" smtClean="0"/>
              <a:t>traferire</a:t>
            </a:r>
            <a:r>
              <a:rPr lang="en-US" dirty="0" smtClean="0"/>
              <a:t> I </a:t>
            </a:r>
            <a:r>
              <a:rPr lang="en-US" dirty="0" err="1" smtClean="0"/>
              <a:t>fles</a:t>
            </a:r>
            <a:r>
              <a:rPr lang="en-US" dirty="0" smtClean="0"/>
              <a:t> post-trigger al </a:t>
            </a:r>
            <a:r>
              <a:rPr lang="en-US" dirty="0" err="1" smtClean="0"/>
              <a:t>fasserver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LNS </a:t>
            </a:r>
          </a:p>
          <a:p>
            <a:pPr marL="285750" indent="-285750">
              <a:lnSpc>
                <a:spcPct val="13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dirty="0" smtClean="0"/>
              <a:t>Studio di </a:t>
            </a:r>
            <a:r>
              <a:rPr lang="en-US" dirty="0" err="1"/>
              <a:t>n</a:t>
            </a:r>
            <a:r>
              <a:rPr lang="en-US" dirty="0" err="1" smtClean="0"/>
              <a:t>uovi</a:t>
            </a:r>
            <a:r>
              <a:rPr lang="en-US" dirty="0" smtClean="0"/>
              <a:t> </a:t>
            </a:r>
            <a:r>
              <a:rPr lang="en-US" dirty="0" err="1" smtClean="0"/>
              <a:t>algoritmi</a:t>
            </a:r>
            <a:r>
              <a:rPr lang="en-US" dirty="0" smtClean="0"/>
              <a:t> di trigger</a:t>
            </a:r>
            <a:endParaRPr lang="en-US" dirty="0"/>
          </a:p>
          <a:p>
            <a:pPr>
              <a:lnSpc>
                <a:spcPct val="130000"/>
              </a:lnSpc>
              <a:buSzPct val="125000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1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220719"/>
            <a:ext cx="6668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Lavori manutenzione ALCATEL</a:t>
            </a:r>
            <a:endParaRPr lang="it-IT" sz="32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395536" y="1277007"/>
            <a:ext cx="4050340" cy="2079984"/>
            <a:chOff x="395536" y="188640"/>
            <a:chExt cx="5342383" cy="3168352"/>
          </a:xfrm>
        </p:grpSpPr>
        <p:sp>
          <p:nvSpPr>
            <p:cNvPr id="5" name="CasellaDiTesto 4"/>
            <p:cNvSpPr txBox="1"/>
            <p:nvPr/>
          </p:nvSpPr>
          <p:spPr>
            <a:xfrm>
              <a:off x="395536" y="188640"/>
              <a:ext cx="5342383" cy="39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UMIDITA’ CON “VECCHIO SISTEMA” – RANGE: 60%-85%</a:t>
              </a:r>
              <a:endParaRPr lang="it-IT" sz="1100" dirty="0"/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620688"/>
              <a:ext cx="5120329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po 6"/>
          <p:cNvGrpSpPr/>
          <p:nvPr/>
        </p:nvGrpSpPr>
        <p:grpSpPr>
          <a:xfrm>
            <a:off x="4526101" y="1245476"/>
            <a:ext cx="4479111" cy="2222938"/>
            <a:chOff x="395536" y="3501008"/>
            <a:chExt cx="5717442" cy="3118188"/>
          </a:xfrm>
        </p:grpSpPr>
        <p:sp>
          <p:nvSpPr>
            <p:cNvPr id="8" name="CasellaDiTesto 7"/>
            <p:cNvSpPr txBox="1"/>
            <p:nvPr/>
          </p:nvSpPr>
          <p:spPr>
            <a:xfrm>
              <a:off x="395536" y="3501008"/>
              <a:ext cx="5717442" cy="321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TEMPERATURA CON “VECCHIO SISTEMA” – RANGE: 24°C-31°C</a:t>
              </a:r>
              <a:endParaRPr lang="it-IT" sz="1100" dirty="0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3933055"/>
              <a:ext cx="5040560" cy="2686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uppo 9"/>
          <p:cNvGrpSpPr/>
          <p:nvPr/>
        </p:nvGrpSpPr>
        <p:grpSpPr>
          <a:xfrm>
            <a:off x="143289" y="3617640"/>
            <a:ext cx="4129166" cy="2625505"/>
            <a:chOff x="395536" y="188640"/>
            <a:chExt cx="5484201" cy="3240360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395536" y="188640"/>
              <a:ext cx="37737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UMIDITA’ CON “SISTEMA NUOVO” – RANGE: 40%-55</a:t>
              </a:r>
              <a:endParaRPr lang="it-IT" sz="11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548680"/>
              <a:ext cx="5484201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uppo 12"/>
          <p:cNvGrpSpPr/>
          <p:nvPr/>
        </p:nvGrpSpPr>
        <p:grpSpPr>
          <a:xfrm>
            <a:off x="4636461" y="3595602"/>
            <a:ext cx="4034573" cy="2773667"/>
            <a:chOff x="395536" y="3501008"/>
            <a:chExt cx="5184577" cy="3215662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395536" y="3501008"/>
              <a:ext cx="43652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TEMPERATURA CON “SISTEMA NUOVO” – RANGE: 24°C-28°C</a:t>
              </a:r>
              <a:endParaRPr lang="it-IT" sz="1100" dirty="0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5" y="3940802"/>
              <a:ext cx="5112568" cy="2775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5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57200" y="26390"/>
            <a:ext cx="8229600" cy="66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FFC000"/>
                </a:solidFill>
              </a:rPr>
              <a:t>Remote Shift</a:t>
            </a:r>
          </a:p>
          <a:p>
            <a:r>
              <a:rPr lang="en-GB" sz="3200" b="1" dirty="0" smtClean="0">
                <a:solidFill>
                  <a:srgbClr val="FFC000"/>
                </a:solidFill>
              </a:rPr>
              <a:t>..thanks to Carla &amp; al.</a:t>
            </a:r>
            <a:endParaRPr lang="en-GB" sz="3200" b="1" dirty="0">
              <a:solidFill>
                <a:srgbClr val="FFC000"/>
              </a:solidFill>
            </a:endParaRPr>
          </a:p>
        </p:txBody>
      </p:sp>
      <p:pic>
        <p:nvPicPr>
          <p:cNvPr id="2" name="Immagine 1" descr="vp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0" y="1517558"/>
            <a:ext cx="7882759" cy="47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1076" y="173420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conclusioni</a:t>
            </a:r>
            <a:endParaRPr lang="it-IT" sz="32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6028" y="1166648"/>
            <a:ext cx="802976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torre è operativa in modo continuativo dal momento della connessione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Ha dimostrato di essere una struttura molto stabile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Il sito è  particolarmente tranquillo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open </a:t>
            </a:r>
            <a:r>
              <a:rPr lang="it-IT" dirty="0" err="1" smtClean="0"/>
              <a:t>issues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Completare la ricostruzione delle tracce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</a:t>
            </a:r>
            <a:r>
              <a:rPr lang="it-IT" dirty="0" smtClean="0"/>
              <a:t>ccensione laser beacon ( qualcuno chi analizzi i dati?)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Accensione idrofono base torre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Reset LANTRONIX base torre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Turni a NATALE scoperti…</a:t>
            </a:r>
          </a:p>
          <a:p>
            <a:endParaRPr lang="it-IT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82" y="2113279"/>
            <a:ext cx="6858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13" y="3447772"/>
            <a:ext cx="6858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1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ghi\Desktop\foto CP\PHOTOS_PORTOPALO\1385112_10200907330874121_20627870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" y="1344994"/>
            <a:ext cx="8276897" cy="465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31076" y="173420"/>
            <a:ext cx="7637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… in fondo a CP </a:t>
            </a:r>
            <a:r>
              <a:rPr lang="it-IT" sz="3200" b="1" dirty="0" err="1" smtClean="0">
                <a:solidFill>
                  <a:srgbClr val="FFC000"/>
                </a:solidFill>
                <a:latin typeface="+mj-lt"/>
              </a:rPr>
              <a:t>nn</a:t>
            </a:r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 si sta così male</a:t>
            </a:r>
            <a:endParaRPr lang="it-IT" sz="3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4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1015898"/>
            <a:ext cx="8529145" cy="479337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502165" y="4635062"/>
            <a:ext cx="204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… grazie</a:t>
            </a:r>
            <a:endParaRPr lang="it-IT" sz="3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83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201031"/>
            <a:ext cx="331236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rgbClr val="FFC000"/>
                </a:solidFill>
                <a:latin typeface="+mj-lt"/>
              </a:rPr>
              <a:t>Operation</a:t>
            </a:r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  </a:t>
            </a:r>
            <a:r>
              <a:rPr lang="it-IT" sz="3200" b="1" dirty="0" err="1" smtClean="0">
                <a:solidFill>
                  <a:srgbClr val="FFC000"/>
                </a:solidFill>
                <a:latin typeface="+mj-lt"/>
              </a:rPr>
              <a:t>sequence</a:t>
            </a:r>
            <a:endParaRPr lang="it-IT" sz="3200" b="1" dirty="0" smtClean="0">
              <a:solidFill>
                <a:srgbClr val="FFC000"/>
              </a:solidFill>
              <a:latin typeface="+mj-lt"/>
            </a:endParaRPr>
          </a:p>
          <a:p>
            <a:endParaRPr lang="it-IT" dirty="0" smtClean="0"/>
          </a:p>
          <a:p>
            <a:r>
              <a:rPr lang="it-IT" sz="2400" b="1" dirty="0" err="1" smtClean="0">
                <a:solidFill>
                  <a:srgbClr val="FF0000"/>
                </a:solidFill>
              </a:rPr>
              <a:t>Friday</a:t>
            </a:r>
            <a:r>
              <a:rPr lang="it-IT" sz="2400" b="1" dirty="0" smtClean="0">
                <a:solidFill>
                  <a:srgbClr val="FF0000"/>
                </a:solidFill>
              </a:rPr>
              <a:t>  23 </a:t>
            </a:r>
            <a:r>
              <a:rPr lang="it-IT" dirty="0" smtClean="0"/>
              <a:t>: </a:t>
            </a:r>
            <a:r>
              <a:rPr lang="it-IT" dirty="0" err="1" smtClean="0"/>
              <a:t>tower</a:t>
            </a:r>
            <a:r>
              <a:rPr lang="it-IT" dirty="0" smtClean="0"/>
              <a:t>+ ROV </a:t>
            </a:r>
            <a:r>
              <a:rPr lang="it-IT" dirty="0" err="1" smtClean="0"/>
              <a:t>move</a:t>
            </a:r>
            <a:r>
              <a:rPr lang="it-IT" dirty="0" smtClean="0"/>
              <a:t> from Malta to site</a:t>
            </a:r>
          </a:p>
          <a:p>
            <a:endParaRPr lang="it-IT" dirty="0" smtClean="0"/>
          </a:p>
          <a:p>
            <a:r>
              <a:rPr lang="it-IT" sz="2400" b="1" dirty="0" err="1" smtClean="0">
                <a:solidFill>
                  <a:srgbClr val="FF0000"/>
                </a:solidFill>
              </a:rPr>
              <a:t>Saturday</a:t>
            </a:r>
            <a:r>
              <a:rPr lang="it-IT" sz="2400" b="1" dirty="0" smtClean="0">
                <a:solidFill>
                  <a:srgbClr val="FF0000"/>
                </a:solidFill>
              </a:rPr>
              <a:t>  5 a.m</a:t>
            </a:r>
            <a:r>
              <a:rPr lang="it-IT" dirty="0" smtClean="0"/>
              <a:t>.:   ROV </a:t>
            </a:r>
            <a:r>
              <a:rPr lang="it-IT" dirty="0" err="1" smtClean="0"/>
              <a:t>inspection</a:t>
            </a:r>
            <a:r>
              <a:rPr lang="it-IT" dirty="0" smtClean="0"/>
              <a:t> of the CTF  </a:t>
            </a:r>
          </a:p>
          <a:p>
            <a:endParaRPr lang="it-IT" dirty="0"/>
          </a:p>
          <a:p>
            <a:r>
              <a:rPr lang="it-IT" sz="2400" b="1" dirty="0" err="1" smtClean="0">
                <a:solidFill>
                  <a:srgbClr val="FF0000"/>
                </a:solidFill>
              </a:rPr>
              <a:t>Saturday</a:t>
            </a:r>
            <a:r>
              <a:rPr lang="it-IT" sz="2400" b="1" dirty="0" smtClean="0">
                <a:solidFill>
                  <a:srgbClr val="FF0000"/>
                </a:solidFill>
              </a:rPr>
              <a:t>  7 a.m.:   </a:t>
            </a:r>
            <a:r>
              <a:rPr lang="it-IT" dirty="0" err="1" smtClean="0"/>
              <a:t>Tower</a:t>
            </a:r>
            <a:r>
              <a:rPr lang="it-IT" dirty="0" smtClean="0"/>
              <a:t> </a:t>
            </a:r>
            <a:r>
              <a:rPr lang="it-IT" dirty="0" err="1" smtClean="0"/>
              <a:t>descent</a:t>
            </a:r>
            <a:endParaRPr lang="it-IT" dirty="0" smtClean="0"/>
          </a:p>
          <a:p>
            <a:endParaRPr lang="it-IT" dirty="0" smtClean="0"/>
          </a:p>
          <a:p>
            <a:r>
              <a:rPr lang="it-IT" sz="2400" b="1" dirty="0" err="1" smtClean="0">
                <a:solidFill>
                  <a:srgbClr val="FF0000"/>
                </a:solidFill>
              </a:rPr>
              <a:t>Saturday</a:t>
            </a:r>
            <a:r>
              <a:rPr lang="it-IT" sz="2400" b="1" dirty="0" smtClean="0">
                <a:solidFill>
                  <a:srgbClr val="FF0000"/>
                </a:solidFill>
              </a:rPr>
              <a:t>  10:30  a.m</a:t>
            </a:r>
            <a:r>
              <a:rPr lang="it-IT" b="1" dirty="0" smtClean="0">
                <a:solidFill>
                  <a:srgbClr val="FF0000"/>
                </a:solidFill>
              </a:rPr>
              <a:t>.:   </a:t>
            </a:r>
            <a:r>
              <a:rPr lang="it-IT" dirty="0" err="1" smtClean="0"/>
              <a:t>Tower</a:t>
            </a:r>
            <a:r>
              <a:rPr lang="it-IT" dirty="0" smtClean="0"/>
              <a:t> in position 60 m far from CTF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10893" y="1045693"/>
            <a:ext cx="59055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1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44" y="3564511"/>
            <a:ext cx="77406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79512" y="201031"/>
            <a:ext cx="36724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rgbClr val="FFC000"/>
                </a:solidFill>
                <a:latin typeface="+mj-lt"/>
              </a:rPr>
              <a:t>Operation</a:t>
            </a:r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  </a:t>
            </a:r>
            <a:r>
              <a:rPr lang="it-IT" sz="3200" b="1" dirty="0" err="1" smtClean="0">
                <a:solidFill>
                  <a:srgbClr val="FFC000"/>
                </a:solidFill>
                <a:latin typeface="+mj-lt"/>
              </a:rPr>
              <a:t>sequence</a:t>
            </a:r>
            <a:endParaRPr lang="it-IT" sz="3200" b="1" dirty="0" smtClean="0">
              <a:solidFill>
                <a:srgbClr val="FFC000"/>
              </a:solidFill>
              <a:latin typeface="+mj-lt"/>
            </a:endParaRPr>
          </a:p>
          <a:p>
            <a:endParaRPr lang="it-IT" dirty="0" smtClean="0"/>
          </a:p>
          <a:p>
            <a:r>
              <a:rPr lang="it-IT" sz="2400" b="1" dirty="0" err="1" smtClean="0">
                <a:solidFill>
                  <a:srgbClr val="FF0000"/>
                </a:solidFill>
              </a:rPr>
              <a:t>Saturday</a:t>
            </a:r>
            <a:r>
              <a:rPr lang="it-IT" sz="2400" b="1" dirty="0" smtClean="0">
                <a:solidFill>
                  <a:srgbClr val="FF0000"/>
                </a:solidFill>
              </a:rPr>
              <a:t>  11:30 a.m</a:t>
            </a:r>
            <a:r>
              <a:rPr lang="it-IT" sz="2400" dirty="0" smtClean="0">
                <a:solidFill>
                  <a:srgbClr val="FF0000"/>
                </a:solidFill>
              </a:rPr>
              <a:t>.:   </a:t>
            </a:r>
            <a:r>
              <a:rPr lang="it-IT" dirty="0" smtClean="0"/>
              <a:t>connection start</a:t>
            </a:r>
            <a:endParaRPr lang="it-IT" dirty="0"/>
          </a:p>
          <a:p>
            <a:r>
              <a:rPr lang="it-IT" sz="2400" b="1" dirty="0" err="1" smtClean="0">
                <a:solidFill>
                  <a:srgbClr val="FF0000"/>
                </a:solidFill>
              </a:rPr>
              <a:t>Saturday</a:t>
            </a:r>
            <a:r>
              <a:rPr lang="it-IT" sz="2400" b="1" dirty="0" smtClean="0">
                <a:solidFill>
                  <a:srgbClr val="FF0000"/>
                </a:solidFill>
              </a:rPr>
              <a:t>  11:40 - 12.30</a:t>
            </a:r>
            <a:r>
              <a:rPr lang="it-IT" dirty="0" smtClean="0"/>
              <a:t>:   </a:t>
            </a:r>
            <a:r>
              <a:rPr lang="it-IT" dirty="0" err="1" smtClean="0"/>
              <a:t>Tower</a:t>
            </a:r>
            <a:r>
              <a:rPr lang="it-IT" dirty="0" smtClean="0"/>
              <a:t>  </a:t>
            </a:r>
            <a:r>
              <a:rPr lang="it-IT" dirty="0" err="1" smtClean="0"/>
              <a:t>connected</a:t>
            </a:r>
            <a:r>
              <a:rPr lang="it-IT" dirty="0" smtClean="0"/>
              <a:t> and </a:t>
            </a:r>
            <a:r>
              <a:rPr lang="it-IT" dirty="0" err="1" smtClean="0"/>
              <a:t>tested</a:t>
            </a:r>
            <a:r>
              <a:rPr lang="it-IT" dirty="0" smtClean="0"/>
              <a:t> </a:t>
            </a:r>
          </a:p>
          <a:p>
            <a:r>
              <a:rPr lang="it-IT" sz="2400" b="1" dirty="0" err="1" smtClean="0">
                <a:solidFill>
                  <a:srgbClr val="FF0000"/>
                </a:solidFill>
              </a:rPr>
              <a:t>Saturday</a:t>
            </a:r>
            <a:r>
              <a:rPr lang="it-IT" sz="2400" b="1" dirty="0" smtClean="0">
                <a:solidFill>
                  <a:srgbClr val="FF0000"/>
                </a:solidFill>
              </a:rPr>
              <a:t>  12:30 </a:t>
            </a:r>
            <a:r>
              <a:rPr lang="it-IT" dirty="0" smtClean="0"/>
              <a:t>: </a:t>
            </a:r>
            <a:r>
              <a:rPr lang="it-IT" dirty="0" err="1" smtClean="0"/>
              <a:t>Tower</a:t>
            </a:r>
            <a:r>
              <a:rPr lang="it-IT" dirty="0" smtClean="0"/>
              <a:t> </a:t>
            </a:r>
            <a:r>
              <a:rPr lang="it-IT" dirty="0" err="1" smtClean="0"/>
              <a:t>unfurled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46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96706" y="361950"/>
            <a:ext cx="884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Prima acquisizione idrofoni sabato sera!!</a:t>
            </a:r>
            <a:endParaRPr lang="it-IT" sz="32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01160"/>
            <a:ext cx="80962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59558" y="6469039"/>
            <a:ext cx="39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27 marzo già identificato capodoglio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37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1" y="1252866"/>
            <a:ext cx="8592207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3972" y="141233"/>
            <a:ext cx="882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Prima acquisizione PMT il lunedì mattina</a:t>
            </a:r>
            <a:endParaRPr lang="it-IT" sz="32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3" name="Picture 2" descr="C:\Users\anghi\Desktop\meeting Roma\foto CP\Antares_rate 2013-03-27 a 11.09.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85" y="3104550"/>
            <a:ext cx="4736827" cy="21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0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1294742"/>
            <a:ext cx="8702566" cy="489519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2830" y="144189"/>
            <a:ext cx="781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.. a festeggiare dentro al laboratorio</a:t>
            </a:r>
            <a:endParaRPr lang="it-IT" sz="3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68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47800" y="447675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..oppure  fuori</a:t>
            </a:r>
            <a:endParaRPr lang="it-IT" sz="32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5" y="1457325"/>
            <a:ext cx="8497614" cy="47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nghi\Desktop\foto CP\1014157_10200270196782010_24815297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214520"/>
            <a:ext cx="7240423" cy="543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447800" y="447675"/>
            <a:ext cx="5153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..o, meglio, al ristorante</a:t>
            </a:r>
            <a:endParaRPr lang="it-IT" sz="3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27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75286"/>
            <a:ext cx="4711851" cy="3530064"/>
          </a:xfrm>
          <a:prstGeom prst="rect">
            <a:avLst/>
          </a:prstGeom>
        </p:spPr>
      </p:pic>
      <p:pic>
        <p:nvPicPr>
          <p:cNvPr id="3074" name="Picture 2" descr="C:\Users\anghi\Desktop\foto CP\Foto survey luglio\floor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66862"/>
            <a:ext cx="5419725" cy="40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ghi\Desktop\foto CP\Foto survey luglio\DC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1" y="1995487"/>
            <a:ext cx="5434013" cy="408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ghi\Desktop\foto CP\Foto survey luglio\bo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490699"/>
            <a:ext cx="5819775" cy="43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44214" y="447675"/>
            <a:ext cx="834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..quasi sei mesi dopo, in fondo al mare</a:t>
            </a:r>
            <a:endParaRPr lang="it-IT" sz="3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91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733</TotalTime>
  <Words>633</Words>
  <Application>Microsoft Office PowerPoint</Application>
  <PresentationFormat>Presentazione su schermo (4:3)</PresentationFormat>
  <Paragraphs>151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Vertice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anghi</dc:creator>
  <cp:lastModifiedBy>anghi</cp:lastModifiedBy>
  <cp:revision>54</cp:revision>
  <dcterms:created xsi:type="dcterms:W3CDTF">2013-11-07T16:14:06Z</dcterms:created>
  <dcterms:modified xsi:type="dcterms:W3CDTF">2013-11-12T12:05:09Z</dcterms:modified>
</cp:coreProperties>
</file>