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16" r:id="rId3"/>
    <p:sldId id="531" r:id="rId4"/>
    <p:sldId id="557" r:id="rId5"/>
    <p:sldId id="539" r:id="rId6"/>
    <p:sldId id="540" r:id="rId7"/>
    <p:sldId id="491" r:id="rId8"/>
    <p:sldId id="438" r:id="rId9"/>
    <p:sldId id="454" r:id="rId10"/>
    <p:sldId id="455" r:id="rId11"/>
    <p:sldId id="456" r:id="rId12"/>
    <p:sldId id="418" r:id="rId13"/>
    <p:sldId id="464" r:id="rId14"/>
    <p:sldId id="569" r:id="rId15"/>
    <p:sldId id="572" r:id="rId16"/>
    <p:sldId id="573" r:id="rId17"/>
    <p:sldId id="571" r:id="rId18"/>
    <p:sldId id="558" r:id="rId19"/>
    <p:sldId id="511" r:id="rId20"/>
    <p:sldId id="582" r:id="rId21"/>
    <p:sldId id="570" r:id="rId22"/>
    <p:sldId id="536" r:id="rId23"/>
    <p:sldId id="535" r:id="rId24"/>
    <p:sldId id="525" r:id="rId25"/>
    <p:sldId id="561" r:id="rId26"/>
    <p:sldId id="575" r:id="rId27"/>
    <p:sldId id="576" r:id="rId28"/>
    <p:sldId id="577" r:id="rId29"/>
    <p:sldId id="580" r:id="rId30"/>
    <p:sldId id="581" r:id="rId31"/>
    <p:sldId id="583" r:id="rId32"/>
    <p:sldId id="585" r:id="rId33"/>
    <p:sldId id="587" r:id="rId34"/>
    <p:sldId id="27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szek Roszkowski" initials="LR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800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7473" autoAdjust="0"/>
  </p:normalViewPr>
  <p:slideViewPr>
    <p:cSldViewPr snapToGrid="0" snapToObjects="1">
      <p:cViewPr varScale="1">
        <p:scale>
          <a:sx n="93" d="100"/>
          <a:sy n="93" d="100"/>
        </p:scale>
        <p:origin x="-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-170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3-06T19:01:27.520" idx="1">
    <p:pos x="589" y="911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15BA2-4B3B-4449-AECE-23E82C09BAD2}" type="datetimeFigureOut">
              <a:rPr lang="en-US" smtClean="0"/>
              <a:pPr/>
              <a:t>24/05/2014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9C9C1-5AA0-7741-A055-632FBE2AFFB3}" type="slidenum">
              <a:rPr lang="en-US" smtClean="0"/>
              <a:pPr/>
              <a:t>‹nr›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47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079F6-FBCF-7048-BAD6-E65623376785}" type="datetimeFigureOut">
              <a:rPr lang="en-US" smtClean="0"/>
              <a:pPr/>
              <a:t>24/05/2014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53ACE-EE76-8F44-8A89-C2D307713AEF}" type="slidenum">
              <a:rPr lang="en-US" smtClean="0"/>
              <a:pPr/>
              <a:t>‹nr›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740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186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D1D49-2B4D-254C-87AB-5B655AD6F369}" type="slidenum">
              <a:rPr lang="en-US" smtClean="0"/>
              <a:pPr/>
              <a:t>‹nr›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hyperlink" Target="http://arxiv.org/abs/1302.5956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8" Type="http://schemas.openxmlformats.org/officeDocument/2006/relationships/image" Target="../media/image30.emf"/><Relationship Id="rId9" Type="http://schemas.openxmlformats.org/officeDocument/2006/relationships/hyperlink" Target="http://arxiv.org/abs/1302.5956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1.png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0903.1279" TargetMode="External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arxiv.org/abs/1312.5250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Relationship Id="rId3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7" Type="http://schemas.openxmlformats.org/officeDocument/2006/relationships/image" Target="../media/image7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emf"/><Relationship Id="rId12" Type="http://schemas.openxmlformats.org/officeDocument/2006/relationships/image" Target="../media/image8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emf"/><Relationship Id="rId3" Type="http://schemas.openxmlformats.org/officeDocument/2006/relationships/image" Target="../media/image70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8" Type="http://schemas.openxmlformats.org/officeDocument/2006/relationships/image" Target="../media/image77.emf"/><Relationship Id="rId9" Type="http://schemas.openxmlformats.org/officeDocument/2006/relationships/image" Target="../media/image78.emf"/><Relationship Id="rId10" Type="http://schemas.openxmlformats.org/officeDocument/2006/relationships/image" Target="../media/image7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emf"/><Relationship Id="rId3" Type="http://schemas.openxmlformats.org/officeDocument/2006/relationships/image" Target="../media/image8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65073"/>
            <a:ext cx="8229600" cy="1485083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solidFill>
                  <a:srgbClr val="660066"/>
                </a:solidFill>
              </a:rPr>
              <a:t> </a:t>
            </a:r>
            <a:r>
              <a:rPr lang="pl-PL" sz="4000" b="1" dirty="0">
                <a:solidFill>
                  <a:srgbClr val="660066"/>
                </a:solidFill>
              </a:rPr>
              <a:t>Dark </a:t>
            </a:r>
            <a:r>
              <a:rPr lang="pl-PL" sz="4000" b="1" dirty="0" err="1">
                <a:solidFill>
                  <a:srgbClr val="660066"/>
                </a:solidFill>
              </a:rPr>
              <a:t>Matter</a:t>
            </a:r>
            <a:r>
              <a:rPr lang="pl-PL" sz="4000" b="1" dirty="0">
                <a:solidFill>
                  <a:srgbClr val="660066"/>
                </a:solidFill>
              </a:rPr>
              <a:t> </a:t>
            </a:r>
            <a:r>
              <a:rPr lang="pl-PL" sz="4000" b="1" dirty="0" err="1" smtClean="0">
                <a:solidFill>
                  <a:srgbClr val="660066"/>
                </a:solidFill>
              </a:rPr>
              <a:t>implied</a:t>
            </a:r>
            <a:r>
              <a:rPr lang="pl-PL" sz="4000" b="1" dirty="0" smtClean="0">
                <a:solidFill>
                  <a:srgbClr val="660066"/>
                </a:solidFill>
              </a:rPr>
              <a:t> by </a:t>
            </a:r>
            <a:r>
              <a:rPr lang="pl-PL" sz="4000" b="1" dirty="0" err="1" smtClean="0">
                <a:solidFill>
                  <a:srgbClr val="660066"/>
                </a:solidFill>
              </a:rPr>
              <a:t>Higgs</a:t>
            </a:r>
            <a:r>
              <a:rPr lang="pl-PL" sz="4000" b="1" dirty="0" smtClean="0">
                <a:solidFill>
                  <a:srgbClr val="660066"/>
                </a:solidFill>
              </a:rPr>
              <a:t> </a:t>
            </a:r>
            <a:r>
              <a:rPr lang="pl-PL" sz="4000" b="1" dirty="0" err="1" smtClean="0">
                <a:solidFill>
                  <a:srgbClr val="660066"/>
                </a:solidFill>
              </a:rPr>
              <a:t>Boson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2572239"/>
            <a:ext cx="8229600" cy="254265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Leszek Roszkowski*</a:t>
            </a:r>
          </a:p>
          <a:p>
            <a:pPr algn="ctr">
              <a:buNone/>
            </a:pPr>
            <a:endParaRPr lang="en-US" sz="2000" b="1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National Centre for Nuclear Research (NCNR/NCBJ)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Warsaw, Poland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371685" y="5892447"/>
            <a:ext cx="1861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*On leave of absence from </a:t>
            </a:r>
          </a:p>
          <a:p>
            <a:r>
              <a:rPr lang="en-US" sz="1200" dirty="0" smtClean="0"/>
              <a:t>University of Sheffield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2383" y="5773853"/>
            <a:ext cx="5629415" cy="6919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Prostokąt 1"/>
          <p:cNvSpPr/>
          <p:nvPr/>
        </p:nvSpPr>
        <p:spPr>
          <a:xfrm>
            <a:off x="2122500" y="1288546"/>
            <a:ext cx="4918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A </a:t>
            </a:r>
            <a:r>
              <a:rPr lang="pl-PL" sz="2800" b="1" dirty="0" err="1">
                <a:solidFill>
                  <a:srgbClr val="FF0000"/>
                </a:solidFill>
              </a:rPr>
              <a:t>come</a:t>
            </a:r>
            <a:r>
              <a:rPr lang="pl-PL" sz="2800" b="1" dirty="0">
                <a:solidFill>
                  <a:srgbClr val="FF0000"/>
                </a:solidFill>
              </a:rPr>
              <a:t> </a:t>
            </a:r>
            <a:r>
              <a:rPr lang="pl-PL" sz="2800" b="1" dirty="0" err="1">
                <a:solidFill>
                  <a:srgbClr val="FF0000"/>
                </a:solidFill>
              </a:rPr>
              <a:t>back</a:t>
            </a:r>
            <a:r>
              <a:rPr lang="pl-PL" sz="2800" b="1" dirty="0">
                <a:solidFill>
                  <a:srgbClr val="FF0000"/>
                </a:solidFill>
              </a:rPr>
              <a:t> of the </a:t>
            </a:r>
            <a:r>
              <a:rPr lang="pl-PL" sz="2800" b="1" dirty="0" err="1">
                <a:solidFill>
                  <a:srgbClr val="FF0000"/>
                </a:solidFill>
              </a:rPr>
              <a:t>higgsino</a:t>
            </a:r>
            <a:r>
              <a:rPr lang="pl-PL" sz="2800" b="1" dirty="0">
                <a:solidFill>
                  <a:srgbClr val="FF0000"/>
                </a:solidFill>
              </a:rPr>
              <a:t> </a:t>
            </a:r>
            <a:r>
              <a:rPr lang="pl-PL" sz="2800" b="1" dirty="0" err="1">
                <a:solidFill>
                  <a:srgbClr val="FF0000"/>
                </a:solidFill>
              </a:rPr>
              <a:t>Kid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The 126 </a:t>
            </a:r>
            <a:r>
              <a:rPr lang="pl-PL" b="1" dirty="0" err="1" smtClean="0"/>
              <a:t>GeV</a:t>
            </a:r>
            <a:r>
              <a:rPr lang="pl-PL" b="1" dirty="0" smtClean="0"/>
              <a:t> </a:t>
            </a:r>
            <a:r>
              <a:rPr lang="pl-PL" b="1" dirty="0" err="1" smtClean="0"/>
              <a:t>Higgs</a:t>
            </a:r>
            <a:r>
              <a:rPr lang="pl-PL" b="1" dirty="0" smtClean="0"/>
              <a:t> </a:t>
            </a:r>
            <a:r>
              <a:rPr lang="pl-PL" b="1" dirty="0" err="1" smtClean="0"/>
              <a:t>Boson</a:t>
            </a:r>
            <a:r>
              <a:rPr lang="pl-PL" b="1" dirty="0" smtClean="0"/>
              <a:t> and SUSY</a:t>
            </a:r>
            <a:endParaRPr lang="pl-PL" b="1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PoleTekstowe 6"/>
          <p:cNvSpPr txBox="1"/>
          <p:nvPr/>
        </p:nvSpPr>
        <p:spPr>
          <a:xfrm>
            <a:off x="457200" y="1489031"/>
            <a:ext cx="23145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</a:rPr>
              <a:t>A </a:t>
            </a:r>
            <a:r>
              <a:rPr lang="pl-PL" sz="3200" b="1" dirty="0" err="1" smtClean="0">
                <a:solidFill>
                  <a:srgbClr val="FF0000"/>
                </a:solidFill>
              </a:rPr>
              <a:t>blessing</a:t>
            </a:r>
            <a:r>
              <a:rPr lang="pl-PL" sz="3200" b="1" dirty="0" smtClean="0">
                <a:solidFill>
                  <a:srgbClr val="FF0000"/>
                </a:solidFill>
              </a:rPr>
              <a:t>…</a:t>
            </a:r>
            <a:endParaRPr lang="pl-PL" sz="3200" b="1" dirty="0">
              <a:solidFill>
                <a:srgbClr val="FF0000"/>
              </a:solidFill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809638" y="2319341"/>
            <a:ext cx="75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pl-PL" sz="2400" b="1" dirty="0" err="1" smtClean="0">
                <a:solidFill>
                  <a:srgbClr val="000090"/>
                </a:solidFill>
              </a:rPr>
              <a:t>Fundamental</a:t>
            </a:r>
            <a:r>
              <a:rPr lang="pl-PL" sz="2400" b="1" dirty="0" smtClean="0">
                <a:solidFill>
                  <a:srgbClr val="000090"/>
                </a:solidFill>
              </a:rPr>
              <a:t> </a:t>
            </a:r>
            <a:r>
              <a:rPr lang="pl-PL" sz="2400" b="1" dirty="0" err="1" smtClean="0">
                <a:solidFill>
                  <a:srgbClr val="000090"/>
                </a:solidFill>
              </a:rPr>
              <a:t>scalar</a:t>
            </a:r>
            <a:r>
              <a:rPr lang="pl-PL" sz="2400" b="1" dirty="0" smtClean="0">
                <a:solidFill>
                  <a:srgbClr val="000090"/>
                </a:solidFill>
              </a:rPr>
              <a:t> --&gt; SUSY</a:t>
            </a:r>
          </a:p>
          <a:p>
            <a:pPr marL="285750" indent="-285750">
              <a:buFont typeface="Wingdings" charset="2"/>
              <a:buChar char="Ø"/>
            </a:pPr>
            <a:r>
              <a:rPr lang="pl-PL" sz="2400" b="1" dirty="0" err="1" smtClean="0">
                <a:solidFill>
                  <a:srgbClr val="000090"/>
                </a:solidFill>
              </a:rPr>
              <a:t>Light</a:t>
            </a:r>
            <a:r>
              <a:rPr lang="pl-PL" sz="2400" b="1" dirty="0">
                <a:solidFill>
                  <a:srgbClr val="000090"/>
                </a:solidFill>
              </a:rPr>
              <a:t> </a:t>
            </a:r>
            <a:r>
              <a:rPr lang="pl-PL" sz="2400" b="1" dirty="0" smtClean="0">
                <a:solidFill>
                  <a:srgbClr val="000090"/>
                </a:solidFill>
              </a:rPr>
              <a:t>and SM-</a:t>
            </a:r>
            <a:r>
              <a:rPr lang="pl-PL" sz="2400" b="1" dirty="0" err="1" smtClean="0">
                <a:solidFill>
                  <a:srgbClr val="000090"/>
                </a:solidFill>
              </a:rPr>
              <a:t>like</a:t>
            </a:r>
            <a:r>
              <a:rPr lang="pl-PL" sz="2400" b="1" dirty="0">
                <a:solidFill>
                  <a:srgbClr val="000090"/>
                </a:solidFill>
              </a:rPr>
              <a:t> </a:t>
            </a:r>
            <a:r>
              <a:rPr lang="pl-PL" sz="2400" b="1" dirty="0" smtClean="0">
                <a:solidFill>
                  <a:srgbClr val="000090"/>
                </a:solidFill>
              </a:rPr>
              <a:t>--&gt;     SUSY</a:t>
            </a:r>
            <a:endParaRPr lang="pl-PL" sz="2400" b="1" dirty="0">
              <a:solidFill>
                <a:srgbClr val="000090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186267" y="3494132"/>
            <a:ext cx="3611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rgbClr val="FF0000"/>
                </a:solidFill>
              </a:rPr>
              <a:t>Low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energy</a:t>
            </a:r>
            <a:r>
              <a:rPr lang="pl-PL" sz="2000" b="1" dirty="0" smtClean="0">
                <a:solidFill>
                  <a:srgbClr val="FF0000"/>
                </a:solidFill>
              </a:rPr>
              <a:t> SUSY </a:t>
            </a:r>
            <a:r>
              <a:rPr lang="pl-PL" sz="2000" b="1" dirty="0" err="1" smtClean="0">
                <a:solidFill>
                  <a:srgbClr val="FF0000"/>
                </a:solidFill>
              </a:rPr>
              <a:t>prediction</a:t>
            </a:r>
            <a:r>
              <a:rPr lang="pl-PL" sz="2000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pl-PL" sz="2000" b="1" dirty="0" err="1" smtClean="0">
                <a:solidFill>
                  <a:srgbClr val="FF0000"/>
                </a:solidFill>
              </a:rPr>
              <a:t>Higgs</a:t>
            </a:r>
            <a:r>
              <a:rPr lang="pl-PL" sz="2000" b="1" dirty="0" smtClean="0">
                <a:solidFill>
                  <a:srgbClr val="FF0000"/>
                </a:solidFill>
              </a:rPr>
              <a:t> mass </a:t>
            </a:r>
            <a:r>
              <a:rPr lang="pl-PL" sz="2000" b="1" dirty="0" err="1" smtClean="0">
                <a:solidFill>
                  <a:srgbClr val="FF0000"/>
                </a:solidFill>
              </a:rPr>
              <a:t>up</a:t>
            </a:r>
            <a:r>
              <a:rPr lang="pl-PL" sz="2000" b="1" dirty="0" smtClean="0">
                <a:solidFill>
                  <a:srgbClr val="FF0000"/>
                </a:solidFill>
              </a:rPr>
              <a:t> to ~135 </a:t>
            </a:r>
            <a:r>
              <a:rPr lang="pl-PL" sz="2000" b="1" dirty="0" err="1" smtClean="0">
                <a:solidFill>
                  <a:srgbClr val="FF0000"/>
                </a:solidFill>
              </a:rPr>
              <a:t>GeV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186267" y="4605338"/>
            <a:ext cx="3611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rgbClr val="800000"/>
                </a:solidFill>
              </a:rPr>
              <a:t>Constrained</a:t>
            </a:r>
            <a:r>
              <a:rPr lang="pl-PL" sz="2000" b="1" dirty="0" smtClean="0">
                <a:solidFill>
                  <a:srgbClr val="800000"/>
                </a:solidFill>
              </a:rPr>
              <a:t> SUSY </a:t>
            </a:r>
            <a:r>
              <a:rPr lang="pl-PL" sz="2000" b="1" dirty="0" err="1" smtClean="0">
                <a:solidFill>
                  <a:srgbClr val="800000"/>
                </a:solidFill>
              </a:rPr>
              <a:t>prediction</a:t>
            </a:r>
            <a:r>
              <a:rPr lang="pl-PL" sz="2000" b="1" dirty="0" smtClean="0">
                <a:solidFill>
                  <a:srgbClr val="800000"/>
                </a:solidFill>
              </a:rPr>
              <a:t>: </a:t>
            </a:r>
          </a:p>
          <a:p>
            <a:r>
              <a:rPr lang="pl-PL" sz="2000" b="1" dirty="0" smtClean="0">
                <a:solidFill>
                  <a:srgbClr val="800000"/>
                </a:solidFill>
              </a:rPr>
              <a:t>SM-</a:t>
            </a:r>
            <a:r>
              <a:rPr lang="pl-PL" sz="2000" b="1" dirty="0" err="1" smtClean="0">
                <a:solidFill>
                  <a:srgbClr val="800000"/>
                </a:solidFill>
              </a:rPr>
              <a:t>like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Higgs</a:t>
            </a:r>
            <a:r>
              <a:rPr lang="pl-PL" sz="2000" b="1" dirty="0" smtClean="0">
                <a:solidFill>
                  <a:srgbClr val="800000"/>
                </a:solidFill>
              </a:rPr>
              <a:t> with mass </a:t>
            </a:r>
          </a:p>
          <a:p>
            <a:r>
              <a:rPr lang="pl-PL" sz="2000" b="1" dirty="0" err="1" smtClean="0">
                <a:solidFill>
                  <a:srgbClr val="800000"/>
                </a:solidFill>
              </a:rPr>
              <a:t>up</a:t>
            </a:r>
            <a:r>
              <a:rPr lang="pl-PL" sz="2000" b="1" dirty="0" smtClean="0">
                <a:solidFill>
                  <a:srgbClr val="800000"/>
                </a:solidFill>
              </a:rPr>
              <a:t> to ~130 </a:t>
            </a:r>
            <a:r>
              <a:rPr lang="pl-PL" sz="2000" b="1" dirty="0" err="1" smtClean="0">
                <a:solidFill>
                  <a:srgbClr val="800000"/>
                </a:solidFill>
              </a:rPr>
              <a:t>GeV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endParaRPr lang="pl-PL" sz="2000" b="1" dirty="0">
              <a:solidFill>
                <a:srgbClr val="800000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00" y="3340838"/>
            <a:ext cx="4800599" cy="3055483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8086851" y="6202461"/>
            <a:ext cx="815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b="1" dirty="0" err="1"/>
              <a:t>Pomarol</a:t>
            </a:r>
            <a:endParaRPr lang="pl-PL" sz="1400" b="1" dirty="0"/>
          </a:p>
        </p:txBody>
      </p:sp>
      <p:sp>
        <p:nvSpPr>
          <p:cNvPr id="11" name="Prostokąt 10"/>
          <p:cNvSpPr/>
          <p:nvPr/>
        </p:nvSpPr>
        <p:spPr>
          <a:xfrm>
            <a:off x="5328679" y="3150338"/>
            <a:ext cx="1463316" cy="1455000"/>
          </a:xfrm>
          <a:prstGeom prst="rect">
            <a:avLst/>
          </a:prstGeom>
          <a:solidFill>
            <a:schemeClr val="accent6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Tekstowe 11"/>
          <p:cNvSpPr txBox="1"/>
          <p:nvPr/>
        </p:nvSpPr>
        <p:spPr>
          <a:xfrm>
            <a:off x="5328679" y="3150338"/>
            <a:ext cx="14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err="1" smtClean="0">
                <a:solidFill>
                  <a:srgbClr val="800000"/>
                </a:solidFill>
              </a:rPr>
              <a:t>Excl</a:t>
            </a:r>
            <a:r>
              <a:rPr lang="pl-PL" b="1" dirty="0" smtClean="0">
                <a:solidFill>
                  <a:srgbClr val="800000"/>
                </a:solidFill>
              </a:rPr>
              <a:t>. </a:t>
            </a:r>
            <a:r>
              <a:rPr lang="pl-PL" b="1" dirty="0">
                <a:solidFill>
                  <a:srgbClr val="800000"/>
                </a:solidFill>
              </a:rPr>
              <a:t>b</a:t>
            </a:r>
            <a:r>
              <a:rPr lang="pl-PL" b="1" dirty="0" smtClean="0">
                <a:solidFill>
                  <a:srgbClr val="800000"/>
                </a:solidFill>
              </a:rPr>
              <a:t>y LEP</a:t>
            </a:r>
            <a:endParaRPr lang="pl-PL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0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The 126 </a:t>
            </a:r>
            <a:r>
              <a:rPr lang="pl-PL" b="1" dirty="0" err="1" smtClean="0"/>
              <a:t>GeV</a:t>
            </a:r>
            <a:r>
              <a:rPr lang="pl-PL" b="1" dirty="0" smtClean="0"/>
              <a:t> </a:t>
            </a:r>
            <a:r>
              <a:rPr lang="pl-PL" b="1" dirty="0" err="1" smtClean="0"/>
              <a:t>Higgs</a:t>
            </a:r>
            <a:r>
              <a:rPr lang="pl-PL" b="1" dirty="0" smtClean="0"/>
              <a:t> </a:t>
            </a:r>
            <a:r>
              <a:rPr lang="pl-PL" b="1" dirty="0" err="1" smtClean="0"/>
              <a:t>Boson</a:t>
            </a:r>
            <a:r>
              <a:rPr lang="pl-PL" b="1" dirty="0" smtClean="0"/>
              <a:t> and SUSY</a:t>
            </a:r>
            <a:endParaRPr lang="pl-PL" b="1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PoleTekstowe 6"/>
          <p:cNvSpPr txBox="1"/>
          <p:nvPr/>
        </p:nvSpPr>
        <p:spPr>
          <a:xfrm>
            <a:off x="462912" y="1464896"/>
            <a:ext cx="20678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800000"/>
                </a:solidFill>
              </a:rPr>
              <a:t>A </a:t>
            </a:r>
            <a:r>
              <a:rPr lang="pl-PL" sz="3200" b="1" dirty="0" err="1" smtClean="0">
                <a:solidFill>
                  <a:srgbClr val="800000"/>
                </a:solidFill>
              </a:rPr>
              <a:t>curse</a:t>
            </a:r>
            <a:r>
              <a:rPr lang="pl-PL" sz="3200" b="1" dirty="0" smtClean="0">
                <a:solidFill>
                  <a:srgbClr val="800000"/>
                </a:solidFill>
              </a:rPr>
              <a:t>…</a:t>
            </a:r>
            <a:endParaRPr lang="pl-PL" sz="3200" b="1" dirty="0">
              <a:solidFill>
                <a:srgbClr val="800000"/>
              </a:solidFill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462912" y="4687571"/>
            <a:ext cx="3323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800000"/>
                </a:solidFill>
              </a:rPr>
              <a:t>126 </a:t>
            </a:r>
            <a:r>
              <a:rPr lang="pl-PL" sz="2400" b="1" dirty="0" err="1" smtClean="0">
                <a:solidFill>
                  <a:srgbClr val="800000"/>
                </a:solidFill>
              </a:rPr>
              <a:t>GeV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err="1" smtClean="0">
                <a:solidFill>
                  <a:srgbClr val="800000"/>
                </a:solidFill>
              </a:rPr>
              <a:t>Higgs</a:t>
            </a:r>
            <a:r>
              <a:rPr lang="pl-PL" sz="2400" b="1" dirty="0" smtClean="0">
                <a:solidFill>
                  <a:srgbClr val="800000"/>
                </a:solidFill>
              </a:rPr>
              <a:t>-&gt; </a:t>
            </a:r>
          </a:p>
          <a:p>
            <a:r>
              <a:rPr lang="pl-PL" sz="2400" b="1" dirty="0" smtClean="0">
                <a:solidFill>
                  <a:srgbClr val="800000"/>
                </a:solidFill>
              </a:rPr>
              <a:t>Multi-</a:t>
            </a:r>
            <a:r>
              <a:rPr lang="pl-PL" sz="2400" b="1" dirty="0" err="1" smtClean="0">
                <a:solidFill>
                  <a:srgbClr val="800000"/>
                </a:solidFill>
              </a:rPr>
              <a:t>TeV</a:t>
            </a:r>
            <a:r>
              <a:rPr lang="pl-PL" sz="2400" b="1" dirty="0" smtClean="0">
                <a:solidFill>
                  <a:srgbClr val="800000"/>
                </a:solidFill>
              </a:rPr>
              <a:t> SUSY</a:t>
            </a:r>
            <a:endParaRPr lang="pl-PL" sz="2400" b="1" dirty="0">
              <a:solidFill>
                <a:srgbClr val="80000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93" y="1458334"/>
            <a:ext cx="4591807" cy="474391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736" y="6361475"/>
            <a:ext cx="2092500" cy="360000"/>
          </a:xfrm>
          <a:prstGeom prst="rect">
            <a:avLst/>
          </a:prstGeom>
        </p:spPr>
      </p:pic>
      <p:sp>
        <p:nvSpPr>
          <p:cNvPr id="3" name="PoleTekstowe 2"/>
          <p:cNvSpPr txBox="1"/>
          <p:nvPr/>
        </p:nvSpPr>
        <p:spPr>
          <a:xfrm>
            <a:off x="462912" y="2510656"/>
            <a:ext cx="363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000090"/>
                </a:solidFill>
              </a:rPr>
              <a:t>Only</a:t>
            </a:r>
            <a:r>
              <a:rPr lang="pl-PL" b="1" dirty="0" smtClean="0">
                <a:solidFill>
                  <a:srgbClr val="000090"/>
                </a:solidFill>
              </a:rPr>
              <a:t> m_h~126 </a:t>
            </a:r>
            <a:r>
              <a:rPr lang="pl-PL" b="1" dirty="0" err="1" smtClean="0">
                <a:solidFill>
                  <a:srgbClr val="000090"/>
                </a:solidFill>
              </a:rPr>
              <a:t>GeV</a:t>
            </a:r>
            <a:r>
              <a:rPr lang="pl-PL" b="1" dirty="0" smtClean="0">
                <a:solidFill>
                  <a:srgbClr val="000090"/>
                </a:solidFill>
              </a:rPr>
              <a:t> and CMS </a:t>
            </a:r>
            <a:r>
              <a:rPr lang="pl-PL" b="1" dirty="0" err="1" smtClean="0">
                <a:solidFill>
                  <a:srgbClr val="000090"/>
                </a:solidFill>
              </a:rPr>
              <a:t>lower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bounds</a:t>
            </a:r>
            <a:r>
              <a:rPr lang="pl-PL" b="1" dirty="0" smtClean="0">
                <a:solidFill>
                  <a:srgbClr val="000090"/>
                </a:solidFill>
              </a:rPr>
              <a:t> on SUSY </a:t>
            </a:r>
            <a:r>
              <a:rPr lang="pl-PL" b="1" dirty="0" smtClean="0">
                <a:solidFill>
                  <a:srgbClr val="000090"/>
                </a:solidFill>
              </a:rPr>
              <a:t>applied </a:t>
            </a:r>
            <a:r>
              <a:rPr lang="pl-PL" b="1" dirty="0" err="1" smtClean="0">
                <a:solidFill>
                  <a:srgbClr val="000090"/>
                </a:solidFill>
              </a:rPr>
              <a:t>here</a:t>
            </a:r>
            <a:r>
              <a:rPr lang="pl-PL" b="1" dirty="0" smtClean="0">
                <a:solidFill>
                  <a:srgbClr val="000090"/>
                </a:solidFill>
              </a:rPr>
              <a:t>.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10" name="Zaokrąglony prostokąt 9"/>
          <p:cNvSpPr/>
          <p:nvPr/>
        </p:nvSpPr>
        <p:spPr>
          <a:xfrm>
            <a:off x="235226" y="4687571"/>
            <a:ext cx="2888974" cy="830997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108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4805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660066"/>
                </a:solidFill>
              </a:rPr>
              <a:t>~126 </a:t>
            </a:r>
            <a:r>
              <a:rPr lang="pl-PL" b="1" dirty="0" err="1" smtClean="0">
                <a:solidFill>
                  <a:srgbClr val="660066"/>
                </a:solidFill>
              </a:rPr>
              <a:t>GeV</a:t>
            </a:r>
            <a:r>
              <a:rPr lang="pl-PL" b="1" dirty="0" smtClean="0">
                <a:solidFill>
                  <a:srgbClr val="660066"/>
                </a:solidFill>
              </a:rPr>
              <a:t> </a:t>
            </a:r>
            <a:r>
              <a:rPr lang="pl-PL" b="1" dirty="0" err="1" smtClean="0">
                <a:solidFill>
                  <a:srgbClr val="660066"/>
                </a:solidFill>
              </a:rPr>
              <a:t>Higgs</a:t>
            </a:r>
            <a:r>
              <a:rPr lang="pl-PL" b="1" dirty="0" smtClean="0">
                <a:solidFill>
                  <a:srgbClr val="660066"/>
                </a:solidFill>
              </a:rPr>
              <a:t> in the CMSSM</a:t>
            </a:r>
            <a:endParaRPr lang="pl-PL" b="1" dirty="0">
              <a:solidFill>
                <a:srgbClr val="660066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2060" y="977600"/>
            <a:ext cx="4422709" cy="4401717"/>
          </a:xfrm>
        </p:spPr>
        <p:txBody>
          <a:bodyPr/>
          <a:lstStyle/>
          <a:p>
            <a:r>
              <a:rPr lang="pl-PL" sz="2000" b="1" dirty="0" err="1" smtClean="0"/>
              <a:t>Include</a:t>
            </a:r>
            <a:r>
              <a:rPr lang="pl-PL" sz="2000" b="1" dirty="0" smtClean="0"/>
              <a:t> </a:t>
            </a:r>
            <a:r>
              <a:rPr lang="pl-PL" sz="2000" b="1" u="sng" dirty="0" err="1" smtClean="0">
                <a:solidFill>
                  <a:srgbClr val="FF0000"/>
                </a:solidFill>
              </a:rPr>
              <a:t>only</a:t>
            </a:r>
            <a:r>
              <a:rPr lang="pl-PL" sz="2000" b="1" dirty="0" smtClean="0"/>
              <a:t> m_h~126 </a:t>
            </a:r>
            <a:r>
              <a:rPr lang="pl-PL" sz="2000" b="1" dirty="0" err="1" smtClean="0"/>
              <a:t>GeV</a:t>
            </a:r>
            <a:r>
              <a:rPr lang="pl-PL" sz="2000" b="1" dirty="0" smtClean="0"/>
              <a:t> </a:t>
            </a:r>
          </a:p>
          <a:p>
            <a:pPr marL="0" indent="0">
              <a:buNone/>
            </a:pPr>
            <a:r>
              <a:rPr lang="pl-PL" sz="2000" b="1" dirty="0" smtClean="0"/>
              <a:t>	</a:t>
            </a:r>
            <a:r>
              <a:rPr lang="pl-PL" sz="2000" b="1" dirty="0" smtClean="0">
                <a:solidFill>
                  <a:srgbClr val="FF0000"/>
                </a:solidFill>
              </a:rPr>
              <a:t>and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lower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limits</a:t>
            </a:r>
            <a:r>
              <a:rPr lang="pl-PL" sz="2000" b="1" dirty="0" smtClean="0"/>
              <a:t> from </a:t>
            </a:r>
            <a:r>
              <a:rPr lang="pl-PL" sz="2000" b="1" dirty="0" err="1" smtClean="0"/>
              <a:t>direct</a:t>
            </a:r>
            <a:r>
              <a:rPr lang="pl-PL" sz="2000" b="1" dirty="0" smtClean="0"/>
              <a:t> </a:t>
            </a:r>
          </a:p>
          <a:p>
            <a:pPr marL="0" indent="0">
              <a:buNone/>
            </a:pPr>
            <a:r>
              <a:rPr lang="pl-PL" sz="2000" b="1" dirty="0" smtClean="0"/>
              <a:t>	SUSY </a:t>
            </a:r>
            <a:r>
              <a:rPr lang="pl-PL" sz="2000" b="1" dirty="0" err="1" smtClean="0"/>
              <a:t>searches</a:t>
            </a:r>
            <a:endParaRPr lang="pl-PL" sz="2000" b="1" dirty="0" smtClean="0"/>
          </a:p>
          <a:p>
            <a:pPr marL="0" indent="0">
              <a:buNone/>
            </a:pPr>
            <a:endParaRPr lang="pl-PL" sz="2400" b="1" dirty="0"/>
          </a:p>
          <a:p>
            <a:pPr marL="0" indent="0">
              <a:buNone/>
            </a:pPr>
            <a:endParaRPr lang="pl-PL" sz="2400" b="1" dirty="0" smtClean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013" y="768061"/>
            <a:ext cx="3927688" cy="404129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41" y="2984274"/>
            <a:ext cx="1906660" cy="21375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98" y="2270907"/>
            <a:ext cx="2621673" cy="436946"/>
          </a:xfrm>
          <a:prstGeom prst="rect">
            <a:avLst/>
          </a:prstGeom>
        </p:spPr>
      </p:pic>
      <p:sp>
        <p:nvSpPr>
          <p:cNvPr id="12" name="PoleTekstowe 11"/>
          <p:cNvSpPr txBox="1"/>
          <p:nvPr/>
        </p:nvSpPr>
        <p:spPr>
          <a:xfrm>
            <a:off x="265496" y="4283377"/>
            <a:ext cx="4469273" cy="946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660066"/>
                </a:solidFill>
              </a:rPr>
              <a:t>~126 </a:t>
            </a:r>
            <a:r>
              <a:rPr lang="pl-PL" sz="2800" b="1" dirty="0" err="1" smtClean="0">
                <a:solidFill>
                  <a:srgbClr val="660066"/>
                </a:solidFill>
              </a:rPr>
              <a:t>GeV</a:t>
            </a:r>
            <a:r>
              <a:rPr lang="pl-PL" sz="2800" b="1" dirty="0" smtClean="0">
                <a:solidFill>
                  <a:srgbClr val="660066"/>
                </a:solidFill>
              </a:rPr>
              <a:t> </a:t>
            </a:r>
            <a:r>
              <a:rPr lang="pl-PL" sz="2800" b="1" dirty="0" err="1" smtClean="0">
                <a:solidFill>
                  <a:srgbClr val="660066"/>
                </a:solidFill>
              </a:rPr>
              <a:t>Higgs</a:t>
            </a:r>
            <a:r>
              <a:rPr lang="pl-PL" sz="2800" b="1" dirty="0" smtClean="0">
                <a:solidFill>
                  <a:srgbClr val="660066"/>
                </a:solidFill>
              </a:rPr>
              <a:t> mass </a:t>
            </a:r>
            <a:r>
              <a:rPr lang="pl-PL" sz="2800" b="1" dirty="0" err="1" smtClean="0">
                <a:solidFill>
                  <a:srgbClr val="660066"/>
                </a:solidFill>
              </a:rPr>
              <a:t>implies</a:t>
            </a:r>
            <a:r>
              <a:rPr lang="pl-PL" sz="2800" b="1" dirty="0" smtClean="0">
                <a:solidFill>
                  <a:srgbClr val="660066"/>
                </a:solidFill>
              </a:rPr>
              <a:t> </a:t>
            </a:r>
          </a:p>
          <a:p>
            <a:r>
              <a:rPr lang="pl-PL" sz="2800" b="1" dirty="0" err="1" smtClean="0">
                <a:solidFill>
                  <a:srgbClr val="660066"/>
                </a:solidFill>
              </a:rPr>
              <a:t>multi-TeV</a:t>
            </a:r>
            <a:r>
              <a:rPr lang="pl-PL" sz="2800" b="1" dirty="0" smtClean="0">
                <a:solidFill>
                  <a:srgbClr val="660066"/>
                </a:solidFill>
              </a:rPr>
              <a:t> </a:t>
            </a:r>
            <a:r>
              <a:rPr lang="pl-PL" sz="2800" b="1" dirty="0" err="1" smtClean="0">
                <a:solidFill>
                  <a:srgbClr val="660066"/>
                </a:solidFill>
              </a:rPr>
              <a:t>scale</a:t>
            </a:r>
            <a:r>
              <a:rPr lang="pl-PL" sz="2800" b="1" dirty="0" smtClean="0">
                <a:solidFill>
                  <a:srgbClr val="660066"/>
                </a:solidFill>
              </a:rPr>
              <a:t> for SUSY</a:t>
            </a:r>
            <a:endParaRPr lang="pl-PL" sz="2800" b="1" dirty="0">
              <a:solidFill>
                <a:srgbClr val="660066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311956" y="5433020"/>
            <a:ext cx="43375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 smtClean="0"/>
              <a:t>Consistent</a:t>
            </a:r>
            <a:r>
              <a:rPr lang="pl-PL" b="1" dirty="0" smtClean="0"/>
              <a:t> with:</a:t>
            </a:r>
          </a:p>
          <a:p>
            <a:pPr marL="285750" indent="-285750">
              <a:buFont typeface="Arial"/>
              <a:buChar char="•"/>
            </a:pPr>
            <a:r>
              <a:rPr lang="pl-PL" b="1" dirty="0" smtClean="0"/>
              <a:t>SUSY </a:t>
            </a:r>
            <a:r>
              <a:rPr lang="pl-PL" b="1" dirty="0" err="1" smtClean="0"/>
              <a:t>direct</a:t>
            </a:r>
            <a:r>
              <a:rPr lang="pl-PL" b="1" dirty="0" smtClean="0"/>
              <a:t> </a:t>
            </a:r>
            <a:r>
              <a:rPr lang="pl-PL" b="1" dirty="0" err="1" smtClean="0"/>
              <a:t>search</a:t>
            </a:r>
            <a:r>
              <a:rPr lang="pl-PL" b="1" dirty="0" smtClean="0"/>
              <a:t> </a:t>
            </a:r>
            <a:r>
              <a:rPr lang="pl-PL" b="1" dirty="0" err="1" smtClean="0"/>
              <a:t>lower</a:t>
            </a:r>
            <a:r>
              <a:rPr lang="pl-PL" b="1" dirty="0" smtClean="0"/>
              <a:t> </a:t>
            </a:r>
            <a:r>
              <a:rPr lang="pl-PL" b="1" dirty="0" err="1" smtClean="0"/>
              <a:t>limits</a:t>
            </a:r>
            <a:r>
              <a:rPr lang="pl-PL" b="1" dirty="0" smtClean="0"/>
              <a:t> </a:t>
            </a:r>
            <a:r>
              <a:rPr lang="pl-PL" b="1" dirty="0" err="1" smtClean="0"/>
              <a:t>at</a:t>
            </a:r>
            <a:r>
              <a:rPr lang="pl-PL" b="1" dirty="0" smtClean="0"/>
              <a:t> LHC</a:t>
            </a:r>
            <a:endParaRPr lang="pl-PL" b="1" dirty="0"/>
          </a:p>
          <a:p>
            <a:pPr marL="285750" indent="-285750">
              <a:buFont typeface="Arial"/>
              <a:buChar char="•"/>
            </a:pPr>
            <a:r>
              <a:rPr lang="pl-PL" b="1" dirty="0" err="1"/>
              <a:t>c</a:t>
            </a:r>
            <a:r>
              <a:rPr lang="pl-PL" b="1" dirty="0" err="1" smtClean="0"/>
              <a:t>onstraints</a:t>
            </a:r>
            <a:r>
              <a:rPr lang="pl-PL" b="1" dirty="0" smtClean="0"/>
              <a:t> from </a:t>
            </a:r>
            <a:r>
              <a:rPr lang="pl-PL" b="1" dirty="0" err="1" smtClean="0"/>
              <a:t>flavor</a:t>
            </a:r>
            <a:endParaRPr lang="pl-PL" b="1" dirty="0"/>
          </a:p>
        </p:txBody>
      </p:sp>
      <p:sp>
        <p:nvSpPr>
          <p:cNvPr id="7" name="Zaokrąglony prostokąt 6"/>
          <p:cNvSpPr/>
          <p:nvPr/>
        </p:nvSpPr>
        <p:spPr>
          <a:xfrm>
            <a:off x="265496" y="4393860"/>
            <a:ext cx="4375971" cy="830997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926" y="4660350"/>
            <a:ext cx="2121693" cy="2197649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8076300" y="1005441"/>
            <a:ext cx="960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hlinkClick r:id="rId6" tooltip="Abstract"/>
              </a:rPr>
              <a:t>1302.5956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5" name="PoleTekstowe 14"/>
          <p:cNvSpPr txBox="1"/>
          <p:nvPr/>
        </p:nvSpPr>
        <p:spPr>
          <a:xfrm>
            <a:off x="3208865" y="3046513"/>
            <a:ext cx="162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We </a:t>
            </a:r>
            <a:r>
              <a:rPr lang="pl-PL" sz="1200" dirty="0" err="1" smtClean="0"/>
              <a:t>use</a:t>
            </a:r>
            <a:r>
              <a:rPr lang="pl-PL" sz="1200" dirty="0" smtClean="0"/>
              <a:t> DR-bar </a:t>
            </a:r>
            <a:r>
              <a:rPr lang="pl-PL" sz="1200" dirty="0" err="1" smtClean="0"/>
              <a:t>approach</a:t>
            </a:r>
            <a:r>
              <a:rPr lang="pl-PL" sz="1200" dirty="0" smtClean="0"/>
              <a:t> (</a:t>
            </a:r>
            <a:r>
              <a:rPr lang="pl-PL" sz="1200" dirty="0" err="1" smtClean="0"/>
              <a:t>SoftSusy</a:t>
            </a:r>
            <a:r>
              <a:rPr lang="pl-PL" sz="1200" dirty="0" smtClean="0"/>
              <a:t>). </a:t>
            </a:r>
          </a:p>
          <a:p>
            <a:r>
              <a:rPr lang="pl-PL" sz="1200" dirty="0" smtClean="0"/>
              <a:t>It </a:t>
            </a:r>
            <a:r>
              <a:rPr lang="pl-PL" sz="1200" dirty="0" err="1" smtClean="0"/>
              <a:t>gives</a:t>
            </a:r>
            <a:r>
              <a:rPr lang="pl-PL" sz="1200" dirty="0" smtClean="0"/>
              <a:t> </a:t>
            </a:r>
            <a:r>
              <a:rPr lang="pl-PL" sz="1200" dirty="0" err="1" smtClean="0"/>
              <a:t>larger</a:t>
            </a:r>
            <a:r>
              <a:rPr lang="pl-PL" sz="1200" dirty="0" smtClean="0"/>
              <a:t> </a:t>
            </a:r>
            <a:r>
              <a:rPr lang="pl-PL" sz="1200" dirty="0" err="1" smtClean="0"/>
              <a:t>m_h</a:t>
            </a:r>
            <a:r>
              <a:rPr lang="pl-PL" sz="1200" dirty="0" smtClean="0"/>
              <a:t>.</a:t>
            </a:r>
            <a:endParaRPr lang="pl-PL" sz="1200" dirty="0"/>
          </a:p>
        </p:txBody>
      </p:sp>
      <p:sp>
        <p:nvSpPr>
          <p:cNvPr id="16" name="Prostokąt 15"/>
          <p:cNvSpPr/>
          <p:nvPr/>
        </p:nvSpPr>
        <p:spPr>
          <a:xfrm>
            <a:off x="265496" y="3746287"/>
            <a:ext cx="1533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A </a:t>
            </a:r>
            <a:r>
              <a:rPr lang="pl-PL" sz="2800" b="1" dirty="0" err="1" smtClean="0">
                <a:solidFill>
                  <a:srgbClr val="FF0000"/>
                </a:solidFill>
              </a:rPr>
              <a:t>curse</a:t>
            </a:r>
            <a:r>
              <a:rPr lang="pl-PL" sz="2800" b="1" dirty="0" smtClean="0">
                <a:solidFill>
                  <a:srgbClr val="FF0000"/>
                </a:solidFill>
              </a:rPr>
              <a:t>…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809619" y="5230026"/>
            <a:ext cx="2334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80005C"/>
                </a:solidFill>
              </a:rPr>
              <a:t>A </a:t>
            </a:r>
            <a:r>
              <a:rPr lang="pl-PL" b="1" dirty="0" err="1">
                <a:solidFill>
                  <a:srgbClr val="80005C"/>
                </a:solidFill>
              </a:rPr>
              <a:t>weak</a:t>
            </a:r>
            <a:r>
              <a:rPr lang="pl-PL" b="1" dirty="0">
                <a:solidFill>
                  <a:srgbClr val="80005C"/>
                </a:solidFill>
              </a:rPr>
              <a:t> </a:t>
            </a:r>
            <a:r>
              <a:rPr lang="pl-PL" b="1" dirty="0" err="1">
                <a:solidFill>
                  <a:srgbClr val="80005C"/>
                </a:solidFill>
              </a:rPr>
              <a:t>upper</a:t>
            </a:r>
            <a:r>
              <a:rPr lang="pl-PL" b="1" dirty="0">
                <a:solidFill>
                  <a:srgbClr val="80005C"/>
                </a:solidFill>
              </a:rPr>
              <a:t> </a:t>
            </a:r>
            <a:r>
              <a:rPr lang="pl-PL" b="1" dirty="0" err="1">
                <a:solidFill>
                  <a:srgbClr val="80005C"/>
                </a:solidFill>
              </a:rPr>
              <a:t>bound</a:t>
            </a:r>
            <a:r>
              <a:rPr lang="pl-PL" b="1" dirty="0">
                <a:solidFill>
                  <a:srgbClr val="80005C"/>
                </a:solidFill>
              </a:rPr>
              <a:t> </a:t>
            </a:r>
            <a:r>
              <a:rPr lang="pl-PL" b="1" dirty="0" smtClean="0">
                <a:solidFill>
                  <a:srgbClr val="80005C"/>
                </a:solidFill>
              </a:rPr>
              <a:t>on M_SUSY</a:t>
            </a:r>
            <a:endParaRPr lang="pl-PL" b="1" dirty="0">
              <a:solidFill>
                <a:srgbClr val="80005C"/>
              </a:solidFill>
            </a:endParaRPr>
          </a:p>
        </p:txBody>
      </p:sp>
      <p:sp>
        <p:nvSpPr>
          <p:cNvPr id="17" name="PoleTekstowe 16"/>
          <p:cNvSpPr txBox="1"/>
          <p:nvPr/>
        </p:nvSpPr>
        <p:spPr>
          <a:xfrm>
            <a:off x="6809619" y="5878290"/>
            <a:ext cx="2311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…</a:t>
            </a:r>
            <a:r>
              <a:rPr lang="pl-PL" sz="1400" b="1" dirty="0" err="1" smtClean="0"/>
              <a:t>except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at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very</a:t>
            </a:r>
            <a:r>
              <a:rPr lang="pl-PL" sz="1400" b="1" dirty="0" smtClean="0"/>
              <a:t> small </a:t>
            </a:r>
            <a:r>
              <a:rPr lang="pl-PL" sz="1400" b="1" dirty="0" err="1" smtClean="0"/>
              <a:t>tanb</a:t>
            </a:r>
            <a:r>
              <a:rPr lang="pl-PL" sz="1400" b="1" dirty="0" smtClean="0"/>
              <a:t>-&gt;1 </a:t>
            </a:r>
            <a:r>
              <a:rPr lang="pl-PL" sz="1400" b="1" dirty="0" err="1" smtClean="0"/>
              <a:t>where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it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goes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away</a:t>
            </a:r>
            <a:endParaRPr lang="pl-PL" sz="1400" b="1" dirty="0"/>
          </a:p>
        </p:txBody>
      </p:sp>
      <p:sp>
        <p:nvSpPr>
          <p:cNvPr id="18" name="PoleTekstowe 17"/>
          <p:cNvSpPr txBox="1"/>
          <p:nvPr/>
        </p:nvSpPr>
        <p:spPr>
          <a:xfrm>
            <a:off x="1197430" y="6572705"/>
            <a:ext cx="368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126 </a:t>
            </a:r>
            <a:r>
              <a:rPr lang="pl-PL" sz="1400" b="1" dirty="0" err="1" smtClean="0"/>
              <a:t>GeV</a:t>
            </a:r>
            <a:r>
              <a:rPr lang="pl-PL" sz="1400" b="1" dirty="0"/>
              <a:t> </a:t>
            </a:r>
            <a:r>
              <a:rPr lang="pl-PL" sz="1400" b="1" dirty="0" smtClean="0"/>
              <a:t>- </a:t>
            </a:r>
            <a:r>
              <a:rPr lang="pl-PL" sz="1400" b="1" dirty="0" err="1"/>
              <a:t>w</a:t>
            </a:r>
            <a:r>
              <a:rPr lang="pl-PL" sz="1400" b="1" dirty="0" err="1" smtClean="0"/>
              <a:t>orst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possible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value</a:t>
            </a:r>
            <a:r>
              <a:rPr lang="pl-PL" sz="1400" b="1" dirty="0"/>
              <a:t> </a:t>
            </a:r>
            <a:r>
              <a:rPr lang="pl-PL" sz="1400" b="1" dirty="0" smtClean="0"/>
              <a:t>(G. </a:t>
            </a:r>
            <a:r>
              <a:rPr lang="pl-PL" sz="1400" b="1" dirty="0" err="1" smtClean="0"/>
              <a:t>Giudice</a:t>
            </a:r>
            <a:r>
              <a:rPr lang="pl-PL" sz="1400" b="1" dirty="0" smtClean="0"/>
              <a:t>)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105693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880" y="1540529"/>
            <a:ext cx="3868401" cy="395942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0528"/>
            <a:ext cx="3851663" cy="3963305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597667" y="5827588"/>
            <a:ext cx="633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…</a:t>
            </a:r>
            <a:r>
              <a:rPr lang="pl-PL" b="1" dirty="0" err="1" smtClean="0"/>
              <a:t>significant</a:t>
            </a:r>
            <a:r>
              <a:rPr lang="pl-PL" b="1" dirty="0" smtClean="0"/>
              <a:t> </a:t>
            </a:r>
            <a:r>
              <a:rPr lang="pl-PL" b="1" dirty="0" err="1" smtClean="0"/>
              <a:t>tension</a:t>
            </a:r>
            <a:r>
              <a:rPr lang="pl-PL" b="1" dirty="0" smtClean="0"/>
              <a:t> with LHC </a:t>
            </a:r>
            <a:r>
              <a:rPr lang="pl-PL" b="1" dirty="0" err="1" smtClean="0"/>
              <a:t>bounds</a:t>
            </a:r>
            <a:endParaRPr lang="pl-PL" b="1" dirty="0"/>
          </a:p>
        </p:txBody>
      </p:sp>
      <p:pic>
        <p:nvPicPr>
          <p:cNvPr id="3" name="Obraz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39" y="529551"/>
            <a:ext cx="6400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69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solidFill>
                  <a:srgbClr val="80005C"/>
                </a:solidFill>
              </a:rPr>
              <a:t>The 126 </a:t>
            </a:r>
            <a:r>
              <a:rPr lang="pl-PL" b="1" dirty="0" err="1" smtClean="0">
                <a:solidFill>
                  <a:srgbClr val="80005C"/>
                </a:solidFill>
              </a:rPr>
              <a:t>GeV</a:t>
            </a:r>
            <a:r>
              <a:rPr lang="pl-PL" b="1" dirty="0" smtClean="0">
                <a:solidFill>
                  <a:srgbClr val="80005C"/>
                </a:solidFill>
              </a:rPr>
              <a:t> SM-</a:t>
            </a:r>
            <a:r>
              <a:rPr lang="pl-PL" b="1" dirty="0" err="1" smtClean="0">
                <a:solidFill>
                  <a:srgbClr val="80005C"/>
                </a:solidFill>
              </a:rPr>
              <a:t>Like</a:t>
            </a:r>
            <a:r>
              <a:rPr lang="pl-PL" b="1" dirty="0" smtClean="0">
                <a:solidFill>
                  <a:srgbClr val="80005C"/>
                </a:solidFill>
              </a:rPr>
              <a:t> </a:t>
            </a:r>
            <a:r>
              <a:rPr lang="pl-PL" b="1" dirty="0" err="1" smtClean="0">
                <a:solidFill>
                  <a:srgbClr val="80005C"/>
                </a:solidFill>
              </a:rPr>
              <a:t>Higgs</a:t>
            </a:r>
            <a:r>
              <a:rPr lang="pl-PL" b="1" dirty="0" smtClean="0">
                <a:solidFill>
                  <a:srgbClr val="80005C"/>
                </a:solidFill>
              </a:rPr>
              <a:t> </a:t>
            </a:r>
            <a:r>
              <a:rPr lang="pl-PL" b="1" dirty="0" err="1" smtClean="0">
                <a:solidFill>
                  <a:srgbClr val="80005C"/>
                </a:solidFill>
              </a:rPr>
              <a:t>Boson</a:t>
            </a:r>
            <a:endParaRPr lang="pl-PL" b="1" dirty="0">
              <a:solidFill>
                <a:srgbClr val="80005C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PoleTekstowe 6"/>
          <p:cNvSpPr txBox="1"/>
          <p:nvPr/>
        </p:nvSpPr>
        <p:spPr>
          <a:xfrm>
            <a:off x="942745" y="2687664"/>
            <a:ext cx="7277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rgbClr val="000090"/>
                </a:solidFill>
              </a:rPr>
              <a:t>A </a:t>
            </a:r>
            <a:r>
              <a:rPr lang="pl-PL" sz="4400" b="1" dirty="0" err="1" smtClean="0">
                <a:solidFill>
                  <a:srgbClr val="000090"/>
                </a:solidFill>
              </a:rPr>
              <a:t>blessing</a:t>
            </a:r>
            <a:r>
              <a:rPr lang="pl-PL" sz="4400" b="1" dirty="0" smtClean="0">
                <a:solidFill>
                  <a:srgbClr val="000090"/>
                </a:solidFill>
              </a:rPr>
              <a:t> </a:t>
            </a:r>
            <a:r>
              <a:rPr lang="pl-PL" sz="4400" b="1" dirty="0" err="1" smtClean="0">
                <a:solidFill>
                  <a:srgbClr val="000090"/>
                </a:solidFill>
              </a:rPr>
              <a:t>or</a:t>
            </a:r>
            <a:r>
              <a:rPr lang="pl-PL" sz="4400" b="1" dirty="0" smtClean="0">
                <a:solidFill>
                  <a:srgbClr val="000090"/>
                </a:solidFill>
              </a:rPr>
              <a:t> a </a:t>
            </a:r>
            <a:r>
              <a:rPr lang="pl-PL" sz="4400" b="1" dirty="0" err="1" smtClean="0">
                <a:solidFill>
                  <a:srgbClr val="000090"/>
                </a:solidFill>
              </a:rPr>
              <a:t>curse</a:t>
            </a:r>
            <a:r>
              <a:rPr lang="pl-PL" sz="4400" b="1" dirty="0" smtClean="0">
                <a:solidFill>
                  <a:srgbClr val="000090"/>
                </a:solidFill>
              </a:rPr>
              <a:t> for </a:t>
            </a:r>
            <a:r>
              <a:rPr lang="pl-PL" sz="4400" b="1" dirty="0" smtClean="0">
                <a:solidFill>
                  <a:srgbClr val="000090"/>
                </a:solidFill>
              </a:rPr>
              <a:t>DM</a:t>
            </a:r>
            <a:r>
              <a:rPr lang="pl-PL" sz="4400" b="1" dirty="0" smtClean="0">
                <a:solidFill>
                  <a:srgbClr val="000090"/>
                </a:solidFill>
              </a:rPr>
              <a:t>?</a:t>
            </a:r>
            <a:endParaRPr lang="pl-PL" sz="4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1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CMSSM: numerical scans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b="1" dirty="0" smtClean="0">
                <a:solidFill>
                  <a:srgbClr val="000090"/>
                </a:solidFill>
              </a:rPr>
              <a:t>Perform random scan over 4 CMSSM +4 SM (nuisance) parameters </a:t>
            </a:r>
            <a:r>
              <a:rPr lang="en-US" b="1" u="sng" dirty="0" smtClean="0">
                <a:solidFill>
                  <a:srgbClr val="80005C"/>
                </a:solidFill>
              </a:rPr>
              <a:t>simultaneously</a:t>
            </a:r>
          </a:p>
          <a:p>
            <a:pPr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90"/>
                </a:solidFill>
              </a:rPr>
              <a:t>Use Nested Sampling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90"/>
                </a:solidFill>
              </a:rPr>
              <a:t>	</a:t>
            </a:r>
            <a:r>
              <a:rPr lang="en-US" sz="2000" dirty="0" smtClean="0">
                <a:solidFill>
                  <a:srgbClr val="000090"/>
                </a:solidFill>
              </a:rPr>
              <a:t>algorithm to evaluate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90"/>
                </a:solidFill>
              </a:rPr>
              <a:t>	</a:t>
            </a:r>
            <a:r>
              <a:rPr lang="en-US" sz="2000" dirty="0" smtClean="0">
                <a:solidFill>
                  <a:srgbClr val="000090"/>
                </a:solidFill>
              </a:rPr>
              <a:t>posterior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90"/>
                </a:solidFill>
              </a:rPr>
              <a:t>Use 4 000 live points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Very wide </a:t>
            </a:r>
            <a:r>
              <a:rPr lang="en-US" dirty="0" smtClean="0"/>
              <a:t>ranges: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783" y="4488639"/>
            <a:ext cx="5581208" cy="888913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3898900" y="5740400"/>
            <a:ext cx="499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solidFill>
                  <a:srgbClr val="000090"/>
                </a:solidFill>
              </a:rPr>
              <a:t>Use</a:t>
            </a:r>
            <a:r>
              <a:rPr lang="pl-PL" sz="2400" b="1" dirty="0" smtClean="0">
                <a:solidFill>
                  <a:srgbClr val="000090"/>
                </a:solidFill>
              </a:rPr>
              <a:t> </a:t>
            </a:r>
            <a:r>
              <a:rPr lang="pl-PL" sz="2400" b="1" dirty="0" err="1" smtClean="0">
                <a:solidFill>
                  <a:srgbClr val="000090"/>
                </a:solidFill>
              </a:rPr>
              <a:t>Bayesian</a:t>
            </a:r>
            <a:r>
              <a:rPr lang="pl-PL" sz="2400" b="1" dirty="0" smtClean="0">
                <a:solidFill>
                  <a:srgbClr val="000090"/>
                </a:solidFill>
              </a:rPr>
              <a:t> </a:t>
            </a:r>
            <a:r>
              <a:rPr lang="pl-PL" sz="2400" b="1" dirty="0" err="1" smtClean="0">
                <a:solidFill>
                  <a:srgbClr val="000090"/>
                </a:solidFill>
              </a:rPr>
              <a:t>approach</a:t>
            </a:r>
            <a:r>
              <a:rPr lang="pl-PL" sz="2400" b="1" dirty="0" smtClean="0">
                <a:solidFill>
                  <a:srgbClr val="000090"/>
                </a:solidFill>
              </a:rPr>
              <a:t> (</a:t>
            </a:r>
            <a:r>
              <a:rPr lang="pl-PL" sz="2400" b="1" dirty="0" err="1" smtClean="0">
                <a:solidFill>
                  <a:srgbClr val="000090"/>
                </a:solidFill>
              </a:rPr>
              <a:t>posterior</a:t>
            </a:r>
            <a:r>
              <a:rPr lang="pl-PL" sz="2400" b="1" dirty="0" smtClean="0">
                <a:solidFill>
                  <a:srgbClr val="000090"/>
                </a:solidFill>
              </a:rPr>
              <a:t>)</a:t>
            </a:r>
            <a:endParaRPr lang="pl-PL" sz="2400" b="1" dirty="0">
              <a:solidFill>
                <a:srgbClr val="000090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2374900"/>
            <a:ext cx="3710117" cy="288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887000"/>
            <a:ext cx="3904616" cy="324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1953" y="3369800"/>
            <a:ext cx="3796364" cy="288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101" y="3911600"/>
            <a:ext cx="2202353" cy="288000"/>
          </a:xfrm>
          <a:prstGeom prst="rect">
            <a:avLst/>
          </a:prstGeom>
        </p:spPr>
      </p:pic>
      <p:sp>
        <p:nvSpPr>
          <p:cNvPr id="17" name="Zaokrąglony prostokąt 16"/>
          <p:cNvSpPr/>
          <p:nvPr/>
        </p:nvSpPr>
        <p:spPr>
          <a:xfrm>
            <a:off x="4457700" y="2286200"/>
            <a:ext cx="4191000" cy="2006600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8206509" y="1862150"/>
            <a:ext cx="960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hlinkClick r:id="rId9" tooltip="Abstract"/>
              </a:rPr>
              <a:t>1302.5956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7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011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Hide and seek with SUSY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279453" y="4992448"/>
            <a:ext cx="457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124200" y="4515345"/>
            <a:ext cx="1701238" cy="511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" y="1244973"/>
            <a:ext cx="9168640" cy="25468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100" y="5128876"/>
            <a:ext cx="2882900" cy="210282"/>
          </a:xfrm>
          <a:prstGeom prst="rect">
            <a:avLst/>
          </a:prstGeom>
        </p:spPr>
      </p:pic>
      <p:cxnSp>
        <p:nvCxnSpPr>
          <p:cNvPr id="13" name="Łącznik prosty ze strzałką 12"/>
          <p:cNvCxnSpPr/>
          <p:nvPr/>
        </p:nvCxnSpPr>
        <p:spPr>
          <a:xfrm>
            <a:off x="341050" y="3159639"/>
            <a:ext cx="4752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>
            <a:spLocks noChangeAspect="1"/>
          </p:cNvSpPr>
          <p:nvPr/>
        </p:nvSpPr>
        <p:spPr>
          <a:xfrm>
            <a:off x="-101894" y="2684728"/>
            <a:ext cx="51138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pl-PL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PoleTekstowe 13"/>
          <p:cNvSpPr txBox="1"/>
          <p:nvPr/>
        </p:nvSpPr>
        <p:spPr>
          <a:xfrm>
            <a:off x="668668" y="5361780"/>
            <a:ext cx="124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800000"/>
                </a:solidFill>
              </a:rPr>
              <a:t>10 </a:t>
            </a:r>
            <a:r>
              <a:rPr lang="pl-PL" sz="2400" b="1" dirty="0" err="1" smtClean="0">
                <a:solidFill>
                  <a:srgbClr val="800000"/>
                </a:solidFill>
              </a:rPr>
              <a:t>dof</a:t>
            </a:r>
            <a:endParaRPr lang="pl-PL" sz="2400" b="1" dirty="0">
              <a:solidFill>
                <a:srgbClr val="80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49" y="1614190"/>
            <a:ext cx="8015877" cy="3413086"/>
          </a:xfrm>
          <a:prstGeom prst="rect">
            <a:avLst/>
          </a:prstGeom>
        </p:spPr>
      </p:pic>
      <p:sp>
        <p:nvSpPr>
          <p:cNvPr id="2" name="Zaokrąglony prostokąt 1"/>
          <p:cNvSpPr/>
          <p:nvPr/>
        </p:nvSpPr>
        <p:spPr>
          <a:xfrm>
            <a:off x="850105" y="2579812"/>
            <a:ext cx="8015877" cy="476273"/>
          </a:xfrm>
          <a:prstGeom prst="roundRect">
            <a:avLst/>
          </a:prstGeom>
          <a:solidFill>
            <a:schemeClr val="accent6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04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38" y="1574800"/>
            <a:ext cx="3500863" cy="3618869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6537236" y="978438"/>
            <a:ext cx="2149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 smtClean="0"/>
              <a:t>Kowalska, LR, </a:t>
            </a:r>
            <a:r>
              <a:rPr lang="pl-PL" sz="1200" dirty="0" err="1" smtClean="0"/>
              <a:t>Sessolo</a:t>
            </a:r>
            <a:r>
              <a:rPr lang="pl-PL" sz="1200" dirty="0" smtClean="0"/>
              <a:t>, </a:t>
            </a:r>
            <a:endParaRPr lang="pl-PL" sz="1200" dirty="0" smtClean="0"/>
          </a:p>
          <a:p>
            <a:pPr algn="r"/>
            <a:r>
              <a:rPr lang="pl-PL" sz="1200" b="1" dirty="0" smtClean="0"/>
              <a:t>arXiv</a:t>
            </a:r>
            <a:r>
              <a:rPr lang="pl-PL" sz="1200" b="1" dirty="0" smtClean="0"/>
              <a:t>:1302.5956</a:t>
            </a:r>
            <a:endParaRPr lang="pl-PL" sz="1200" dirty="0"/>
          </a:p>
        </p:txBody>
      </p:sp>
      <p:sp>
        <p:nvSpPr>
          <p:cNvPr id="7" name="PoleTekstowe 6"/>
          <p:cNvSpPr txBox="1"/>
          <p:nvPr/>
        </p:nvSpPr>
        <p:spPr>
          <a:xfrm>
            <a:off x="4077686" y="5495382"/>
            <a:ext cx="417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~1 </a:t>
            </a:r>
            <a:r>
              <a:rPr lang="pl-PL" sz="2400" b="1" dirty="0" err="1" smtClean="0">
                <a:solidFill>
                  <a:srgbClr val="FF0000"/>
                </a:solidFill>
              </a:rPr>
              <a:t>TeV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higgsino-like</a:t>
            </a:r>
            <a:r>
              <a:rPr lang="pl-PL" sz="2400" b="1" dirty="0" smtClean="0">
                <a:solidFill>
                  <a:srgbClr val="FF0000"/>
                </a:solidFill>
              </a:rPr>
              <a:t> WIMP: </a:t>
            </a:r>
            <a:endParaRPr lang="pl-PL" sz="2400" b="1" dirty="0" smtClean="0">
              <a:solidFill>
                <a:srgbClr val="FF0000"/>
              </a:solidFill>
            </a:endParaRPr>
          </a:p>
          <a:p>
            <a:pPr algn="ctr"/>
            <a:r>
              <a:rPr lang="pl-PL" sz="2400" b="1" dirty="0" err="1" smtClean="0">
                <a:solidFill>
                  <a:srgbClr val="FF0000"/>
                </a:solidFill>
              </a:rPr>
              <a:t>implied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smtClean="0">
                <a:solidFill>
                  <a:srgbClr val="FF0000"/>
                </a:solidFill>
              </a:rPr>
              <a:t>by ~126 </a:t>
            </a:r>
            <a:r>
              <a:rPr lang="pl-PL" sz="2400" b="1" dirty="0" err="1" smtClean="0">
                <a:solidFill>
                  <a:srgbClr val="FF0000"/>
                </a:solidFill>
              </a:rPr>
              <a:t>GeV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Higgs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endParaRPr lang="pl-PL" sz="2400" b="1" dirty="0" smtClean="0">
              <a:solidFill>
                <a:srgbClr val="FF0000"/>
              </a:solidFill>
            </a:endParaRPr>
          </a:p>
        </p:txBody>
      </p:sp>
      <p:sp>
        <p:nvSpPr>
          <p:cNvPr id="10" name="PoleTekstowe 9"/>
          <p:cNvSpPr txBox="1"/>
          <p:nvPr/>
        </p:nvSpPr>
        <p:spPr>
          <a:xfrm>
            <a:off x="1007281" y="89427"/>
            <a:ext cx="69487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800000"/>
                </a:solidFill>
              </a:rPr>
              <a:t>CMSSM</a:t>
            </a:r>
            <a:endParaRPr lang="pl-PL" sz="3200" b="1" dirty="0">
              <a:solidFill>
                <a:srgbClr val="800000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894" y="1574800"/>
            <a:ext cx="3498906" cy="3618869"/>
          </a:xfrm>
          <a:prstGeom prst="rect">
            <a:avLst/>
          </a:prstGeom>
        </p:spPr>
      </p:pic>
      <p:sp>
        <p:nvSpPr>
          <p:cNvPr id="13" name="PoleTekstowe 12"/>
          <p:cNvSpPr txBox="1"/>
          <p:nvPr/>
        </p:nvSpPr>
        <p:spPr>
          <a:xfrm>
            <a:off x="525538" y="830675"/>
            <a:ext cx="3500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</a:rPr>
              <a:t>Global </a:t>
            </a:r>
            <a:r>
              <a:rPr lang="pl-PL" b="1" dirty="0" err="1" smtClean="0">
                <a:solidFill>
                  <a:srgbClr val="000000"/>
                </a:solidFill>
              </a:rPr>
              <a:t>scan</a:t>
            </a:r>
            <a:r>
              <a:rPr lang="pl-PL" b="1" dirty="0" smtClean="0">
                <a:solidFill>
                  <a:srgbClr val="000000"/>
                </a:solidFill>
              </a:rPr>
              <a:t>, </a:t>
            </a:r>
            <a:r>
              <a:rPr lang="pl-PL" b="1" dirty="0" err="1" smtClean="0">
                <a:solidFill>
                  <a:srgbClr val="000000"/>
                </a:solidFill>
              </a:rPr>
              <a:t>Bayesian</a:t>
            </a:r>
            <a:r>
              <a:rPr lang="pl-PL" b="1" dirty="0" smtClean="0">
                <a:solidFill>
                  <a:srgbClr val="000000"/>
                </a:solidFill>
              </a:rPr>
              <a:t> </a:t>
            </a:r>
            <a:endParaRPr lang="pl-PL" b="1" dirty="0" smtClean="0">
              <a:solidFill>
                <a:srgbClr val="000000"/>
              </a:solidFill>
            </a:endParaRPr>
          </a:p>
          <a:p>
            <a:r>
              <a:rPr lang="pl-PL" b="1" dirty="0" err="1" smtClean="0">
                <a:solidFill>
                  <a:srgbClr val="000000"/>
                </a:solidFill>
              </a:rPr>
              <a:t>total</a:t>
            </a:r>
            <a:r>
              <a:rPr lang="pl-PL" b="1" dirty="0" smtClean="0">
                <a:solidFill>
                  <a:srgbClr val="000000"/>
                </a:solidFill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</a:rPr>
              <a:t>posterior</a:t>
            </a:r>
            <a:r>
              <a:rPr lang="pl-PL" b="1" dirty="0" smtClean="0">
                <a:solidFill>
                  <a:srgbClr val="000000"/>
                </a:solidFill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</a:rPr>
              <a:t>probability</a:t>
            </a:r>
            <a:r>
              <a:rPr lang="pl-PL" b="1" dirty="0" smtClean="0">
                <a:solidFill>
                  <a:srgbClr val="000000"/>
                </a:solidFill>
              </a:rPr>
              <a:t> regions</a:t>
            </a:r>
            <a:endParaRPr lang="pl-PL" b="1" dirty="0">
              <a:solidFill>
                <a:srgbClr val="000000"/>
              </a:solidFill>
            </a:endParaRPr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Prostokąt 2"/>
          <p:cNvSpPr/>
          <p:nvPr/>
        </p:nvSpPr>
        <p:spPr>
          <a:xfrm>
            <a:off x="525538" y="5495382"/>
            <a:ext cx="2808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800000"/>
                </a:solidFill>
              </a:rPr>
              <a:t>CMSSM: </a:t>
            </a:r>
            <a:r>
              <a:rPr lang="pl-PL" b="1" dirty="0" err="1">
                <a:solidFill>
                  <a:srgbClr val="800000"/>
                </a:solidFill>
              </a:rPr>
              <a:t>these</a:t>
            </a:r>
            <a:r>
              <a:rPr lang="pl-PL" b="1" dirty="0">
                <a:solidFill>
                  <a:srgbClr val="800000"/>
                </a:solidFill>
              </a:rPr>
              <a:t> </a:t>
            </a:r>
            <a:r>
              <a:rPr lang="pl-PL" b="1" dirty="0" err="1">
                <a:solidFill>
                  <a:srgbClr val="800000"/>
                </a:solidFill>
              </a:rPr>
              <a:t>are</a:t>
            </a:r>
            <a:r>
              <a:rPr lang="pl-PL" b="1" dirty="0">
                <a:solidFill>
                  <a:srgbClr val="800000"/>
                </a:solidFill>
              </a:rPr>
              <a:t> the </a:t>
            </a:r>
            <a:r>
              <a:rPr lang="pl-PL" b="1" u="sng" dirty="0" err="1">
                <a:solidFill>
                  <a:srgbClr val="800000"/>
                </a:solidFill>
              </a:rPr>
              <a:t>only</a:t>
            </a:r>
            <a:r>
              <a:rPr lang="pl-PL" b="1" dirty="0">
                <a:solidFill>
                  <a:srgbClr val="800000"/>
                </a:solidFill>
              </a:rPr>
              <a:t> </a:t>
            </a:r>
            <a:endParaRPr lang="pl-PL" b="1" dirty="0" smtClean="0">
              <a:solidFill>
                <a:srgbClr val="800000"/>
              </a:solidFill>
            </a:endParaRPr>
          </a:p>
          <a:p>
            <a:r>
              <a:rPr lang="pl-PL" b="1" dirty="0" smtClean="0">
                <a:solidFill>
                  <a:srgbClr val="800000"/>
                </a:solidFill>
              </a:rPr>
              <a:t>DM</a:t>
            </a:r>
            <a:r>
              <a:rPr lang="pl-PL" b="1" dirty="0">
                <a:solidFill>
                  <a:srgbClr val="800000"/>
                </a:solidFill>
              </a:rPr>
              <a:t>-</a:t>
            </a:r>
            <a:r>
              <a:rPr lang="pl-PL" b="1" dirty="0" err="1">
                <a:solidFill>
                  <a:srgbClr val="800000"/>
                </a:solidFill>
              </a:rPr>
              <a:t>favored</a:t>
            </a:r>
            <a:r>
              <a:rPr lang="pl-PL" b="1" dirty="0">
                <a:solidFill>
                  <a:srgbClr val="800000"/>
                </a:solidFill>
              </a:rPr>
              <a:t> regions</a:t>
            </a:r>
            <a:endParaRPr lang="pl-PL" b="1" dirty="0">
              <a:solidFill>
                <a:srgbClr val="800000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4178554" y="4506662"/>
            <a:ext cx="1009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rgbClr val="800000"/>
                </a:solidFill>
              </a:rPr>
              <a:t>b</a:t>
            </a:r>
            <a:r>
              <a:rPr lang="pl-PL" sz="1600" b="1" dirty="0" err="1" smtClean="0">
                <a:solidFill>
                  <a:srgbClr val="800000"/>
                </a:solidFill>
              </a:rPr>
              <a:t>ino</a:t>
            </a:r>
            <a:r>
              <a:rPr lang="pl-PL" sz="1600" b="1" dirty="0" smtClean="0">
                <a:solidFill>
                  <a:srgbClr val="800000"/>
                </a:solidFill>
              </a:rPr>
              <a:t> DM</a:t>
            </a:r>
            <a:endParaRPr lang="pl-PL" sz="1600" b="1" dirty="0">
              <a:solidFill>
                <a:srgbClr val="800000"/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3904474" y="3395440"/>
            <a:ext cx="14494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800000"/>
                </a:solidFill>
              </a:rPr>
              <a:t>~1 </a:t>
            </a:r>
            <a:r>
              <a:rPr lang="pl-PL" sz="1600" b="1" dirty="0" err="1" smtClean="0">
                <a:solidFill>
                  <a:srgbClr val="800000"/>
                </a:solidFill>
              </a:rPr>
              <a:t>TeV</a:t>
            </a:r>
            <a:r>
              <a:rPr lang="pl-PL" sz="1600" b="1" dirty="0" smtClean="0">
                <a:solidFill>
                  <a:srgbClr val="800000"/>
                </a:solidFill>
              </a:rPr>
              <a:t> </a:t>
            </a:r>
          </a:p>
          <a:p>
            <a:pPr algn="ctr"/>
            <a:r>
              <a:rPr lang="pl-PL" sz="1600" b="1" dirty="0" err="1" smtClean="0">
                <a:solidFill>
                  <a:srgbClr val="800000"/>
                </a:solidFill>
              </a:rPr>
              <a:t>higgsino</a:t>
            </a:r>
            <a:r>
              <a:rPr lang="pl-PL" sz="1600" b="1" dirty="0" smtClean="0">
                <a:solidFill>
                  <a:srgbClr val="800000"/>
                </a:solidFill>
              </a:rPr>
              <a:t> DM</a:t>
            </a:r>
            <a:endParaRPr lang="pl-PL" sz="1600" b="1" dirty="0">
              <a:solidFill>
                <a:srgbClr val="800000"/>
              </a:solidFill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 flipH="1" flipV="1">
            <a:off x="2567216" y="3277093"/>
            <a:ext cx="1459185" cy="2867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>
            <a:stCxn id="4" idx="1"/>
          </p:cNvCxnSpPr>
          <p:nvPr/>
        </p:nvCxnSpPr>
        <p:spPr>
          <a:xfrm flipH="1" flipV="1">
            <a:off x="1283608" y="4164639"/>
            <a:ext cx="2894946" cy="511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Zaokrąglony prostokąt 16"/>
          <p:cNvSpPr/>
          <p:nvPr/>
        </p:nvSpPr>
        <p:spPr>
          <a:xfrm>
            <a:off x="4356074" y="5495382"/>
            <a:ext cx="3599990" cy="860968"/>
          </a:xfrm>
          <a:prstGeom prst="roundRect">
            <a:avLst/>
          </a:prstGeom>
          <a:solidFill>
            <a:schemeClr val="accent6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064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0005C"/>
                </a:solidFill>
              </a:rPr>
              <a:t>CMSSM and </a:t>
            </a:r>
            <a:r>
              <a:rPr lang="pl-PL" sz="3600" b="1" dirty="0" smtClean="0">
                <a:solidFill>
                  <a:srgbClr val="80005C"/>
                </a:solidFill>
              </a:rPr>
              <a:t>DM </a:t>
            </a:r>
            <a:r>
              <a:rPr lang="pl-PL" sz="3600" b="1" dirty="0" err="1" smtClean="0">
                <a:solidFill>
                  <a:srgbClr val="80005C"/>
                </a:solidFill>
              </a:rPr>
              <a:t>searches</a:t>
            </a:r>
            <a:endParaRPr lang="pl-PL" sz="3600" b="1" dirty="0">
              <a:solidFill>
                <a:srgbClr val="80005C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5" name="PoleTekstowe 14"/>
          <p:cNvSpPr txBox="1"/>
          <p:nvPr/>
        </p:nvSpPr>
        <p:spPr>
          <a:xfrm>
            <a:off x="4203700" y="5709905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091" y="1163637"/>
            <a:ext cx="3331126" cy="3464371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1265238"/>
            <a:ext cx="596900" cy="192937"/>
          </a:xfrm>
          <a:prstGeom prst="rect">
            <a:avLst/>
          </a:prstGeom>
        </p:spPr>
      </p:pic>
      <p:sp>
        <p:nvSpPr>
          <p:cNvPr id="22" name="Zaokrąglony prostokąt 21"/>
          <p:cNvSpPr/>
          <p:nvPr/>
        </p:nvSpPr>
        <p:spPr>
          <a:xfrm>
            <a:off x="221672" y="5629115"/>
            <a:ext cx="8877633" cy="402837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Prostokąt 39"/>
          <p:cNvSpPr/>
          <p:nvPr/>
        </p:nvSpPr>
        <p:spPr>
          <a:xfrm>
            <a:off x="221672" y="5570287"/>
            <a:ext cx="8889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~</a:t>
            </a:r>
            <a:r>
              <a:rPr lang="pl-PL" sz="2400" b="1" dirty="0">
                <a:solidFill>
                  <a:srgbClr val="FF0000"/>
                </a:solidFill>
              </a:rPr>
              <a:t>1TeV </a:t>
            </a:r>
            <a:r>
              <a:rPr lang="pl-PL" sz="2400" b="1" dirty="0" err="1" smtClean="0">
                <a:solidFill>
                  <a:srgbClr val="FF0000"/>
                </a:solidFill>
              </a:rPr>
              <a:t>higgsino</a:t>
            </a:r>
            <a:r>
              <a:rPr lang="pl-PL" sz="2400" b="1" dirty="0">
                <a:solidFill>
                  <a:srgbClr val="FF0000"/>
                </a:solidFill>
              </a:rPr>
              <a:t> </a:t>
            </a:r>
            <a:r>
              <a:rPr lang="pl-PL" sz="2400" b="1" dirty="0" smtClean="0">
                <a:solidFill>
                  <a:srgbClr val="FF0000"/>
                </a:solidFill>
              </a:rPr>
              <a:t>DM: </a:t>
            </a:r>
            <a:r>
              <a:rPr lang="pl-PL" sz="2400" b="1" dirty="0" err="1" smtClean="0">
                <a:solidFill>
                  <a:srgbClr val="FF0000"/>
                </a:solidFill>
              </a:rPr>
              <a:t>exiting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prospects</a:t>
            </a:r>
            <a:r>
              <a:rPr lang="pl-PL" sz="2400" b="1" dirty="0" smtClean="0">
                <a:solidFill>
                  <a:srgbClr val="FF0000"/>
                </a:solidFill>
              </a:rPr>
              <a:t> for LUX, X100 and 1t </a:t>
            </a:r>
            <a:r>
              <a:rPr lang="pl-PL" sz="2400" b="1" dirty="0" err="1" smtClean="0">
                <a:solidFill>
                  <a:srgbClr val="FF0000"/>
                </a:solidFill>
              </a:rPr>
              <a:t>detectors</a:t>
            </a:r>
            <a:endParaRPr lang="pl-PL" sz="2400" b="1" dirty="0">
              <a:solidFill>
                <a:srgbClr val="FF0000"/>
              </a:solidFill>
            </a:endParaRPr>
          </a:p>
        </p:txBody>
      </p:sp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" y="10637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Zaokrąglony prostokąt 8"/>
          <p:cNvSpPr/>
          <p:nvPr/>
        </p:nvSpPr>
        <p:spPr>
          <a:xfrm>
            <a:off x="247652" y="5000372"/>
            <a:ext cx="5542251" cy="369332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3949700" y="3849431"/>
            <a:ext cx="1181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err="1"/>
              <a:t>Stau</a:t>
            </a:r>
            <a:r>
              <a:rPr lang="pl-PL" sz="1600" b="1" dirty="0"/>
              <a:t> </a:t>
            </a:r>
            <a:r>
              <a:rPr lang="pl-PL" sz="1600" b="1" dirty="0" err="1"/>
              <a:t>coan’n</a:t>
            </a:r>
            <a:endParaRPr lang="pl-PL" sz="1600" b="1" dirty="0"/>
          </a:p>
        </p:txBody>
      </p:sp>
      <p:sp>
        <p:nvSpPr>
          <p:cNvPr id="10" name="Prostokąt 9"/>
          <p:cNvSpPr/>
          <p:nvPr/>
        </p:nvSpPr>
        <p:spPr>
          <a:xfrm>
            <a:off x="3934088" y="3413611"/>
            <a:ext cx="933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A-</a:t>
            </a:r>
            <a:r>
              <a:rPr lang="pl-PL" sz="1600" b="1" dirty="0" err="1"/>
              <a:t>funnel</a:t>
            </a:r>
            <a:endParaRPr lang="pl-PL" sz="1600" b="1" dirty="0"/>
          </a:p>
        </p:txBody>
      </p:sp>
      <p:sp>
        <p:nvSpPr>
          <p:cNvPr id="11" name="Prostokąt 10"/>
          <p:cNvSpPr/>
          <p:nvPr/>
        </p:nvSpPr>
        <p:spPr>
          <a:xfrm>
            <a:off x="3949700" y="2930916"/>
            <a:ext cx="72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FP/HB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3944847" y="2206580"/>
            <a:ext cx="123172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>
                <a:solidFill>
                  <a:srgbClr val="FF0000"/>
                </a:solidFill>
              </a:rPr>
              <a:t>~1 </a:t>
            </a:r>
            <a:r>
              <a:rPr lang="pl-PL" sz="1600" b="1" dirty="0" err="1">
                <a:solidFill>
                  <a:srgbClr val="FF0000"/>
                </a:solidFill>
              </a:rPr>
              <a:t>TeV</a:t>
            </a:r>
            <a:r>
              <a:rPr lang="pl-PL" sz="1600" b="1" dirty="0">
                <a:solidFill>
                  <a:srgbClr val="FF0000"/>
                </a:solidFill>
              </a:rPr>
              <a:t> </a:t>
            </a:r>
            <a:endParaRPr lang="pl-PL" sz="1600" b="1" dirty="0" smtClean="0">
              <a:solidFill>
                <a:srgbClr val="FF0000"/>
              </a:solidFill>
            </a:endParaRPr>
          </a:p>
          <a:p>
            <a:r>
              <a:rPr lang="pl-PL" sz="1600" b="1" dirty="0" err="1" smtClean="0">
                <a:solidFill>
                  <a:srgbClr val="FF0000"/>
                </a:solidFill>
              </a:rPr>
              <a:t>higgsino</a:t>
            </a:r>
            <a:r>
              <a:rPr lang="pl-PL" sz="1600" b="1" dirty="0" smtClean="0">
                <a:solidFill>
                  <a:srgbClr val="FF0000"/>
                </a:solidFill>
              </a:rPr>
              <a:t> </a:t>
            </a:r>
            <a:r>
              <a:rPr lang="pl-PL" sz="1600" b="1" dirty="0">
                <a:solidFill>
                  <a:srgbClr val="FF0000"/>
                </a:solidFill>
              </a:rPr>
              <a:t>LSP</a:t>
            </a:r>
          </a:p>
        </p:txBody>
      </p:sp>
      <p:cxnSp>
        <p:nvCxnSpPr>
          <p:cNvPr id="14" name="Łącznik prosty ze strzałką 13"/>
          <p:cNvCxnSpPr>
            <a:stCxn id="6" idx="3"/>
          </p:cNvCxnSpPr>
          <p:nvPr/>
        </p:nvCxnSpPr>
        <p:spPr>
          <a:xfrm flipV="1">
            <a:off x="5130833" y="3849431"/>
            <a:ext cx="659070" cy="169277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>
            <a:stCxn id="10" idx="3"/>
          </p:cNvCxnSpPr>
          <p:nvPr/>
        </p:nvCxnSpPr>
        <p:spPr>
          <a:xfrm>
            <a:off x="4867657" y="3582888"/>
            <a:ext cx="1152143" cy="7803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>
            <a:stCxn id="11" idx="3"/>
          </p:cNvCxnSpPr>
          <p:nvPr/>
        </p:nvCxnSpPr>
        <p:spPr>
          <a:xfrm>
            <a:off x="4670370" y="3100193"/>
            <a:ext cx="1667395" cy="918515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>
            <a:stCxn id="12" idx="3"/>
          </p:cNvCxnSpPr>
          <p:nvPr/>
        </p:nvCxnSpPr>
        <p:spPr>
          <a:xfrm>
            <a:off x="5176574" y="2498968"/>
            <a:ext cx="1883372" cy="2923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Obraz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2" y="1160254"/>
            <a:ext cx="3546473" cy="345190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</p:pic>
      <p:cxnSp>
        <p:nvCxnSpPr>
          <p:cNvPr id="16" name="Łącznik prosty ze strzałką 15"/>
          <p:cNvCxnSpPr>
            <a:stCxn id="6" idx="1"/>
          </p:cNvCxnSpPr>
          <p:nvPr/>
        </p:nvCxnSpPr>
        <p:spPr>
          <a:xfrm flipH="1" flipV="1">
            <a:off x="1435100" y="3413611"/>
            <a:ext cx="2514600" cy="605097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>
            <a:stCxn id="10" idx="1"/>
          </p:cNvCxnSpPr>
          <p:nvPr/>
        </p:nvCxnSpPr>
        <p:spPr>
          <a:xfrm flipH="1" flipV="1">
            <a:off x="1866900" y="3269470"/>
            <a:ext cx="2067188" cy="31341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/>
          <p:cNvCxnSpPr>
            <a:stCxn id="11" idx="1"/>
          </p:cNvCxnSpPr>
          <p:nvPr/>
        </p:nvCxnSpPr>
        <p:spPr>
          <a:xfrm flipH="1" flipV="1">
            <a:off x="1556426" y="2311400"/>
            <a:ext cx="2393274" cy="78879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>
            <a:stCxn id="12" idx="1"/>
          </p:cNvCxnSpPr>
          <p:nvPr/>
        </p:nvCxnSpPr>
        <p:spPr>
          <a:xfrm flipH="1">
            <a:off x="2717800" y="2498968"/>
            <a:ext cx="1227047" cy="9183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PoleTekstowe 34"/>
          <p:cNvSpPr txBox="1"/>
          <p:nvPr/>
        </p:nvSpPr>
        <p:spPr>
          <a:xfrm>
            <a:off x="238126" y="4982333"/>
            <a:ext cx="577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000090"/>
                </a:solidFill>
              </a:rPr>
              <a:t>Focus</a:t>
            </a:r>
            <a:r>
              <a:rPr lang="pl-PL" b="1" dirty="0" smtClean="0">
                <a:solidFill>
                  <a:srgbClr val="000090"/>
                </a:solidFill>
              </a:rPr>
              <a:t> point region </a:t>
            </a:r>
            <a:r>
              <a:rPr lang="pl-PL" b="1" dirty="0" err="1" smtClean="0">
                <a:solidFill>
                  <a:srgbClr val="000090"/>
                </a:solidFill>
              </a:rPr>
              <a:t>ruled</a:t>
            </a:r>
            <a:r>
              <a:rPr lang="pl-PL" b="1" dirty="0" smtClean="0">
                <a:solidFill>
                  <a:srgbClr val="000090"/>
                </a:solidFill>
              </a:rPr>
              <a:t> out by LUX (</a:t>
            </a:r>
            <a:r>
              <a:rPr lang="pl-PL" b="1" dirty="0" err="1" smtClean="0">
                <a:solidFill>
                  <a:srgbClr val="000090"/>
                </a:solidFill>
              </a:rPr>
              <a:t>tension</a:t>
            </a:r>
            <a:r>
              <a:rPr lang="pl-PL" b="1" dirty="0" smtClean="0">
                <a:solidFill>
                  <a:srgbClr val="000090"/>
                </a:solidFill>
              </a:rPr>
              <a:t> with X100)</a:t>
            </a:r>
            <a:endParaRPr lang="pl-PL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0" grpId="0"/>
      <p:bldP spid="9" grpId="0" animBg="1"/>
      <p:bldP spid="6" grpId="0"/>
      <p:bldP spid="10" grpId="0"/>
      <p:bldP spid="11" grpId="0"/>
      <p:bldP spid="12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400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000090"/>
                </a:solidFill>
              </a:rPr>
              <a:t>~1 </a:t>
            </a:r>
            <a:r>
              <a:rPr lang="pl-PL" sz="4000" b="1" dirty="0" err="1">
                <a:solidFill>
                  <a:srgbClr val="000090"/>
                </a:solidFill>
              </a:rPr>
              <a:t>T</a:t>
            </a:r>
            <a:r>
              <a:rPr lang="pl-PL" sz="4000" b="1" dirty="0" err="1" smtClean="0">
                <a:solidFill>
                  <a:srgbClr val="000090"/>
                </a:solidFill>
              </a:rPr>
              <a:t>eV</a:t>
            </a:r>
            <a:r>
              <a:rPr lang="pl-PL" sz="4000" b="1" dirty="0" smtClean="0">
                <a:solidFill>
                  <a:srgbClr val="000090"/>
                </a:solidFill>
              </a:rPr>
              <a:t> </a:t>
            </a:r>
            <a:r>
              <a:rPr lang="pl-PL" sz="4000" b="1" dirty="0" err="1" smtClean="0">
                <a:solidFill>
                  <a:srgbClr val="000090"/>
                </a:solidFill>
              </a:rPr>
              <a:t>higgsino</a:t>
            </a:r>
            <a:r>
              <a:rPr lang="pl-PL" sz="4000" b="1" dirty="0" smtClean="0">
                <a:solidFill>
                  <a:srgbClr val="000090"/>
                </a:solidFill>
              </a:rPr>
              <a:t> DM</a:t>
            </a:r>
            <a:endParaRPr lang="pl-PL" sz="4000" b="1" dirty="0">
              <a:solidFill>
                <a:srgbClr val="00009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1" name="Obraz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5" y="3446121"/>
            <a:ext cx="4133425" cy="323417"/>
          </a:xfrm>
          <a:prstGeom prst="rect">
            <a:avLst/>
          </a:prstGeom>
        </p:spPr>
      </p:pic>
      <p:pic>
        <p:nvPicPr>
          <p:cNvPr id="13" name="Obraz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5" y="3854212"/>
            <a:ext cx="2698325" cy="291711"/>
          </a:xfrm>
          <a:prstGeom prst="rect">
            <a:avLst/>
          </a:prstGeom>
        </p:spPr>
      </p:pic>
      <p:pic>
        <p:nvPicPr>
          <p:cNvPr id="14" name="Obraz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5" y="3038213"/>
            <a:ext cx="2698325" cy="275965"/>
          </a:xfrm>
          <a:prstGeom prst="rect">
            <a:avLst/>
          </a:prstGeom>
        </p:spPr>
      </p:pic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145817"/>
            <a:ext cx="8128000" cy="516845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pl-PL" sz="2800" b="1" dirty="0" err="1" smtClean="0">
                <a:solidFill>
                  <a:srgbClr val="FF0000"/>
                </a:solidFill>
              </a:rPr>
              <a:t>Robust</a:t>
            </a:r>
            <a:r>
              <a:rPr lang="pl-PL" sz="2800" b="1" dirty="0" smtClean="0">
                <a:solidFill>
                  <a:srgbClr val="FF0000"/>
                </a:solidFill>
              </a:rPr>
              <a:t>, </a:t>
            </a:r>
            <a:r>
              <a:rPr lang="pl-PL" sz="2800" b="1" dirty="0" err="1">
                <a:solidFill>
                  <a:srgbClr val="FF0000"/>
                </a:solidFill>
              </a:rPr>
              <a:t>present</a:t>
            </a:r>
            <a:r>
              <a:rPr lang="pl-PL" sz="2800" b="1" dirty="0">
                <a:solidFill>
                  <a:srgbClr val="FF0000"/>
                </a:solidFill>
              </a:rPr>
              <a:t> in </a:t>
            </a:r>
            <a:r>
              <a:rPr lang="pl-PL" sz="2800" b="1" dirty="0" err="1" smtClean="0">
                <a:solidFill>
                  <a:srgbClr val="FF0000"/>
                </a:solidFill>
              </a:rPr>
              <a:t>many</a:t>
            </a:r>
            <a:r>
              <a:rPr lang="pl-PL" sz="2800" b="1" dirty="0">
                <a:solidFill>
                  <a:srgbClr val="FF0000"/>
                </a:solidFill>
              </a:rPr>
              <a:t> </a:t>
            </a:r>
            <a:r>
              <a:rPr lang="pl-PL" sz="2800" b="1" dirty="0" smtClean="0">
                <a:solidFill>
                  <a:srgbClr val="FF0000"/>
                </a:solidFill>
              </a:rPr>
              <a:t>SUSY </a:t>
            </a:r>
            <a:r>
              <a:rPr lang="pl-PL" sz="2800" b="1" dirty="0" err="1" smtClean="0">
                <a:solidFill>
                  <a:srgbClr val="FF0000"/>
                </a:solidFill>
              </a:rPr>
              <a:t>models</a:t>
            </a:r>
            <a:endParaRPr lang="pl-PL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sz="2800" b="1" dirty="0">
                <a:solidFill>
                  <a:srgbClr val="FF0000"/>
                </a:solidFill>
              </a:rPr>
              <a:t>	</a:t>
            </a:r>
            <a:r>
              <a:rPr lang="pl-PL" sz="2800" b="1" dirty="0" smtClean="0">
                <a:solidFill>
                  <a:srgbClr val="FF0000"/>
                </a:solidFill>
              </a:rPr>
              <a:t>(</a:t>
            </a:r>
            <a:r>
              <a:rPr lang="pl-PL" sz="2800" b="1" dirty="0" err="1" smtClean="0">
                <a:solidFill>
                  <a:srgbClr val="FF0000"/>
                </a:solidFill>
              </a:rPr>
              <a:t>both</a:t>
            </a:r>
            <a:r>
              <a:rPr lang="pl-PL" sz="2800" b="1" dirty="0" smtClean="0">
                <a:solidFill>
                  <a:srgbClr val="FF0000"/>
                </a:solidFill>
              </a:rPr>
              <a:t> GUT-</a:t>
            </a:r>
            <a:r>
              <a:rPr lang="pl-PL" sz="2800" b="1" dirty="0" err="1" smtClean="0">
                <a:solidFill>
                  <a:srgbClr val="FF0000"/>
                </a:solidFill>
              </a:rPr>
              <a:t>based</a:t>
            </a:r>
            <a:r>
              <a:rPr lang="pl-PL" sz="2800" b="1" dirty="0" smtClean="0">
                <a:solidFill>
                  <a:srgbClr val="FF0000"/>
                </a:solidFill>
              </a:rPr>
              <a:t> and not</a:t>
            </a:r>
            <a:r>
              <a:rPr lang="pl-PL" sz="2800" b="1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pl-PL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2800" b="1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endParaRPr lang="pl-PL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28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r>
              <a:rPr lang="pl-PL" sz="2800" b="1" dirty="0" err="1" smtClean="0">
                <a:solidFill>
                  <a:srgbClr val="FF0000"/>
                </a:solidFill>
              </a:rPr>
              <a:t>Implied</a:t>
            </a:r>
            <a:r>
              <a:rPr lang="pl-PL" sz="2800" b="1" dirty="0" smtClean="0">
                <a:solidFill>
                  <a:srgbClr val="FF0000"/>
                </a:solidFill>
              </a:rPr>
              <a:t> by ~126 </a:t>
            </a:r>
            <a:r>
              <a:rPr lang="pl-PL" sz="2800" b="1" dirty="0" err="1" smtClean="0">
                <a:solidFill>
                  <a:srgbClr val="FF0000"/>
                </a:solidFill>
              </a:rPr>
              <a:t>GeV</a:t>
            </a:r>
            <a:r>
              <a:rPr lang="pl-PL" sz="2800" b="1" dirty="0" smtClean="0">
                <a:solidFill>
                  <a:srgbClr val="FF0000"/>
                </a:solidFill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</a:rPr>
              <a:t>Higgs</a:t>
            </a:r>
            <a:r>
              <a:rPr lang="pl-PL" sz="2800" b="1" dirty="0" smtClean="0">
                <a:solidFill>
                  <a:srgbClr val="FF0000"/>
                </a:solidFill>
              </a:rPr>
              <a:t> mass </a:t>
            </a:r>
          </a:p>
          <a:p>
            <a:pPr marL="0" indent="0">
              <a:buNone/>
            </a:pPr>
            <a:r>
              <a:rPr lang="pl-PL" sz="2800" b="1" dirty="0">
                <a:solidFill>
                  <a:srgbClr val="FF0000"/>
                </a:solidFill>
              </a:rPr>
              <a:t>	</a:t>
            </a:r>
            <a:r>
              <a:rPr lang="pl-PL" sz="2800" b="1" u="sng" dirty="0" smtClean="0">
                <a:solidFill>
                  <a:srgbClr val="FF0000"/>
                </a:solidFill>
              </a:rPr>
              <a:t>and</a:t>
            </a:r>
            <a:r>
              <a:rPr lang="pl-PL" sz="2800" b="1" dirty="0" smtClean="0">
                <a:solidFill>
                  <a:srgbClr val="FF0000"/>
                </a:solidFill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</a:rPr>
              <a:t>relic</a:t>
            </a:r>
            <a:r>
              <a:rPr lang="pl-PL" sz="2800" b="1" dirty="0" smtClean="0">
                <a:solidFill>
                  <a:srgbClr val="FF0000"/>
                </a:solidFill>
              </a:rPr>
              <a:t> </a:t>
            </a:r>
            <a:r>
              <a:rPr lang="pl-PL" sz="2800" b="1" dirty="0" err="1">
                <a:solidFill>
                  <a:srgbClr val="FF0000"/>
                </a:solidFill>
              </a:rPr>
              <a:t>d</a:t>
            </a:r>
            <a:r>
              <a:rPr lang="pl-PL" sz="2800" b="1" dirty="0" err="1" smtClean="0">
                <a:solidFill>
                  <a:srgbClr val="FF0000"/>
                </a:solidFill>
              </a:rPr>
              <a:t>ensity</a:t>
            </a:r>
            <a:r>
              <a:rPr lang="pl-PL" sz="2800" b="1" dirty="0" smtClean="0">
                <a:solidFill>
                  <a:srgbClr val="FF0000"/>
                </a:solidFill>
              </a:rPr>
              <a:t> </a:t>
            </a:r>
            <a:endParaRPr lang="pl-PL" sz="28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r>
              <a:rPr lang="pl-PL" sz="2800" b="1" dirty="0" smtClean="0">
                <a:solidFill>
                  <a:srgbClr val="FF0000"/>
                </a:solidFill>
              </a:rPr>
              <a:t>Most </a:t>
            </a:r>
            <a:r>
              <a:rPr lang="pl-PL" sz="2800" b="1" dirty="0" err="1" smtClean="0">
                <a:solidFill>
                  <a:srgbClr val="FF0000"/>
                </a:solidFill>
              </a:rPr>
              <a:t>natural</a:t>
            </a:r>
            <a:r>
              <a:rPr lang="pl-PL" sz="2800" b="1" dirty="0" smtClean="0">
                <a:solidFill>
                  <a:srgbClr val="FF0000"/>
                </a:solidFill>
              </a:rPr>
              <a:t> </a:t>
            </a:r>
            <a:endParaRPr lang="pl-PL" sz="28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r>
              <a:rPr lang="pl-PL" sz="2800" b="1" dirty="0" smtClean="0">
                <a:solidFill>
                  <a:srgbClr val="FF0000"/>
                </a:solidFill>
              </a:rPr>
              <a:t>Smoking </a:t>
            </a:r>
            <a:r>
              <a:rPr lang="pl-PL" sz="2800" b="1" dirty="0" err="1" smtClean="0">
                <a:solidFill>
                  <a:srgbClr val="FF0000"/>
                </a:solidFill>
              </a:rPr>
              <a:t>gun</a:t>
            </a:r>
            <a:r>
              <a:rPr lang="pl-PL" sz="2800" b="1" dirty="0" smtClean="0">
                <a:solidFill>
                  <a:srgbClr val="FF0000"/>
                </a:solidFill>
              </a:rPr>
              <a:t> of SUSY!?</a:t>
            </a:r>
          </a:p>
          <a:p>
            <a:pPr marL="0" indent="0">
              <a:buNone/>
            </a:pPr>
            <a:endParaRPr lang="pl-PL" sz="2800" b="1" dirty="0">
              <a:solidFill>
                <a:srgbClr val="FF0000"/>
              </a:solidFill>
            </a:endParaRPr>
          </a:p>
          <a:p>
            <a:endParaRPr lang="pl-PL" dirty="0"/>
          </a:p>
        </p:txBody>
      </p:sp>
      <p:sp>
        <p:nvSpPr>
          <p:cNvPr id="10" name="PoleTekstowe 9"/>
          <p:cNvSpPr txBox="1"/>
          <p:nvPr/>
        </p:nvSpPr>
        <p:spPr>
          <a:xfrm>
            <a:off x="654475" y="2266284"/>
            <a:ext cx="5273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 smtClean="0">
                <a:solidFill>
                  <a:srgbClr val="000090"/>
                </a:solidFill>
              </a:rPr>
              <a:t>Condition</a:t>
            </a:r>
            <a:r>
              <a:rPr lang="pl-PL" sz="2800" b="1" dirty="0" smtClean="0">
                <a:solidFill>
                  <a:srgbClr val="000090"/>
                </a:solidFill>
              </a:rPr>
              <a:t>: </a:t>
            </a:r>
            <a:r>
              <a:rPr lang="pl-PL" sz="2800" b="1" dirty="0">
                <a:solidFill>
                  <a:srgbClr val="000090"/>
                </a:solidFill>
              </a:rPr>
              <a:t>heavy </a:t>
            </a:r>
            <a:r>
              <a:rPr lang="pl-PL" sz="2800" b="1" dirty="0" err="1" smtClean="0">
                <a:solidFill>
                  <a:srgbClr val="000090"/>
                </a:solidFill>
              </a:rPr>
              <a:t>enough</a:t>
            </a:r>
            <a:r>
              <a:rPr lang="pl-PL" sz="2800" b="1" dirty="0" smtClean="0">
                <a:solidFill>
                  <a:srgbClr val="000090"/>
                </a:solidFill>
              </a:rPr>
              <a:t> </a:t>
            </a:r>
            <a:r>
              <a:rPr lang="pl-PL" sz="2800" b="1" dirty="0" err="1" smtClean="0">
                <a:solidFill>
                  <a:srgbClr val="000090"/>
                </a:solidFill>
              </a:rPr>
              <a:t>gauginos</a:t>
            </a:r>
            <a:endParaRPr lang="pl-PL" sz="2800" b="1" dirty="0">
              <a:solidFill>
                <a:srgbClr val="00009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787900" y="4862057"/>
            <a:ext cx="411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No </a:t>
            </a:r>
            <a:r>
              <a:rPr lang="pl-PL" b="1" dirty="0" err="1"/>
              <a:t>need</a:t>
            </a:r>
            <a:r>
              <a:rPr lang="pl-PL" b="1" dirty="0"/>
              <a:t> to </a:t>
            </a:r>
            <a:r>
              <a:rPr lang="pl-PL" b="1" dirty="0" err="1"/>
              <a:t>employ</a:t>
            </a:r>
            <a:r>
              <a:rPr lang="pl-PL" b="1" dirty="0"/>
              <a:t> </a:t>
            </a:r>
            <a:r>
              <a:rPr lang="pl-PL" b="1" dirty="0" err="1"/>
              <a:t>special</a:t>
            </a:r>
            <a:r>
              <a:rPr lang="pl-PL" b="1" dirty="0"/>
              <a:t> </a:t>
            </a:r>
            <a:r>
              <a:rPr lang="pl-PL" b="1" dirty="0" err="1"/>
              <a:t>mechanisms</a:t>
            </a:r>
            <a:r>
              <a:rPr lang="pl-PL" b="1" dirty="0"/>
              <a:t> (A-</a:t>
            </a:r>
            <a:r>
              <a:rPr lang="pl-PL" b="1" dirty="0" err="1"/>
              <a:t>funnel</a:t>
            </a:r>
            <a:r>
              <a:rPr lang="pl-PL" b="1" dirty="0"/>
              <a:t> </a:t>
            </a:r>
            <a:r>
              <a:rPr lang="pl-PL" b="1" dirty="0" err="1"/>
              <a:t>or</a:t>
            </a:r>
            <a:r>
              <a:rPr lang="pl-PL" b="1" dirty="0"/>
              <a:t> </a:t>
            </a:r>
            <a:r>
              <a:rPr lang="pl-PL" b="1" dirty="0" err="1"/>
              <a:t>coannihilation</a:t>
            </a:r>
            <a:r>
              <a:rPr lang="pl-PL" b="1" dirty="0"/>
              <a:t>) to </a:t>
            </a:r>
            <a:r>
              <a:rPr lang="pl-PL" b="1" dirty="0" err="1"/>
              <a:t>obtain</a:t>
            </a:r>
            <a:r>
              <a:rPr lang="pl-PL" b="1" dirty="0"/>
              <a:t> </a:t>
            </a:r>
            <a:r>
              <a:rPr lang="pl-PL" b="1" dirty="0" err="1"/>
              <a:t>correct</a:t>
            </a:r>
            <a:r>
              <a:rPr lang="pl-PL" b="1" dirty="0"/>
              <a:t> </a:t>
            </a:r>
            <a:r>
              <a:rPr lang="pl-PL" b="1" dirty="0" err="1"/>
              <a:t>relic</a:t>
            </a:r>
            <a:r>
              <a:rPr lang="pl-PL" b="1" dirty="0"/>
              <a:t> </a:t>
            </a:r>
            <a:r>
              <a:rPr lang="pl-PL" b="1" dirty="0" err="1"/>
              <a:t>density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716853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4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Outline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39923"/>
            <a:ext cx="8229600" cy="314760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2400" b="1" dirty="0" smtClean="0">
                <a:solidFill>
                  <a:srgbClr val="0000FF"/>
                </a:solidFill>
              </a:rPr>
              <a:t>Brief Introduction </a:t>
            </a:r>
          </a:p>
          <a:p>
            <a:pPr>
              <a:buFont typeface="Wingdings" charset="2"/>
              <a:buChar char="²"/>
            </a:pPr>
            <a:r>
              <a:rPr lang="en-US" sz="2400" b="1" dirty="0" smtClean="0">
                <a:solidFill>
                  <a:srgbClr val="0000FF"/>
                </a:solidFill>
              </a:rPr>
              <a:t>Implications </a:t>
            </a:r>
            <a:r>
              <a:rPr lang="en-US" sz="2400" b="1" dirty="0" smtClean="0">
                <a:solidFill>
                  <a:srgbClr val="0000FF"/>
                </a:solidFill>
              </a:rPr>
              <a:t>of mh~126 </a:t>
            </a:r>
            <a:r>
              <a:rPr lang="en-US" sz="2400" b="1" dirty="0" err="1" smtClean="0">
                <a:solidFill>
                  <a:srgbClr val="0000FF"/>
                </a:solidFill>
              </a:rPr>
              <a:t>GeV</a:t>
            </a:r>
            <a:r>
              <a:rPr lang="en-US" sz="2400" b="1" dirty="0" smtClean="0">
                <a:solidFill>
                  <a:srgbClr val="0000FF"/>
                </a:solidFill>
              </a:rPr>
              <a:t> and direct limits on SUSY:</a:t>
            </a:r>
          </a:p>
          <a:p>
            <a:pPr>
              <a:buFont typeface="Wingdings" charset="2"/>
              <a:buChar char="²"/>
            </a:pPr>
            <a:endParaRPr lang="en-US" sz="2400" b="1" dirty="0" smtClean="0">
              <a:solidFill>
                <a:srgbClr val="0000FF"/>
              </a:solidFill>
            </a:endParaRPr>
          </a:p>
          <a:p>
            <a:pPr>
              <a:buFont typeface="Wingdings" charset="2"/>
              <a:buChar char="²"/>
            </a:pPr>
            <a:endParaRPr lang="en-US" sz="2400" b="1" dirty="0" smtClean="0">
              <a:solidFill>
                <a:srgbClr val="0000FF"/>
              </a:solidFill>
            </a:endParaRPr>
          </a:p>
          <a:p>
            <a:pPr>
              <a:buFont typeface="Wingdings" charset="2"/>
              <a:buChar char="²"/>
            </a:pPr>
            <a:r>
              <a:rPr lang="en-US" sz="2400" b="1" dirty="0" smtClean="0">
                <a:solidFill>
                  <a:srgbClr val="0000FF"/>
                </a:solidFill>
              </a:rPr>
              <a:t>Prospects for </a:t>
            </a:r>
            <a:r>
              <a:rPr lang="en-US" sz="2400" b="1" dirty="0" smtClean="0">
                <a:solidFill>
                  <a:srgbClr val="0000FF"/>
                </a:solidFill>
              </a:rPr>
              <a:t>detection</a:t>
            </a:r>
          </a:p>
          <a:p>
            <a:pPr>
              <a:buFont typeface="Wingdings" charset="2"/>
              <a:buChar char="²"/>
            </a:pPr>
            <a:r>
              <a:rPr lang="en-US" sz="2400" b="1" dirty="0" smtClean="0">
                <a:solidFill>
                  <a:srgbClr val="0000FF"/>
                </a:solidFill>
              </a:rPr>
              <a:t>Issue of fine tuning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>
              <a:buFont typeface="Wingdings" charset="2"/>
              <a:buChar char="²"/>
            </a:pPr>
            <a:r>
              <a:rPr lang="en-US" sz="2400" b="1" dirty="0" smtClean="0">
                <a:solidFill>
                  <a:srgbClr val="0000FF"/>
                </a:solidFill>
              </a:rPr>
              <a:t>Summary</a:t>
            </a:r>
            <a:endParaRPr lang="en-US" sz="2400" b="1" dirty="0" smtClean="0">
              <a:solidFill>
                <a:srgbClr val="0000FF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 dirty="0"/>
          </a:p>
        </p:txBody>
      </p:sp>
      <p:sp>
        <p:nvSpPr>
          <p:cNvPr id="3" name="PoleTekstowe 2"/>
          <p:cNvSpPr txBox="1"/>
          <p:nvPr/>
        </p:nvSpPr>
        <p:spPr>
          <a:xfrm>
            <a:off x="457199" y="6019505"/>
            <a:ext cx="844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b="1" dirty="0"/>
          </a:p>
        </p:txBody>
      </p:sp>
      <p:sp>
        <p:nvSpPr>
          <p:cNvPr id="2" name="PoleTekstowe 1"/>
          <p:cNvSpPr txBox="1"/>
          <p:nvPr/>
        </p:nvSpPr>
        <p:spPr>
          <a:xfrm>
            <a:off x="1775202" y="2159193"/>
            <a:ext cx="5567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</a:rPr>
              <a:t>DM: </a:t>
            </a:r>
            <a:r>
              <a:rPr lang="pl-PL" sz="2800" b="1" dirty="0" smtClean="0">
                <a:solidFill>
                  <a:srgbClr val="FF0000"/>
                </a:solidFill>
              </a:rPr>
              <a:t>~1 </a:t>
            </a:r>
            <a:r>
              <a:rPr lang="pl-PL" sz="2800" b="1" dirty="0" err="1" smtClean="0">
                <a:solidFill>
                  <a:srgbClr val="FF0000"/>
                </a:solidFill>
              </a:rPr>
              <a:t>TeV</a:t>
            </a:r>
            <a:r>
              <a:rPr lang="pl-PL" sz="2800" b="1" dirty="0" smtClean="0">
                <a:solidFill>
                  <a:srgbClr val="FF0000"/>
                </a:solidFill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</a:rPr>
              <a:t>higgsino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457199" y="4410419"/>
            <a:ext cx="86868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Based</a:t>
            </a:r>
            <a:r>
              <a:rPr lang="pl-PL" b="1" dirty="0" smtClean="0"/>
              <a:t> on:</a:t>
            </a:r>
          </a:p>
          <a:p>
            <a:pPr marL="285750" indent="-285750">
              <a:buFont typeface="Arial"/>
              <a:buChar char="•"/>
            </a:pPr>
            <a:r>
              <a:rPr lang="pl-PL" sz="1600" b="1" dirty="0">
                <a:solidFill>
                  <a:srgbClr val="FF0000"/>
                </a:solidFill>
              </a:rPr>
              <a:t>arXiv:</a:t>
            </a:r>
            <a:r>
              <a:rPr lang="pl-PL" sz="1600" b="1" dirty="0" smtClean="0">
                <a:solidFill>
                  <a:srgbClr val="FF0000"/>
                </a:solidFill>
              </a:rPr>
              <a:t>1302.5956</a:t>
            </a:r>
            <a:r>
              <a:rPr lang="pl-PL" sz="1600" b="1" dirty="0" smtClean="0"/>
              <a:t>, </a:t>
            </a:r>
            <a:r>
              <a:rPr lang="pl-PL" sz="1600" b="1" dirty="0" err="1" smtClean="0">
                <a:solidFill>
                  <a:srgbClr val="000090"/>
                </a:solidFill>
              </a:rPr>
              <a:t>Two</a:t>
            </a:r>
            <a:r>
              <a:rPr lang="pl-PL" sz="1600" b="1" dirty="0" smtClean="0">
                <a:solidFill>
                  <a:srgbClr val="000090"/>
                </a:solidFill>
              </a:rPr>
              <a:t> </a:t>
            </a:r>
            <a:r>
              <a:rPr lang="pl-PL" sz="1600" b="1" dirty="0" err="1">
                <a:solidFill>
                  <a:srgbClr val="000090"/>
                </a:solidFill>
              </a:rPr>
              <a:t>ultimate</a:t>
            </a:r>
            <a:r>
              <a:rPr lang="pl-PL" sz="1600" b="1" dirty="0">
                <a:solidFill>
                  <a:srgbClr val="000090"/>
                </a:solidFill>
              </a:rPr>
              <a:t> </a:t>
            </a:r>
            <a:r>
              <a:rPr lang="pl-PL" sz="1600" b="1" dirty="0" err="1">
                <a:solidFill>
                  <a:srgbClr val="000090"/>
                </a:solidFill>
              </a:rPr>
              <a:t>tests</a:t>
            </a:r>
            <a:r>
              <a:rPr lang="pl-PL" sz="1600" b="1" dirty="0">
                <a:solidFill>
                  <a:srgbClr val="000090"/>
                </a:solidFill>
              </a:rPr>
              <a:t> of </a:t>
            </a:r>
            <a:r>
              <a:rPr lang="pl-PL" sz="1600" b="1" dirty="0" err="1">
                <a:solidFill>
                  <a:srgbClr val="000090"/>
                </a:solidFill>
              </a:rPr>
              <a:t>constrained</a:t>
            </a:r>
            <a:r>
              <a:rPr lang="pl-PL" sz="1600" b="1" dirty="0">
                <a:solidFill>
                  <a:srgbClr val="000090"/>
                </a:solidFill>
              </a:rPr>
              <a:t> </a:t>
            </a:r>
            <a:r>
              <a:rPr lang="pl-PL" sz="1600" b="1" dirty="0" err="1" smtClean="0">
                <a:solidFill>
                  <a:srgbClr val="000090"/>
                </a:solidFill>
              </a:rPr>
              <a:t>supersymmetry</a:t>
            </a:r>
            <a:r>
              <a:rPr lang="pl-PL" sz="1600" b="1" dirty="0" smtClean="0">
                <a:solidFill>
                  <a:srgbClr val="000090"/>
                </a:solidFill>
              </a:rPr>
              <a:t>, </a:t>
            </a:r>
            <a:endParaRPr lang="pl-PL" sz="1600" b="1" dirty="0">
              <a:solidFill>
                <a:srgbClr val="000090"/>
              </a:solidFill>
            </a:endParaRPr>
          </a:p>
          <a:p>
            <a:r>
              <a:rPr lang="pl-PL" sz="1600" b="1" dirty="0" smtClean="0"/>
              <a:t>	K. Kowalska</a:t>
            </a:r>
            <a:r>
              <a:rPr lang="pl-PL" sz="1600" b="1" dirty="0"/>
              <a:t>, </a:t>
            </a:r>
            <a:r>
              <a:rPr lang="pl-PL" sz="1600" b="1" dirty="0" smtClean="0"/>
              <a:t>L. </a:t>
            </a:r>
            <a:r>
              <a:rPr lang="pl-PL" sz="1600" b="1" dirty="0"/>
              <a:t>Roszkowski, </a:t>
            </a:r>
            <a:r>
              <a:rPr lang="pl-PL" sz="1600" b="1" dirty="0" smtClean="0"/>
              <a:t>E. M. </a:t>
            </a:r>
            <a:r>
              <a:rPr lang="pl-PL" sz="1600" b="1" dirty="0"/>
              <a:t>Sessolo </a:t>
            </a:r>
            <a:r>
              <a:rPr lang="pl-PL" sz="1600" b="1" dirty="0" smtClean="0"/>
              <a:t> </a:t>
            </a:r>
            <a:r>
              <a:rPr lang="pl-PL" sz="1600" b="1" dirty="0"/>
              <a:t>JHEP 1306 (2013) </a:t>
            </a:r>
            <a:r>
              <a:rPr lang="pl-PL" sz="1600" b="1" dirty="0" smtClean="0"/>
              <a:t>078</a:t>
            </a:r>
          </a:p>
          <a:p>
            <a:pPr marL="285750" indent="-285750">
              <a:buFont typeface="Arial"/>
              <a:buChar char="•"/>
            </a:pPr>
            <a:r>
              <a:rPr lang="pl-PL" sz="1600" b="1" dirty="0">
                <a:solidFill>
                  <a:srgbClr val="FF0000"/>
                </a:solidFill>
              </a:rPr>
              <a:t>arXiv:</a:t>
            </a:r>
            <a:r>
              <a:rPr lang="pl-PL" sz="1600" b="1" dirty="0" smtClean="0">
                <a:solidFill>
                  <a:srgbClr val="FF0000"/>
                </a:solidFill>
              </a:rPr>
              <a:t>1402.1328</a:t>
            </a:r>
            <a:r>
              <a:rPr lang="pl-PL" sz="1600" b="1" dirty="0" smtClean="0"/>
              <a:t>, </a:t>
            </a:r>
            <a:r>
              <a:rPr lang="pl-PL" sz="1600" b="1" dirty="0" err="1" smtClean="0">
                <a:solidFill>
                  <a:srgbClr val="000090"/>
                </a:solidFill>
              </a:rPr>
              <a:t>Low</a:t>
            </a:r>
            <a:r>
              <a:rPr lang="pl-PL" sz="1600" b="1" dirty="0" smtClean="0">
                <a:solidFill>
                  <a:srgbClr val="000090"/>
                </a:solidFill>
              </a:rPr>
              <a:t> </a:t>
            </a:r>
            <a:r>
              <a:rPr lang="pl-PL" sz="1600" b="1" dirty="0">
                <a:solidFill>
                  <a:srgbClr val="000090"/>
                </a:solidFill>
              </a:rPr>
              <a:t>fine </a:t>
            </a:r>
            <a:r>
              <a:rPr lang="pl-PL" sz="1600" b="1" dirty="0" err="1">
                <a:solidFill>
                  <a:srgbClr val="000090"/>
                </a:solidFill>
              </a:rPr>
              <a:t>tuning</a:t>
            </a:r>
            <a:r>
              <a:rPr lang="pl-PL" sz="1600" b="1" dirty="0">
                <a:solidFill>
                  <a:srgbClr val="000090"/>
                </a:solidFill>
              </a:rPr>
              <a:t> in the MSSM with </a:t>
            </a:r>
            <a:r>
              <a:rPr lang="pl-PL" sz="1600" b="1" dirty="0" err="1">
                <a:solidFill>
                  <a:srgbClr val="000090"/>
                </a:solidFill>
              </a:rPr>
              <a:t>higgsino</a:t>
            </a:r>
            <a:r>
              <a:rPr lang="pl-PL" sz="1600" b="1" dirty="0">
                <a:solidFill>
                  <a:srgbClr val="000090"/>
                </a:solidFill>
              </a:rPr>
              <a:t> </a:t>
            </a:r>
            <a:r>
              <a:rPr lang="pl-PL" sz="1600" b="1" dirty="0" err="1">
                <a:solidFill>
                  <a:srgbClr val="000090"/>
                </a:solidFill>
              </a:rPr>
              <a:t>dark</a:t>
            </a:r>
            <a:r>
              <a:rPr lang="pl-PL" sz="1600" b="1" dirty="0">
                <a:solidFill>
                  <a:srgbClr val="000090"/>
                </a:solidFill>
              </a:rPr>
              <a:t> </a:t>
            </a:r>
            <a:r>
              <a:rPr lang="pl-PL" sz="1600" b="1" dirty="0" err="1">
                <a:solidFill>
                  <a:srgbClr val="000090"/>
                </a:solidFill>
              </a:rPr>
              <a:t>matter</a:t>
            </a:r>
            <a:r>
              <a:rPr lang="pl-PL" sz="1600" b="1" dirty="0">
                <a:solidFill>
                  <a:srgbClr val="000090"/>
                </a:solidFill>
              </a:rPr>
              <a:t> and </a:t>
            </a:r>
            <a:r>
              <a:rPr lang="pl-PL" sz="1600" b="1" dirty="0" err="1">
                <a:solidFill>
                  <a:srgbClr val="000090"/>
                </a:solidFill>
              </a:rPr>
              <a:t>unification</a:t>
            </a:r>
            <a:r>
              <a:rPr lang="pl-PL" sz="1600" b="1" dirty="0">
                <a:solidFill>
                  <a:srgbClr val="000090"/>
                </a:solidFill>
              </a:rPr>
              <a:t> </a:t>
            </a:r>
            <a:r>
              <a:rPr lang="pl-PL" sz="1600" b="1" dirty="0" err="1" smtClean="0">
                <a:solidFill>
                  <a:srgbClr val="000090"/>
                </a:solidFill>
              </a:rPr>
              <a:t>constraints</a:t>
            </a:r>
            <a:r>
              <a:rPr lang="pl-PL" sz="1600" b="1" dirty="0" smtClean="0"/>
              <a:t>, </a:t>
            </a:r>
            <a:r>
              <a:rPr lang="pl-PL" sz="1600" b="1" dirty="0"/>
              <a:t>K. Kowalska, L. Roszkowski, E. M. </a:t>
            </a:r>
            <a:r>
              <a:rPr lang="pl-PL" sz="1600" b="1" dirty="0" err="1" smtClean="0"/>
              <a:t>Sessolo</a:t>
            </a:r>
            <a:r>
              <a:rPr lang="pl-PL" sz="1600" b="1" dirty="0" smtClean="0"/>
              <a:t>, S. </a:t>
            </a:r>
            <a:r>
              <a:rPr lang="pl-PL" sz="1600" b="1" dirty="0"/>
              <a:t>Trojanowski </a:t>
            </a:r>
            <a:r>
              <a:rPr lang="pl-PL" sz="1600" b="1" dirty="0" smtClean="0"/>
              <a:t>JHEP </a:t>
            </a:r>
            <a:r>
              <a:rPr lang="pl-PL" sz="1600" b="1" dirty="0"/>
              <a:t>1404 (2014) 166 </a:t>
            </a:r>
          </a:p>
          <a:p>
            <a:pPr marL="285750" indent="-285750">
              <a:buFont typeface="Arial"/>
              <a:buChar char="•"/>
            </a:pPr>
            <a:r>
              <a:rPr lang="pl-PL" sz="1600" b="1" dirty="0" smtClean="0">
                <a:solidFill>
                  <a:srgbClr val="FF0000"/>
                </a:solidFill>
              </a:rPr>
              <a:t> </a:t>
            </a:r>
            <a:r>
              <a:rPr lang="pl-PL" sz="1600" b="1" dirty="0">
                <a:solidFill>
                  <a:srgbClr val="FF0000"/>
                </a:solidFill>
              </a:rPr>
              <a:t>arXiv:</a:t>
            </a:r>
            <a:r>
              <a:rPr lang="pl-PL" sz="1600" b="1" dirty="0" smtClean="0">
                <a:solidFill>
                  <a:srgbClr val="FF0000"/>
                </a:solidFill>
              </a:rPr>
              <a:t>1405.4289</a:t>
            </a:r>
            <a:r>
              <a:rPr lang="pl-PL" sz="1600" b="1" dirty="0" smtClean="0"/>
              <a:t>, </a:t>
            </a:r>
            <a:r>
              <a:rPr lang="pl-PL" sz="1600" b="1" dirty="0" err="1" smtClean="0">
                <a:solidFill>
                  <a:srgbClr val="000090"/>
                </a:solidFill>
              </a:rPr>
              <a:t>What</a:t>
            </a:r>
            <a:r>
              <a:rPr lang="pl-PL" sz="1600" b="1" dirty="0" smtClean="0">
                <a:solidFill>
                  <a:srgbClr val="000090"/>
                </a:solidFill>
              </a:rPr>
              <a:t> </a:t>
            </a:r>
            <a:r>
              <a:rPr lang="pl-PL" sz="1600" b="1" dirty="0" err="1">
                <a:solidFill>
                  <a:srgbClr val="000090"/>
                </a:solidFill>
              </a:rPr>
              <a:t>next</a:t>
            </a:r>
            <a:r>
              <a:rPr lang="pl-PL" sz="1600" b="1" dirty="0">
                <a:solidFill>
                  <a:srgbClr val="000090"/>
                </a:solidFill>
              </a:rPr>
              <a:t> for the CMSSM and the NUHM: </a:t>
            </a:r>
            <a:r>
              <a:rPr lang="pl-PL" sz="1600" b="1" dirty="0" err="1">
                <a:solidFill>
                  <a:srgbClr val="000090"/>
                </a:solidFill>
              </a:rPr>
              <a:t>Improved</a:t>
            </a:r>
            <a:r>
              <a:rPr lang="pl-PL" sz="1600" b="1" dirty="0">
                <a:solidFill>
                  <a:srgbClr val="000090"/>
                </a:solidFill>
              </a:rPr>
              <a:t> </a:t>
            </a:r>
            <a:r>
              <a:rPr lang="pl-PL" sz="1600" b="1" dirty="0" err="1">
                <a:solidFill>
                  <a:srgbClr val="000090"/>
                </a:solidFill>
              </a:rPr>
              <a:t>prospects</a:t>
            </a:r>
            <a:r>
              <a:rPr lang="pl-PL" sz="1600" b="1" dirty="0">
                <a:solidFill>
                  <a:srgbClr val="000090"/>
                </a:solidFill>
              </a:rPr>
              <a:t> for </a:t>
            </a:r>
            <a:r>
              <a:rPr lang="pl-PL" sz="1600" b="1" dirty="0" err="1">
                <a:solidFill>
                  <a:srgbClr val="000090"/>
                </a:solidFill>
              </a:rPr>
              <a:t>superpartner</a:t>
            </a:r>
            <a:r>
              <a:rPr lang="pl-PL" sz="1600" b="1" dirty="0">
                <a:solidFill>
                  <a:srgbClr val="000090"/>
                </a:solidFill>
              </a:rPr>
              <a:t> and </a:t>
            </a:r>
            <a:r>
              <a:rPr lang="pl-PL" sz="1600" b="1" dirty="0" err="1" smtClean="0">
                <a:solidFill>
                  <a:srgbClr val="000090"/>
                </a:solidFill>
              </a:rPr>
              <a:t>dark</a:t>
            </a:r>
            <a:r>
              <a:rPr lang="pl-PL" sz="1600" b="1" dirty="0">
                <a:solidFill>
                  <a:srgbClr val="000090"/>
                </a:solidFill>
              </a:rPr>
              <a:t> </a:t>
            </a:r>
            <a:r>
              <a:rPr lang="pl-PL" sz="1600" b="1" dirty="0" err="1" smtClean="0">
                <a:solidFill>
                  <a:srgbClr val="000090"/>
                </a:solidFill>
              </a:rPr>
              <a:t>matter</a:t>
            </a:r>
            <a:r>
              <a:rPr lang="pl-PL" sz="1600" b="1" dirty="0" smtClean="0">
                <a:solidFill>
                  <a:srgbClr val="000090"/>
                </a:solidFill>
              </a:rPr>
              <a:t> </a:t>
            </a:r>
            <a:r>
              <a:rPr lang="pl-PL" sz="1600" b="1" dirty="0" err="1" smtClean="0">
                <a:solidFill>
                  <a:srgbClr val="000090"/>
                </a:solidFill>
              </a:rPr>
              <a:t>detection</a:t>
            </a:r>
            <a:r>
              <a:rPr lang="pl-PL" sz="1600" b="1" dirty="0">
                <a:solidFill>
                  <a:srgbClr val="000090"/>
                </a:solidFill>
              </a:rPr>
              <a:t>, </a:t>
            </a:r>
            <a:r>
              <a:rPr lang="pl-PL" sz="1600" b="1" dirty="0"/>
              <a:t>L. Roszkowski, E. M. </a:t>
            </a:r>
            <a:r>
              <a:rPr lang="pl-PL" sz="1600" b="1" dirty="0" err="1"/>
              <a:t>Sessolo</a:t>
            </a:r>
            <a:r>
              <a:rPr lang="pl-PL" sz="1600" b="1" dirty="0" smtClean="0"/>
              <a:t>, A. </a:t>
            </a:r>
            <a:r>
              <a:rPr lang="pl-PL" sz="1600" b="1" dirty="0"/>
              <a:t>J. Williams </a:t>
            </a:r>
            <a:endParaRPr lang="pl-PL" sz="1600" b="1" dirty="0" smtClean="0"/>
          </a:p>
          <a:p>
            <a:pPr marL="285750" indent="-285750">
              <a:buFont typeface="Arial"/>
              <a:buChar char="•"/>
            </a:pPr>
            <a:r>
              <a:rPr lang="pl-PL" sz="1600" b="1" dirty="0" smtClean="0"/>
              <a:t>and </a:t>
            </a:r>
            <a:r>
              <a:rPr lang="pl-PL" sz="1600" b="1" dirty="0" err="1" smtClean="0"/>
              <a:t>some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earlier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papers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89004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… </a:t>
            </a:r>
            <a:r>
              <a:rPr lang="pl-PL" b="1" dirty="0" err="1" smtClean="0"/>
              <a:t>generic</a:t>
            </a:r>
            <a:endParaRPr lang="pl-PL" b="1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Prostokąt 6"/>
          <p:cNvSpPr/>
          <p:nvPr/>
        </p:nvSpPr>
        <p:spPr>
          <a:xfrm>
            <a:off x="5555527" y="1876186"/>
            <a:ext cx="3429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err="1" smtClean="0"/>
              <a:t>Kaminska</a:t>
            </a:r>
            <a:r>
              <a:rPr lang="pl-PL" sz="1400" dirty="0" smtClean="0"/>
              <a:t>, Ross, </a:t>
            </a:r>
            <a:r>
              <a:rPr lang="pl-PL" sz="1400" dirty="0"/>
              <a:t>Schmidt-</a:t>
            </a:r>
            <a:r>
              <a:rPr lang="pl-PL" sz="1400" dirty="0" smtClean="0"/>
              <a:t>Hoberg, 1308.4168</a:t>
            </a:r>
            <a:endParaRPr lang="pl-PL" sz="14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165" y="2540000"/>
            <a:ext cx="4635133" cy="3427040"/>
          </a:xfrm>
          <a:prstGeom prst="rect">
            <a:avLst/>
          </a:prstGeom>
        </p:spPr>
      </p:pic>
      <p:sp>
        <p:nvSpPr>
          <p:cNvPr id="9" name="PoleTekstowe 8"/>
          <p:cNvSpPr txBox="1"/>
          <p:nvPr/>
        </p:nvSpPr>
        <p:spPr>
          <a:xfrm>
            <a:off x="614493" y="1693165"/>
            <a:ext cx="415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e.g</a:t>
            </a:r>
            <a:r>
              <a:rPr lang="pl-PL" b="1" dirty="0" smtClean="0"/>
              <a:t>., </a:t>
            </a:r>
            <a:r>
              <a:rPr lang="pl-PL" b="1" dirty="0" err="1" smtClean="0"/>
              <a:t>Next</a:t>
            </a:r>
            <a:r>
              <a:rPr lang="pl-PL" b="1" dirty="0" smtClean="0"/>
              <a:t>-to-MSSM (extra </a:t>
            </a:r>
            <a:r>
              <a:rPr lang="pl-PL" b="1" dirty="0" err="1" smtClean="0"/>
              <a:t>singlet</a:t>
            </a:r>
            <a:r>
              <a:rPr lang="pl-PL" b="1" dirty="0" smtClean="0"/>
              <a:t> </a:t>
            </a:r>
            <a:r>
              <a:rPr lang="pl-PL" b="1" dirty="0" err="1" smtClean="0"/>
              <a:t>Higgs</a:t>
            </a:r>
            <a:r>
              <a:rPr lang="pl-PL" b="1" dirty="0" smtClean="0"/>
              <a:t>)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22638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160460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800000"/>
                </a:solidFill>
              </a:rPr>
              <a:t>Fall and </a:t>
            </a:r>
            <a:r>
              <a:rPr lang="pl-PL" sz="4000" b="1" dirty="0" err="1" smtClean="0">
                <a:solidFill>
                  <a:srgbClr val="800000"/>
                </a:solidFill>
              </a:rPr>
              <a:t>rise</a:t>
            </a:r>
            <a:r>
              <a:rPr lang="pl-PL" sz="4000" b="1" dirty="0" smtClean="0">
                <a:solidFill>
                  <a:srgbClr val="800000"/>
                </a:solidFill>
              </a:rPr>
              <a:t> of </a:t>
            </a:r>
            <a:r>
              <a:rPr lang="pl-PL" sz="4000" b="1" dirty="0" err="1" smtClean="0">
                <a:solidFill>
                  <a:srgbClr val="800000"/>
                </a:solidFill>
              </a:rPr>
              <a:t>higgsino</a:t>
            </a:r>
            <a:r>
              <a:rPr lang="pl-PL" sz="4000" b="1" dirty="0" smtClean="0">
                <a:solidFill>
                  <a:srgbClr val="800000"/>
                </a:solidFill>
              </a:rPr>
              <a:t> </a:t>
            </a:r>
            <a:r>
              <a:rPr lang="pl-PL" sz="4000" b="1" dirty="0" smtClean="0">
                <a:solidFill>
                  <a:srgbClr val="800000"/>
                </a:solidFill>
              </a:rPr>
              <a:t>DM</a:t>
            </a:r>
            <a:endParaRPr lang="pl-PL" sz="4000" b="1" dirty="0">
              <a:solidFill>
                <a:srgbClr val="8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548" y="1823775"/>
            <a:ext cx="2233902" cy="2040464"/>
          </a:xfrm>
          <a:prstGeom prst="rect">
            <a:avLst/>
          </a:prstGeom>
        </p:spPr>
      </p:pic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58800" y="924981"/>
            <a:ext cx="8128000" cy="565651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pl-PL" sz="2000" b="1" dirty="0" smtClean="0">
                <a:solidFill>
                  <a:srgbClr val="FF0000"/>
                </a:solidFill>
              </a:rPr>
              <a:t>1991: </a:t>
            </a:r>
            <a:r>
              <a:rPr lang="pl-PL" sz="2000" b="1" dirty="0" err="1" smtClean="0">
                <a:solidFill>
                  <a:srgbClr val="FF0000"/>
                </a:solidFill>
              </a:rPr>
              <a:t>put</a:t>
            </a:r>
            <a:r>
              <a:rPr lang="pl-PL" sz="2000" b="1" dirty="0" smtClean="0">
                <a:solidFill>
                  <a:srgbClr val="FF0000"/>
                </a:solidFill>
              </a:rPr>
              <a:t> to grave</a:t>
            </a:r>
          </a:p>
          <a:p>
            <a:pPr>
              <a:buFont typeface="Wingdings" charset="2"/>
              <a:buChar char="²"/>
            </a:pPr>
            <a:endParaRPr lang="pl-PL" sz="20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r>
              <a:rPr lang="pl-PL" sz="2000" b="1" dirty="0" smtClean="0">
                <a:solidFill>
                  <a:srgbClr val="FF0000"/>
                </a:solidFill>
              </a:rPr>
              <a:t>2004: </a:t>
            </a:r>
            <a:r>
              <a:rPr lang="pl-PL" sz="2000" b="1" dirty="0" err="1" smtClean="0">
                <a:solidFill>
                  <a:srgbClr val="FF0000"/>
                </a:solidFill>
              </a:rPr>
              <a:t>first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signs</a:t>
            </a:r>
            <a:r>
              <a:rPr lang="pl-PL" sz="2000" b="1" dirty="0" smtClean="0">
                <a:solidFill>
                  <a:srgbClr val="FF0000"/>
                </a:solidFill>
              </a:rPr>
              <a:t> of </a:t>
            </a:r>
            <a:r>
              <a:rPr lang="pl-PL" sz="2000" b="1" dirty="0" err="1" smtClean="0">
                <a:solidFill>
                  <a:srgbClr val="FF0000"/>
                </a:solidFill>
              </a:rPr>
              <a:t>being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FF0000"/>
                </a:solidFill>
              </a:rPr>
              <a:t>	</a:t>
            </a:r>
            <a:r>
              <a:rPr lang="pl-PL" sz="2000" b="1" dirty="0" err="1" smtClean="0">
                <a:solidFill>
                  <a:srgbClr val="FF0000"/>
                </a:solidFill>
              </a:rPr>
              <a:t>still</a:t>
            </a:r>
            <a:r>
              <a:rPr lang="pl-PL" sz="2000" b="1" dirty="0" smtClean="0">
                <a:solidFill>
                  <a:srgbClr val="FF0000"/>
                </a:solidFill>
              </a:rPr>
              <a:t> (</a:t>
            </a:r>
            <a:r>
              <a:rPr lang="pl-PL" sz="2000" b="1" dirty="0" err="1" smtClean="0">
                <a:solidFill>
                  <a:srgbClr val="FF0000"/>
                </a:solidFill>
              </a:rPr>
              <a:t>again</a:t>
            </a:r>
            <a:r>
              <a:rPr lang="pl-PL" sz="2000" b="1" dirty="0" smtClean="0">
                <a:solidFill>
                  <a:srgbClr val="FF0000"/>
                </a:solidFill>
              </a:rPr>
              <a:t>?) </a:t>
            </a:r>
            <a:r>
              <a:rPr lang="pl-PL" sz="2000" b="1" dirty="0" err="1" smtClean="0">
                <a:solidFill>
                  <a:srgbClr val="FF0000"/>
                </a:solidFill>
              </a:rPr>
              <a:t>alive</a:t>
            </a:r>
            <a:endParaRPr lang="pl-PL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20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r>
              <a:rPr lang="pl-PL" sz="2000" b="1" dirty="0" smtClean="0">
                <a:solidFill>
                  <a:srgbClr val="FF0000"/>
                </a:solidFill>
              </a:rPr>
              <a:t>2009: </a:t>
            </a:r>
            <a:r>
              <a:rPr lang="pl-PL" sz="2000" b="1" dirty="0" err="1">
                <a:solidFill>
                  <a:srgbClr val="FF0000"/>
                </a:solidFill>
              </a:rPr>
              <a:t>f</a:t>
            </a:r>
            <a:r>
              <a:rPr lang="pl-PL" sz="2000" b="1" dirty="0" err="1" smtClean="0">
                <a:solidFill>
                  <a:srgbClr val="FF0000"/>
                </a:solidFill>
              </a:rPr>
              <a:t>avored</a:t>
            </a:r>
            <a:r>
              <a:rPr lang="pl-PL" sz="2000" b="1" dirty="0" smtClean="0">
                <a:solidFill>
                  <a:srgbClr val="FF0000"/>
                </a:solidFill>
              </a:rPr>
              <a:t> in </a:t>
            </a:r>
            <a:r>
              <a:rPr lang="pl-PL" sz="2000" b="1" u="sng" dirty="0" err="1" smtClean="0">
                <a:solidFill>
                  <a:srgbClr val="FF0000"/>
                </a:solidFill>
              </a:rPr>
              <a:t>unified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FF0000"/>
                </a:solidFill>
              </a:rPr>
              <a:t>	</a:t>
            </a:r>
            <a:r>
              <a:rPr lang="pl-PL" sz="2000" b="1" u="sng" dirty="0" smtClean="0">
                <a:solidFill>
                  <a:srgbClr val="FF0000"/>
                </a:solidFill>
              </a:rPr>
              <a:t>SUSY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at</a:t>
            </a:r>
            <a:r>
              <a:rPr lang="pl-PL" sz="2000" b="1" dirty="0" smtClean="0">
                <a:solidFill>
                  <a:srgbClr val="FF0000"/>
                </a:solidFill>
              </a:rPr>
              <a:t> m_1/2&gt;~2 </a:t>
            </a:r>
            <a:r>
              <a:rPr lang="pl-PL" sz="2000" b="1" dirty="0" err="1" smtClean="0">
                <a:solidFill>
                  <a:srgbClr val="FF0000"/>
                </a:solidFill>
              </a:rPr>
              <a:t>TeV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endParaRPr lang="pl-PL" sz="2000" b="1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endParaRPr lang="pl-PL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24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endParaRPr lang="pl-PL" sz="2400" b="1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endParaRPr lang="pl-PL" sz="2400" b="1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l-PL" sz="24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r>
              <a:rPr lang="pl-PL" sz="2000" b="1" dirty="0" smtClean="0">
                <a:solidFill>
                  <a:srgbClr val="FF0000"/>
                </a:solidFill>
              </a:rPr>
              <a:t>2012: </a:t>
            </a:r>
            <a:r>
              <a:rPr lang="pl-PL" sz="2000" b="1" dirty="0" err="1" smtClean="0">
                <a:solidFill>
                  <a:srgbClr val="FF0000"/>
                </a:solidFill>
              </a:rPr>
              <a:t>favore</a:t>
            </a:r>
            <a:r>
              <a:rPr lang="pl-PL" sz="2000" b="1" dirty="0" err="1" smtClean="0">
                <a:solidFill>
                  <a:srgbClr val="FF0000"/>
                </a:solidFill>
              </a:rPr>
              <a:t>d</a:t>
            </a:r>
            <a:r>
              <a:rPr lang="pl-PL" sz="2000" b="1" dirty="0" smtClean="0">
                <a:solidFill>
                  <a:srgbClr val="FF0000"/>
                </a:solidFill>
              </a:rPr>
              <a:t> by ~126 </a:t>
            </a:r>
            <a:r>
              <a:rPr lang="pl-PL" sz="2000" b="1" dirty="0" err="1" smtClean="0">
                <a:solidFill>
                  <a:srgbClr val="FF0000"/>
                </a:solidFill>
              </a:rPr>
              <a:t>GeV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Higgs</a:t>
            </a:r>
            <a:r>
              <a:rPr lang="pl-PL" sz="2000" b="1" dirty="0" smtClean="0">
                <a:solidFill>
                  <a:srgbClr val="FF0000"/>
                </a:solidFill>
              </a:rPr>
              <a:t> mass </a:t>
            </a:r>
          </a:p>
          <a:p>
            <a:endParaRPr lang="pl-PL" dirty="0"/>
          </a:p>
        </p:txBody>
      </p:sp>
      <p:sp>
        <p:nvSpPr>
          <p:cNvPr id="18" name="PoleTekstowe 17"/>
          <p:cNvSpPr txBox="1"/>
          <p:nvPr/>
        </p:nvSpPr>
        <p:spPr>
          <a:xfrm>
            <a:off x="2802885" y="3550730"/>
            <a:ext cx="10714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800000"/>
                </a:solidFill>
              </a:rPr>
              <a:t>NUHM in</a:t>
            </a:r>
          </a:p>
          <a:p>
            <a:r>
              <a:rPr lang="pl-PL" sz="1600" b="1" dirty="0" smtClean="0">
                <a:solidFill>
                  <a:srgbClr val="800000"/>
                </a:solidFill>
                <a:hlinkClick r:id="rId3" tooltip="Abstract"/>
              </a:rPr>
              <a:t>0903.1279</a:t>
            </a:r>
            <a:endParaRPr lang="pl-PL" sz="1600" b="1" dirty="0">
              <a:solidFill>
                <a:srgbClr val="800000"/>
              </a:solidFill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4245503" y="820804"/>
            <a:ext cx="4035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LR, PLB </a:t>
            </a:r>
            <a:r>
              <a:rPr lang="hu-HU" sz="1600" b="1" dirty="0"/>
              <a:t>262 (1991) </a:t>
            </a:r>
            <a:r>
              <a:rPr lang="hu-HU" sz="1600" b="1" dirty="0" smtClean="0"/>
              <a:t>59: in MSSM:</a:t>
            </a:r>
          </a:p>
          <a:p>
            <a:pPr marL="285750" indent="-285750">
              <a:buFont typeface="Arial"/>
              <a:buChar char="•"/>
            </a:pPr>
            <a:r>
              <a:rPr lang="pl-PL" sz="1600" b="1" dirty="0"/>
              <a:t>t</a:t>
            </a:r>
            <a:r>
              <a:rPr lang="hu-HU" sz="1600" b="1" dirty="0" smtClean="0"/>
              <a:t>oo little DM until mass &gt;&gt; 1 TeV</a:t>
            </a:r>
          </a:p>
          <a:p>
            <a:pPr algn="r"/>
            <a:r>
              <a:rPr lang="pl-PL" sz="1600" b="1" dirty="0" smtClean="0"/>
              <a:t>(i</a:t>
            </a:r>
            <a:r>
              <a:rPr lang="hu-HU" sz="1600" b="1" dirty="0" smtClean="0"/>
              <a:t>n conflict with naturalness)</a:t>
            </a:r>
          </a:p>
          <a:p>
            <a:pPr marL="285750" indent="-285750">
              <a:buFont typeface="Arial"/>
              <a:buChar char="•"/>
            </a:pPr>
            <a:r>
              <a:rPr lang="hu-HU" sz="1600" b="1" dirty="0"/>
              <a:t>b</a:t>
            </a:r>
            <a:r>
              <a:rPr lang="hu-HU" sz="1600" b="1" dirty="0" smtClean="0"/>
              <a:t>ino favored</a:t>
            </a:r>
            <a:endParaRPr lang="pl-PL" sz="16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4245503" y="1976437"/>
            <a:ext cx="25412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MSSM (</a:t>
            </a:r>
            <a:r>
              <a:rPr lang="pl-PL" sz="1600" b="1" dirty="0" err="1" smtClean="0"/>
              <a:t>Profumo</a:t>
            </a:r>
            <a:r>
              <a:rPr lang="pl-PL" sz="1600" b="1" dirty="0" smtClean="0"/>
              <a:t> &amp; </a:t>
            </a:r>
            <a:r>
              <a:rPr lang="pl-PL" sz="1600" b="1" dirty="0" err="1" smtClean="0"/>
              <a:t>Yaguna</a:t>
            </a:r>
            <a:r>
              <a:rPr lang="pl-PL" sz="1600" b="1" dirty="0" smtClean="0"/>
              <a:t>, </a:t>
            </a:r>
          </a:p>
          <a:p>
            <a:pPr algn="r"/>
            <a:r>
              <a:rPr lang="pl-PL" sz="1600" b="1" dirty="0" err="1" smtClean="0"/>
              <a:t>hep</a:t>
            </a:r>
            <a:r>
              <a:rPr lang="pl-PL" sz="1600" b="1" dirty="0" err="1"/>
              <a:t>-ph</a:t>
            </a:r>
            <a:r>
              <a:rPr lang="pl-PL" sz="1600" b="1" dirty="0"/>
              <a:t>/</a:t>
            </a:r>
            <a:r>
              <a:rPr lang="pl-PL" sz="1600" b="1" dirty="0" smtClean="0"/>
              <a:t>040703)</a:t>
            </a:r>
            <a:endParaRPr lang="pl-PL" sz="1600" b="1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550" y="2699096"/>
            <a:ext cx="2651649" cy="277015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15" y="3578040"/>
            <a:ext cx="2023068" cy="2056233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5978030" y="5547557"/>
            <a:ext cx="30164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err="1" smtClean="0"/>
              <a:t>Strege</a:t>
            </a:r>
            <a:r>
              <a:rPr lang="pl-PL" sz="1600" b="1" dirty="0" smtClean="0"/>
              <a:t> et al., 1212.2636</a:t>
            </a:r>
          </a:p>
          <a:p>
            <a:r>
              <a:rPr lang="pl-PL" sz="1600" b="1" dirty="0" smtClean="0"/>
              <a:t>Kowalska, et al., 1302.5956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558800" y="6103279"/>
            <a:ext cx="5314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0090"/>
                </a:solidFill>
              </a:rPr>
              <a:t>~1 </a:t>
            </a:r>
            <a:r>
              <a:rPr lang="pl-PL" b="1" dirty="0" err="1" smtClean="0">
                <a:solidFill>
                  <a:srgbClr val="000090"/>
                </a:solidFill>
              </a:rPr>
              <a:t>TeV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higgsino</a:t>
            </a:r>
            <a:r>
              <a:rPr lang="pl-PL" b="1" dirty="0" smtClean="0">
                <a:solidFill>
                  <a:srgbClr val="000090"/>
                </a:solidFill>
              </a:rPr>
              <a:t> DM:</a:t>
            </a:r>
          </a:p>
          <a:p>
            <a:r>
              <a:rPr lang="pl-PL" b="1" dirty="0" smtClean="0">
                <a:solidFill>
                  <a:srgbClr val="000090"/>
                </a:solidFill>
              </a:rPr>
              <a:t>NUHM</a:t>
            </a:r>
            <a:r>
              <a:rPr lang="pl-PL" b="1" dirty="0">
                <a:solidFill>
                  <a:srgbClr val="000090"/>
                </a:solidFill>
              </a:rPr>
              <a:t>: </a:t>
            </a:r>
            <a:r>
              <a:rPr lang="pl-PL" b="1" dirty="0" err="1" smtClean="0">
                <a:solidFill>
                  <a:srgbClr val="000090"/>
                </a:solidFill>
              </a:rPr>
              <a:t>even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at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low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>
                <a:solidFill>
                  <a:srgbClr val="000090"/>
                </a:solidFill>
              </a:rPr>
              <a:t>m_0, CMSSM: m_0 of </a:t>
            </a:r>
            <a:r>
              <a:rPr lang="pl-PL" b="1" dirty="0" err="1">
                <a:solidFill>
                  <a:srgbClr val="000090"/>
                </a:solidFill>
              </a:rPr>
              <a:t>few</a:t>
            </a:r>
            <a:r>
              <a:rPr lang="pl-PL" b="1" dirty="0">
                <a:solidFill>
                  <a:srgbClr val="000090"/>
                </a:solidFill>
              </a:rPr>
              <a:t> </a:t>
            </a:r>
            <a:r>
              <a:rPr lang="pl-PL" b="1" dirty="0" err="1">
                <a:solidFill>
                  <a:srgbClr val="000090"/>
                </a:solidFill>
              </a:rPr>
              <a:t>TeV</a:t>
            </a:r>
            <a:endParaRPr lang="pl-PL" b="1" dirty="0">
              <a:solidFill>
                <a:srgbClr val="000090"/>
              </a:solidFill>
            </a:endParaRPr>
          </a:p>
        </p:txBody>
      </p:sp>
      <p:cxnSp>
        <p:nvCxnSpPr>
          <p:cNvPr id="20" name="Łącznik prosty 19"/>
          <p:cNvCxnSpPr/>
          <p:nvPr/>
        </p:nvCxnSpPr>
        <p:spPr>
          <a:xfrm flipV="1">
            <a:off x="7032533" y="3440948"/>
            <a:ext cx="1857135" cy="136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19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allAtOnce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57200" y="-195812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0005C"/>
                </a:solidFill>
              </a:rPr>
              <a:t>Update 2014</a:t>
            </a:r>
            <a:endParaRPr lang="pl-PL" sz="3600" b="1" dirty="0">
              <a:solidFill>
                <a:srgbClr val="80005C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5" name="PoleTekstowe 14"/>
          <p:cNvSpPr txBox="1"/>
          <p:nvPr/>
        </p:nvSpPr>
        <p:spPr>
          <a:xfrm>
            <a:off x="4128810" y="4819312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" y="10637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PoleTekstowe 5"/>
          <p:cNvSpPr txBox="1"/>
          <p:nvPr/>
        </p:nvSpPr>
        <p:spPr>
          <a:xfrm>
            <a:off x="557509" y="723601"/>
            <a:ext cx="72923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2400" b="1" dirty="0" err="1">
                <a:solidFill>
                  <a:srgbClr val="FF0000"/>
                </a:solidFill>
              </a:rPr>
              <a:t>Effect</a:t>
            </a:r>
            <a:r>
              <a:rPr lang="pl-PL" sz="2400" b="1" dirty="0">
                <a:solidFill>
                  <a:srgbClr val="FF0000"/>
                </a:solidFill>
              </a:rPr>
              <a:t> of 3 </a:t>
            </a:r>
            <a:r>
              <a:rPr lang="pl-PL" sz="2400" b="1" dirty="0" err="1">
                <a:solidFill>
                  <a:srgbClr val="FF0000"/>
                </a:solidFill>
              </a:rPr>
              <a:t>loop</a:t>
            </a:r>
            <a:r>
              <a:rPr lang="pl-PL" sz="2400" b="1" dirty="0">
                <a:solidFill>
                  <a:srgbClr val="FF0000"/>
                </a:solidFill>
              </a:rPr>
              <a:t> </a:t>
            </a:r>
            <a:r>
              <a:rPr lang="pl-PL" sz="2400" b="1" dirty="0" err="1">
                <a:solidFill>
                  <a:srgbClr val="FF0000"/>
                </a:solidFill>
              </a:rPr>
              <a:t>corr’s</a:t>
            </a:r>
            <a:r>
              <a:rPr lang="pl-PL" sz="2400" b="1" dirty="0">
                <a:solidFill>
                  <a:srgbClr val="FF0000"/>
                </a:solidFill>
              </a:rPr>
              <a:t> to </a:t>
            </a:r>
            <a:r>
              <a:rPr lang="pl-PL" sz="2400" b="1" dirty="0" err="1">
                <a:solidFill>
                  <a:srgbClr val="FF0000"/>
                </a:solidFill>
              </a:rPr>
              <a:t>m_h</a:t>
            </a:r>
            <a:r>
              <a:rPr lang="pl-PL" sz="2400" b="1" dirty="0">
                <a:solidFill>
                  <a:srgbClr val="FF0000"/>
                </a:solidFill>
              </a:rPr>
              <a:t>: </a:t>
            </a:r>
            <a:r>
              <a:rPr lang="pl-PL" sz="2400" b="1" dirty="0" err="1" smtClean="0">
                <a:solidFill>
                  <a:srgbClr val="FF0000"/>
                </a:solidFill>
              </a:rPr>
              <a:t>increase</a:t>
            </a:r>
            <a:r>
              <a:rPr lang="pl-PL" sz="2400" b="1" dirty="0" smtClean="0">
                <a:solidFill>
                  <a:srgbClr val="FF0000"/>
                </a:solidFill>
              </a:rPr>
              <a:t> by ~2 </a:t>
            </a:r>
            <a:r>
              <a:rPr lang="pl-PL" sz="2400" b="1" dirty="0" err="1" smtClean="0">
                <a:solidFill>
                  <a:srgbClr val="FF0000"/>
                </a:solidFill>
              </a:rPr>
              <a:t>GeV</a:t>
            </a:r>
            <a:endParaRPr lang="pl-PL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2400" b="1" dirty="0" smtClean="0"/>
              <a:t>LUX </a:t>
            </a:r>
            <a:r>
              <a:rPr lang="pl-PL" sz="2400" b="1" dirty="0" smtClean="0"/>
              <a:t>limit: </a:t>
            </a:r>
            <a:r>
              <a:rPr lang="pl-PL" sz="2400" b="1" dirty="0"/>
              <a:t>FP region </a:t>
            </a:r>
            <a:r>
              <a:rPr lang="pl-PL" sz="2400" b="1" dirty="0" err="1"/>
              <a:t>practically</a:t>
            </a:r>
            <a:r>
              <a:rPr lang="pl-PL" sz="2400" b="1" dirty="0"/>
              <a:t> </a:t>
            </a:r>
            <a:r>
              <a:rPr lang="pl-PL" sz="2400" b="1" dirty="0" err="1" smtClean="0"/>
              <a:t>excluded</a:t>
            </a:r>
            <a:endParaRPr lang="pl-PL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2400" b="1" dirty="0" err="1" smtClean="0">
                <a:solidFill>
                  <a:srgbClr val="FF0000"/>
                </a:solidFill>
              </a:rPr>
              <a:t>Theory</a:t>
            </a:r>
            <a:r>
              <a:rPr lang="pl-PL" sz="2400" b="1" dirty="0" smtClean="0">
                <a:solidFill>
                  <a:srgbClr val="FF0000"/>
                </a:solidFill>
              </a:rPr>
              <a:t>  </a:t>
            </a:r>
            <a:r>
              <a:rPr lang="pl-PL" sz="2400" b="1" dirty="0" err="1" smtClean="0">
                <a:solidFill>
                  <a:srgbClr val="FF0000"/>
                </a:solidFill>
              </a:rPr>
              <a:t>sigma_p</a:t>
            </a:r>
            <a:r>
              <a:rPr lang="pl-PL" sz="2400" b="1" dirty="0" smtClean="0">
                <a:solidFill>
                  <a:srgbClr val="FF0000"/>
                </a:solidFill>
              </a:rPr>
              <a:t> down by ~1 order of mag</a:t>
            </a:r>
          </a:p>
          <a:p>
            <a:pPr marL="285750" indent="-285750">
              <a:buFont typeface="Arial"/>
              <a:buChar char="•"/>
            </a:pPr>
            <a:endParaRPr lang="pl-PL" sz="2000" b="1" dirty="0" smtClean="0">
              <a:solidFill>
                <a:srgbClr val="FF0000"/>
              </a:solidFill>
            </a:endParaRPr>
          </a:p>
          <a:p>
            <a:endParaRPr lang="pl-PL" sz="2000" b="1" dirty="0">
              <a:solidFill>
                <a:srgbClr val="80005C"/>
              </a:solidFill>
            </a:endParaRPr>
          </a:p>
          <a:p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838" y="723600"/>
            <a:ext cx="1444750" cy="1461485"/>
          </a:xfrm>
          <a:prstGeom prst="rect">
            <a:avLst/>
          </a:prstGeom>
        </p:spPr>
      </p:pic>
      <p:sp>
        <p:nvSpPr>
          <p:cNvPr id="10" name="PoleTekstowe 9"/>
          <p:cNvSpPr txBox="1"/>
          <p:nvPr/>
        </p:nvSpPr>
        <p:spPr>
          <a:xfrm>
            <a:off x="4746026" y="1925008"/>
            <a:ext cx="233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err="1" smtClean="0"/>
              <a:t>Recent</a:t>
            </a:r>
            <a:r>
              <a:rPr lang="pl-PL" sz="1600" b="1" dirty="0" smtClean="0"/>
              <a:t> (micrOmegas3.1): </a:t>
            </a:r>
            <a:endParaRPr lang="pl-PL" sz="1600" b="1" dirty="0"/>
          </a:p>
        </p:txBody>
      </p:sp>
      <p:sp>
        <p:nvSpPr>
          <p:cNvPr id="16" name="Prostokąt 15"/>
          <p:cNvSpPr/>
          <p:nvPr/>
        </p:nvSpPr>
        <p:spPr>
          <a:xfrm>
            <a:off x="3708788" y="3844984"/>
            <a:ext cx="960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b="1" dirty="0" smtClean="0"/>
              <a:t>1405</a:t>
            </a:r>
            <a:r>
              <a:rPr lang="pl-PL" sz="1400" b="1" dirty="0" smtClean="0"/>
              <a:t>.4289</a:t>
            </a:r>
            <a:endParaRPr lang="pl-PL" sz="1400" dirty="0"/>
          </a:p>
        </p:txBody>
      </p:sp>
      <p:pic>
        <p:nvPicPr>
          <p:cNvPr id="17" name="Obraz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661" y="2427475"/>
            <a:ext cx="2424457" cy="236707"/>
          </a:xfrm>
          <a:prstGeom prst="rect">
            <a:avLst/>
          </a:prstGeom>
        </p:spPr>
      </p:pic>
      <p:pic>
        <p:nvPicPr>
          <p:cNvPr id="27" name="Obraz 2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10" y="2426582"/>
            <a:ext cx="2181600" cy="2376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49" y="2185086"/>
            <a:ext cx="2613633" cy="281889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708" y="3022357"/>
            <a:ext cx="3070140" cy="3222883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554637" y="5030437"/>
            <a:ext cx="419428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rgbClr val="800000"/>
                </a:solidFill>
              </a:rPr>
              <a:t>Main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effects</a:t>
            </a:r>
            <a:r>
              <a:rPr lang="pl-PL" sz="2000" b="1" dirty="0" smtClean="0">
                <a:solidFill>
                  <a:srgbClr val="800000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pl-PL" sz="2000" b="1" dirty="0" smtClean="0">
                <a:solidFill>
                  <a:srgbClr val="800000"/>
                </a:solidFill>
              </a:rPr>
              <a:t>m_0: </a:t>
            </a:r>
            <a:r>
              <a:rPr lang="pl-PL" sz="2000" b="1" dirty="0" err="1" smtClean="0">
                <a:solidFill>
                  <a:srgbClr val="800000"/>
                </a:solidFill>
              </a:rPr>
              <a:t>slight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shift</a:t>
            </a:r>
            <a:r>
              <a:rPr lang="pl-PL" sz="2000" b="1" dirty="0" smtClean="0">
                <a:solidFill>
                  <a:srgbClr val="800000"/>
                </a:solidFill>
              </a:rPr>
              <a:t> down</a:t>
            </a:r>
          </a:p>
          <a:p>
            <a:pPr marL="285750" indent="-285750">
              <a:buFont typeface="Arial"/>
              <a:buChar char="•"/>
            </a:pPr>
            <a:r>
              <a:rPr lang="pl-PL" sz="2000" b="1" dirty="0" smtClean="0">
                <a:solidFill>
                  <a:srgbClr val="800000"/>
                </a:solidFill>
              </a:rPr>
              <a:t>~1 </a:t>
            </a:r>
            <a:r>
              <a:rPr lang="pl-PL" sz="2000" b="1" dirty="0" err="1" smtClean="0">
                <a:solidFill>
                  <a:srgbClr val="800000"/>
                </a:solidFill>
              </a:rPr>
              <a:t>TeV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higgsino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still</a:t>
            </a:r>
            <a:r>
              <a:rPr lang="pl-PL" sz="2000" b="1" dirty="0" smtClean="0">
                <a:solidFill>
                  <a:srgbClr val="800000"/>
                </a:solidFill>
              </a:rPr>
              <a:t> dominant</a:t>
            </a:r>
          </a:p>
          <a:p>
            <a:pPr marL="285750" indent="-285750">
              <a:buFont typeface="Arial"/>
              <a:buChar char="•"/>
            </a:pPr>
            <a:r>
              <a:rPr lang="pl-PL" sz="2000" b="1" dirty="0" err="1">
                <a:solidFill>
                  <a:srgbClr val="800000"/>
                </a:solidFill>
              </a:rPr>
              <a:t>s</a:t>
            </a:r>
            <a:r>
              <a:rPr lang="pl-PL" sz="2000" b="1" dirty="0" err="1" smtClean="0">
                <a:solidFill>
                  <a:srgbClr val="800000"/>
                </a:solidFill>
              </a:rPr>
              <a:t>ome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increase</a:t>
            </a:r>
            <a:r>
              <a:rPr lang="pl-PL" sz="2000" b="1" dirty="0" smtClean="0">
                <a:solidFill>
                  <a:srgbClr val="800000"/>
                </a:solidFill>
              </a:rPr>
              <a:t> of A-</a:t>
            </a:r>
            <a:r>
              <a:rPr lang="pl-PL" sz="2000" b="1" dirty="0" err="1" smtClean="0">
                <a:solidFill>
                  <a:srgbClr val="800000"/>
                </a:solidFill>
              </a:rPr>
              <a:t>funnel</a:t>
            </a:r>
            <a:r>
              <a:rPr lang="pl-PL" sz="2000" b="1" dirty="0" smtClean="0">
                <a:solidFill>
                  <a:srgbClr val="800000"/>
                </a:solidFill>
              </a:rPr>
              <a:t> region</a:t>
            </a:r>
          </a:p>
          <a:p>
            <a:pPr marL="285750" indent="-285750">
              <a:buFont typeface="Arial"/>
              <a:buChar char="•"/>
            </a:pPr>
            <a:r>
              <a:rPr lang="pl-PL" sz="2000" b="1" dirty="0" smtClean="0">
                <a:solidFill>
                  <a:srgbClr val="800000"/>
                </a:solidFill>
              </a:rPr>
              <a:t>FP region </a:t>
            </a:r>
            <a:r>
              <a:rPr lang="pl-PL" sz="2000" b="1" dirty="0" err="1" smtClean="0">
                <a:solidFill>
                  <a:srgbClr val="800000"/>
                </a:solidFill>
              </a:rPr>
              <a:t>excluded</a:t>
            </a:r>
            <a:endParaRPr lang="pl-PL" dirty="0" smtClean="0"/>
          </a:p>
          <a:p>
            <a:pPr marL="285750" indent="-285750">
              <a:buFont typeface="Arial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643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992006" y="1179703"/>
            <a:ext cx="1120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 </a:t>
            </a:r>
            <a:r>
              <a:rPr lang="pl-PL" sz="1600" dirty="0">
                <a:hlinkClick r:id="rId2" tooltip="Abstract"/>
              </a:rPr>
              <a:t>1312.5250</a:t>
            </a:r>
            <a:endParaRPr lang="pl-PL" sz="1600" dirty="0"/>
          </a:p>
        </p:txBody>
      </p:sp>
      <p:sp>
        <p:nvSpPr>
          <p:cNvPr id="5" name="PoleTekstowe 4"/>
          <p:cNvSpPr txBox="1"/>
          <p:nvPr/>
        </p:nvSpPr>
        <p:spPr>
          <a:xfrm>
            <a:off x="6481045" y="1179703"/>
            <a:ext cx="18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Buchmueller</a:t>
            </a:r>
            <a:r>
              <a:rPr lang="pl-PL" sz="1600" dirty="0" smtClean="0"/>
              <a:t> et al</a:t>
            </a:r>
            <a:endParaRPr lang="pl-PL" sz="1600" dirty="0"/>
          </a:p>
        </p:txBody>
      </p:sp>
      <p:sp>
        <p:nvSpPr>
          <p:cNvPr id="7" name="PoleTekstowe 6"/>
          <p:cNvSpPr txBox="1"/>
          <p:nvPr/>
        </p:nvSpPr>
        <p:spPr>
          <a:xfrm>
            <a:off x="525538" y="6139204"/>
            <a:ext cx="806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800000"/>
                </a:solidFill>
              </a:rPr>
              <a:t>~1 </a:t>
            </a:r>
            <a:r>
              <a:rPr lang="pl-PL" b="1" dirty="0" err="1" smtClean="0">
                <a:solidFill>
                  <a:srgbClr val="800000"/>
                </a:solidFill>
              </a:rPr>
              <a:t>TeV</a:t>
            </a:r>
            <a:r>
              <a:rPr lang="pl-PL" b="1" dirty="0" smtClean="0">
                <a:solidFill>
                  <a:srgbClr val="800000"/>
                </a:solidFill>
              </a:rPr>
              <a:t> </a:t>
            </a:r>
            <a:r>
              <a:rPr lang="pl-PL" b="1" dirty="0" err="1" smtClean="0">
                <a:solidFill>
                  <a:srgbClr val="800000"/>
                </a:solidFill>
              </a:rPr>
              <a:t>higgsino-like</a:t>
            </a:r>
            <a:r>
              <a:rPr lang="pl-PL" b="1" dirty="0" smtClean="0">
                <a:solidFill>
                  <a:srgbClr val="800000"/>
                </a:solidFill>
              </a:rPr>
              <a:t> WIMP: </a:t>
            </a:r>
            <a:r>
              <a:rPr lang="pl-PL" b="1" dirty="0" err="1" smtClean="0">
                <a:solidFill>
                  <a:srgbClr val="800000"/>
                </a:solidFill>
              </a:rPr>
              <a:t>implied</a:t>
            </a:r>
            <a:r>
              <a:rPr lang="pl-PL" b="1" dirty="0" smtClean="0">
                <a:solidFill>
                  <a:srgbClr val="800000"/>
                </a:solidFill>
              </a:rPr>
              <a:t> by ~126 </a:t>
            </a:r>
            <a:r>
              <a:rPr lang="pl-PL" b="1" dirty="0" err="1" smtClean="0">
                <a:solidFill>
                  <a:srgbClr val="800000"/>
                </a:solidFill>
              </a:rPr>
              <a:t>GeV</a:t>
            </a:r>
            <a:r>
              <a:rPr lang="pl-PL" b="1" dirty="0" smtClean="0">
                <a:solidFill>
                  <a:srgbClr val="800000"/>
                </a:solidFill>
              </a:rPr>
              <a:t> </a:t>
            </a:r>
            <a:r>
              <a:rPr lang="pl-PL" b="1" dirty="0" err="1" smtClean="0">
                <a:solidFill>
                  <a:srgbClr val="800000"/>
                </a:solidFill>
              </a:rPr>
              <a:t>Higgs</a:t>
            </a:r>
            <a:r>
              <a:rPr lang="pl-PL" b="1" dirty="0" smtClean="0">
                <a:solidFill>
                  <a:srgbClr val="800000"/>
                </a:solidFill>
              </a:rPr>
              <a:t> -&gt; </a:t>
            </a:r>
            <a:r>
              <a:rPr lang="pl-PL" b="1" dirty="0" err="1" smtClean="0">
                <a:solidFill>
                  <a:srgbClr val="800000"/>
                </a:solidFill>
              </a:rPr>
              <a:t>large</a:t>
            </a:r>
            <a:r>
              <a:rPr lang="pl-PL" b="1" dirty="0" smtClean="0">
                <a:solidFill>
                  <a:srgbClr val="800000"/>
                </a:solidFill>
              </a:rPr>
              <a:t> m1/2 and m0</a:t>
            </a:r>
            <a:endParaRPr lang="pl-PL" b="1" dirty="0">
              <a:solidFill>
                <a:srgbClr val="800000"/>
              </a:solidFill>
            </a:endParaRPr>
          </a:p>
        </p:txBody>
      </p:sp>
      <p:sp>
        <p:nvSpPr>
          <p:cNvPr id="10" name="PoleTekstowe 9"/>
          <p:cNvSpPr txBox="1"/>
          <p:nvPr/>
        </p:nvSpPr>
        <p:spPr>
          <a:xfrm>
            <a:off x="1328444" y="56319"/>
            <a:ext cx="694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err="1" smtClean="0">
                <a:solidFill>
                  <a:srgbClr val="800000"/>
                </a:solidFill>
              </a:rPr>
              <a:t>Bayesian</a:t>
            </a:r>
            <a:r>
              <a:rPr lang="pl-PL" sz="3200" b="1" dirty="0" smtClean="0">
                <a:solidFill>
                  <a:srgbClr val="800000"/>
                </a:solidFill>
              </a:rPr>
              <a:t> vs chi-</a:t>
            </a:r>
            <a:r>
              <a:rPr lang="pl-PL" sz="3200" b="1" dirty="0" err="1" smtClean="0">
                <a:solidFill>
                  <a:srgbClr val="800000"/>
                </a:solidFill>
              </a:rPr>
              <a:t>square</a:t>
            </a:r>
            <a:r>
              <a:rPr lang="pl-PL" sz="3200" b="1" dirty="0" smtClean="0">
                <a:solidFill>
                  <a:srgbClr val="800000"/>
                </a:solidFill>
              </a:rPr>
              <a:t> </a:t>
            </a:r>
            <a:r>
              <a:rPr lang="pl-PL" sz="3200" b="1" dirty="0" err="1" smtClean="0">
                <a:solidFill>
                  <a:srgbClr val="800000"/>
                </a:solidFill>
              </a:rPr>
              <a:t>analysis</a:t>
            </a:r>
            <a:r>
              <a:rPr lang="pl-PL" sz="3200" b="1" dirty="0" smtClean="0">
                <a:solidFill>
                  <a:srgbClr val="800000"/>
                </a:solidFill>
              </a:rPr>
              <a:t> </a:t>
            </a:r>
          </a:p>
          <a:p>
            <a:pPr algn="ctr"/>
            <a:r>
              <a:rPr lang="pl-PL" sz="2400" b="1" dirty="0" smtClean="0">
                <a:solidFill>
                  <a:srgbClr val="800000"/>
                </a:solidFill>
              </a:rPr>
              <a:t>(</a:t>
            </a:r>
            <a:r>
              <a:rPr lang="pl-PL" sz="2400" b="1" dirty="0" err="1" smtClean="0">
                <a:solidFill>
                  <a:srgbClr val="800000"/>
                </a:solidFill>
              </a:rPr>
              <a:t>updated</a:t>
            </a:r>
            <a:r>
              <a:rPr lang="pl-PL" sz="2400" b="1" dirty="0" smtClean="0">
                <a:solidFill>
                  <a:srgbClr val="800000"/>
                </a:solidFill>
              </a:rPr>
              <a:t> to </a:t>
            </a:r>
            <a:r>
              <a:rPr lang="pl-PL" sz="2400" b="1" dirty="0" err="1" smtClean="0">
                <a:solidFill>
                  <a:srgbClr val="800000"/>
                </a:solidFill>
              </a:rPr>
              <a:t>include</a:t>
            </a:r>
            <a:r>
              <a:rPr lang="pl-PL" sz="2400" b="1" dirty="0" smtClean="0">
                <a:solidFill>
                  <a:srgbClr val="800000"/>
                </a:solidFill>
              </a:rPr>
              <a:t> 3loop </a:t>
            </a:r>
            <a:r>
              <a:rPr lang="pl-PL" sz="2400" b="1" dirty="0" err="1" smtClean="0">
                <a:solidFill>
                  <a:srgbClr val="800000"/>
                </a:solidFill>
              </a:rPr>
              <a:t>Higgs</a:t>
            </a:r>
            <a:r>
              <a:rPr lang="pl-PL" sz="2400" b="1" dirty="0" smtClean="0">
                <a:solidFill>
                  <a:srgbClr val="800000"/>
                </a:solidFill>
              </a:rPr>
              <a:t> mass </a:t>
            </a:r>
            <a:r>
              <a:rPr lang="pl-PL" sz="2400" b="1" dirty="0" err="1" smtClean="0">
                <a:solidFill>
                  <a:srgbClr val="800000"/>
                </a:solidFill>
              </a:rPr>
              <a:t>corrs</a:t>
            </a:r>
            <a:r>
              <a:rPr lang="pl-PL" sz="2400" b="1" dirty="0" smtClean="0">
                <a:solidFill>
                  <a:srgbClr val="800000"/>
                </a:solidFill>
              </a:rPr>
              <a:t>)</a:t>
            </a:r>
            <a:endParaRPr lang="pl-PL" sz="2400" b="1" dirty="0">
              <a:solidFill>
                <a:srgbClr val="800000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117" y="1661611"/>
            <a:ext cx="2971800" cy="2032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817" y="3975296"/>
            <a:ext cx="2705100" cy="1981200"/>
          </a:xfrm>
          <a:prstGeom prst="rect">
            <a:avLst/>
          </a:prstGeom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5" name="Prostokąt 14"/>
          <p:cNvSpPr/>
          <p:nvPr/>
        </p:nvSpPr>
        <p:spPr>
          <a:xfrm>
            <a:off x="6408890" y="1815736"/>
            <a:ext cx="573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chi2 </a:t>
            </a:r>
            <a:endParaRPr lang="pl-PL" dirty="0"/>
          </a:p>
        </p:txBody>
      </p:sp>
      <p:sp>
        <p:nvSpPr>
          <p:cNvPr id="17" name="PoleTekstowe 16"/>
          <p:cNvSpPr txBox="1"/>
          <p:nvPr/>
        </p:nvSpPr>
        <p:spPr>
          <a:xfrm>
            <a:off x="331919" y="5358045"/>
            <a:ext cx="568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000090"/>
                </a:solidFill>
              </a:rPr>
              <a:t>Reasonably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good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agreement</a:t>
            </a:r>
            <a:r>
              <a:rPr lang="pl-PL" b="1" dirty="0" smtClean="0">
                <a:solidFill>
                  <a:srgbClr val="000090"/>
                </a:solidFill>
              </a:rPr>
              <a:t> in </a:t>
            </a:r>
            <a:r>
              <a:rPr lang="pl-PL" b="1" dirty="0" err="1" smtClean="0">
                <a:solidFill>
                  <a:srgbClr val="000090"/>
                </a:solidFill>
              </a:rPr>
              <a:t>overlapping</a:t>
            </a:r>
            <a:r>
              <a:rPr lang="pl-PL" b="1" dirty="0" smtClean="0">
                <a:solidFill>
                  <a:srgbClr val="000090"/>
                </a:solidFill>
              </a:rPr>
              <a:t> region</a:t>
            </a:r>
            <a:endParaRPr lang="pl-PL" b="1" dirty="0">
              <a:solidFill>
                <a:srgbClr val="000090"/>
              </a:solidFill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37" y="1233857"/>
            <a:ext cx="3517246" cy="3793469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925974" y="2460744"/>
            <a:ext cx="886291" cy="2143228"/>
          </a:xfrm>
          <a:prstGeom prst="rect">
            <a:avLst/>
          </a:prstGeom>
          <a:solidFill>
            <a:schemeClr val="accent6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42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344" y="1222318"/>
            <a:ext cx="3797166" cy="3850553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695163" y="865926"/>
            <a:ext cx="362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Unified</a:t>
            </a:r>
            <a:r>
              <a:rPr lang="pl-PL" b="1" dirty="0" smtClean="0"/>
              <a:t> SUSY (</a:t>
            </a:r>
            <a:r>
              <a:rPr lang="pl-PL" b="1" dirty="0" err="1" smtClean="0"/>
              <a:t>Constrained</a:t>
            </a:r>
            <a:r>
              <a:rPr lang="pl-PL" b="1" dirty="0" smtClean="0"/>
              <a:t> MSSM)</a:t>
            </a:r>
            <a:endParaRPr lang="pl-PL" b="1" dirty="0"/>
          </a:p>
        </p:txBody>
      </p:sp>
      <p:sp>
        <p:nvSpPr>
          <p:cNvPr id="7" name="PoleTekstowe 6"/>
          <p:cNvSpPr txBox="1"/>
          <p:nvPr/>
        </p:nvSpPr>
        <p:spPr>
          <a:xfrm>
            <a:off x="5372168" y="865926"/>
            <a:ext cx="277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General SUSY  (p9MSSM)</a:t>
            </a:r>
            <a:endParaRPr lang="pl-PL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2049237" y="31737"/>
            <a:ext cx="50555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err="1" smtClean="0">
                <a:solidFill>
                  <a:srgbClr val="800000"/>
                </a:solidFill>
              </a:rPr>
              <a:t>Unified</a:t>
            </a:r>
            <a:r>
              <a:rPr lang="pl-PL" sz="3200" b="1" dirty="0" smtClean="0">
                <a:solidFill>
                  <a:srgbClr val="800000"/>
                </a:solidFill>
              </a:rPr>
              <a:t> vs </a:t>
            </a:r>
            <a:r>
              <a:rPr lang="pl-PL" sz="3200" b="1" dirty="0" err="1" smtClean="0">
                <a:solidFill>
                  <a:srgbClr val="800000"/>
                </a:solidFill>
              </a:rPr>
              <a:t>pheno</a:t>
            </a:r>
            <a:r>
              <a:rPr lang="pl-PL" sz="3200" b="1" dirty="0" smtClean="0">
                <a:solidFill>
                  <a:srgbClr val="800000"/>
                </a:solidFill>
              </a:rPr>
              <a:t> SUSY</a:t>
            </a:r>
            <a:endParaRPr lang="pl-PL" sz="3200" b="1" dirty="0">
              <a:solidFill>
                <a:srgbClr val="800000"/>
              </a:solidFill>
            </a:endParaRPr>
          </a:p>
        </p:txBody>
      </p:sp>
      <p:sp>
        <p:nvSpPr>
          <p:cNvPr id="9" name="PoleTekstowe 8"/>
          <p:cNvSpPr txBox="1"/>
          <p:nvPr/>
        </p:nvSpPr>
        <p:spPr>
          <a:xfrm>
            <a:off x="364957" y="5230080"/>
            <a:ext cx="8469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800000"/>
                </a:solidFill>
              </a:rPr>
              <a:t>MSSM</a:t>
            </a:r>
            <a:r>
              <a:rPr lang="pl-PL" sz="2000" b="1" u="sng" dirty="0" smtClean="0">
                <a:solidFill>
                  <a:srgbClr val="800000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pl-PL" sz="2000" b="1" dirty="0" smtClean="0">
                <a:solidFill>
                  <a:srgbClr val="800000"/>
                </a:solidFill>
              </a:rPr>
              <a:t>much </a:t>
            </a:r>
            <a:r>
              <a:rPr lang="pl-PL" sz="2000" b="1" dirty="0" err="1" smtClean="0">
                <a:solidFill>
                  <a:srgbClr val="800000"/>
                </a:solidFill>
              </a:rPr>
              <a:t>bigger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ranges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allowed</a:t>
            </a:r>
            <a:endParaRPr lang="pl-PL" sz="2000" b="1" dirty="0" smtClean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2000" b="1" dirty="0" smtClean="0">
                <a:solidFill>
                  <a:srgbClr val="800000"/>
                </a:solidFill>
              </a:rPr>
              <a:t>~1 </a:t>
            </a:r>
            <a:r>
              <a:rPr lang="pl-PL" sz="2000" b="1" dirty="0" err="1" smtClean="0">
                <a:solidFill>
                  <a:srgbClr val="800000"/>
                </a:solidFill>
              </a:rPr>
              <a:t>TeV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higgsino</a:t>
            </a:r>
            <a:r>
              <a:rPr lang="pl-PL" sz="2000" b="1" dirty="0" smtClean="0">
                <a:solidFill>
                  <a:srgbClr val="800000"/>
                </a:solidFill>
              </a:rPr>
              <a:t> DM: </a:t>
            </a:r>
            <a:r>
              <a:rPr lang="pl-PL" sz="2000" b="1" dirty="0" err="1" smtClean="0">
                <a:solidFill>
                  <a:srgbClr val="800000"/>
                </a:solidFill>
              </a:rPr>
              <a:t>prospects</a:t>
            </a:r>
            <a:r>
              <a:rPr lang="pl-PL" sz="2000" b="1" dirty="0" smtClean="0">
                <a:solidFill>
                  <a:srgbClr val="800000"/>
                </a:solidFill>
              </a:rPr>
              <a:t> for </a:t>
            </a:r>
            <a:r>
              <a:rPr lang="pl-PL" sz="2000" b="1" dirty="0" err="1" smtClean="0">
                <a:solidFill>
                  <a:srgbClr val="800000"/>
                </a:solidFill>
              </a:rPr>
              <a:t>detection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similar</a:t>
            </a:r>
            <a:r>
              <a:rPr lang="pl-PL" sz="2000" b="1" dirty="0" smtClean="0">
                <a:solidFill>
                  <a:srgbClr val="800000"/>
                </a:solidFill>
              </a:rPr>
              <a:t> to </a:t>
            </a:r>
            <a:r>
              <a:rPr lang="pl-PL" sz="2000" b="1" dirty="0" err="1" smtClean="0">
                <a:solidFill>
                  <a:srgbClr val="800000"/>
                </a:solidFill>
              </a:rPr>
              <a:t>unified</a:t>
            </a:r>
            <a:r>
              <a:rPr lang="pl-PL" sz="2000" b="1" dirty="0" smtClean="0">
                <a:solidFill>
                  <a:srgbClr val="800000"/>
                </a:solidFill>
              </a:rPr>
              <a:t> SUSY</a:t>
            </a:r>
          </a:p>
          <a:p>
            <a:pPr marL="285750" indent="-285750">
              <a:buFont typeface="Arial"/>
              <a:buChar char="•"/>
            </a:pPr>
            <a:r>
              <a:rPr lang="pl-PL" sz="2000" b="1" dirty="0" err="1" smtClean="0">
                <a:solidFill>
                  <a:srgbClr val="800000"/>
                </a:solidFill>
              </a:rPr>
              <a:t>new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smtClean="0">
                <a:solidFill>
                  <a:srgbClr val="800000"/>
                </a:solidFill>
              </a:rPr>
              <a:t>LUX </a:t>
            </a:r>
            <a:r>
              <a:rPr lang="pl-PL" sz="2000" b="1" dirty="0" smtClean="0">
                <a:solidFill>
                  <a:srgbClr val="800000"/>
                </a:solidFill>
              </a:rPr>
              <a:t>limit: </a:t>
            </a:r>
            <a:r>
              <a:rPr lang="pl-PL" sz="2000" b="1" dirty="0" err="1" smtClean="0">
                <a:solidFill>
                  <a:srgbClr val="800000"/>
                </a:solidFill>
              </a:rPr>
              <a:t>started</a:t>
            </a:r>
            <a:r>
              <a:rPr lang="pl-PL" sz="2000" b="1" dirty="0" smtClean="0">
                <a:solidFill>
                  <a:srgbClr val="800000"/>
                </a:solidFill>
              </a:rPr>
              <a:t> to </a:t>
            </a:r>
            <a:r>
              <a:rPr lang="pl-PL" sz="2000" b="1" dirty="0" err="1" smtClean="0">
                <a:solidFill>
                  <a:srgbClr val="800000"/>
                </a:solidFill>
              </a:rPr>
              <a:t>exclude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mixed</a:t>
            </a:r>
            <a:r>
              <a:rPr lang="pl-PL" sz="2000" b="1" dirty="0">
                <a:solidFill>
                  <a:srgbClr val="800000"/>
                </a:solidFill>
              </a:rPr>
              <a:t> </a:t>
            </a:r>
            <a:r>
              <a:rPr lang="pl-PL" sz="2000" b="1" dirty="0" smtClean="0">
                <a:solidFill>
                  <a:srgbClr val="800000"/>
                </a:solidFill>
              </a:rPr>
              <a:t>(</a:t>
            </a:r>
            <a:r>
              <a:rPr lang="pl-PL" sz="2000" b="1" dirty="0" err="1" smtClean="0">
                <a:solidFill>
                  <a:srgbClr val="800000"/>
                </a:solidFill>
              </a:rPr>
              <a:t>bino-higgsino</a:t>
            </a:r>
            <a:r>
              <a:rPr lang="pl-PL" sz="2000" b="1" dirty="0" smtClean="0">
                <a:solidFill>
                  <a:srgbClr val="800000"/>
                </a:solidFill>
              </a:rPr>
              <a:t>) </a:t>
            </a:r>
            <a:r>
              <a:rPr lang="pl-PL" sz="2000" b="1" dirty="0" err="1" smtClean="0">
                <a:solidFill>
                  <a:srgbClr val="800000"/>
                </a:solidFill>
              </a:rPr>
              <a:t>neutralino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endParaRPr lang="pl-PL" sz="2000" b="1" dirty="0">
              <a:solidFill>
                <a:srgbClr val="800000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7104796" y="4304362"/>
            <a:ext cx="1609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/>
              <a:t> arXiv:1306.1567</a:t>
            </a:r>
            <a:endParaRPr lang="pl-PL" sz="1600" b="1" dirty="0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63" y="1222318"/>
            <a:ext cx="3625929" cy="38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7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Tekstowe 7"/>
          <p:cNvSpPr txBox="1"/>
          <p:nvPr/>
        </p:nvSpPr>
        <p:spPr>
          <a:xfrm>
            <a:off x="1663926" y="0"/>
            <a:ext cx="5728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800000"/>
                </a:solidFill>
              </a:rPr>
              <a:t>CTA – New </a:t>
            </a:r>
            <a:r>
              <a:rPr lang="pl-PL" sz="3200" b="1" dirty="0" err="1" smtClean="0">
                <a:solidFill>
                  <a:srgbClr val="800000"/>
                </a:solidFill>
              </a:rPr>
              <a:t>guy</a:t>
            </a:r>
            <a:r>
              <a:rPr lang="pl-PL" sz="3200" b="1" dirty="0" smtClean="0">
                <a:solidFill>
                  <a:srgbClr val="800000"/>
                </a:solidFill>
              </a:rPr>
              <a:t> in DM </a:t>
            </a:r>
            <a:r>
              <a:rPr lang="pl-PL" sz="3200" b="1" dirty="0" err="1" smtClean="0">
                <a:solidFill>
                  <a:srgbClr val="800000"/>
                </a:solidFill>
              </a:rPr>
              <a:t>hunt</a:t>
            </a:r>
            <a:r>
              <a:rPr lang="pl-PL" sz="3200" b="1" dirty="0" smtClean="0">
                <a:solidFill>
                  <a:srgbClr val="800000"/>
                </a:solidFill>
              </a:rPr>
              <a:t> race</a:t>
            </a:r>
            <a:endParaRPr lang="pl-PL" sz="3200" b="1" dirty="0">
              <a:solidFill>
                <a:srgbClr val="800000"/>
              </a:solidFill>
            </a:endParaRP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6"/>
            <a:ext cx="9144000" cy="311020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394529" y="3235354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Cherenkov</a:t>
            </a:r>
            <a:r>
              <a:rPr lang="pl-PL" dirty="0"/>
              <a:t> </a:t>
            </a:r>
            <a:r>
              <a:rPr lang="pl-PL" dirty="0" err="1"/>
              <a:t>Telescope</a:t>
            </a:r>
            <a:r>
              <a:rPr lang="pl-PL" dirty="0"/>
              <a:t> </a:t>
            </a:r>
            <a:r>
              <a:rPr lang="pl-PL" dirty="0" err="1"/>
              <a:t>Array</a:t>
            </a:r>
            <a:endParaRPr lang="pl-PL" dirty="0"/>
          </a:p>
        </p:txBody>
      </p:sp>
      <p:sp>
        <p:nvSpPr>
          <p:cNvPr id="6" name="PoleTekstowe 5"/>
          <p:cNvSpPr txBox="1"/>
          <p:nvPr/>
        </p:nvSpPr>
        <p:spPr>
          <a:xfrm>
            <a:off x="0" y="793178"/>
            <a:ext cx="479498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pl-PL" b="1" dirty="0" err="1">
                <a:solidFill>
                  <a:schemeClr val="bg1"/>
                </a:solidFill>
              </a:rPr>
              <a:t>ground-based</a:t>
            </a:r>
            <a:r>
              <a:rPr lang="pl-PL" b="1" dirty="0">
                <a:solidFill>
                  <a:schemeClr val="bg1"/>
                </a:solidFill>
              </a:rPr>
              <a:t> gamma-</a:t>
            </a:r>
            <a:r>
              <a:rPr lang="pl-PL" b="1" dirty="0" err="1" smtClean="0">
                <a:solidFill>
                  <a:schemeClr val="bg1"/>
                </a:solidFill>
              </a:rPr>
              <a:t>ray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telescope</a:t>
            </a:r>
            <a:endParaRPr lang="pl-PL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pl-PL" b="1" dirty="0" err="1" smtClean="0">
                <a:solidFill>
                  <a:schemeClr val="bg1"/>
                </a:solidFill>
              </a:rPr>
              <a:t>Arrays</a:t>
            </a:r>
            <a:r>
              <a:rPr lang="pl-PL" b="1" dirty="0" smtClean="0">
                <a:solidFill>
                  <a:schemeClr val="bg1"/>
                </a:solidFill>
              </a:rPr>
              <a:t> in southern and </a:t>
            </a:r>
            <a:r>
              <a:rPr lang="pl-PL" b="1" dirty="0" err="1" smtClean="0">
                <a:solidFill>
                  <a:schemeClr val="bg1"/>
                </a:solidFill>
              </a:rPr>
              <a:t>northern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hemisphere</a:t>
            </a:r>
            <a:r>
              <a:rPr lang="pl-PL" b="1" dirty="0" smtClean="0">
                <a:solidFill>
                  <a:schemeClr val="bg1"/>
                </a:solidFill>
              </a:rPr>
              <a:t> for </a:t>
            </a:r>
            <a:r>
              <a:rPr lang="pl-PL" b="1" dirty="0" err="1" smtClean="0">
                <a:solidFill>
                  <a:schemeClr val="bg1"/>
                </a:solidFill>
              </a:rPr>
              <a:t>full-sky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coverage</a:t>
            </a:r>
            <a:endParaRPr lang="pl-PL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pl-PL" b="1" dirty="0" err="1" smtClean="0">
                <a:solidFill>
                  <a:schemeClr val="bg1"/>
                </a:solidFill>
              </a:rPr>
              <a:t>Energy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range</a:t>
            </a:r>
            <a:r>
              <a:rPr lang="pl-PL" b="1" dirty="0" smtClean="0">
                <a:solidFill>
                  <a:schemeClr val="bg1"/>
                </a:solidFill>
              </a:rPr>
              <a:t>: </a:t>
            </a:r>
            <a:r>
              <a:rPr lang="pl-PL" b="1" dirty="0" err="1" smtClean="0">
                <a:solidFill>
                  <a:schemeClr val="bg1"/>
                </a:solidFill>
              </a:rPr>
              <a:t>tens</a:t>
            </a:r>
            <a:r>
              <a:rPr lang="pl-PL" b="1" dirty="0" smtClean="0">
                <a:solidFill>
                  <a:schemeClr val="bg1"/>
                </a:solidFill>
              </a:rPr>
              <a:t> of </a:t>
            </a:r>
            <a:r>
              <a:rPr lang="pl-PL" b="1" dirty="0" err="1" smtClean="0">
                <a:solidFill>
                  <a:schemeClr val="bg1"/>
                </a:solidFill>
              </a:rPr>
              <a:t>GeV</a:t>
            </a:r>
            <a:r>
              <a:rPr lang="pl-PL" b="1" dirty="0" smtClean="0">
                <a:solidFill>
                  <a:schemeClr val="bg1"/>
                </a:solidFill>
              </a:rPr>
              <a:t> to &gt;100 </a:t>
            </a:r>
            <a:r>
              <a:rPr lang="pl-PL" b="1" dirty="0" err="1" smtClean="0">
                <a:solidFill>
                  <a:schemeClr val="bg1"/>
                </a:solidFill>
              </a:rPr>
              <a:t>TeV</a:t>
            </a:r>
            <a:endParaRPr lang="pl-PL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pl-PL" b="1" dirty="0" err="1" smtClean="0">
                <a:solidFill>
                  <a:schemeClr val="bg1"/>
                </a:solidFill>
              </a:rPr>
              <a:t>Sensitivity</a:t>
            </a:r>
            <a:r>
              <a:rPr lang="pl-PL" b="1" dirty="0" smtClean="0">
                <a:solidFill>
                  <a:schemeClr val="bg1"/>
                </a:solidFill>
              </a:rPr>
              <a:t>: </a:t>
            </a:r>
            <a:r>
              <a:rPr lang="pl-PL" b="1" dirty="0" err="1">
                <a:solidFill>
                  <a:schemeClr val="bg1"/>
                </a:solidFill>
              </a:rPr>
              <a:t>m</a:t>
            </a:r>
            <a:r>
              <a:rPr lang="pl-PL" b="1" dirty="0" err="1" smtClean="0">
                <a:solidFill>
                  <a:schemeClr val="bg1"/>
                </a:solidFill>
              </a:rPr>
              <a:t>ore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than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an</a:t>
            </a:r>
            <a:r>
              <a:rPr lang="pl-PL" b="1" dirty="0" smtClean="0">
                <a:solidFill>
                  <a:schemeClr val="bg1"/>
                </a:solidFill>
              </a:rPr>
              <a:t> order of mag </a:t>
            </a:r>
            <a:r>
              <a:rPr lang="pl-PL" b="1" dirty="0" err="1" smtClean="0">
                <a:solidFill>
                  <a:schemeClr val="bg1"/>
                </a:solidFill>
              </a:rPr>
              <a:t>improvement</a:t>
            </a:r>
            <a:r>
              <a:rPr lang="pl-PL" b="1" dirty="0" smtClean="0">
                <a:solidFill>
                  <a:schemeClr val="bg1"/>
                </a:solidFill>
              </a:rPr>
              <a:t> in 100 </a:t>
            </a:r>
            <a:r>
              <a:rPr lang="pl-PL" b="1" dirty="0" err="1" smtClean="0">
                <a:solidFill>
                  <a:schemeClr val="bg1"/>
                </a:solidFill>
              </a:rPr>
              <a:t>GeV</a:t>
            </a:r>
            <a:r>
              <a:rPr lang="pl-PL" b="1" dirty="0" smtClean="0">
                <a:solidFill>
                  <a:schemeClr val="bg1"/>
                </a:solidFill>
              </a:rPr>
              <a:t> – 10 </a:t>
            </a:r>
            <a:r>
              <a:rPr lang="pl-PL" b="1" dirty="0" err="1" smtClean="0">
                <a:solidFill>
                  <a:schemeClr val="bg1"/>
                </a:solidFill>
              </a:rPr>
              <a:t>TeV</a:t>
            </a:r>
            <a:r>
              <a:rPr lang="pl-PL" b="1" dirty="0" smtClean="0">
                <a:solidFill>
                  <a:schemeClr val="bg1"/>
                </a:solidFill>
              </a:rPr>
              <a:t>  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632" y="2585842"/>
            <a:ext cx="5446931" cy="4135633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3" y="4205344"/>
            <a:ext cx="2592224" cy="2145450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156980" y="3723518"/>
            <a:ext cx="2697176" cy="381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Galactic</a:t>
            </a:r>
            <a:r>
              <a:rPr lang="pl-PL" b="1" dirty="0" smtClean="0"/>
              <a:t> Center DM Halo</a:t>
            </a:r>
            <a:endParaRPr lang="pl-PL" b="1" dirty="0"/>
          </a:p>
        </p:txBody>
      </p:sp>
      <p:sp>
        <p:nvSpPr>
          <p:cNvPr id="16" name="Prostokąt 15"/>
          <p:cNvSpPr/>
          <p:nvPr/>
        </p:nvSpPr>
        <p:spPr>
          <a:xfrm>
            <a:off x="5830272" y="608512"/>
            <a:ext cx="2961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/>
              <a:t>http://</a:t>
            </a:r>
            <a:r>
              <a:rPr lang="pl-PL" sz="1600" dirty="0" err="1"/>
              <a:t>www.cta-observatory.org</a:t>
            </a:r>
            <a:r>
              <a:rPr lang="pl-PL" sz="1600" dirty="0"/>
              <a:t>/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156978" y="6488668"/>
            <a:ext cx="552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rgbClr val="80005C"/>
                </a:solidFill>
              </a:rPr>
              <a:t>d</a:t>
            </a:r>
            <a:r>
              <a:rPr lang="pl-PL" b="1" dirty="0" err="1" smtClean="0">
                <a:solidFill>
                  <a:srgbClr val="80005C"/>
                </a:solidFill>
              </a:rPr>
              <a:t>iffuse</a:t>
            </a:r>
            <a:r>
              <a:rPr lang="pl-PL" b="1" dirty="0" smtClean="0">
                <a:solidFill>
                  <a:srgbClr val="80005C"/>
                </a:solidFill>
              </a:rPr>
              <a:t> gamma </a:t>
            </a:r>
            <a:r>
              <a:rPr lang="pl-PL" b="1" dirty="0" err="1" smtClean="0">
                <a:solidFill>
                  <a:srgbClr val="80005C"/>
                </a:solidFill>
              </a:rPr>
              <a:t>radiation</a:t>
            </a:r>
            <a:r>
              <a:rPr lang="pl-PL" b="1" dirty="0" smtClean="0">
                <a:solidFill>
                  <a:srgbClr val="80005C"/>
                </a:solidFill>
              </a:rPr>
              <a:t> from WIMP </a:t>
            </a:r>
            <a:r>
              <a:rPr lang="pl-PL" b="1" dirty="0" err="1" smtClean="0">
                <a:solidFill>
                  <a:srgbClr val="80005C"/>
                </a:solidFill>
              </a:rPr>
              <a:t>pair</a:t>
            </a:r>
            <a:r>
              <a:rPr lang="pl-PL" b="1" dirty="0" smtClean="0">
                <a:solidFill>
                  <a:srgbClr val="80005C"/>
                </a:solidFill>
              </a:rPr>
              <a:t> </a:t>
            </a:r>
            <a:r>
              <a:rPr lang="pl-PL" b="1" dirty="0" err="1" smtClean="0">
                <a:solidFill>
                  <a:srgbClr val="80005C"/>
                </a:solidFill>
              </a:rPr>
              <a:t>annihilation</a:t>
            </a:r>
            <a:endParaRPr lang="pl-PL" b="1" dirty="0">
              <a:solidFill>
                <a:srgbClr val="800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41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Tekstowe 7"/>
          <p:cNvSpPr txBox="1"/>
          <p:nvPr/>
        </p:nvSpPr>
        <p:spPr>
          <a:xfrm>
            <a:off x="2049237" y="46006"/>
            <a:ext cx="5728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800000"/>
                </a:solidFill>
              </a:rPr>
              <a:t>CTA and </a:t>
            </a:r>
            <a:r>
              <a:rPr lang="pl-PL" sz="3200" b="1" dirty="0" err="1" smtClean="0">
                <a:solidFill>
                  <a:srgbClr val="800000"/>
                </a:solidFill>
              </a:rPr>
              <a:t>Unified</a:t>
            </a:r>
            <a:r>
              <a:rPr lang="pl-PL" sz="3200" b="1" dirty="0" smtClean="0">
                <a:solidFill>
                  <a:srgbClr val="800000"/>
                </a:solidFill>
              </a:rPr>
              <a:t> SUSY </a:t>
            </a:r>
            <a:r>
              <a:rPr lang="pl-PL" sz="3200" b="1" dirty="0" smtClean="0">
                <a:solidFill>
                  <a:srgbClr val="800000"/>
                </a:solidFill>
              </a:rPr>
              <a:t>DM</a:t>
            </a:r>
            <a:endParaRPr lang="pl-PL" sz="3200" b="1" dirty="0">
              <a:solidFill>
                <a:srgbClr val="800000"/>
              </a:solidFill>
            </a:endParaRPr>
          </a:p>
        </p:txBody>
      </p:sp>
      <p:sp>
        <p:nvSpPr>
          <p:cNvPr id="9" name="PoleTekstowe 8"/>
          <p:cNvSpPr txBox="1"/>
          <p:nvPr/>
        </p:nvSpPr>
        <p:spPr>
          <a:xfrm>
            <a:off x="404641" y="5225547"/>
            <a:ext cx="8469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2400" b="1" dirty="0" smtClean="0">
                <a:solidFill>
                  <a:srgbClr val="800000"/>
                </a:solidFill>
              </a:rPr>
              <a:t>CTA </a:t>
            </a:r>
            <a:r>
              <a:rPr lang="pl-PL" sz="2400" b="1" dirty="0" smtClean="0">
                <a:solidFill>
                  <a:srgbClr val="800000"/>
                </a:solidFill>
              </a:rPr>
              <a:t>to </a:t>
            </a:r>
            <a:r>
              <a:rPr lang="pl-PL" sz="2400" b="1" dirty="0" err="1" smtClean="0">
                <a:solidFill>
                  <a:srgbClr val="800000"/>
                </a:solidFill>
              </a:rPr>
              <a:t>probe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err="1" smtClean="0">
                <a:solidFill>
                  <a:srgbClr val="800000"/>
                </a:solidFill>
              </a:rPr>
              <a:t>large</a:t>
            </a:r>
            <a:r>
              <a:rPr lang="pl-PL" sz="2400" b="1" dirty="0" smtClean="0">
                <a:solidFill>
                  <a:srgbClr val="800000"/>
                </a:solidFill>
              </a:rPr>
              <a:t> WIMP </a:t>
            </a:r>
            <a:r>
              <a:rPr lang="pl-PL" sz="2400" b="1" dirty="0" err="1" smtClean="0">
                <a:solidFill>
                  <a:srgbClr val="800000"/>
                </a:solidFill>
              </a:rPr>
              <a:t>masses</a:t>
            </a:r>
            <a:endParaRPr lang="pl-PL" sz="2400" b="1" dirty="0" smtClean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2400" b="1" dirty="0" smtClean="0">
                <a:solidFill>
                  <a:srgbClr val="800000"/>
                </a:solidFill>
              </a:rPr>
              <a:t>~1 </a:t>
            </a:r>
            <a:r>
              <a:rPr lang="pl-PL" sz="2400" b="1" dirty="0" err="1" smtClean="0">
                <a:solidFill>
                  <a:srgbClr val="800000"/>
                </a:solidFill>
              </a:rPr>
              <a:t>TeV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err="1" smtClean="0">
                <a:solidFill>
                  <a:srgbClr val="800000"/>
                </a:solidFill>
              </a:rPr>
              <a:t>higgsino</a:t>
            </a:r>
            <a:r>
              <a:rPr lang="pl-PL" sz="2400" b="1" dirty="0" smtClean="0">
                <a:solidFill>
                  <a:srgbClr val="800000"/>
                </a:solidFill>
              </a:rPr>
              <a:t> DM: to be </a:t>
            </a:r>
            <a:r>
              <a:rPr lang="pl-PL" sz="2400" b="1" dirty="0" err="1" smtClean="0">
                <a:solidFill>
                  <a:srgbClr val="800000"/>
                </a:solidFill>
              </a:rPr>
              <a:t>almost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err="1" smtClean="0">
                <a:solidFill>
                  <a:srgbClr val="800000"/>
                </a:solidFill>
              </a:rPr>
              <a:t>full</a:t>
            </a:r>
            <a:r>
              <a:rPr lang="pl-PL" sz="2400" b="1" dirty="0" err="1" smtClean="0">
                <a:solidFill>
                  <a:srgbClr val="800000"/>
                </a:solidFill>
              </a:rPr>
              <a:t>y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err="1" smtClean="0">
                <a:solidFill>
                  <a:srgbClr val="800000"/>
                </a:solidFill>
              </a:rPr>
              <a:t>covered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smtClean="0">
                <a:solidFill>
                  <a:srgbClr val="800000"/>
                </a:solidFill>
              </a:rPr>
              <a:t>CTA</a:t>
            </a: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77" y="879557"/>
            <a:ext cx="3263873" cy="33804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381" y="879557"/>
            <a:ext cx="3233464" cy="3380440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6735197" y="4444663"/>
            <a:ext cx="1071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1405.4289</a:t>
            </a:r>
          </a:p>
        </p:txBody>
      </p:sp>
    </p:spTree>
    <p:extLst>
      <p:ext uri="{BB962C8B-B14F-4D97-AF65-F5344CB8AC3E}">
        <p14:creationId xmlns:p14="http://schemas.microsoft.com/office/powerpoint/2010/main" val="279653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457200" y="4121833"/>
            <a:ext cx="8229600" cy="1143000"/>
          </a:xfrm>
        </p:spPr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But </a:t>
            </a:r>
            <a:r>
              <a:rPr lang="pl-PL" dirty="0" err="1" smtClean="0">
                <a:solidFill>
                  <a:srgbClr val="FF0000"/>
                </a:solidFill>
              </a:rPr>
              <a:t>what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about</a:t>
            </a:r>
            <a:r>
              <a:rPr lang="pl-PL" dirty="0" smtClean="0">
                <a:solidFill>
                  <a:srgbClr val="FF0000"/>
                </a:solidFill>
              </a:rPr>
              <a:t> fine-</a:t>
            </a:r>
            <a:r>
              <a:rPr lang="pl-PL" dirty="0" err="1" smtClean="0">
                <a:solidFill>
                  <a:srgbClr val="FF0000"/>
                </a:solidFill>
              </a:rPr>
              <a:t>tuning</a:t>
            </a:r>
            <a:r>
              <a:rPr lang="pl-PL" dirty="0" smtClean="0">
                <a:solidFill>
                  <a:srgbClr val="FF0000"/>
                </a:solidFill>
              </a:rPr>
              <a:t>!?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674639" y="831292"/>
            <a:ext cx="81750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solidFill>
                  <a:srgbClr val="800000"/>
                </a:solidFill>
              </a:rPr>
              <a:t>Unified</a:t>
            </a:r>
            <a:r>
              <a:rPr lang="pl-PL" sz="2400" b="1" dirty="0" smtClean="0">
                <a:solidFill>
                  <a:srgbClr val="800000"/>
                </a:solidFill>
              </a:rPr>
              <a:t> SUSY: ~</a:t>
            </a:r>
            <a:r>
              <a:rPr lang="pl-PL" sz="2400" b="1" dirty="0">
                <a:solidFill>
                  <a:srgbClr val="800000"/>
                </a:solidFill>
              </a:rPr>
              <a:t>1 </a:t>
            </a:r>
            <a:r>
              <a:rPr lang="pl-PL" sz="2400" b="1" dirty="0" err="1">
                <a:solidFill>
                  <a:srgbClr val="800000"/>
                </a:solidFill>
              </a:rPr>
              <a:t>TeV</a:t>
            </a:r>
            <a:r>
              <a:rPr lang="pl-PL" sz="2400" b="1" dirty="0">
                <a:solidFill>
                  <a:srgbClr val="800000"/>
                </a:solidFill>
              </a:rPr>
              <a:t> </a:t>
            </a:r>
            <a:r>
              <a:rPr lang="pl-PL" sz="2400" b="1" dirty="0" err="1">
                <a:solidFill>
                  <a:srgbClr val="800000"/>
                </a:solidFill>
              </a:rPr>
              <a:t>higgsino</a:t>
            </a:r>
            <a:r>
              <a:rPr lang="pl-PL" sz="2400" b="1" dirty="0">
                <a:solidFill>
                  <a:srgbClr val="800000"/>
                </a:solidFill>
              </a:rPr>
              <a:t> </a:t>
            </a:r>
            <a:r>
              <a:rPr lang="pl-PL" sz="2400" b="1" dirty="0" smtClean="0">
                <a:solidFill>
                  <a:srgbClr val="800000"/>
                </a:solidFill>
              </a:rPr>
              <a:t>DM</a:t>
            </a:r>
            <a:r>
              <a:rPr lang="pl-PL" sz="2400" b="1" dirty="0">
                <a:solidFill>
                  <a:srgbClr val="800000"/>
                </a:solidFill>
              </a:rPr>
              <a:t> </a:t>
            </a:r>
            <a:r>
              <a:rPr lang="pl-PL" sz="2400" b="1" dirty="0" err="1" smtClean="0">
                <a:solidFill>
                  <a:srgbClr val="800000"/>
                </a:solidFill>
              </a:rPr>
              <a:t>favored</a:t>
            </a:r>
            <a:r>
              <a:rPr lang="pl-PL" sz="2400" b="1" dirty="0" smtClean="0">
                <a:solidFill>
                  <a:srgbClr val="800000"/>
                </a:solidFill>
              </a:rPr>
              <a:t>:</a:t>
            </a:r>
          </a:p>
          <a:p>
            <a:endParaRPr lang="pl-PL" sz="2400" b="1" dirty="0" smtClean="0">
              <a:solidFill>
                <a:srgbClr val="800000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pl-PL" sz="2400" b="1" dirty="0" smtClean="0">
                <a:solidFill>
                  <a:srgbClr val="800000"/>
                </a:solidFill>
              </a:rPr>
              <a:t>~126 </a:t>
            </a:r>
            <a:r>
              <a:rPr lang="pl-PL" sz="2400" b="1" dirty="0" err="1" smtClean="0">
                <a:solidFill>
                  <a:srgbClr val="800000"/>
                </a:solidFill>
              </a:rPr>
              <a:t>GeV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err="1" smtClean="0">
                <a:solidFill>
                  <a:srgbClr val="800000"/>
                </a:solidFill>
              </a:rPr>
              <a:t>Higgs</a:t>
            </a:r>
            <a:r>
              <a:rPr lang="pl-PL" sz="2400" b="1" dirty="0" smtClean="0">
                <a:solidFill>
                  <a:srgbClr val="800000"/>
                </a:solidFill>
              </a:rPr>
              <a:t> mass</a:t>
            </a:r>
          </a:p>
          <a:p>
            <a:pPr marL="342900" indent="-342900">
              <a:buFont typeface="Wingdings" charset="2"/>
              <a:buChar char="Ø"/>
            </a:pPr>
            <a:r>
              <a:rPr lang="pl-PL" sz="2400" b="1" dirty="0" smtClean="0">
                <a:solidFill>
                  <a:srgbClr val="800000"/>
                </a:solidFill>
              </a:rPr>
              <a:t>Lower </a:t>
            </a:r>
            <a:r>
              <a:rPr lang="pl-PL" sz="2400" b="1" dirty="0" err="1" smtClean="0">
                <a:solidFill>
                  <a:srgbClr val="800000"/>
                </a:solidFill>
              </a:rPr>
              <a:t>bounds</a:t>
            </a:r>
            <a:r>
              <a:rPr lang="pl-PL" sz="2400" b="1" dirty="0" smtClean="0">
                <a:solidFill>
                  <a:srgbClr val="800000"/>
                </a:solidFill>
              </a:rPr>
              <a:t> on MSUSY</a:t>
            </a:r>
          </a:p>
          <a:p>
            <a:pPr marL="342900" indent="-342900">
              <a:buFont typeface="Wingdings" charset="2"/>
              <a:buChar char="Ø"/>
            </a:pPr>
            <a:r>
              <a:rPr lang="pl-PL" sz="2400" b="1" dirty="0" smtClean="0">
                <a:solidFill>
                  <a:srgbClr val="800000"/>
                </a:solidFill>
              </a:rPr>
              <a:t>Most </a:t>
            </a:r>
            <a:r>
              <a:rPr lang="pl-PL" sz="2400" b="1" dirty="0" err="1" smtClean="0">
                <a:solidFill>
                  <a:srgbClr val="800000"/>
                </a:solidFill>
              </a:rPr>
              <a:t>natural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err="1" smtClean="0">
                <a:solidFill>
                  <a:srgbClr val="800000"/>
                </a:solidFill>
              </a:rPr>
              <a:t>solution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endParaRPr lang="pl-PL" sz="2400" b="1" dirty="0">
              <a:solidFill>
                <a:srgbClr val="800000"/>
              </a:solidFill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3426106" y="3323042"/>
            <a:ext cx="542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No </a:t>
            </a:r>
            <a:r>
              <a:rPr lang="pl-PL" b="1" dirty="0" err="1" smtClean="0"/>
              <a:t>need</a:t>
            </a:r>
            <a:r>
              <a:rPr lang="pl-PL" b="1" dirty="0" smtClean="0"/>
              <a:t> to </a:t>
            </a:r>
            <a:r>
              <a:rPr lang="pl-PL" b="1" dirty="0" err="1" smtClean="0"/>
              <a:t>employ</a:t>
            </a:r>
            <a:r>
              <a:rPr lang="pl-PL" b="1" dirty="0" smtClean="0"/>
              <a:t> </a:t>
            </a:r>
            <a:r>
              <a:rPr lang="pl-PL" b="1" dirty="0" err="1" smtClean="0"/>
              <a:t>special</a:t>
            </a:r>
            <a:r>
              <a:rPr lang="pl-PL" b="1" dirty="0" smtClean="0"/>
              <a:t> </a:t>
            </a:r>
            <a:r>
              <a:rPr lang="pl-PL" b="1" dirty="0" err="1" smtClean="0"/>
              <a:t>mechanisms</a:t>
            </a:r>
            <a:r>
              <a:rPr lang="pl-PL" b="1" dirty="0" smtClean="0"/>
              <a:t> (A-</a:t>
            </a:r>
            <a:r>
              <a:rPr lang="pl-PL" b="1" dirty="0" err="1" smtClean="0"/>
              <a:t>funnel</a:t>
            </a:r>
            <a:r>
              <a:rPr lang="pl-PL" b="1" dirty="0" smtClean="0"/>
              <a:t> </a:t>
            </a:r>
            <a:r>
              <a:rPr lang="pl-PL" b="1" dirty="0" err="1" smtClean="0"/>
              <a:t>or</a:t>
            </a:r>
            <a:r>
              <a:rPr lang="pl-PL" b="1" dirty="0" smtClean="0"/>
              <a:t> </a:t>
            </a:r>
            <a:r>
              <a:rPr lang="pl-PL" b="1" dirty="0" err="1" smtClean="0"/>
              <a:t>coannihilation</a:t>
            </a:r>
            <a:r>
              <a:rPr lang="pl-PL" b="1" dirty="0" smtClean="0"/>
              <a:t>) to </a:t>
            </a:r>
            <a:r>
              <a:rPr lang="pl-PL" b="1" dirty="0" err="1" smtClean="0"/>
              <a:t>obtain</a:t>
            </a:r>
            <a:r>
              <a:rPr lang="pl-PL" b="1" dirty="0" smtClean="0"/>
              <a:t> </a:t>
            </a:r>
            <a:r>
              <a:rPr lang="pl-PL" b="1" dirty="0" err="1" smtClean="0"/>
              <a:t>correct</a:t>
            </a:r>
            <a:r>
              <a:rPr lang="pl-PL" b="1" dirty="0" smtClean="0"/>
              <a:t> </a:t>
            </a:r>
            <a:r>
              <a:rPr lang="pl-PL" b="1" dirty="0" err="1" smtClean="0"/>
              <a:t>relic</a:t>
            </a:r>
            <a:r>
              <a:rPr lang="pl-PL" b="1" dirty="0" smtClean="0"/>
              <a:t> </a:t>
            </a:r>
            <a:r>
              <a:rPr lang="pl-PL" b="1" dirty="0" err="1" smtClean="0"/>
              <a:t>density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25292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8848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Fine </a:t>
            </a:r>
            <a:r>
              <a:rPr lang="pl-PL" sz="4000" b="1" dirty="0" err="1" smtClean="0"/>
              <a:t>tuning</a:t>
            </a:r>
            <a:r>
              <a:rPr lang="pl-PL" sz="4000" b="1" dirty="0" smtClean="0"/>
              <a:t> in the CMSSM</a:t>
            </a:r>
            <a:endParaRPr lang="pl-PL" sz="4000" b="1" dirty="0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Prostokąt 4"/>
          <p:cNvSpPr/>
          <p:nvPr/>
        </p:nvSpPr>
        <p:spPr>
          <a:xfrm>
            <a:off x="6533207" y="1417638"/>
            <a:ext cx="178343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1400" b="1" dirty="0" smtClean="0"/>
              <a:t>K. Kowalska et al.,</a:t>
            </a:r>
          </a:p>
          <a:p>
            <a:pPr algn="r"/>
            <a:r>
              <a:rPr lang="pl-PL" sz="1400" b="1" dirty="0" smtClean="0"/>
              <a:t>arXiv</a:t>
            </a:r>
            <a:r>
              <a:rPr lang="pl-PL" sz="1400" b="1" dirty="0"/>
              <a:t>:1402.1328, </a:t>
            </a:r>
            <a:endParaRPr lang="pl-PL" sz="1400" b="1" dirty="0" smtClean="0"/>
          </a:p>
          <a:p>
            <a:pPr algn="r"/>
            <a:r>
              <a:rPr lang="pl-PL" sz="1400" b="1" dirty="0" smtClean="0"/>
              <a:t>JHEP </a:t>
            </a:r>
            <a:r>
              <a:rPr lang="pl-PL" sz="1400" b="1" dirty="0"/>
              <a:t>1404 (2014) 166</a:t>
            </a:r>
            <a:endParaRPr lang="pl-PL" sz="14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91510"/>
            <a:ext cx="2489200" cy="19304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213" y="2791510"/>
            <a:ext cx="2667000" cy="19431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966" y="2778810"/>
            <a:ext cx="2667000" cy="19431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837" y="1273591"/>
            <a:ext cx="2568963" cy="638043"/>
          </a:xfrm>
          <a:prstGeom prst="rect">
            <a:avLst/>
          </a:prstGeom>
        </p:spPr>
      </p:pic>
      <p:sp>
        <p:nvSpPr>
          <p:cNvPr id="10" name="PoleTekstowe 9"/>
          <p:cNvSpPr txBox="1"/>
          <p:nvPr/>
        </p:nvSpPr>
        <p:spPr>
          <a:xfrm>
            <a:off x="457200" y="1417638"/>
            <a:ext cx="1952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Barbieri-</a:t>
            </a:r>
            <a:r>
              <a:rPr lang="pl-PL" sz="1600" dirty="0" err="1" smtClean="0"/>
              <a:t>Giudice</a:t>
            </a:r>
            <a:endParaRPr lang="pl-PL" sz="1600" dirty="0"/>
          </a:p>
        </p:txBody>
      </p:sp>
      <p:sp>
        <p:nvSpPr>
          <p:cNvPr id="12" name="PoleTekstowe 11"/>
          <p:cNvSpPr txBox="1"/>
          <p:nvPr/>
        </p:nvSpPr>
        <p:spPr>
          <a:xfrm>
            <a:off x="457200" y="1993565"/>
            <a:ext cx="281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In ~1 </a:t>
            </a:r>
            <a:r>
              <a:rPr lang="pl-PL" b="1" dirty="0" err="1" smtClean="0"/>
              <a:t>TeV</a:t>
            </a:r>
            <a:r>
              <a:rPr lang="pl-PL" b="1" dirty="0" smtClean="0"/>
              <a:t> </a:t>
            </a:r>
            <a:r>
              <a:rPr lang="pl-PL" b="1" dirty="0" err="1" smtClean="0"/>
              <a:t>higgsino</a:t>
            </a:r>
            <a:r>
              <a:rPr lang="pl-PL" b="1" dirty="0" smtClean="0"/>
              <a:t> region:</a:t>
            </a:r>
            <a:endParaRPr lang="pl-PL" b="1" dirty="0"/>
          </a:p>
        </p:txBody>
      </p:sp>
      <p:pic>
        <p:nvPicPr>
          <p:cNvPr id="13" name="Obraz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6" y="4930541"/>
            <a:ext cx="1835141" cy="196849"/>
          </a:xfrm>
          <a:prstGeom prst="rect">
            <a:avLst/>
          </a:prstGeom>
        </p:spPr>
      </p:pic>
      <p:pic>
        <p:nvPicPr>
          <p:cNvPr id="14" name="Obraz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75" y="4930541"/>
            <a:ext cx="1818948" cy="216000"/>
          </a:xfrm>
          <a:prstGeom prst="rect">
            <a:avLst/>
          </a:prstGeom>
        </p:spPr>
      </p:pic>
      <p:pic>
        <p:nvPicPr>
          <p:cNvPr id="15" name="Obraz 1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43" y="4930541"/>
            <a:ext cx="1511300" cy="209550"/>
          </a:xfrm>
          <a:prstGeom prst="rect">
            <a:avLst/>
          </a:prstGeom>
        </p:spPr>
      </p:pic>
      <p:sp>
        <p:nvSpPr>
          <p:cNvPr id="16" name="PoleTekstowe 15"/>
          <p:cNvSpPr txBox="1"/>
          <p:nvPr/>
        </p:nvSpPr>
        <p:spPr>
          <a:xfrm>
            <a:off x="805676" y="5652986"/>
            <a:ext cx="761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 smtClean="0">
                <a:solidFill>
                  <a:srgbClr val="800000"/>
                </a:solidFill>
              </a:rPr>
              <a:t>Simplest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boudary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conditions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at</a:t>
            </a:r>
            <a:r>
              <a:rPr lang="pl-PL" sz="2000" b="1" dirty="0" smtClean="0">
                <a:solidFill>
                  <a:srgbClr val="800000"/>
                </a:solidFill>
              </a:rPr>
              <a:t> GUT: </a:t>
            </a:r>
            <a:r>
              <a:rPr lang="pl-PL" sz="2000" b="1" dirty="0" err="1" smtClean="0">
                <a:solidFill>
                  <a:srgbClr val="800000"/>
                </a:solidFill>
              </a:rPr>
              <a:t>enormous</a:t>
            </a:r>
            <a:r>
              <a:rPr lang="pl-PL" sz="2000" b="1" dirty="0" smtClean="0">
                <a:solidFill>
                  <a:srgbClr val="800000"/>
                </a:solidFill>
              </a:rPr>
              <a:t> FT </a:t>
            </a:r>
            <a:endParaRPr lang="pl-PL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6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38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800000"/>
                </a:solidFill>
              </a:rPr>
              <a:t>RGE </a:t>
            </a:r>
            <a:r>
              <a:rPr lang="pl-PL" sz="4000" b="1" dirty="0" err="1" smtClean="0">
                <a:solidFill>
                  <a:srgbClr val="800000"/>
                </a:solidFill>
              </a:rPr>
              <a:t>focussing</a:t>
            </a:r>
            <a:endParaRPr lang="pl-PL" sz="4000" b="1" dirty="0">
              <a:solidFill>
                <a:srgbClr val="8000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14" y="1330816"/>
            <a:ext cx="4280508" cy="62889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68" y="2194868"/>
            <a:ext cx="8108032" cy="330062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6553200" y="1400969"/>
            <a:ext cx="2410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1400" b="1" dirty="0" smtClean="0"/>
              <a:t>Chan</a:t>
            </a:r>
            <a:r>
              <a:rPr lang="pl-PL" sz="1400" b="1" dirty="0"/>
              <a:t>, </a:t>
            </a:r>
            <a:r>
              <a:rPr lang="pl-PL" sz="1400" b="1" dirty="0" err="1"/>
              <a:t>Chattopadhay</a:t>
            </a:r>
            <a:r>
              <a:rPr lang="pl-PL" sz="1400" b="1" dirty="0"/>
              <a:t>, </a:t>
            </a:r>
            <a:r>
              <a:rPr lang="pl-PL" sz="1400" b="1" dirty="0" err="1"/>
              <a:t>Nath</a:t>
            </a:r>
            <a:r>
              <a:rPr lang="pl-PL" sz="1400" b="1" dirty="0"/>
              <a:t> '</a:t>
            </a:r>
            <a:r>
              <a:rPr lang="pl-PL" sz="1400" b="1" dirty="0" smtClean="0"/>
              <a:t>98</a:t>
            </a:r>
          </a:p>
          <a:p>
            <a:pPr algn="r"/>
            <a:r>
              <a:rPr lang="pl-PL" sz="1400" b="1" dirty="0"/>
              <a:t>Feng, </a:t>
            </a:r>
            <a:r>
              <a:rPr lang="pl-PL" sz="1400" b="1" dirty="0" err="1"/>
              <a:t>Matchev</a:t>
            </a:r>
            <a:r>
              <a:rPr lang="pl-PL" sz="1400" b="1" dirty="0"/>
              <a:t>, </a:t>
            </a:r>
            <a:r>
              <a:rPr lang="pl-PL" sz="1400" b="1" dirty="0" err="1"/>
              <a:t>Moroi</a:t>
            </a:r>
            <a:r>
              <a:rPr lang="pl-PL" sz="1400" b="1" dirty="0"/>
              <a:t> '99</a:t>
            </a:r>
            <a:endParaRPr lang="pl-PL" sz="1400" b="1" dirty="0"/>
          </a:p>
        </p:txBody>
      </p:sp>
      <p:sp>
        <p:nvSpPr>
          <p:cNvPr id="8" name="Prostokąt 7"/>
          <p:cNvSpPr/>
          <p:nvPr/>
        </p:nvSpPr>
        <p:spPr>
          <a:xfrm>
            <a:off x="6461904" y="959872"/>
            <a:ext cx="250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b="1" dirty="0" err="1">
                <a:solidFill>
                  <a:srgbClr val="800000"/>
                </a:solidFill>
              </a:rPr>
              <a:t>Focus</a:t>
            </a:r>
            <a:r>
              <a:rPr lang="pl-PL" b="1" dirty="0">
                <a:solidFill>
                  <a:srgbClr val="800000"/>
                </a:solidFill>
              </a:rPr>
              <a:t> Point </a:t>
            </a:r>
            <a:r>
              <a:rPr lang="pl-PL" b="1" dirty="0" err="1">
                <a:solidFill>
                  <a:srgbClr val="800000"/>
                </a:solidFill>
              </a:rPr>
              <a:t>mechanism</a:t>
            </a:r>
            <a:r>
              <a:rPr lang="pl-PL" b="1" dirty="0">
                <a:solidFill>
                  <a:srgbClr val="800000"/>
                </a:solidFill>
              </a:rPr>
              <a:t>: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122" y="3248621"/>
            <a:ext cx="7141775" cy="2201767"/>
          </a:xfrm>
          <a:prstGeom prst="rect">
            <a:avLst/>
          </a:prstGeom>
        </p:spPr>
      </p:pic>
      <p:sp>
        <p:nvSpPr>
          <p:cNvPr id="10" name="PoleTekstowe 9"/>
          <p:cNvSpPr txBox="1"/>
          <p:nvPr/>
        </p:nvSpPr>
        <p:spPr>
          <a:xfrm>
            <a:off x="6336924" y="2758220"/>
            <a:ext cx="235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Integrate</a:t>
            </a:r>
            <a:r>
              <a:rPr lang="pl-PL" dirty="0" smtClean="0"/>
              <a:t> 2-loop </a:t>
            </a:r>
            <a:r>
              <a:rPr lang="pl-PL" dirty="0" err="1" smtClean="0"/>
              <a:t>RGEs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11" name="PoleTekstowe 10"/>
          <p:cNvSpPr txBox="1"/>
          <p:nvPr/>
        </p:nvSpPr>
        <p:spPr>
          <a:xfrm>
            <a:off x="578768" y="2758220"/>
            <a:ext cx="368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Dependence</a:t>
            </a:r>
            <a:r>
              <a:rPr lang="pl-PL" dirty="0" smtClean="0"/>
              <a:t> on </a:t>
            </a:r>
            <a:r>
              <a:rPr lang="pl-PL" dirty="0" err="1" smtClean="0"/>
              <a:t>inputs</a:t>
            </a:r>
            <a:r>
              <a:rPr lang="pl-PL" dirty="0" smtClean="0"/>
              <a:t> </a:t>
            </a:r>
            <a:r>
              <a:rPr lang="pl-PL" dirty="0" err="1" smtClean="0"/>
              <a:t>at</a:t>
            </a:r>
            <a:r>
              <a:rPr lang="pl-PL" dirty="0" smtClean="0"/>
              <a:t> GUT </a:t>
            </a:r>
            <a:r>
              <a:rPr lang="pl-PL" dirty="0" err="1" smtClean="0"/>
              <a:t>scale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12" name="PoleTekstowe 11"/>
          <p:cNvSpPr txBox="1"/>
          <p:nvPr/>
        </p:nvSpPr>
        <p:spPr>
          <a:xfrm>
            <a:off x="364919" y="5936362"/>
            <a:ext cx="248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800000"/>
                </a:solidFill>
              </a:rPr>
              <a:t>Some</a:t>
            </a:r>
            <a:r>
              <a:rPr lang="pl-PL" b="1" dirty="0" smtClean="0">
                <a:solidFill>
                  <a:srgbClr val="800000"/>
                </a:solidFill>
              </a:rPr>
              <a:t> </a:t>
            </a:r>
            <a:r>
              <a:rPr lang="pl-PL" b="1" dirty="0" err="1" smtClean="0">
                <a:solidFill>
                  <a:srgbClr val="800000"/>
                </a:solidFill>
              </a:rPr>
              <a:t>contributions</a:t>
            </a:r>
            <a:r>
              <a:rPr lang="pl-PL" b="1" dirty="0" smtClean="0">
                <a:solidFill>
                  <a:srgbClr val="800000"/>
                </a:solidFill>
              </a:rPr>
              <a:t> </a:t>
            </a:r>
          </a:p>
          <a:p>
            <a:r>
              <a:rPr lang="pl-PL" b="1" dirty="0" err="1" smtClean="0">
                <a:solidFill>
                  <a:srgbClr val="800000"/>
                </a:solidFill>
              </a:rPr>
              <a:t>can</a:t>
            </a:r>
            <a:r>
              <a:rPr lang="pl-PL" b="1" dirty="0" smtClean="0">
                <a:solidFill>
                  <a:srgbClr val="800000"/>
                </a:solidFill>
              </a:rPr>
              <a:t> </a:t>
            </a:r>
            <a:r>
              <a:rPr lang="pl-PL" b="1" dirty="0" err="1" smtClean="0">
                <a:solidFill>
                  <a:srgbClr val="800000"/>
                </a:solidFill>
              </a:rPr>
              <a:t>correlate</a:t>
            </a:r>
            <a:r>
              <a:rPr lang="pl-PL" b="1" dirty="0" smtClean="0">
                <a:solidFill>
                  <a:srgbClr val="800000"/>
                </a:solidFill>
              </a:rPr>
              <a:t>.</a:t>
            </a:r>
            <a:endParaRPr lang="pl-PL" b="1" dirty="0">
              <a:solidFill>
                <a:srgbClr val="800000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169" y="5653769"/>
            <a:ext cx="3578604" cy="40531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443" y="6072736"/>
            <a:ext cx="5526003" cy="396000"/>
          </a:xfrm>
          <a:prstGeom prst="rect">
            <a:avLst/>
          </a:prstGeom>
        </p:spPr>
      </p:pic>
      <p:sp>
        <p:nvSpPr>
          <p:cNvPr id="15" name="Zaokrąglony prostokąt 14"/>
          <p:cNvSpPr/>
          <p:nvPr/>
        </p:nvSpPr>
        <p:spPr>
          <a:xfrm>
            <a:off x="3396443" y="5653769"/>
            <a:ext cx="5567130" cy="814967"/>
          </a:xfrm>
          <a:prstGeom prst="roundRect">
            <a:avLst/>
          </a:prstGeom>
          <a:solidFill>
            <a:schemeClr val="accent6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68" y="1107628"/>
            <a:ext cx="2387600" cy="215900"/>
          </a:xfrm>
          <a:prstGeom prst="rect">
            <a:avLst/>
          </a:prstGeom>
        </p:spPr>
      </p:pic>
      <p:sp>
        <p:nvSpPr>
          <p:cNvPr id="17" name="Zaokrąglony prostokąt 16"/>
          <p:cNvSpPr/>
          <p:nvPr/>
        </p:nvSpPr>
        <p:spPr>
          <a:xfrm>
            <a:off x="2348730" y="3248621"/>
            <a:ext cx="873945" cy="342527"/>
          </a:xfrm>
          <a:prstGeom prst="roundRect">
            <a:avLst/>
          </a:prstGeom>
          <a:solidFill>
            <a:schemeClr val="accent6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Zaokrąglony prostokąt 17"/>
          <p:cNvSpPr/>
          <p:nvPr/>
        </p:nvSpPr>
        <p:spPr>
          <a:xfrm>
            <a:off x="6226864" y="3248621"/>
            <a:ext cx="792014" cy="342527"/>
          </a:xfrm>
          <a:prstGeom prst="roundRect">
            <a:avLst/>
          </a:prstGeom>
          <a:solidFill>
            <a:schemeClr val="accent6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Zaokrąglony prostokąt 18"/>
          <p:cNvSpPr/>
          <p:nvPr/>
        </p:nvSpPr>
        <p:spPr>
          <a:xfrm>
            <a:off x="4164898" y="3591148"/>
            <a:ext cx="792014" cy="341364"/>
          </a:xfrm>
          <a:prstGeom prst="roundRect">
            <a:avLst/>
          </a:prstGeom>
          <a:solidFill>
            <a:schemeClr val="accent6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Zaokrąglony prostokąt 19"/>
          <p:cNvSpPr/>
          <p:nvPr/>
        </p:nvSpPr>
        <p:spPr>
          <a:xfrm>
            <a:off x="3222675" y="4287530"/>
            <a:ext cx="1638649" cy="273091"/>
          </a:xfrm>
          <a:prstGeom prst="roundRect">
            <a:avLst/>
          </a:prstGeom>
          <a:solidFill>
            <a:srgbClr val="3366FF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664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147" y="674160"/>
            <a:ext cx="3289300" cy="3276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58" y="4573426"/>
            <a:ext cx="8238641" cy="1807582"/>
          </a:xfrm>
          <a:prstGeom prst="rect">
            <a:avLst/>
          </a:prstGeom>
        </p:spPr>
      </p:pic>
      <p:sp>
        <p:nvSpPr>
          <p:cNvPr id="8" name="Bent Arrow 7"/>
          <p:cNvSpPr/>
          <p:nvPr/>
        </p:nvSpPr>
        <p:spPr>
          <a:xfrm rot="5400000">
            <a:off x="7653010" y="846990"/>
            <a:ext cx="470895" cy="159668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800729" y="2908385"/>
            <a:ext cx="1270113" cy="484632"/>
          </a:xfrm>
          <a:prstGeom prst="rightArrow">
            <a:avLst>
              <a:gd name="adj1" fmla="val 26536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832883" y="3466128"/>
            <a:ext cx="1270113" cy="484632"/>
          </a:xfrm>
          <a:prstGeom prst="rightArrow">
            <a:avLst>
              <a:gd name="adj1" fmla="val 26536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247689" y="2170124"/>
            <a:ext cx="583804" cy="2308324"/>
          </a:xfrm>
          <a:prstGeom prst="rect">
            <a:avLst/>
          </a:prstGeom>
          <a:solidFill>
            <a:schemeClr val="accent6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00000"/>
                </a:solidFill>
              </a:rPr>
              <a:t>SUS</a:t>
            </a:r>
          </a:p>
          <a:p>
            <a:pPr algn="ctr"/>
            <a:r>
              <a:rPr lang="en-US" sz="3600" b="1" dirty="0" smtClean="0">
                <a:solidFill>
                  <a:srgbClr val="800000"/>
                </a:solidFill>
              </a:rPr>
              <a:t>Y</a:t>
            </a:r>
            <a:endParaRPr lang="en-US" sz="3600" b="1" dirty="0">
              <a:solidFill>
                <a:srgbClr val="80000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17" y="570823"/>
            <a:ext cx="3564992" cy="3969269"/>
          </a:xfrm>
          <a:prstGeom prst="rect">
            <a:avLst/>
          </a:prstGeom>
        </p:spPr>
      </p:pic>
      <p:sp>
        <p:nvSpPr>
          <p:cNvPr id="10" name="PoleTekstowe 9"/>
          <p:cNvSpPr txBox="1"/>
          <p:nvPr/>
        </p:nvSpPr>
        <p:spPr>
          <a:xfrm>
            <a:off x="1218326" y="0"/>
            <a:ext cx="6707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u="sng" dirty="0" err="1" smtClean="0">
                <a:solidFill>
                  <a:srgbClr val="FF0000"/>
                </a:solidFill>
              </a:rPr>
              <a:t>Well-motivated</a:t>
            </a:r>
            <a:r>
              <a:rPr lang="pl-PL" sz="2400" b="1" u="sng" dirty="0" smtClean="0">
                <a:solidFill>
                  <a:srgbClr val="FF0000"/>
                </a:solidFill>
              </a:rPr>
              <a:t> </a:t>
            </a:r>
            <a:r>
              <a:rPr lang="pl-PL" sz="2400" b="1" u="sng" dirty="0" err="1" smtClean="0">
                <a:solidFill>
                  <a:srgbClr val="FF0000"/>
                </a:solidFill>
              </a:rPr>
              <a:t>candidates</a:t>
            </a:r>
            <a:r>
              <a:rPr lang="pl-PL" sz="2400" b="1" u="sng" dirty="0" smtClean="0">
                <a:solidFill>
                  <a:srgbClr val="FF0000"/>
                </a:solidFill>
              </a:rPr>
              <a:t> for </a:t>
            </a:r>
            <a:r>
              <a:rPr lang="pl-PL" sz="2400" b="1" u="sng" dirty="0" err="1" smtClean="0">
                <a:solidFill>
                  <a:srgbClr val="FF0000"/>
                </a:solidFill>
              </a:rPr>
              <a:t>dark</a:t>
            </a:r>
            <a:r>
              <a:rPr lang="pl-PL" sz="2400" b="1" u="sng" dirty="0" smtClean="0">
                <a:solidFill>
                  <a:srgbClr val="FF0000"/>
                </a:solidFill>
              </a:rPr>
              <a:t> </a:t>
            </a:r>
            <a:r>
              <a:rPr lang="pl-PL" sz="2400" b="1" u="sng" dirty="0" err="1" smtClean="0">
                <a:solidFill>
                  <a:srgbClr val="FF0000"/>
                </a:solidFill>
              </a:rPr>
              <a:t>matter</a:t>
            </a:r>
            <a:endParaRPr lang="pl-PL" sz="2400" b="1" u="sng" dirty="0">
              <a:solidFill>
                <a:srgbClr val="FF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017169" y="674160"/>
            <a:ext cx="1071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1307.3330 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85154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121357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err="1" smtClean="0">
                <a:solidFill>
                  <a:srgbClr val="800000"/>
                </a:solidFill>
              </a:rPr>
              <a:t>Reduce</a:t>
            </a:r>
            <a:r>
              <a:rPr lang="pl-PL" sz="3600" b="1" dirty="0" smtClean="0">
                <a:solidFill>
                  <a:srgbClr val="800000"/>
                </a:solidFill>
              </a:rPr>
              <a:t> FT in </a:t>
            </a:r>
            <a:r>
              <a:rPr lang="pl-PL" sz="3600" b="1" dirty="0" err="1" smtClean="0">
                <a:solidFill>
                  <a:srgbClr val="800000"/>
                </a:solidFill>
              </a:rPr>
              <a:t>higgsino</a:t>
            </a:r>
            <a:r>
              <a:rPr lang="pl-PL" sz="3600" b="1" dirty="0" smtClean="0">
                <a:solidFill>
                  <a:srgbClr val="800000"/>
                </a:solidFill>
              </a:rPr>
              <a:t> region</a:t>
            </a:r>
            <a:endParaRPr lang="pl-PL" sz="3600" b="1" dirty="0">
              <a:solidFill>
                <a:srgbClr val="8000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Obraz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35" y="1395673"/>
            <a:ext cx="1898101" cy="369969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457200" y="1294734"/>
            <a:ext cx="3523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pl-PL" sz="2400" b="1" dirty="0" err="1" smtClean="0">
                <a:solidFill>
                  <a:srgbClr val="800000"/>
                </a:solidFill>
              </a:rPr>
              <a:t>Higgs</a:t>
            </a:r>
            <a:r>
              <a:rPr lang="pl-PL" sz="2400" b="1" dirty="0" smtClean="0">
                <a:solidFill>
                  <a:srgbClr val="800000"/>
                </a:solidFill>
              </a:rPr>
              <a:t> non-</a:t>
            </a:r>
            <a:r>
              <a:rPr lang="pl-PL" sz="2400" b="1" dirty="0" err="1" smtClean="0">
                <a:solidFill>
                  <a:srgbClr val="800000"/>
                </a:solidFill>
              </a:rPr>
              <a:t>unification</a:t>
            </a:r>
            <a:endParaRPr lang="pl-PL" sz="2400" b="1" dirty="0">
              <a:solidFill>
                <a:srgbClr val="80000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662" y="967581"/>
            <a:ext cx="4565274" cy="32715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199" y="1395674"/>
            <a:ext cx="2149661" cy="1854210"/>
          </a:xfrm>
          <a:prstGeom prst="rect">
            <a:avLst/>
          </a:prstGeom>
        </p:spPr>
      </p:pic>
      <p:pic>
        <p:nvPicPr>
          <p:cNvPr id="10" name="Obraz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09" y="1979944"/>
            <a:ext cx="2395570" cy="252594"/>
          </a:xfrm>
          <a:prstGeom prst="rect">
            <a:avLst/>
          </a:prstGeom>
        </p:spPr>
      </p:pic>
      <p:sp>
        <p:nvSpPr>
          <p:cNvPr id="12" name="PoleTekstowe 11"/>
          <p:cNvSpPr txBox="1"/>
          <p:nvPr/>
        </p:nvSpPr>
        <p:spPr>
          <a:xfrm>
            <a:off x="457200" y="3208834"/>
            <a:ext cx="4171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pl-PL" sz="2400" b="1" dirty="0" err="1" smtClean="0">
                <a:solidFill>
                  <a:srgbClr val="800000"/>
                </a:solidFill>
              </a:rPr>
              <a:t>Gaugino</a:t>
            </a:r>
            <a:r>
              <a:rPr lang="pl-PL" sz="2400" b="1" dirty="0" smtClean="0">
                <a:solidFill>
                  <a:srgbClr val="800000"/>
                </a:solidFill>
              </a:rPr>
              <a:t> non-</a:t>
            </a:r>
            <a:r>
              <a:rPr lang="pl-PL" sz="2400" b="1" dirty="0" err="1" smtClean="0">
                <a:solidFill>
                  <a:srgbClr val="800000"/>
                </a:solidFill>
              </a:rPr>
              <a:t>unification</a:t>
            </a:r>
            <a:endParaRPr lang="pl-PL" sz="2400" b="1" dirty="0">
              <a:solidFill>
                <a:srgbClr val="800000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199" y="3857230"/>
            <a:ext cx="2149662" cy="1854210"/>
          </a:xfrm>
          <a:prstGeom prst="rect">
            <a:avLst/>
          </a:prstGeom>
        </p:spPr>
      </p:pic>
      <p:pic>
        <p:nvPicPr>
          <p:cNvPr id="14" name="Obraz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27" y="3348982"/>
            <a:ext cx="1863408" cy="238701"/>
          </a:xfrm>
          <a:prstGeom prst="rect">
            <a:avLst/>
          </a:prstGeom>
        </p:spPr>
      </p:pic>
      <p:sp>
        <p:nvSpPr>
          <p:cNvPr id="15" name="PoleTekstowe 14"/>
          <p:cNvSpPr txBox="1"/>
          <p:nvPr/>
        </p:nvSpPr>
        <p:spPr>
          <a:xfrm>
            <a:off x="457200" y="5024897"/>
            <a:ext cx="552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pl-PL" sz="2400" b="1" dirty="0" err="1" smtClean="0">
                <a:solidFill>
                  <a:srgbClr val="800000"/>
                </a:solidFill>
              </a:rPr>
              <a:t>Relate</a:t>
            </a:r>
            <a:r>
              <a:rPr lang="pl-PL" sz="2400" b="1" dirty="0" smtClean="0">
                <a:solidFill>
                  <a:srgbClr val="800000"/>
                </a:solidFill>
              </a:rPr>
              <a:t> mu to </a:t>
            </a:r>
            <a:r>
              <a:rPr lang="pl-PL" sz="2400" b="1" dirty="0" err="1" smtClean="0">
                <a:solidFill>
                  <a:srgbClr val="800000"/>
                </a:solidFill>
              </a:rPr>
              <a:t>scalars</a:t>
            </a:r>
            <a:endParaRPr lang="pl-PL" sz="2400" b="1" dirty="0">
              <a:solidFill>
                <a:srgbClr val="800000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7523970" y="3416672"/>
            <a:ext cx="1069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1402.1328 </a:t>
            </a:r>
          </a:p>
        </p:txBody>
      </p:sp>
      <p:pic>
        <p:nvPicPr>
          <p:cNvPr id="19" name="Obraz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94" y="5190267"/>
            <a:ext cx="1848582" cy="255329"/>
          </a:xfrm>
          <a:prstGeom prst="rect">
            <a:avLst/>
          </a:prstGeom>
        </p:spPr>
      </p:pic>
      <p:pic>
        <p:nvPicPr>
          <p:cNvPr id="20" name="Obraz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09" y="4250093"/>
            <a:ext cx="2976878" cy="244675"/>
          </a:xfrm>
          <a:prstGeom prst="rect">
            <a:avLst/>
          </a:prstGeom>
        </p:spPr>
      </p:pic>
      <p:pic>
        <p:nvPicPr>
          <p:cNvPr id="21" name="Obraz 2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09" y="3809457"/>
            <a:ext cx="3400196" cy="228798"/>
          </a:xfrm>
          <a:prstGeom prst="rect">
            <a:avLst/>
          </a:prstGeom>
        </p:spPr>
      </p:pic>
      <p:pic>
        <p:nvPicPr>
          <p:cNvPr id="22" name="Obraz 2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5" y="1979944"/>
            <a:ext cx="1897124" cy="248803"/>
          </a:xfrm>
          <a:prstGeom prst="rect">
            <a:avLst/>
          </a:prstGeom>
        </p:spPr>
      </p:pic>
      <p:pic>
        <p:nvPicPr>
          <p:cNvPr id="23" name="Obraz 2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5" y="4038255"/>
            <a:ext cx="1897124" cy="248803"/>
          </a:xfrm>
          <a:prstGeom prst="rect">
            <a:avLst/>
          </a:prstGeom>
        </p:spPr>
      </p:pic>
      <p:sp>
        <p:nvSpPr>
          <p:cNvPr id="24" name="PoleTekstowe 23"/>
          <p:cNvSpPr txBox="1"/>
          <p:nvPr/>
        </p:nvSpPr>
        <p:spPr>
          <a:xfrm>
            <a:off x="4470466" y="5615855"/>
            <a:ext cx="1952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/>
              <a:t>e.g</a:t>
            </a:r>
            <a:r>
              <a:rPr lang="pl-PL" sz="1600" b="1" dirty="0" smtClean="0"/>
              <a:t>, </a:t>
            </a:r>
            <a:r>
              <a:rPr lang="pl-PL" sz="1600" b="1" dirty="0" err="1" smtClean="0"/>
              <a:t>Giudice-Masiero</a:t>
            </a:r>
            <a:endParaRPr lang="pl-PL" sz="1600" b="1" dirty="0"/>
          </a:p>
        </p:txBody>
      </p:sp>
      <p:pic>
        <p:nvPicPr>
          <p:cNvPr id="25" name="Obraz 2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5" y="6098501"/>
            <a:ext cx="4496564" cy="25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3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1538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err="1">
                <a:solidFill>
                  <a:srgbClr val="800000"/>
                </a:solidFill>
              </a:rPr>
              <a:t>Reduce</a:t>
            </a:r>
            <a:r>
              <a:rPr lang="pl-PL" sz="3600" b="1" dirty="0">
                <a:solidFill>
                  <a:srgbClr val="800000"/>
                </a:solidFill>
              </a:rPr>
              <a:t> FT in </a:t>
            </a:r>
            <a:r>
              <a:rPr lang="pl-PL" sz="3600" b="1" dirty="0" err="1">
                <a:solidFill>
                  <a:srgbClr val="800000"/>
                </a:solidFill>
              </a:rPr>
              <a:t>higgsino</a:t>
            </a:r>
            <a:r>
              <a:rPr lang="pl-PL" sz="3600" b="1" dirty="0">
                <a:solidFill>
                  <a:srgbClr val="800000"/>
                </a:solidFill>
              </a:rPr>
              <a:t> region</a:t>
            </a:r>
            <a:endParaRPr lang="pl-PL" sz="360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486" y="1279380"/>
            <a:ext cx="4122001" cy="4166563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652572" y="1857023"/>
            <a:ext cx="3359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800000"/>
                </a:solidFill>
              </a:rPr>
              <a:t>FT </a:t>
            </a:r>
            <a:r>
              <a:rPr lang="pl-PL" sz="2800" b="1" dirty="0" err="1" smtClean="0">
                <a:solidFill>
                  <a:srgbClr val="800000"/>
                </a:solidFill>
              </a:rPr>
              <a:t>can</a:t>
            </a:r>
            <a:r>
              <a:rPr lang="pl-PL" sz="2800" b="1" dirty="0" smtClean="0">
                <a:solidFill>
                  <a:srgbClr val="800000"/>
                </a:solidFill>
              </a:rPr>
              <a:t> be </a:t>
            </a:r>
            <a:r>
              <a:rPr lang="pl-PL" sz="2800" b="1" dirty="0" err="1" smtClean="0">
                <a:solidFill>
                  <a:srgbClr val="800000"/>
                </a:solidFill>
              </a:rPr>
              <a:t>reduced</a:t>
            </a:r>
            <a:r>
              <a:rPr lang="pl-PL" sz="2800" b="1" dirty="0" smtClean="0">
                <a:solidFill>
                  <a:srgbClr val="800000"/>
                </a:solidFill>
              </a:rPr>
              <a:t> </a:t>
            </a:r>
          </a:p>
          <a:p>
            <a:r>
              <a:rPr lang="pl-PL" sz="2800" b="1" dirty="0" smtClean="0">
                <a:solidFill>
                  <a:srgbClr val="800000"/>
                </a:solidFill>
              </a:rPr>
              <a:t>as far down as ~20</a:t>
            </a:r>
            <a:endParaRPr lang="pl-PL" sz="2800" b="1" dirty="0">
              <a:solidFill>
                <a:srgbClr val="800000"/>
              </a:solidFill>
            </a:endParaRPr>
          </a:p>
        </p:txBody>
      </p:sp>
      <p:sp>
        <p:nvSpPr>
          <p:cNvPr id="9" name="PoleTekstowe 8"/>
          <p:cNvSpPr txBox="1"/>
          <p:nvPr/>
        </p:nvSpPr>
        <p:spPr>
          <a:xfrm>
            <a:off x="669115" y="3509880"/>
            <a:ext cx="335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rgbClr val="000090"/>
                </a:solidFill>
              </a:rPr>
              <a:t>a</a:t>
            </a:r>
            <a:r>
              <a:rPr lang="pl-PL" b="1" dirty="0" err="1" smtClean="0">
                <a:solidFill>
                  <a:srgbClr val="000090"/>
                </a:solidFill>
              </a:rPr>
              <a:t>ll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constraints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satisfied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10" name="PoleTekstowe 9"/>
          <p:cNvSpPr txBox="1"/>
          <p:nvPr/>
        </p:nvSpPr>
        <p:spPr>
          <a:xfrm>
            <a:off x="669115" y="4055403"/>
            <a:ext cx="383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0090"/>
                </a:solidFill>
              </a:rPr>
              <a:t>~1 </a:t>
            </a:r>
            <a:r>
              <a:rPr lang="pl-PL" b="1" dirty="0" err="1" smtClean="0">
                <a:solidFill>
                  <a:srgbClr val="000090"/>
                </a:solidFill>
              </a:rPr>
              <a:t>TeV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higgsino</a:t>
            </a:r>
            <a:r>
              <a:rPr lang="pl-PL" b="1" dirty="0" smtClean="0">
                <a:solidFill>
                  <a:srgbClr val="000090"/>
                </a:solidFill>
              </a:rPr>
              <a:t> DM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7197547" y="5445943"/>
            <a:ext cx="1071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1402.1328 </a:t>
            </a:r>
            <a:endParaRPr lang="pl-PL" sz="1600" b="1" dirty="0"/>
          </a:p>
        </p:txBody>
      </p:sp>
      <p:sp>
        <p:nvSpPr>
          <p:cNvPr id="12" name="PoleTekstowe 11"/>
          <p:cNvSpPr txBox="1"/>
          <p:nvPr/>
        </p:nvSpPr>
        <p:spPr>
          <a:xfrm>
            <a:off x="652572" y="1279380"/>
            <a:ext cx="2720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a</a:t>
            </a:r>
            <a:r>
              <a:rPr lang="pl-PL" b="1" dirty="0" err="1" smtClean="0"/>
              <a:t>ltogether</a:t>
            </a:r>
            <a:r>
              <a:rPr lang="pl-PL" b="1" dirty="0" smtClean="0"/>
              <a:t>: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4265244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PoleTekstowe 4"/>
          <p:cNvSpPr txBox="1"/>
          <p:nvPr/>
        </p:nvSpPr>
        <p:spPr>
          <a:xfrm>
            <a:off x="996845" y="996782"/>
            <a:ext cx="7169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800000"/>
                </a:solidFill>
              </a:rPr>
              <a:t>Great </a:t>
            </a:r>
            <a:r>
              <a:rPr lang="pl-PL" sz="2800" b="1" dirty="0" err="1" smtClean="0">
                <a:solidFill>
                  <a:srgbClr val="800000"/>
                </a:solidFill>
              </a:rPr>
              <a:t>thanks</a:t>
            </a:r>
            <a:r>
              <a:rPr lang="pl-PL" sz="2800" b="1" dirty="0" smtClean="0">
                <a:solidFill>
                  <a:srgbClr val="800000"/>
                </a:solidFill>
              </a:rPr>
              <a:t> go</a:t>
            </a:r>
          </a:p>
          <a:p>
            <a:pPr algn="ctr"/>
            <a:r>
              <a:rPr lang="pl-PL" sz="2800" b="1" dirty="0">
                <a:solidFill>
                  <a:srgbClr val="800000"/>
                </a:solidFill>
              </a:rPr>
              <a:t>t</a:t>
            </a:r>
            <a:r>
              <a:rPr lang="pl-PL" sz="2800" b="1" dirty="0" smtClean="0">
                <a:solidFill>
                  <a:srgbClr val="800000"/>
                </a:solidFill>
              </a:rPr>
              <a:t>o</a:t>
            </a:r>
          </a:p>
          <a:p>
            <a:pPr algn="ctr"/>
            <a:r>
              <a:rPr lang="pl-PL" sz="2800" b="1" dirty="0" smtClean="0">
                <a:solidFill>
                  <a:srgbClr val="800000"/>
                </a:solidFill>
              </a:rPr>
              <a:t>Giulia and </a:t>
            </a:r>
            <a:r>
              <a:rPr lang="pl-PL" sz="2800" b="1" dirty="0" err="1" smtClean="0">
                <a:solidFill>
                  <a:srgbClr val="800000"/>
                </a:solidFill>
              </a:rPr>
              <a:t>all</a:t>
            </a:r>
            <a:r>
              <a:rPr lang="pl-PL" sz="2800" b="1" dirty="0" smtClean="0">
                <a:solidFill>
                  <a:srgbClr val="800000"/>
                </a:solidFill>
              </a:rPr>
              <a:t> the </a:t>
            </a:r>
            <a:r>
              <a:rPr lang="pl-PL" sz="2800" b="1" dirty="0" err="1" smtClean="0">
                <a:solidFill>
                  <a:srgbClr val="800000"/>
                </a:solidFill>
              </a:rPr>
              <a:t>organizers</a:t>
            </a:r>
            <a:r>
              <a:rPr lang="pl-PL" sz="2800" b="1" dirty="0" smtClean="0">
                <a:solidFill>
                  <a:srgbClr val="800000"/>
                </a:solidFill>
              </a:rPr>
              <a:t>!!!</a:t>
            </a:r>
            <a:endParaRPr lang="pl-PL" sz="2800" b="1" dirty="0">
              <a:solidFill>
                <a:srgbClr val="800000"/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996845" y="3809621"/>
            <a:ext cx="7524127" cy="368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smtClean="0">
                <a:solidFill>
                  <a:srgbClr val="000090"/>
                </a:solidFill>
              </a:rPr>
              <a:t>…</a:t>
            </a:r>
            <a:r>
              <a:rPr lang="pl-PL" b="1" dirty="0" err="1" smtClean="0">
                <a:solidFill>
                  <a:srgbClr val="000090"/>
                </a:solidFill>
              </a:rPr>
              <a:t>don’t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forget</a:t>
            </a:r>
            <a:r>
              <a:rPr lang="pl-PL" b="1" dirty="0" smtClean="0">
                <a:solidFill>
                  <a:srgbClr val="000090"/>
                </a:solidFill>
              </a:rPr>
              <a:t> to do </a:t>
            </a:r>
            <a:r>
              <a:rPr lang="pl-PL" b="1" dirty="0" err="1" smtClean="0">
                <a:solidFill>
                  <a:srgbClr val="000090"/>
                </a:solidFill>
              </a:rPr>
              <a:t>it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again</a:t>
            </a:r>
            <a:r>
              <a:rPr lang="pl-PL" b="1" dirty="0" smtClean="0">
                <a:solidFill>
                  <a:srgbClr val="000090"/>
                </a:solidFill>
              </a:rPr>
              <a:t>!</a:t>
            </a:r>
            <a:endParaRPr lang="pl-PL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0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err="1" smtClean="0"/>
              <a:t>Are</a:t>
            </a:r>
            <a:r>
              <a:rPr lang="pl-PL" sz="4000" b="1" dirty="0" smtClean="0"/>
              <a:t> we </a:t>
            </a:r>
            <a:r>
              <a:rPr lang="pl-PL" sz="4000" b="1" dirty="0" err="1" smtClean="0"/>
              <a:t>done</a:t>
            </a:r>
            <a:r>
              <a:rPr lang="pl-PL" sz="4000" b="1" dirty="0" smtClean="0"/>
              <a:t> with the LHC?</a:t>
            </a:r>
            <a:endParaRPr lang="pl-PL" sz="4000" b="1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PoleTekstowe 7"/>
          <p:cNvSpPr txBox="1"/>
          <p:nvPr/>
        </p:nvSpPr>
        <p:spPr>
          <a:xfrm>
            <a:off x="4745558" y="5294299"/>
            <a:ext cx="437105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b="1" dirty="0" smtClean="0"/>
              <a:t>LHC – </a:t>
            </a:r>
            <a:r>
              <a:rPr lang="pl-PL" sz="2400" b="1" dirty="0" err="1" smtClean="0"/>
              <a:t>only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stau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coannihilation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will</a:t>
            </a:r>
            <a:r>
              <a:rPr lang="pl-PL" sz="2400" b="1" dirty="0" smtClean="0"/>
              <a:t> be +/- </a:t>
            </a:r>
            <a:r>
              <a:rPr lang="pl-PL" sz="2400" b="1" dirty="0" err="1" smtClean="0"/>
              <a:t>covered</a:t>
            </a:r>
            <a:endParaRPr lang="pl-PL" sz="2400" b="1" dirty="0" smtClean="0"/>
          </a:p>
          <a:p>
            <a:pPr marL="342900" indent="-342900">
              <a:buFont typeface="Arial"/>
              <a:buChar char="•"/>
            </a:pPr>
            <a:r>
              <a:rPr lang="pl-PL" sz="2400" b="1" dirty="0" err="1" smtClean="0"/>
              <a:t>Need</a:t>
            </a:r>
            <a:r>
              <a:rPr lang="pl-PL" sz="2400" b="1" dirty="0" smtClean="0"/>
              <a:t> a lot of </a:t>
            </a:r>
            <a:r>
              <a:rPr lang="pl-PL" sz="2400" b="1" dirty="0" err="1" smtClean="0"/>
              <a:t>luck</a:t>
            </a:r>
            <a:r>
              <a:rPr lang="pl-PL" sz="2400" b="1" dirty="0" smtClean="0"/>
              <a:t>!</a:t>
            </a:r>
            <a:endParaRPr lang="pl-PL" sz="2400" b="1" dirty="0"/>
          </a:p>
        </p:txBody>
      </p:sp>
      <p:sp>
        <p:nvSpPr>
          <p:cNvPr id="9" name="PoleTekstowe 8"/>
          <p:cNvSpPr txBox="1"/>
          <p:nvPr/>
        </p:nvSpPr>
        <p:spPr>
          <a:xfrm>
            <a:off x="1256297" y="5339326"/>
            <a:ext cx="23713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80005C"/>
                </a:solidFill>
              </a:rPr>
              <a:t>LHC14 </a:t>
            </a:r>
            <a:r>
              <a:rPr lang="pl-PL" sz="2400" b="1" dirty="0" err="1" smtClean="0">
                <a:solidFill>
                  <a:srgbClr val="80005C"/>
                </a:solidFill>
              </a:rPr>
              <a:t>reach</a:t>
            </a:r>
            <a:r>
              <a:rPr lang="pl-PL" sz="2400" b="1" dirty="0" smtClean="0">
                <a:solidFill>
                  <a:srgbClr val="80005C"/>
                </a:solidFill>
              </a:rPr>
              <a:t>:</a:t>
            </a:r>
          </a:p>
          <a:p>
            <a:r>
              <a:rPr lang="pl-PL" sz="2400" b="1" dirty="0" err="1" smtClean="0">
                <a:solidFill>
                  <a:srgbClr val="80005C"/>
                </a:solidFill>
              </a:rPr>
              <a:t>Gluino</a:t>
            </a:r>
            <a:r>
              <a:rPr lang="pl-PL" sz="2400" b="1" dirty="0" smtClean="0">
                <a:solidFill>
                  <a:srgbClr val="80005C"/>
                </a:solidFill>
              </a:rPr>
              <a:t>: ~2.7 </a:t>
            </a:r>
            <a:r>
              <a:rPr lang="pl-PL" sz="2400" b="1" dirty="0" err="1" smtClean="0">
                <a:solidFill>
                  <a:srgbClr val="80005C"/>
                </a:solidFill>
              </a:rPr>
              <a:t>GeV</a:t>
            </a:r>
            <a:r>
              <a:rPr lang="pl-PL" sz="2400" b="1" dirty="0" smtClean="0">
                <a:solidFill>
                  <a:srgbClr val="80005C"/>
                </a:solidFill>
              </a:rPr>
              <a:t> </a:t>
            </a:r>
          </a:p>
          <a:p>
            <a:r>
              <a:rPr lang="pl-PL" sz="2400" b="1" dirty="0" err="1" smtClean="0">
                <a:solidFill>
                  <a:srgbClr val="80005C"/>
                </a:solidFill>
              </a:rPr>
              <a:t>Squarks</a:t>
            </a:r>
            <a:r>
              <a:rPr lang="pl-PL" sz="2400" b="1" dirty="0" smtClean="0">
                <a:solidFill>
                  <a:srgbClr val="80005C"/>
                </a:solidFill>
              </a:rPr>
              <a:t>: ~3 </a:t>
            </a:r>
            <a:r>
              <a:rPr lang="pl-PL" sz="2400" b="1" dirty="0" err="1" smtClean="0">
                <a:solidFill>
                  <a:srgbClr val="80005C"/>
                </a:solidFill>
              </a:rPr>
              <a:t>TeV</a:t>
            </a:r>
            <a:endParaRPr lang="pl-PL" sz="2400" b="1" dirty="0">
              <a:solidFill>
                <a:srgbClr val="80005C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70" y="1694390"/>
            <a:ext cx="3204506" cy="3456168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723752" y="4164638"/>
            <a:ext cx="382351" cy="600801"/>
          </a:xfrm>
          <a:prstGeom prst="rect">
            <a:avLst/>
          </a:prstGeom>
          <a:solidFill>
            <a:schemeClr val="accent6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490" y="1857020"/>
            <a:ext cx="5178195" cy="2908420"/>
          </a:xfrm>
          <a:prstGeom prst="rect">
            <a:avLst/>
          </a:prstGeom>
        </p:spPr>
      </p:pic>
      <p:sp>
        <p:nvSpPr>
          <p:cNvPr id="17" name="PoleTekstowe 16"/>
          <p:cNvSpPr txBox="1"/>
          <p:nvPr/>
        </p:nvSpPr>
        <p:spPr>
          <a:xfrm>
            <a:off x="3985052" y="1417638"/>
            <a:ext cx="278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Typical</a:t>
            </a:r>
            <a:r>
              <a:rPr lang="pl-PL" b="1" dirty="0" smtClean="0"/>
              <a:t> mass spectra: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7756745" y="142885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1405.4289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898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910826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800000"/>
                </a:solidFill>
              </a:rPr>
              <a:t>To take home:</a:t>
            </a:r>
            <a:endParaRPr lang="en-US" sz="3200" b="1" u="sng" dirty="0">
              <a:solidFill>
                <a:srgbClr val="80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21800" y="931464"/>
            <a:ext cx="7965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DM: jury is still out, discovery claims come and </a:t>
            </a:r>
            <a:r>
              <a:rPr lang="en-US" sz="24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go,</a:t>
            </a:r>
          </a:p>
          <a:p>
            <a:pPr lvl="0"/>
            <a:r>
              <a:rPr lang="en-US" sz="2400" b="1" dirty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	</a:t>
            </a:r>
            <a:r>
              <a:rPr lang="en-US" sz="24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…but</a:t>
            </a:r>
            <a:endParaRPr lang="en-US" sz="2400" b="1" dirty="0" smtClean="0">
              <a:solidFill>
                <a:srgbClr val="00009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lvl="0" indent="-342900">
              <a:buFont typeface="Wingdings" charset="2"/>
              <a:buChar char="Ø"/>
            </a:pPr>
            <a:endParaRPr lang="en-US" sz="2400" b="1" dirty="0" smtClean="0">
              <a:solidFill>
                <a:srgbClr val="00009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Higgs </a:t>
            </a:r>
            <a:r>
              <a:rPr lang="en-US" sz="24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of 126 </a:t>
            </a:r>
            <a:r>
              <a:rPr lang="en-US" sz="2400" b="1" dirty="0" err="1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Wingdings"/>
              </a:rPr>
              <a:t></a:t>
            </a:r>
            <a:r>
              <a:rPr lang="en-US" sz="2000" b="1" dirty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~1TeV </a:t>
            </a:r>
            <a:r>
              <a:rPr lang="en-US" sz="2400" b="1" dirty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higgsino</a:t>
            </a:r>
            <a:r>
              <a:rPr lang="en-US" sz="2400" b="1" dirty="0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) </a:t>
            </a:r>
            <a:r>
              <a:rPr lang="en-US" sz="2400" b="1" dirty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DM – </a:t>
            </a:r>
            <a:r>
              <a:rPr lang="en-US" sz="2400" b="1" dirty="0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robust</a:t>
            </a:r>
            <a:r>
              <a:rPr lang="en-US" sz="2400" b="1" dirty="0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prediction </a:t>
            </a:r>
            <a:r>
              <a:rPr lang="en-US" sz="2400" b="1" dirty="0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of unified (and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pheno</a:t>
            </a:r>
            <a:r>
              <a:rPr lang="en-US" sz="2400" b="1" dirty="0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) SUSY:</a:t>
            </a:r>
          </a:p>
          <a:p>
            <a:pPr marL="342900" lvl="0" indent="-342900">
              <a:buFont typeface="Wingdings" charset="2"/>
              <a:buChar char="Ø"/>
            </a:pPr>
            <a:endParaRPr lang="en-US" sz="2400" b="1" dirty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00FF"/>
                </a:solidFill>
                <a:ea typeface="Arial" panose="00000000000000000000"/>
                <a:cs typeface="Arial" panose="00000000000000000000"/>
                <a:sym typeface="Arial" panose="00000000000000000000"/>
              </a:rPr>
              <a:t>To be probed by 1-tonne DM detectors</a:t>
            </a:r>
          </a:p>
          <a:p>
            <a:pPr marL="800100" lvl="1" indent="-342900">
              <a:buFont typeface="Arial"/>
              <a:buChar char="•"/>
            </a:pPr>
            <a:r>
              <a:rPr lang="pl-PL" sz="2000" b="1" dirty="0">
                <a:solidFill>
                  <a:srgbClr val="0000FF"/>
                </a:solidFill>
              </a:rPr>
              <a:t>Big bite by LUX </a:t>
            </a:r>
            <a:r>
              <a:rPr lang="pl-PL" sz="2000" b="1" dirty="0" err="1" smtClean="0">
                <a:solidFill>
                  <a:srgbClr val="0000FF"/>
                </a:solidFill>
              </a:rPr>
              <a:t>already</a:t>
            </a:r>
            <a:r>
              <a:rPr lang="pl-PL" sz="2000" b="1" dirty="0" smtClean="0">
                <a:solidFill>
                  <a:srgbClr val="0000FF"/>
                </a:solidFill>
              </a:rPr>
              <a:t> in 2014</a:t>
            </a:r>
          </a:p>
          <a:p>
            <a:pPr marL="800100" lvl="1" indent="-342900">
              <a:buFont typeface="Arial"/>
              <a:buChar char="•"/>
            </a:pPr>
            <a:r>
              <a:rPr lang="pl-PL" sz="2000" b="1" dirty="0" smtClean="0">
                <a:solidFill>
                  <a:srgbClr val="0000FF"/>
                </a:solidFill>
              </a:rPr>
              <a:t>Independent </a:t>
            </a:r>
            <a:r>
              <a:rPr lang="pl-PL" sz="2000" b="1" dirty="0" err="1" smtClean="0">
                <a:solidFill>
                  <a:srgbClr val="0000FF"/>
                </a:solidFill>
              </a:rPr>
              <a:t>probe</a:t>
            </a:r>
            <a:r>
              <a:rPr lang="pl-PL" sz="2000" b="1" dirty="0" smtClean="0">
                <a:solidFill>
                  <a:srgbClr val="0000FF"/>
                </a:solidFill>
              </a:rPr>
              <a:t> by CTA</a:t>
            </a:r>
          </a:p>
          <a:p>
            <a:pPr marL="800100" lvl="1" indent="-342900">
              <a:buFont typeface="Arial"/>
              <a:buChar char="•"/>
            </a:pPr>
            <a:r>
              <a:rPr lang="pl-PL" sz="2000" b="1" dirty="0">
                <a:solidFill>
                  <a:srgbClr val="0000FF"/>
                </a:solidFill>
              </a:rPr>
              <a:t>Far </a:t>
            </a:r>
            <a:r>
              <a:rPr lang="pl-PL" sz="2000" b="1" dirty="0" err="1">
                <a:solidFill>
                  <a:srgbClr val="0000FF"/>
                </a:solidFill>
              </a:rPr>
              <a:t>beyond</a:t>
            </a:r>
            <a:r>
              <a:rPr lang="pl-PL" sz="2000" b="1" dirty="0">
                <a:solidFill>
                  <a:srgbClr val="0000FF"/>
                </a:solidFill>
              </a:rPr>
              <a:t> </a:t>
            </a:r>
            <a:r>
              <a:rPr lang="pl-PL" sz="2000" b="1" dirty="0" err="1">
                <a:solidFill>
                  <a:srgbClr val="0000FF"/>
                </a:solidFill>
              </a:rPr>
              <a:t>direct</a:t>
            </a:r>
            <a:r>
              <a:rPr lang="pl-PL" sz="2000" b="1" dirty="0">
                <a:solidFill>
                  <a:srgbClr val="0000FF"/>
                </a:solidFill>
              </a:rPr>
              <a:t> LHC </a:t>
            </a:r>
            <a:r>
              <a:rPr lang="pl-PL" sz="2000" b="1" dirty="0" err="1" smtClean="0">
                <a:solidFill>
                  <a:srgbClr val="0000FF"/>
                </a:solidFill>
              </a:rPr>
              <a:t>reach</a:t>
            </a:r>
            <a:endParaRPr lang="pl-PL" sz="2000" b="1" dirty="0" smtClean="0">
              <a:solidFill>
                <a:srgbClr val="0000FF"/>
              </a:solidFill>
            </a:endParaRPr>
          </a:p>
          <a:p>
            <a:pPr lvl="1"/>
            <a:endParaRPr lang="pl-PL" sz="2000" b="1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pl-PL" sz="2000" b="1" dirty="0" smtClean="0">
                <a:solidFill>
                  <a:srgbClr val="000090"/>
                </a:solidFill>
              </a:rPr>
              <a:t>Fine-</a:t>
            </a:r>
            <a:r>
              <a:rPr lang="pl-PL" sz="2000" b="1" dirty="0" err="1" smtClean="0">
                <a:solidFill>
                  <a:srgbClr val="000090"/>
                </a:solidFill>
              </a:rPr>
              <a:t>tuning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can</a:t>
            </a:r>
            <a:r>
              <a:rPr lang="pl-PL" sz="2000" b="1" dirty="0" smtClean="0">
                <a:solidFill>
                  <a:srgbClr val="000090"/>
                </a:solidFill>
              </a:rPr>
              <a:t> be </a:t>
            </a:r>
            <a:r>
              <a:rPr lang="pl-PL" sz="2000" b="1" dirty="0" err="1" smtClean="0">
                <a:solidFill>
                  <a:srgbClr val="000090"/>
                </a:solidFill>
              </a:rPr>
              <a:t>reduced</a:t>
            </a:r>
            <a:r>
              <a:rPr lang="pl-PL" sz="2000" b="1" dirty="0" smtClean="0">
                <a:solidFill>
                  <a:srgbClr val="000090"/>
                </a:solidFill>
              </a:rPr>
              <a:t> down to 1 in 20</a:t>
            </a:r>
            <a:endParaRPr lang="pl-PL" sz="2000" b="1" dirty="0">
              <a:solidFill>
                <a:srgbClr val="000090"/>
              </a:solidFill>
            </a:endParaRPr>
          </a:p>
          <a:p>
            <a:pPr lvl="0"/>
            <a:endParaRPr lang="en-US" sz="2000" b="1" dirty="0" smtClean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lvl="0"/>
            <a:endParaRPr lang="en-US" sz="2000" b="1" dirty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lvl="0" indent="-342900">
              <a:buFont typeface="Wingdings" charset="2"/>
              <a:buChar char="Ø"/>
            </a:pPr>
            <a:endParaRPr lang="en-US" sz="2000" b="1" dirty="0" smtClean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 dirty="0"/>
          </a:p>
        </p:txBody>
      </p:sp>
      <p:sp>
        <p:nvSpPr>
          <p:cNvPr id="4" name="PoleTekstowe 3"/>
          <p:cNvSpPr txBox="1"/>
          <p:nvPr/>
        </p:nvSpPr>
        <p:spPr>
          <a:xfrm>
            <a:off x="5806294" y="3999610"/>
            <a:ext cx="299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 b="1" dirty="0"/>
          </a:p>
        </p:txBody>
      </p:sp>
      <p:sp>
        <p:nvSpPr>
          <p:cNvPr id="12" name="Prostokąt 11"/>
          <p:cNvSpPr/>
          <p:nvPr/>
        </p:nvSpPr>
        <p:spPr>
          <a:xfrm>
            <a:off x="2060961" y="5144489"/>
            <a:ext cx="5428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800" b="1" dirty="0">
                <a:solidFill>
                  <a:srgbClr val="80005C"/>
                </a:solidFill>
              </a:rPr>
              <a:t>SUSY </a:t>
            </a:r>
            <a:r>
              <a:rPr lang="pl-PL" sz="2800" b="1" dirty="0" err="1">
                <a:solidFill>
                  <a:srgbClr val="80005C"/>
                </a:solidFill>
              </a:rPr>
              <a:t>may</a:t>
            </a:r>
            <a:r>
              <a:rPr lang="pl-PL" sz="2800" b="1" dirty="0">
                <a:solidFill>
                  <a:srgbClr val="80005C"/>
                </a:solidFill>
              </a:rPr>
              <a:t> be </a:t>
            </a:r>
            <a:r>
              <a:rPr lang="pl-PL" sz="2800" b="1" dirty="0" err="1">
                <a:solidFill>
                  <a:srgbClr val="80005C"/>
                </a:solidFill>
              </a:rPr>
              <a:t>too</a:t>
            </a:r>
            <a:r>
              <a:rPr lang="pl-PL" sz="2800" b="1" dirty="0">
                <a:solidFill>
                  <a:srgbClr val="80005C"/>
                </a:solidFill>
              </a:rPr>
              <a:t> heavy for the LHC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457200" y="5610186"/>
            <a:ext cx="8229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80005C"/>
                </a:solidFill>
              </a:rPr>
              <a:t>DM </a:t>
            </a:r>
            <a:r>
              <a:rPr lang="pl-PL" sz="2800" b="1" dirty="0" err="1">
                <a:solidFill>
                  <a:srgbClr val="80005C"/>
                </a:solidFill>
              </a:rPr>
              <a:t>searches</a:t>
            </a:r>
            <a:r>
              <a:rPr lang="pl-PL" sz="2800" b="1" dirty="0">
                <a:solidFill>
                  <a:srgbClr val="80005C"/>
                </a:solidFill>
              </a:rPr>
              <a:t> </a:t>
            </a:r>
            <a:r>
              <a:rPr lang="pl-PL" sz="2800" b="1" dirty="0" err="1">
                <a:solidFill>
                  <a:srgbClr val="80005C"/>
                </a:solidFill>
              </a:rPr>
              <a:t>may</a:t>
            </a:r>
            <a:r>
              <a:rPr lang="pl-PL" sz="2800" b="1" dirty="0">
                <a:solidFill>
                  <a:srgbClr val="80005C"/>
                </a:solidFill>
              </a:rPr>
              <a:t> </a:t>
            </a:r>
            <a:r>
              <a:rPr lang="pl-PL" sz="2800" b="1" dirty="0" err="1">
                <a:solidFill>
                  <a:srgbClr val="80005C"/>
                </a:solidFill>
              </a:rPr>
              <a:t>hopefully</a:t>
            </a:r>
            <a:r>
              <a:rPr lang="pl-PL" sz="2800" b="1" dirty="0">
                <a:solidFill>
                  <a:srgbClr val="80005C"/>
                </a:solidFill>
              </a:rPr>
              <a:t> </a:t>
            </a:r>
            <a:r>
              <a:rPr lang="pl-PL" sz="2800" b="1" dirty="0" err="1">
                <a:solidFill>
                  <a:srgbClr val="80005C"/>
                </a:solidFill>
              </a:rPr>
              <a:t>come</a:t>
            </a:r>
            <a:r>
              <a:rPr lang="pl-PL" sz="2800" b="1" dirty="0">
                <a:solidFill>
                  <a:srgbClr val="80005C"/>
                </a:solidFill>
              </a:rPr>
              <a:t> to the </a:t>
            </a:r>
            <a:r>
              <a:rPr lang="pl-PL" sz="2800" b="1" dirty="0" err="1">
                <a:solidFill>
                  <a:srgbClr val="80005C"/>
                </a:solidFill>
              </a:rPr>
              <a:t>rescue</a:t>
            </a:r>
            <a:endParaRPr lang="pl-PL" sz="2800" b="1" dirty="0">
              <a:solidFill>
                <a:srgbClr val="80005C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6091218" y="4153498"/>
            <a:ext cx="2388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b="1" dirty="0">
                <a:solidFill>
                  <a:srgbClr val="FF0000"/>
                </a:solidFill>
              </a:rPr>
              <a:t>Smoking </a:t>
            </a:r>
            <a:r>
              <a:rPr lang="pl-PL" b="1" dirty="0" err="1">
                <a:solidFill>
                  <a:srgbClr val="FF0000"/>
                </a:solidFill>
              </a:rPr>
              <a:t>gun</a:t>
            </a:r>
            <a:r>
              <a:rPr lang="pl-PL" b="1" dirty="0">
                <a:solidFill>
                  <a:srgbClr val="FF0000"/>
                </a:solidFill>
              </a:rPr>
              <a:t> of SUSY!?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050" y="1417619"/>
            <a:ext cx="4428750" cy="3976033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837012" y="225345"/>
            <a:ext cx="784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err="1" smtClean="0">
                <a:solidFill>
                  <a:srgbClr val="FF0000"/>
                </a:solidFill>
              </a:rPr>
              <a:t>Where</a:t>
            </a:r>
            <a:r>
              <a:rPr lang="pl-PL" sz="3600" b="1" dirty="0" smtClean="0">
                <a:solidFill>
                  <a:srgbClr val="FF0000"/>
                </a:solidFill>
              </a:rPr>
              <a:t> </a:t>
            </a:r>
            <a:r>
              <a:rPr lang="pl-PL" sz="3600" b="1" dirty="0" err="1" smtClean="0">
                <a:solidFill>
                  <a:srgbClr val="FF0000"/>
                </a:solidFill>
              </a:rPr>
              <a:t>is</a:t>
            </a:r>
            <a:r>
              <a:rPr lang="pl-PL" sz="3600" b="1" dirty="0" smtClean="0">
                <a:solidFill>
                  <a:srgbClr val="FF0000"/>
                </a:solidFill>
              </a:rPr>
              <a:t> the WIMP? 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285416" y="2397183"/>
            <a:ext cx="3681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pl-PL" sz="2400" b="1" dirty="0" smtClean="0"/>
              <a:t>Mass </a:t>
            </a:r>
            <a:r>
              <a:rPr lang="pl-PL" sz="2400" b="1" dirty="0" err="1" smtClean="0"/>
              <a:t>range</a:t>
            </a:r>
            <a:r>
              <a:rPr lang="pl-PL" sz="2400" b="1" dirty="0" smtClean="0"/>
              <a:t>: </a:t>
            </a:r>
            <a:r>
              <a:rPr lang="pl-PL" sz="2400" b="1" dirty="0" err="1" smtClean="0"/>
              <a:t>at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least</a:t>
            </a:r>
            <a:r>
              <a:rPr lang="pl-PL" sz="2400" b="1" dirty="0" smtClean="0"/>
              <a:t> 20 </a:t>
            </a:r>
            <a:r>
              <a:rPr lang="pl-PL" sz="2400" b="1" dirty="0" err="1" smtClean="0"/>
              <a:t>orders</a:t>
            </a:r>
            <a:r>
              <a:rPr lang="pl-PL" sz="2400" b="1" dirty="0" smtClean="0"/>
              <a:t> of </a:t>
            </a:r>
            <a:r>
              <a:rPr lang="pl-PL" sz="2400" b="1" dirty="0" err="1" smtClean="0"/>
              <a:t>magnitude</a:t>
            </a:r>
            <a:endParaRPr lang="pl-PL" sz="2400" b="1" dirty="0" smtClean="0"/>
          </a:p>
          <a:p>
            <a:endParaRPr lang="pl-PL" sz="2400" b="1" dirty="0" smtClean="0"/>
          </a:p>
          <a:p>
            <a:pPr marL="285750" indent="-285750">
              <a:buFont typeface="Wingdings" charset="2"/>
              <a:buChar char="Ø"/>
            </a:pPr>
            <a:r>
              <a:rPr lang="pl-PL" sz="2400" b="1" dirty="0" err="1" smtClean="0"/>
              <a:t>Interaction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range</a:t>
            </a:r>
            <a:r>
              <a:rPr lang="pl-PL" sz="2400" b="1" dirty="0" smtClean="0"/>
              <a:t>: </a:t>
            </a:r>
            <a:r>
              <a:rPr lang="pl-PL" sz="2400" b="1" dirty="0" err="1" smtClean="0"/>
              <a:t>some</a:t>
            </a:r>
            <a:r>
              <a:rPr lang="pl-PL" sz="2400" b="1" dirty="0" smtClean="0"/>
              <a:t> 32 </a:t>
            </a:r>
            <a:r>
              <a:rPr lang="pl-PL" sz="2400" b="1" dirty="0" err="1" smtClean="0"/>
              <a:t>orders</a:t>
            </a:r>
            <a:r>
              <a:rPr lang="pl-PL" sz="2400" b="1" dirty="0" smtClean="0"/>
              <a:t> of </a:t>
            </a:r>
            <a:r>
              <a:rPr lang="pl-PL" sz="2400" b="1" dirty="0" err="1" smtClean="0"/>
              <a:t>magnitude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4866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51" y="826470"/>
            <a:ext cx="7283106" cy="4805656"/>
          </a:xfrm>
          <a:prstGeom prst="rect">
            <a:avLst/>
          </a:prstGeom>
        </p:spPr>
      </p:pic>
      <p:sp>
        <p:nvSpPr>
          <p:cNvPr id="6" name="Oval 14"/>
          <p:cNvSpPr/>
          <p:nvPr/>
        </p:nvSpPr>
        <p:spPr>
          <a:xfrm>
            <a:off x="4132804" y="3503992"/>
            <a:ext cx="4086776" cy="1846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10" name="Shape 295"/>
          <p:cNvSpPr/>
          <p:nvPr/>
        </p:nvSpPr>
        <p:spPr>
          <a:xfrm rot="16200000">
            <a:off x="6023881" y="5130899"/>
            <a:ext cx="1058638" cy="4157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9050" cap="flat">
            <a:solidFill>
              <a:srgbClr val="0099CC"/>
            </a:solidFill>
            <a:prstDash val="solid"/>
            <a:round/>
            <a:headEnd type="none" w="sm" len="sm"/>
            <a:tailEnd type="none" w="sm" len="sm"/>
          </a:ln>
        </p:spPr>
        <p:txBody>
          <a:bodyPr wrap="square" lIns="91425" tIns="91425" rIns="91425" bIns="91425" anchor="ctr" anchorCtr="0">
            <a:spAutoFit/>
          </a:bodyPr>
          <a:lstStyle/>
          <a:p>
            <a:endParaRPr>
              <a:ln>
                <a:solidFill>
                  <a:srgbClr val="000000"/>
                </a:solidFill>
              </a:ln>
              <a:solidFill>
                <a:srgbClr val="000090"/>
              </a:solidFill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4736951" y="5919056"/>
            <a:ext cx="363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>
                <a:solidFill>
                  <a:srgbClr val="000090"/>
                </a:solidFill>
              </a:rPr>
              <a:t>m</a:t>
            </a:r>
            <a:r>
              <a:rPr lang="pl-PL" sz="2000" b="1" dirty="0" err="1" smtClean="0">
                <a:solidFill>
                  <a:srgbClr val="000090"/>
                </a:solidFill>
              </a:rPr>
              <a:t>otivated</a:t>
            </a:r>
            <a:r>
              <a:rPr lang="pl-PL" sz="2000" b="1" dirty="0" smtClean="0">
                <a:solidFill>
                  <a:srgbClr val="000090"/>
                </a:solidFill>
              </a:rPr>
              <a:t> by </a:t>
            </a:r>
            <a:r>
              <a:rPr lang="pl-PL" sz="2000" b="1" dirty="0" err="1" smtClean="0">
                <a:solidFill>
                  <a:srgbClr val="000090"/>
                </a:solidFill>
              </a:rPr>
              <a:t>theory</a:t>
            </a:r>
            <a:r>
              <a:rPr lang="pl-PL" sz="2000" b="1" dirty="0" smtClean="0">
                <a:solidFill>
                  <a:srgbClr val="000090"/>
                </a:solidFill>
              </a:rPr>
              <a:t> (SUSY)</a:t>
            </a:r>
            <a:endParaRPr lang="pl-PL" sz="2000" b="1" dirty="0">
              <a:solidFill>
                <a:srgbClr val="000090"/>
              </a:solidFill>
            </a:endParaRPr>
          </a:p>
        </p:txBody>
      </p:sp>
      <p:sp>
        <p:nvSpPr>
          <p:cNvPr id="11" name="Oval 14"/>
          <p:cNvSpPr/>
          <p:nvPr/>
        </p:nvSpPr>
        <p:spPr>
          <a:xfrm>
            <a:off x="1514755" y="987220"/>
            <a:ext cx="3610933" cy="2621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12" name="Shape 295"/>
          <p:cNvSpPr/>
          <p:nvPr/>
        </p:nvSpPr>
        <p:spPr>
          <a:xfrm rot="17220000">
            <a:off x="-16642" y="3664227"/>
            <a:ext cx="3823358" cy="373602"/>
          </a:xfrm>
          <a:prstGeom prst="rightArrow">
            <a:avLst>
              <a:gd name="adj1" fmla="val 39124"/>
              <a:gd name="adj2" fmla="val 50000"/>
            </a:avLst>
          </a:prstGeom>
          <a:solidFill>
            <a:srgbClr val="FF0000"/>
          </a:solidFill>
          <a:ln w="19050" cap="flat">
            <a:solidFill>
              <a:srgbClr val="0099CC"/>
            </a:solidFill>
            <a:prstDash val="solid"/>
            <a:round/>
            <a:headEnd type="none" w="sm" len="sm"/>
            <a:tailEnd type="none" w="sm" len="sm"/>
          </a:ln>
        </p:spPr>
        <p:txBody>
          <a:bodyPr wrap="square" lIns="91425" tIns="91425" rIns="91425" bIns="91425" anchor="ctr" anchorCtr="0">
            <a:spAutoFit/>
          </a:bodyPr>
          <a:lstStyle/>
          <a:p>
            <a:endParaRPr>
              <a:ln>
                <a:solidFill>
                  <a:srgbClr val="000000"/>
                </a:solidFill>
              </a:ln>
              <a:solidFill>
                <a:srgbClr val="000090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321313" y="5870831"/>
            <a:ext cx="309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/>
              <a:t>Confusion</a:t>
            </a:r>
            <a:r>
              <a:rPr lang="pl-PL" sz="2400" b="1" dirty="0" smtClean="0"/>
              <a:t> region</a:t>
            </a:r>
            <a:endParaRPr lang="pl-PL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25369" y="112525"/>
            <a:ext cx="6259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</a:rPr>
              <a:t>Direct Detection AD </a:t>
            </a:r>
            <a:r>
              <a:rPr lang="en-US" sz="2800" b="1" dirty="0" smtClean="0">
                <a:solidFill>
                  <a:srgbClr val="FF0000"/>
                </a:solidFill>
              </a:rPr>
              <a:t>2011</a:t>
            </a:r>
            <a:r>
              <a:rPr lang="en-US" sz="2800" b="1" dirty="0" smtClean="0">
                <a:solidFill>
                  <a:srgbClr val="000090"/>
                </a:solidFill>
              </a:rPr>
              <a:t> -  </a:t>
            </a:r>
            <a:r>
              <a:rPr lang="en-US" sz="2800" b="1" dirty="0" smtClean="0">
                <a:solidFill>
                  <a:srgbClr val="FF0000"/>
                </a:solidFill>
              </a:rPr>
              <a:t>Before LHC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2887" y="6348641"/>
            <a:ext cx="2563640" cy="369332"/>
          </a:xfrm>
          <a:prstGeom prst="rect">
            <a:avLst/>
          </a:prstGeom>
          <a:solidFill>
            <a:schemeClr val="accent6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5C"/>
                </a:solidFill>
              </a:rPr>
              <a:t>MasterCode</a:t>
            </a:r>
            <a:r>
              <a:rPr lang="en-US" b="1" dirty="0" smtClean="0">
                <a:solidFill>
                  <a:srgbClr val="80005C"/>
                </a:solidFill>
              </a:rPr>
              <a:t>, </a:t>
            </a:r>
            <a:r>
              <a:rPr lang="en-US" b="1" dirty="0" err="1" smtClean="0">
                <a:solidFill>
                  <a:srgbClr val="80005C"/>
                </a:solidFill>
              </a:rPr>
              <a:t>BayesFITS</a:t>
            </a:r>
            <a:endParaRPr lang="en-US" b="1" dirty="0">
              <a:solidFill>
                <a:srgbClr val="80005C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7011280" y="5501499"/>
            <a:ext cx="947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>
                <a:solidFill>
                  <a:srgbClr val="FF0000"/>
                </a:solidFill>
              </a:rPr>
              <a:t>preLHC</a:t>
            </a:r>
            <a:r>
              <a:rPr lang="pl-PL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083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" grpId="0"/>
      <p:bldP spid="11" grpId="0" animBg="1"/>
      <p:bldP spid="12" grpId="0" animBg="1"/>
      <p:bldP spid="3" grpId="0"/>
      <p:bldP spid="18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PoleTekstowe 1"/>
          <p:cNvSpPr txBox="1"/>
          <p:nvPr/>
        </p:nvSpPr>
        <p:spPr>
          <a:xfrm>
            <a:off x="4564640" y="5967763"/>
            <a:ext cx="363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>
                <a:solidFill>
                  <a:srgbClr val="000090"/>
                </a:solidFill>
              </a:rPr>
              <a:t>m</a:t>
            </a:r>
            <a:r>
              <a:rPr lang="pl-PL" sz="2000" b="1" dirty="0" err="1" smtClean="0">
                <a:solidFill>
                  <a:srgbClr val="000090"/>
                </a:solidFill>
              </a:rPr>
              <a:t>otivated</a:t>
            </a:r>
            <a:r>
              <a:rPr lang="pl-PL" sz="2000" b="1" dirty="0" smtClean="0">
                <a:solidFill>
                  <a:srgbClr val="000090"/>
                </a:solidFill>
              </a:rPr>
              <a:t> by </a:t>
            </a:r>
            <a:r>
              <a:rPr lang="pl-PL" sz="2000" b="1" dirty="0" err="1" smtClean="0">
                <a:solidFill>
                  <a:srgbClr val="000090"/>
                </a:solidFill>
              </a:rPr>
              <a:t>theory</a:t>
            </a:r>
            <a:r>
              <a:rPr lang="pl-PL" sz="2000" b="1" dirty="0" smtClean="0">
                <a:solidFill>
                  <a:srgbClr val="000090"/>
                </a:solidFill>
              </a:rPr>
              <a:t> (SUSY)</a:t>
            </a:r>
            <a:endParaRPr lang="pl-PL" sz="2000" b="1" dirty="0">
              <a:solidFill>
                <a:srgbClr val="000090"/>
              </a:solidFill>
            </a:endParaRPr>
          </a:p>
        </p:txBody>
      </p:sp>
      <p:sp>
        <p:nvSpPr>
          <p:cNvPr id="12" name="Shape 295"/>
          <p:cNvSpPr/>
          <p:nvPr/>
        </p:nvSpPr>
        <p:spPr>
          <a:xfrm rot="17220000">
            <a:off x="474962" y="4082974"/>
            <a:ext cx="3823358" cy="373602"/>
          </a:xfrm>
          <a:prstGeom prst="rightArrow">
            <a:avLst>
              <a:gd name="adj1" fmla="val 39124"/>
              <a:gd name="adj2" fmla="val 50000"/>
            </a:avLst>
          </a:prstGeom>
          <a:solidFill>
            <a:srgbClr val="FF0000"/>
          </a:solidFill>
          <a:ln w="19050" cap="flat">
            <a:solidFill>
              <a:srgbClr val="0099CC"/>
            </a:solidFill>
            <a:prstDash val="solid"/>
            <a:round/>
            <a:headEnd type="none" w="sm" len="sm"/>
            <a:tailEnd type="none" w="sm" len="sm"/>
          </a:ln>
        </p:spPr>
        <p:txBody>
          <a:bodyPr wrap="square" lIns="91425" tIns="91425" rIns="91425" bIns="91425" anchor="ctr" anchorCtr="0">
            <a:spAutoFit/>
          </a:bodyPr>
          <a:lstStyle/>
          <a:p>
            <a:endParaRPr>
              <a:ln>
                <a:solidFill>
                  <a:srgbClr val="000000"/>
                </a:solidFill>
              </a:ln>
              <a:solidFill>
                <a:srgbClr val="000090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75069" y="6152536"/>
            <a:ext cx="3324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/>
              <a:t>Confusion</a:t>
            </a:r>
            <a:r>
              <a:rPr lang="pl-PL" sz="2400" b="1" dirty="0" smtClean="0"/>
              <a:t> region </a:t>
            </a:r>
            <a:r>
              <a:rPr lang="pl-PL" sz="2400" b="1" dirty="0" err="1" smtClean="0"/>
              <a:t>gone</a:t>
            </a:r>
            <a:endParaRPr lang="pl-PL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25369" y="112525"/>
            <a:ext cx="6259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</a:rPr>
              <a:t>Direct Detection </a:t>
            </a:r>
            <a:r>
              <a:rPr lang="en-US" sz="2800" b="1" dirty="0" smtClean="0">
                <a:solidFill>
                  <a:srgbClr val="FF0000"/>
                </a:solidFill>
              </a:rPr>
              <a:t>Nov. 2013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9069" y="6348641"/>
            <a:ext cx="2563640" cy="369332"/>
          </a:xfrm>
          <a:prstGeom prst="rect">
            <a:avLst/>
          </a:prstGeom>
          <a:solidFill>
            <a:schemeClr val="accent6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5C"/>
                </a:solidFill>
              </a:rPr>
              <a:t>MasterCode</a:t>
            </a:r>
            <a:r>
              <a:rPr lang="en-US" b="1" dirty="0" smtClean="0">
                <a:solidFill>
                  <a:srgbClr val="80005C"/>
                </a:solidFill>
              </a:rPr>
              <a:t>, </a:t>
            </a:r>
            <a:r>
              <a:rPr lang="en-US" b="1" dirty="0" err="1" smtClean="0">
                <a:solidFill>
                  <a:srgbClr val="80005C"/>
                </a:solidFill>
              </a:rPr>
              <a:t>BayesFITS</a:t>
            </a:r>
            <a:endParaRPr lang="en-US" b="1" dirty="0">
              <a:solidFill>
                <a:srgbClr val="80005C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186" y="635745"/>
            <a:ext cx="5344703" cy="5211915"/>
          </a:xfrm>
          <a:prstGeom prst="rect">
            <a:avLst/>
          </a:prstGeom>
        </p:spPr>
      </p:pic>
      <p:sp>
        <p:nvSpPr>
          <p:cNvPr id="14" name="Shape 295"/>
          <p:cNvSpPr/>
          <p:nvPr/>
        </p:nvSpPr>
        <p:spPr>
          <a:xfrm rot="17220000">
            <a:off x="5003975" y="5068111"/>
            <a:ext cx="1329980" cy="396003"/>
          </a:xfrm>
          <a:prstGeom prst="rightArrow">
            <a:avLst>
              <a:gd name="adj1" fmla="val 39124"/>
              <a:gd name="adj2" fmla="val 50000"/>
            </a:avLst>
          </a:prstGeom>
          <a:solidFill>
            <a:srgbClr val="FF0000"/>
          </a:solidFill>
          <a:ln w="19050" cap="flat">
            <a:solidFill>
              <a:srgbClr val="0099CC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1500000"/>
            </a:camera>
            <a:lightRig rig="threePt" dir="t"/>
          </a:scene3d>
        </p:spPr>
        <p:txBody>
          <a:bodyPr wrap="square" lIns="91425" tIns="91425" rIns="91425" bIns="91425" anchor="ctr" anchorCtr="0">
            <a:spAutoFit/>
          </a:bodyPr>
          <a:lstStyle/>
          <a:p>
            <a:endParaRPr>
              <a:ln>
                <a:solidFill>
                  <a:srgbClr val="000000"/>
                </a:solidFill>
              </a:ln>
              <a:solidFill>
                <a:srgbClr val="000090"/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5853095" y="5590604"/>
            <a:ext cx="121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FF0000"/>
                </a:solidFill>
              </a:rPr>
              <a:t>preLHC</a:t>
            </a:r>
            <a:r>
              <a:rPr lang="pl-PL" b="1" dirty="0" smtClean="0">
                <a:solidFill>
                  <a:srgbClr val="FF0000"/>
                </a:solidFill>
              </a:rPr>
              <a:t>!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6519060" y="2800577"/>
            <a:ext cx="2287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LHC: </a:t>
            </a:r>
          </a:p>
          <a:p>
            <a:r>
              <a:rPr lang="pl-PL" sz="2000" b="1" dirty="0" err="1" smtClean="0">
                <a:solidFill>
                  <a:srgbClr val="FF0000"/>
                </a:solidFill>
              </a:rPr>
              <a:t>theory</a:t>
            </a:r>
            <a:r>
              <a:rPr lang="pl-PL" sz="2000" b="1" dirty="0" smtClean="0">
                <a:solidFill>
                  <a:srgbClr val="FF0000"/>
                </a:solidFill>
              </a:rPr>
              <a:t> region </a:t>
            </a:r>
            <a:r>
              <a:rPr lang="pl-PL" sz="2000" b="1" dirty="0" err="1" smtClean="0">
                <a:solidFill>
                  <a:srgbClr val="FF0000"/>
                </a:solidFill>
              </a:rPr>
              <a:t>has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moved</a:t>
            </a:r>
            <a:r>
              <a:rPr lang="pl-PL" sz="2000" b="1" dirty="0" smtClean="0">
                <a:solidFill>
                  <a:srgbClr val="FF0000"/>
                </a:solidFill>
              </a:rPr>
              <a:t> down and </a:t>
            </a:r>
            <a:r>
              <a:rPr lang="pl-PL" sz="2000" b="1" dirty="0" err="1" smtClean="0">
                <a:solidFill>
                  <a:srgbClr val="FF0000"/>
                </a:solidFill>
              </a:rPr>
              <a:t>right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9" name="Wygięta strzałka 8"/>
          <p:cNvSpPr/>
          <p:nvPr/>
        </p:nvSpPr>
        <p:spPr>
          <a:xfrm>
            <a:off x="6306183" y="4258629"/>
            <a:ext cx="597390" cy="572403"/>
          </a:xfrm>
          <a:prstGeom prst="bentArrow">
            <a:avLst/>
          </a:prstGeom>
          <a:solidFill>
            <a:srgbClr val="FF0000"/>
          </a:solidFill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0" name="Zaokrąglony prostokąt 9"/>
          <p:cNvSpPr/>
          <p:nvPr/>
        </p:nvSpPr>
        <p:spPr>
          <a:xfrm>
            <a:off x="6973567" y="4636497"/>
            <a:ext cx="2059958" cy="954107"/>
          </a:xfrm>
          <a:prstGeom prst="roundRect">
            <a:avLst/>
          </a:prstGeom>
          <a:solidFill>
            <a:schemeClr val="accent6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Tekstowe 10"/>
          <p:cNvSpPr txBox="1"/>
          <p:nvPr/>
        </p:nvSpPr>
        <p:spPr>
          <a:xfrm>
            <a:off x="7148199" y="4274034"/>
            <a:ext cx="20313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000090"/>
                </a:solidFill>
              </a:rPr>
              <a:t> in a </a:t>
            </a:r>
            <a:r>
              <a:rPr lang="pl-PL" sz="1600" b="1" dirty="0" err="1">
                <a:solidFill>
                  <a:srgbClr val="000090"/>
                </a:solidFill>
              </a:rPr>
              <a:t>very</a:t>
            </a:r>
            <a:r>
              <a:rPr lang="pl-PL" sz="1600" b="1" dirty="0">
                <a:solidFill>
                  <a:srgbClr val="000090"/>
                </a:solidFill>
              </a:rPr>
              <a:t> </a:t>
            </a:r>
            <a:r>
              <a:rPr lang="pl-PL" sz="1600" b="1" dirty="0" err="1">
                <a:solidFill>
                  <a:srgbClr val="000090"/>
                </a:solidFill>
              </a:rPr>
              <a:t>specific</a:t>
            </a:r>
            <a:r>
              <a:rPr lang="pl-PL" sz="1600" b="1" dirty="0">
                <a:solidFill>
                  <a:srgbClr val="000090"/>
                </a:solidFill>
              </a:rPr>
              <a:t> </a:t>
            </a:r>
            <a:r>
              <a:rPr lang="pl-PL" sz="1600" b="1" dirty="0" err="1" smtClean="0">
                <a:solidFill>
                  <a:srgbClr val="000090"/>
                </a:solidFill>
              </a:rPr>
              <a:t>way</a:t>
            </a:r>
            <a:endParaRPr lang="pl-PL" sz="1600" b="1" dirty="0" smtClean="0">
              <a:solidFill>
                <a:srgbClr val="000090"/>
              </a:solidFill>
            </a:endParaRPr>
          </a:p>
          <a:p>
            <a:endParaRPr lang="pl-PL" sz="1600" b="1" dirty="0">
              <a:solidFill>
                <a:srgbClr val="FF0000"/>
              </a:solidFill>
            </a:endParaRPr>
          </a:p>
          <a:p>
            <a:r>
              <a:rPr lang="pl-PL" sz="2000" b="1" dirty="0" smtClean="0">
                <a:solidFill>
                  <a:srgbClr val="FF0000"/>
                </a:solidFill>
              </a:rPr>
              <a:t>Smoking </a:t>
            </a:r>
            <a:r>
              <a:rPr lang="pl-PL" sz="2000" b="1" dirty="0" err="1" smtClean="0">
                <a:solidFill>
                  <a:srgbClr val="FF0000"/>
                </a:solidFill>
              </a:rPr>
              <a:t>gun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pl-PL" sz="2000" b="1" dirty="0" smtClean="0">
                <a:solidFill>
                  <a:srgbClr val="FF0000"/>
                </a:solidFill>
              </a:rPr>
              <a:t>of SUSY?</a:t>
            </a:r>
            <a:endParaRPr lang="pl-PL" sz="2000" b="1" dirty="0">
              <a:solidFill>
                <a:srgbClr val="FF0000"/>
              </a:solidFill>
            </a:endParaRPr>
          </a:p>
          <a:p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7148199" y="822958"/>
            <a:ext cx="167225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/>
              <a:t>PDG </a:t>
            </a:r>
            <a:r>
              <a:rPr lang="pl-PL" sz="1600" b="1" dirty="0" err="1" smtClean="0"/>
              <a:t>update</a:t>
            </a:r>
            <a:r>
              <a:rPr lang="pl-PL" sz="1600" b="1" dirty="0" smtClean="0"/>
              <a:t> 2013</a:t>
            </a:r>
          </a:p>
          <a:p>
            <a:r>
              <a:rPr lang="pl-PL" sz="1600" b="1" dirty="0"/>
              <a:t>(</a:t>
            </a:r>
            <a:r>
              <a:rPr lang="pl-PL" sz="1600" b="1" dirty="0" smtClean="0"/>
              <a:t>1204.2373)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130276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80005C"/>
                </a:solidFill>
              </a:rPr>
              <a:t>Main news from the LHC so far…</a:t>
            </a:r>
            <a:endParaRPr lang="en-US" sz="4000" b="1" dirty="0">
              <a:solidFill>
                <a:srgbClr val="80005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224"/>
            <a:ext cx="8229600" cy="494194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600" b="1" dirty="0" smtClean="0">
                <a:solidFill>
                  <a:srgbClr val="000090"/>
                </a:solidFill>
              </a:rPr>
              <a:t>SM-like Higgs particle at ~126 </a:t>
            </a:r>
            <a:r>
              <a:rPr lang="en-US" sz="2600" b="1" dirty="0" err="1" smtClean="0">
                <a:solidFill>
                  <a:srgbClr val="000090"/>
                </a:solidFill>
              </a:rPr>
              <a:t>GeV</a:t>
            </a:r>
            <a:r>
              <a:rPr lang="en-US" sz="2600" b="1" dirty="0" smtClean="0">
                <a:solidFill>
                  <a:srgbClr val="000090"/>
                </a:solidFill>
              </a:rPr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sz="2600" b="1" dirty="0" smtClean="0">
                <a:solidFill>
                  <a:srgbClr val="000090"/>
                </a:solidFill>
              </a:rPr>
              <a:t>No (convincing) deviations </a:t>
            </a: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90"/>
                </a:solidFill>
              </a:rPr>
              <a:t>     from the SM</a:t>
            </a:r>
          </a:p>
          <a:p>
            <a:pPr marL="0" indent="0">
              <a:buNone/>
            </a:pPr>
            <a:endParaRPr lang="en-US" sz="3800" b="1" dirty="0" smtClean="0">
              <a:solidFill>
                <a:srgbClr val="000090"/>
              </a:solidFill>
            </a:endParaRPr>
          </a:p>
          <a:p>
            <a:pPr>
              <a:buFont typeface="Wingdings" charset="2"/>
              <a:buChar char="Ø"/>
            </a:pPr>
            <a:endParaRPr lang="en-US" sz="2400" b="1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009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Stringent lower limits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90"/>
                </a:solidFill>
              </a:rPr>
              <a:t>	</a:t>
            </a:r>
            <a:r>
              <a:rPr lang="en-US" sz="2400" b="1" dirty="0" smtClean="0">
                <a:solidFill>
                  <a:srgbClr val="000090"/>
                </a:solidFill>
              </a:rPr>
              <a:t>on </a:t>
            </a:r>
            <a:r>
              <a:rPr lang="en-US" sz="2400" b="1" dirty="0" err="1" smtClean="0">
                <a:solidFill>
                  <a:srgbClr val="000090"/>
                </a:solidFill>
              </a:rPr>
              <a:t>superpartner</a:t>
            </a:r>
            <a:r>
              <a:rPr lang="en-US" sz="2400" b="1" dirty="0" smtClean="0">
                <a:solidFill>
                  <a:srgbClr val="000090"/>
                </a:solidFill>
              </a:rPr>
              <a:t> masses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00009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Prostokąt 11"/>
          <p:cNvSpPr/>
          <p:nvPr/>
        </p:nvSpPr>
        <p:spPr>
          <a:xfrm>
            <a:off x="525072" y="5805398"/>
            <a:ext cx="5041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SUSY </a:t>
            </a:r>
            <a:r>
              <a:rPr lang="en-US" sz="2400" b="1" dirty="0" smtClean="0">
                <a:solidFill>
                  <a:srgbClr val="FF0000"/>
                </a:solidFill>
              </a:rPr>
              <a:t>masses pushed to 1 </a:t>
            </a:r>
            <a:r>
              <a:rPr lang="en-US" sz="2400" b="1" dirty="0" err="1" smtClean="0">
                <a:solidFill>
                  <a:srgbClr val="FF0000"/>
                </a:solidFill>
              </a:rPr>
              <a:t>TeV</a:t>
            </a:r>
            <a:r>
              <a:rPr lang="en-US" sz="2400" b="1" dirty="0" smtClean="0">
                <a:solidFill>
                  <a:srgbClr val="FF0000"/>
                </a:solidFill>
              </a:rPr>
              <a:t>+ scale…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938" y="1184223"/>
            <a:ext cx="3712713" cy="262815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016" y="4053878"/>
            <a:ext cx="3353256" cy="2379215"/>
          </a:xfrm>
          <a:prstGeom prst="rect">
            <a:avLst/>
          </a:prstGeom>
        </p:spPr>
      </p:pic>
      <p:sp>
        <p:nvSpPr>
          <p:cNvPr id="9" name="PoleTekstowe 8"/>
          <p:cNvSpPr txBox="1"/>
          <p:nvPr/>
        </p:nvSpPr>
        <p:spPr>
          <a:xfrm>
            <a:off x="7041250" y="5843756"/>
            <a:ext cx="1996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u="sng" dirty="0"/>
              <a:t>ATLAS-CONF-2013-</a:t>
            </a:r>
            <a:r>
              <a:rPr lang="da-DK" sz="1200" b="1" u="sng" dirty="0" smtClean="0"/>
              <a:t>047</a:t>
            </a:r>
            <a:endParaRPr lang="pl-PL" sz="1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237" y="3185484"/>
            <a:ext cx="4038601" cy="33469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62" y="3535348"/>
            <a:ext cx="3838476" cy="34310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71" y="4028478"/>
            <a:ext cx="4310745" cy="34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3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800000"/>
                </a:solidFill>
              </a:rPr>
              <a:t>…and from the media…</a:t>
            </a:r>
            <a:endParaRPr lang="pl-PL" sz="4000" b="1" dirty="0">
              <a:solidFill>
                <a:srgbClr val="8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31" y="2315882"/>
            <a:ext cx="8339739" cy="182431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312" y="4225360"/>
            <a:ext cx="1961776" cy="545331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6947647" y="4945529"/>
            <a:ext cx="1739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April</a:t>
            </a:r>
            <a:r>
              <a:rPr lang="pl-PL" sz="1600" dirty="0" smtClean="0"/>
              <a:t> 2012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64272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solidFill>
                  <a:srgbClr val="80005C"/>
                </a:solidFill>
              </a:rPr>
              <a:t>The 126 </a:t>
            </a:r>
            <a:r>
              <a:rPr lang="pl-PL" b="1" dirty="0" err="1" smtClean="0">
                <a:solidFill>
                  <a:srgbClr val="80005C"/>
                </a:solidFill>
              </a:rPr>
              <a:t>GeV</a:t>
            </a:r>
            <a:r>
              <a:rPr lang="pl-PL" b="1" dirty="0" smtClean="0">
                <a:solidFill>
                  <a:srgbClr val="80005C"/>
                </a:solidFill>
              </a:rPr>
              <a:t> SM-</a:t>
            </a:r>
            <a:r>
              <a:rPr lang="pl-PL" b="1" dirty="0" err="1" smtClean="0">
                <a:solidFill>
                  <a:srgbClr val="80005C"/>
                </a:solidFill>
              </a:rPr>
              <a:t>Like</a:t>
            </a:r>
            <a:r>
              <a:rPr lang="pl-PL" b="1" dirty="0" smtClean="0">
                <a:solidFill>
                  <a:srgbClr val="80005C"/>
                </a:solidFill>
              </a:rPr>
              <a:t> </a:t>
            </a:r>
            <a:r>
              <a:rPr lang="pl-PL" b="1" dirty="0" err="1" smtClean="0">
                <a:solidFill>
                  <a:srgbClr val="80005C"/>
                </a:solidFill>
              </a:rPr>
              <a:t>Higgs</a:t>
            </a:r>
            <a:r>
              <a:rPr lang="pl-PL" b="1" dirty="0" smtClean="0">
                <a:solidFill>
                  <a:srgbClr val="80005C"/>
                </a:solidFill>
              </a:rPr>
              <a:t> </a:t>
            </a:r>
            <a:r>
              <a:rPr lang="pl-PL" b="1" dirty="0" err="1" smtClean="0">
                <a:solidFill>
                  <a:srgbClr val="80005C"/>
                </a:solidFill>
              </a:rPr>
              <a:t>Boson</a:t>
            </a:r>
            <a:endParaRPr lang="pl-PL" b="1" dirty="0">
              <a:solidFill>
                <a:srgbClr val="80005C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Capri, 25/5/2014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PoleTekstowe 6"/>
          <p:cNvSpPr txBox="1"/>
          <p:nvPr/>
        </p:nvSpPr>
        <p:spPr>
          <a:xfrm>
            <a:off x="942745" y="2687664"/>
            <a:ext cx="7277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rgbClr val="000090"/>
                </a:solidFill>
              </a:rPr>
              <a:t>A </a:t>
            </a:r>
            <a:r>
              <a:rPr lang="pl-PL" sz="4400" b="1" dirty="0" err="1" smtClean="0">
                <a:solidFill>
                  <a:srgbClr val="000090"/>
                </a:solidFill>
              </a:rPr>
              <a:t>blessing</a:t>
            </a:r>
            <a:r>
              <a:rPr lang="pl-PL" sz="4400" b="1" dirty="0" smtClean="0">
                <a:solidFill>
                  <a:srgbClr val="000090"/>
                </a:solidFill>
              </a:rPr>
              <a:t> </a:t>
            </a:r>
            <a:r>
              <a:rPr lang="pl-PL" sz="4400" b="1" dirty="0" err="1" smtClean="0">
                <a:solidFill>
                  <a:srgbClr val="000090"/>
                </a:solidFill>
              </a:rPr>
              <a:t>or</a:t>
            </a:r>
            <a:r>
              <a:rPr lang="pl-PL" sz="4400" b="1" dirty="0" smtClean="0">
                <a:solidFill>
                  <a:srgbClr val="000090"/>
                </a:solidFill>
              </a:rPr>
              <a:t> a </a:t>
            </a:r>
            <a:r>
              <a:rPr lang="pl-PL" sz="4400" b="1" dirty="0" err="1" smtClean="0">
                <a:solidFill>
                  <a:srgbClr val="000090"/>
                </a:solidFill>
              </a:rPr>
              <a:t>curse</a:t>
            </a:r>
            <a:r>
              <a:rPr lang="pl-PL" sz="4400" b="1" dirty="0" smtClean="0">
                <a:solidFill>
                  <a:srgbClr val="000090"/>
                </a:solidFill>
              </a:rPr>
              <a:t> for SUSY?</a:t>
            </a:r>
            <a:endParaRPr lang="pl-PL" sz="4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6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68094</TotalTime>
  <Words>1680</Words>
  <Application>Microsoft Macintosh PowerPoint</Application>
  <PresentationFormat>Pokaz na ekranie (4:3)</PresentationFormat>
  <Paragraphs>354</Paragraphs>
  <Slides>34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Office Theme</vt:lpstr>
      <vt:lpstr> Dark Matter implied by Higgs Boson</vt:lpstr>
      <vt:lpstr>Outline</vt:lpstr>
      <vt:lpstr>Prezentacja programu PowerPoint</vt:lpstr>
      <vt:lpstr>Prezentacja programu PowerPoint</vt:lpstr>
      <vt:lpstr>Prezentacja programu PowerPoint</vt:lpstr>
      <vt:lpstr>Prezentacja programu PowerPoint</vt:lpstr>
      <vt:lpstr>Main news from the LHC so far…</vt:lpstr>
      <vt:lpstr>…and from the media…</vt:lpstr>
      <vt:lpstr>The 126 GeV SM-Like Higgs Boson</vt:lpstr>
      <vt:lpstr>The 126 GeV Higgs Boson and SUSY</vt:lpstr>
      <vt:lpstr>The 126 GeV Higgs Boson and SUSY</vt:lpstr>
      <vt:lpstr>~126 GeV Higgs in the CMSSM</vt:lpstr>
      <vt:lpstr>Prezentacja programu PowerPoint</vt:lpstr>
      <vt:lpstr>The 126 GeV SM-Like Higgs Boson</vt:lpstr>
      <vt:lpstr>CMSSM: numerical scans </vt:lpstr>
      <vt:lpstr>Hide and seek with SUSY</vt:lpstr>
      <vt:lpstr>Prezentacja programu PowerPoint</vt:lpstr>
      <vt:lpstr>CMSSM and DM searches</vt:lpstr>
      <vt:lpstr>~1 TeV higgsino DM</vt:lpstr>
      <vt:lpstr>… generic</vt:lpstr>
      <vt:lpstr>Fall and rise of higgsino DM</vt:lpstr>
      <vt:lpstr>Update 2014</vt:lpstr>
      <vt:lpstr>Prezentacja programu PowerPoint</vt:lpstr>
      <vt:lpstr>Prezentacja programu PowerPoint</vt:lpstr>
      <vt:lpstr>Prezentacja programu PowerPoint</vt:lpstr>
      <vt:lpstr>Prezentacja programu PowerPoint</vt:lpstr>
      <vt:lpstr>But what about fine-tuning!?</vt:lpstr>
      <vt:lpstr>Fine tuning in the CMSSM</vt:lpstr>
      <vt:lpstr>RGE focussing</vt:lpstr>
      <vt:lpstr>Reduce FT in higgsino region</vt:lpstr>
      <vt:lpstr>Reduce FT in higgsino region</vt:lpstr>
      <vt:lpstr>Prezentacja programu PowerPoint</vt:lpstr>
      <vt:lpstr>Are we done with the LHC?</vt:lpstr>
      <vt:lpstr>To take home:</vt:lpstr>
    </vt:vector>
  </TitlesOfParts>
  <Company>University of Sheffield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Leszek Roszkowski</dc:creator>
  <cp:lastModifiedBy>Leszek Roszkowski</cp:lastModifiedBy>
  <cp:revision>555</cp:revision>
  <cp:lastPrinted>2013-03-11T16:11:45Z</cp:lastPrinted>
  <dcterms:created xsi:type="dcterms:W3CDTF">2012-06-20T14:18:15Z</dcterms:created>
  <dcterms:modified xsi:type="dcterms:W3CDTF">2014-05-25T14:54:08Z</dcterms:modified>
</cp:coreProperties>
</file>